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360" r:id="rId2"/>
    <p:sldId id="361" r:id="rId3"/>
    <p:sldId id="352" r:id="rId4"/>
    <p:sldId id="355" r:id="rId5"/>
    <p:sldId id="362" r:id="rId6"/>
    <p:sldId id="363" r:id="rId7"/>
    <p:sldId id="365" r:id="rId8"/>
    <p:sldId id="366" r:id="rId9"/>
    <p:sldId id="368" r:id="rId10"/>
    <p:sldId id="370" r:id="rId11"/>
    <p:sldId id="371" r:id="rId12"/>
    <p:sldId id="369" r:id="rId13"/>
    <p:sldId id="372" r:id="rId14"/>
    <p:sldId id="373" r:id="rId15"/>
    <p:sldId id="364" r:id="rId16"/>
    <p:sldId id="367" r:id="rId17"/>
    <p:sldId id="374" r:id="rId18"/>
    <p:sldId id="375" r:id="rId19"/>
    <p:sldId id="377" r:id="rId20"/>
    <p:sldId id="378" r:id="rId21"/>
    <p:sldId id="380" r:id="rId22"/>
    <p:sldId id="382" r:id="rId23"/>
    <p:sldId id="383" r:id="rId24"/>
    <p:sldId id="381" r:id="rId25"/>
    <p:sldId id="384" r:id="rId26"/>
    <p:sldId id="385" r:id="rId27"/>
    <p:sldId id="376" r:id="rId28"/>
    <p:sldId id="379" r:id="rId29"/>
    <p:sldId id="386" r:id="rId30"/>
    <p:sldId id="318" r:id="rId31"/>
    <p:sldId id="319" r:id="rId32"/>
    <p:sldId id="387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</p:sldIdLst>
  <p:sldSz cx="10058400" cy="7772400"/>
  <p:notesSz cx="6858000" cy="9144000"/>
  <p:photoAlbum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25"/>
    <p:restoredTop sz="95721"/>
  </p:normalViewPr>
  <p:slideViewPr>
    <p:cSldViewPr snapToGrid="0">
      <p:cViewPr varScale="1">
        <p:scale>
          <a:sx n="54" d="100"/>
          <a:sy n="54" d="100"/>
        </p:scale>
        <p:origin x="13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48FB2-A183-9945-A4CD-D7A3D8A1D9C2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A99E-A41C-944F-94ED-C5E5EF4CA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07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9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5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4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4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2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8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3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3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47C7E-B1B6-41A6-9073-06BD5CB6ABB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52346-8DE1-40A2-BF4C-BB4D26074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9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9217EA46-37A7-4534-8528-AF8E4C8DDE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2663AF3-95CB-D6C5-4BC5-FFB0A70D474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29FE0A-9FAC-A71E-5DBE-477C1F890E4B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46EF78-846B-9F39-4BC2-77C16A1B404D}"/>
              </a:ext>
            </a:extLst>
          </p:cNvPr>
          <p:cNvSpPr txBox="1"/>
          <p:nvPr/>
        </p:nvSpPr>
        <p:spPr>
          <a:xfrm>
            <a:off x="8674115" y="7460138"/>
            <a:ext cx="1233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August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D993C4-6456-439D-B2C7-68F119A832FB}"/>
              </a:ext>
            </a:extLst>
          </p:cNvPr>
          <p:cNvSpPr txBox="1"/>
          <p:nvPr/>
        </p:nvSpPr>
        <p:spPr>
          <a:xfrm>
            <a:off x="7543723" y="83220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E7E249-AC60-80A0-48FB-6E9997ED7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92531"/>
              </p:ext>
            </p:extLst>
          </p:nvPr>
        </p:nvGraphicFramePr>
        <p:xfrm>
          <a:off x="311367" y="1318608"/>
          <a:ext cx="9458302" cy="6141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5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Century Gothic"/>
                          <a:cs typeface="Century Gothic"/>
                        </a:rPr>
                        <a:t>Strive for progress</a:t>
                      </a:r>
                      <a:r>
                        <a:rPr lang="en-US" sz="2800" baseline="0" dirty="0">
                          <a:latin typeface="Century Gothic"/>
                          <a:cs typeface="Century Gothic"/>
                        </a:rPr>
                        <a:t> not perfection.</a:t>
                      </a:r>
                      <a:endParaRPr lang="en-US" sz="28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(1.1)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(1.2)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  <a:p>
                      <a:pPr algn="ctr"/>
                      <a:r>
                        <a:rPr lang="en-US" sz="1000" dirty="0">
                          <a:latin typeface="Century Gothic"/>
                          <a:cs typeface="Century Gothic"/>
                        </a:rPr>
                        <a:t>Comprehension Quiz (1.3)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(1.3)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562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378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4">
            <a:extLst>
              <a:ext uri="{FF2B5EF4-FFF2-40B4-BE49-F238E27FC236}">
                <a16:creationId xmlns:a16="http://schemas.microsoft.com/office/drawing/2014/main" id="{54DC6661-379D-4319-91CE-275DD5AE1D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8250A1D-42D3-5085-8EC0-8124AFE5D01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D1C7E-ED9A-977D-7732-2BB027C1FAEC}"/>
              </a:ext>
            </a:extLst>
          </p:cNvPr>
          <p:cNvSpPr txBox="1"/>
          <p:nvPr/>
        </p:nvSpPr>
        <p:spPr>
          <a:xfrm>
            <a:off x="8854479" y="7510353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May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C0F284-9AB8-4BBD-981F-21E0C84FAF4D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0C01551-D742-2E61-54AA-4FCBF9A27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178495"/>
              </p:ext>
            </p:extLst>
          </p:nvPr>
        </p:nvGraphicFramePr>
        <p:xfrm>
          <a:off x="271612" y="1358362"/>
          <a:ext cx="9468737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7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01">
                  <a:extLst>
                    <a:ext uri="{9D8B030D-6E8A-4147-A177-3AD203B41FA5}">
                      <a16:colId xmlns:a16="http://schemas.microsoft.com/office/drawing/2014/main" val="2679259862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78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A book is a dream that </a:t>
                      </a:r>
                    </a:p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you hold in your hands.</a:t>
                      </a:r>
                      <a:endParaRPr lang="en-US" sz="32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(5.3)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ORF (112 words per min)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(5.4)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128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563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5">
            <a:extLst>
              <a:ext uri="{FF2B5EF4-FFF2-40B4-BE49-F238E27FC236}">
                <a16:creationId xmlns:a16="http://schemas.microsoft.com/office/drawing/2014/main" id="{3FD9B996-B375-4CA0-BCE4-C504B13EB5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E28CD65-ADB6-024F-44AD-3A403705B6D2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5CD4D7-FF45-712D-ACCA-176B7A7E48AE}"/>
              </a:ext>
            </a:extLst>
          </p:cNvPr>
          <p:cNvSpPr txBox="1"/>
          <p:nvPr/>
        </p:nvSpPr>
        <p:spPr>
          <a:xfrm>
            <a:off x="8845335" y="746353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June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B48F83-77F1-4574-9D35-83C87C3D85F8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997A81-6B1A-573C-B6E4-DD31DF9E2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46569"/>
              </p:ext>
            </p:extLst>
          </p:nvPr>
        </p:nvGraphicFramePr>
        <p:xfrm>
          <a:off x="298115" y="1331859"/>
          <a:ext cx="9458302" cy="613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2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Century Gothic"/>
                          <a:cs typeface="Century Gothic"/>
                        </a:rPr>
                        <a:t>30</a:t>
                      </a:r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Have big dreams.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will grow into them.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are the light that makes the season bright.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912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6">
            <a:extLst>
              <a:ext uri="{FF2B5EF4-FFF2-40B4-BE49-F238E27FC236}">
                <a16:creationId xmlns:a16="http://schemas.microsoft.com/office/drawing/2014/main" id="{99C7A83E-2F8D-4861-BADB-44B83B1A79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6517B5D-B799-F5C7-D576-566B5C985A02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48FA9C-30FB-F3F9-3266-6D3D17085696}"/>
              </a:ext>
            </a:extLst>
          </p:cNvPr>
          <p:cNvSpPr txBox="1"/>
          <p:nvPr/>
        </p:nvSpPr>
        <p:spPr>
          <a:xfrm>
            <a:off x="8948227" y="7469109"/>
            <a:ext cx="958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July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AAF281-C179-4D42-AB00-C0470EFFDE0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E723CE-D920-4B7F-8888-E95E4BF0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095644"/>
              </p:ext>
            </p:extLst>
          </p:nvPr>
        </p:nvGraphicFramePr>
        <p:xfrm>
          <a:off x="251792" y="1411371"/>
          <a:ext cx="9488553" cy="6051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2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26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00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“Be a rainbow in someone </a:t>
                      </a:r>
                    </a:p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else’s cloud.”</a:t>
                      </a:r>
                    </a:p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-Maya Angelou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735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9217EA46-37A7-4534-8528-AF8E4C8DDE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2663AF3-95CB-D6C5-4BC5-FFB0A70D474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0B7B6C-6A83-AF4E-49AB-781E2A2F615A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DCAA7C-5E0E-F903-901C-961164E599CB}"/>
              </a:ext>
            </a:extLst>
          </p:cNvPr>
          <p:cNvSpPr txBox="1"/>
          <p:nvPr/>
        </p:nvSpPr>
        <p:spPr>
          <a:xfrm>
            <a:off x="8653311" y="7464623"/>
            <a:ext cx="1233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August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D993C4-6456-439D-B2C7-68F119A832F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18E98D7-761A-BBB7-AA35-78FB79151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858008"/>
              </p:ext>
            </p:extLst>
          </p:nvPr>
        </p:nvGraphicFramePr>
        <p:xfrm>
          <a:off x="298115" y="1331858"/>
          <a:ext cx="9458302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Strive for progress</a:t>
                      </a:r>
                      <a:r>
                        <a:rPr lang="en-US" sz="2400" baseline="0" dirty="0">
                          <a:latin typeface="Century Gothic"/>
                          <a:cs typeface="Century Gothic"/>
                        </a:rPr>
                        <a:t> not perfection.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53757152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539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110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F0BF0BAF-A4DD-4F6D-A6F3-3927F6332EB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3" y="-13252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8303D12-F611-935C-28EF-4A0CB4F03B3A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41837A-A5E7-E882-FC5F-A27070A0DCC5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C6CDF3-43A6-8F46-106F-86235C4D09BB}"/>
              </a:ext>
            </a:extLst>
          </p:cNvPr>
          <p:cNvSpPr txBox="1"/>
          <p:nvPr/>
        </p:nvSpPr>
        <p:spPr>
          <a:xfrm>
            <a:off x="8277680" y="7495578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September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B913E5-1187-498A-9E24-53F475367C9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1690DFC-51BC-4BAB-6A59-22E97BF732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286155"/>
              </p:ext>
            </p:extLst>
          </p:nvPr>
        </p:nvGraphicFramePr>
        <p:xfrm>
          <a:off x="298115" y="1411370"/>
          <a:ext cx="9458302" cy="6052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45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052">
                <a:tc gridSpan="2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222788824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The best way to predict your future is to create it.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- Abraham Lincoln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396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91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548041C2-797F-4B51-921D-086252A370E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5F82313-489C-9107-EC95-F0274A9B0D4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4BF1E1-1AE8-9D7B-21A0-57CDD19974B8}"/>
              </a:ext>
            </a:extLst>
          </p:cNvPr>
          <p:cNvSpPr txBox="1"/>
          <p:nvPr/>
        </p:nvSpPr>
        <p:spPr>
          <a:xfrm>
            <a:off x="8533051" y="7473358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October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47F255-E3F1-4A73-93C1-EFD12AD79EE7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6A36F89-227B-9328-74E1-FB89F4A66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782971"/>
              </p:ext>
            </p:extLst>
          </p:nvPr>
        </p:nvGraphicFramePr>
        <p:xfrm>
          <a:off x="298115" y="1331859"/>
          <a:ext cx="9458302" cy="6141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I’m not telling you it’s going to be easy. </a:t>
                      </a:r>
                    </a:p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I’m telling you it’s going to be worth it.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- Art Williams</a:t>
                      </a:r>
                      <a:endParaRPr lang="en-US" sz="1800" dirty="0">
                        <a:latin typeface="Century Gothic" panose="020B0502020202020204" pitchFamily="34" charset="0"/>
                        <a:cs typeface="MTF Hello My Name I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982067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091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306114C8-B52B-46EB-BA26-D8BD2C7D64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17C0478-9161-1831-A67A-FAC749AA2C8C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708586-C63F-885B-181C-6EBE394B0463}"/>
              </a:ext>
            </a:extLst>
          </p:cNvPr>
          <p:cNvSpPr txBox="1"/>
          <p:nvPr/>
        </p:nvSpPr>
        <p:spPr>
          <a:xfrm>
            <a:off x="8297718" y="7464623"/>
            <a:ext cx="156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November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5E67C-937F-439C-A409-E2F58A04FA1F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2250D7D-710A-D5D4-C388-D86E3D390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088174"/>
              </p:ext>
            </p:extLst>
          </p:nvPr>
        </p:nvGraphicFramePr>
        <p:xfrm>
          <a:off x="311367" y="1424624"/>
          <a:ext cx="9458302" cy="60330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532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347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latin typeface="Century Gothic" panose="020B0502020202020204" pitchFamily="34" charset="0"/>
                          <a:cs typeface="KG The Fighter"/>
                        </a:rPr>
                        <a:t>6</a:t>
                      </a:r>
                      <a:endParaRPr lang="en-US" sz="1600" dirty="0">
                        <a:latin typeface="Century Gothic" panose="020B0502020202020204" pitchFamily="34" charset="0"/>
                        <a:cs typeface="KG The Figh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The </a:t>
                      </a:r>
                      <a:r>
                        <a:rPr lang="en-US" sz="2000" dirty="0">
                          <a:latin typeface="Century Gothic" panose="020B0502020202020204" pitchFamily="34" charset="0"/>
                          <a:cs typeface="MTF Jumpin' Jack"/>
                        </a:rPr>
                        <a:t>best </a:t>
                      </a: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thing about learning is </a:t>
                      </a:r>
                    </a:p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no one can take it away from you. </a:t>
                      </a:r>
                    </a:p>
                    <a:p>
                      <a:pPr algn="ctr">
                        <a:defRPr/>
                      </a:pPr>
                      <a:r>
                        <a:rPr lang="en-US" sz="2800" dirty="0">
                          <a:latin typeface="Century Gothic" panose="020B0502020202020204" pitchFamily="34" charset="0"/>
                          <a:cs typeface="Century Gothic"/>
                        </a:rPr>
                        <a:t>- </a:t>
                      </a:r>
                      <a:r>
                        <a:rPr lang="en-US" sz="2800" dirty="0">
                          <a:latin typeface="Century Gothic" panose="020B0502020202020204" pitchFamily="34" charset="0"/>
                          <a:cs typeface="KG The Fighter"/>
                        </a:rPr>
                        <a:t>B.B. King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A book is a dream that </a:t>
                      </a:r>
                    </a:p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you hold in your hands.</a:t>
                      </a:r>
                      <a:endParaRPr lang="en-US" sz="32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57359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80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D41CF533-EFEE-42A9-9A39-EBDF2E8A58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87365C9-B4EC-EB03-0907-A6DE9B65D32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7EA676-53F4-F1FD-3E44-B2E2E02884DB}"/>
              </a:ext>
            </a:extLst>
          </p:cNvPr>
          <p:cNvSpPr txBox="1"/>
          <p:nvPr/>
        </p:nvSpPr>
        <p:spPr>
          <a:xfrm>
            <a:off x="8289703" y="7433742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December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10CA2-0FEA-4C4B-8A05-C0E39EE4B3A9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1B7239-828F-F5C9-4471-5D74A9945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23396"/>
              </p:ext>
            </p:extLst>
          </p:nvPr>
        </p:nvGraphicFramePr>
        <p:xfrm>
          <a:off x="298115" y="1411370"/>
          <a:ext cx="9458302" cy="6052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45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052">
                <a:tc gridSpan="2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222788824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You are the light that makes </a:t>
                      </a:r>
                    </a:p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the season bright.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396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398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0">
            <a:extLst>
              <a:ext uri="{FF2B5EF4-FFF2-40B4-BE49-F238E27FC236}">
                <a16:creationId xmlns:a16="http://schemas.microsoft.com/office/drawing/2014/main" id="{ACEE7FF6-FF51-4CB0-8578-AA5E9BB2496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9E68E3B-AFF0-6E02-3B93-34135382C337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760783-D991-7A84-6574-3155F332288A}"/>
              </a:ext>
            </a:extLst>
          </p:cNvPr>
          <p:cNvSpPr txBox="1"/>
          <p:nvPr/>
        </p:nvSpPr>
        <p:spPr>
          <a:xfrm>
            <a:off x="8573125" y="7469108"/>
            <a:ext cx="1334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January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4A38C7-576F-4292-A69A-179C784BDD27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D829F0-EA55-CF5A-4B3D-CC1C2D61C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783566"/>
              </p:ext>
            </p:extLst>
          </p:nvPr>
        </p:nvGraphicFramePr>
        <p:xfrm>
          <a:off x="271612" y="1331858"/>
          <a:ext cx="9468736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7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00">
                  <a:extLst>
                    <a:ext uri="{9D8B030D-6E8A-4147-A177-3AD203B41FA5}">
                      <a16:colId xmlns:a16="http://schemas.microsoft.com/office/drawing/2014/main" val="2679259862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78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 panose="020B0502020202020204" pitchFamily="34" charset="0"/>
                          <a:cs typeface="MTF Hello My Name Is"/>
                        </a:rPr>
                        <a:t>Mistakes are </a:t>
                      </a:r>
                      <a:r>
                        <a:rPr lang="en-US" sz="2400" dirty="0">
                          <a:latin typeface="Century Gothic" panose="020B0502020202020204" pitchFamily="34" charset="0"/>
                          <a:cs typeface="MTF Jumpin' Jack"/>
                        </a:rPr>
                        <a:t>proof</a:t>
                      </a:r>
                      <a:r>
                        <a:rPr lang="en-US" sz="2400" dirty="0">
                          <a:latin typeface="Century Gothic" panose="020B0502020202020204" pitchFamily="34" charset="0"/>
                          <a:cs typeface="MTF Hello My Name Is"/>
                        </a:rPr>
                        <a:t> that you are trying.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55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545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1">
            <a:extLst>
              <a:ext uri="{FF2B5EF4-FFF2-40B4-BE49-F238E27FC236}">
                <a16:creationId xmlns:a16="http://schemas.microsoft.com/office/drawing/2014/main" id="{4E1A1EF8-4B44-475B-BF51-7D25BFEB17F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0F3A061-E563-3C36-81FB-0594C93FF4D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50A8A8-02CF-488D-C87C-EB79CB987E3E}"/>
              </a:ext>
            </a:extLst>
          </p:cNvPr>
          <p:cNvSpPr txBox="1"/>
          <p:nvPr/>
        </p:nvSpPr>
        <p:spPr>
          <a:xfrm>
            <a:off x="8472541" y="7455305"/>
            <a:ext cx="139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February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825D8D-F562-41A0-A513-1829D57C8842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B70D0BB-EA5E-D36C-76CC-6585E61A2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83818"/>
              </p:ext>
            </p:extLst>
          </p:nvPr>
        </p:nvGraphicFramePr>
        <p:xfrm>
          <a:off x="298115" y="1331859"/>
          <a:ext cx="9458302" cy="613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2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Century Gothic"/>
                          <a:cs typeface="Century Gothic"/>
                        </a:rPr>
                        <a:t>Do what you love and love what you do.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The best way to predict your </a:t>
                      </a:r>
                    </a:p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future is to create it.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- Abraham Lincoln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8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F0BF0BAF-A4DD-4F6D-A6F3-3927F6332EB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3" y="-13252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8303D12-F611-935C-28EF-4A0CB4F03B3A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DDEA63-9DF9-7D19-A4BC-7B5FE6201262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6F625C-CF38-3608-6F91-000EBBDD812F}"/>
              </a:ext>
            </a:extLst>
          </p:cNvPr>
          <p:cNvSpPr txBox="1"/>
          <p:nvPr/>
        </p:nvSpPr>
        <p:spPr>
          <a:xfrm>
            <a:off x="8277680" y="7469107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September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B913E5-1187-498A-9E24-53F475367C9B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7E695E-928B-9C25-B382-F6D8B5AE7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85527"/>
              </p:ext>
            </p:extLst>
          </p:nvPr>
        </p:nvGraphicFramePr>
        <p:xfrm>
          <a:off x="298115" y="1331859"/>
          <a:ext cx="9458302" cy="613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2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(1.4)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Comprehension Quiz (1.5)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(1.5)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ORF (83 words per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The best way to predict your </a:t>
                      </a:r>
                    </a:p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future is to create it.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- Abraham Lincoln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375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2">
            <a:extLst>
              <a:ext uri="{FF2B5EF4-FFF2-40B4-BE49-F238E27FC236}">
                <a16:creationId xmlns:a16="http://schemas.microsoft.com/office/drawing/2014/main" id="{5C72A35A-BBE8-4832-A6F4-6DAF4CE60A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ADFFC2-1051-1B7F-5FE7-73012D8679E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27D2C2-555C-33BA-23F6-3008511B2838}"/>
              </a:ext>
            </a:extLst>
          </p:cNvPr>
          <p:cNvSpPr txBox="1"/>
          <p:nvPr/>
        </p:nvSpPr>
        <p:spPr>
          <a:xfrm>
            <a:off x="8637133" y="7424867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March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FD4064-B47D-425A-885A-78A3D83A5789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6A22C0F-661E-6E1F-77F3-6325DD6B3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926214"/>
              </p:ext>
            </p:extLst>
          </p:nvPr>
        </p:nvGraphicFramePr>
        <p:xfrm>
          <a:off x="311367" y="1358363"/>
          <a:ext cx="9458302" cy="6051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Dare to be 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remarkable!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930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3">
            <a:extLst>
              <a:ext uri="{FF2B5EF4-FFF2-40B4-BE49-F238E27FC236}">
                <a16:creationId xmlns:a16="http://schemas.microsoft.com/office/drawing/2014/main" id="{2644D256-1937-4247-9F8C-5DA2DE52CE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B8A6D16-5AA1-A6FF-90BB-5DCE946F7F81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31365-3F53-1DAD-34D8-741A4984C13D}"/>
              </a:ext>
            </a:extLst>
          </p:cNvPr>
          <p:cNvSpPr txBox="1"/>
          <p:nvPr/>
        </p:nvSpPr>
        <p:spPr>
          <a:xfrm>
            <a:off x="8943699" y="7469108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April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AB5E7-07BC-4ACD-B0A6-9015044C2EB5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4CC3DC-61F7-9294-C5CF-4E9DFFC88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087038"/>
              </p:ext>
            </p:extLst>
          </p:nvPr>
        </p:nvGraphicFramePr>
        <p:xfrm>
          <a:off x="364375" y="1331859"/>
          <a:ext cx="9458302" cy="6141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“The things that make me different are the things that make me.”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 panose="020B0502020202020204" pitchFamily="34" charset="0"/>
                          <a:cs typeface="MTF Jumpin' Jack"/>
                        </a:rPr>
                        <a:t>-Winnie the Pooh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982067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712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4">
            <a:extLst>
              <a:ext uri="{FF2B5EF4-FFF2-40B4-BE49-F238E27FC236}">
                <a16:creationId xmlns:a16="http://schemas.microsoft.com/office/drawing/2014/main" id="{54DC6661-379D-4319-91CE-275DD5AE1D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308518-4133-2765-EDF4-535BA0B16F4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3F55D5-500A-CA46-8AF0-5F37CA22ACBF}"/>
              </a:ext>
            </a:extLst>
          </p:cNvPr>
          <p:cNvSpPr txBox="1"/>
          <p:nvPr/>
        </p:nvSpPr>
        <p:spPr>
          <a:xfrm>
            <a:off x="8856589" y="7469107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May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C0F284-9AB8-4BBD-981F-21E0C84FAF4D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DF6C5E-FBE0-E9C5-99BF-B42E4B4D6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505932"/>
              </p:ext>
            </p:extLst>
          </p:nvPr>
        </p:nvGraphicFramePr>
        <p:xfrm>
          <a:off x="298115" y="1305354"/>
          <a:ext cx="9458302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A book is a dream that </a:t>
                      </a:r>
                    </a:p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you hold in your hands.</a:t>
                      </a:r>
                      <a:endParaRPr lang="en-US" sz="32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53757152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539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942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5">
            <a:extLst>
              <a:ext uri="{FF2B5EF4-FFF2-40B4-BE49-F238E27FC236}">
                <a16:creationId xmlns:a16="http://schemas.microsoft.com/office/drawing/2014/main" id="{3FD9B996-B375-4CA0-BCE4-C504B13EB5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067D6E5-0766-93FE-E0E6-1502E38E8A3B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991353-1091-9F3A-6011-3BD7D8D7AC77}"/>
              </a:ext>
            </a:extLst>
          </p:cNvPr>
          <p:cNvSpPr txBox="1"/>
          <p:nvPr/>
        </p:nvSpPr>
        <p:spPr>
          <a:xfrm>
            <a:off x="8832667" y="746462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June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B48F83-77F1-4574-9D35-83C87C3D85F8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D1B229-0208-A435-FD0B-F53462EEC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44076"/>
              </p:ext>
            </p:extLst>
          </p:nvPr>
        </p:nvGraphicFramePr>
        <p:xfrm>
          <a:off x="300049" y="1411907"/>
          <a:ext cx="9458302" cy="6052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45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052">
                <a:tc gridSpan="2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222788824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Have big dreams.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will grow into them.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396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563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6">
            <a:extLst>
              <a:ext uri="{FF2B5EF4-FFF2-40B4-BE49-F238E27FC236}">
                <a16:creationId xmlns:a16="http://schemas.microsoft.com/office/drawing/2014/main" id="{99C7A83E-2F8D-4861-BADB-44B83B1A79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A387366-7221-6588-4806-6A5D6FE465BD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120F6A-B99A-E46D-A2F6-37E3DD13D04B}"/>
              </a:ext>
            </a:extLst>
          </p:cNvPr>
          <p:cNvSpPr txBox="1"/>
          <p:nvPr/>
        </p:nvSpPr>
        <p:spPr>
          <a:xfrm>
            <a:off x="8884021" y="7469109"/>
            <a:ext cx="958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July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AAF281-C179-4D42-AB00-C0470EFFDE0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E48CC4F-3EBE-3493-C454-3A90A1AA4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13421"/>
              </p:ext>
            </p:extLst>
          </p:nvPr>
        </p:nvGraphicFramePr>
        <p:xfrm>
          <a:off x="311367" y="1331859"/>
          <a:ext cx="9458302" cy="6141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“Be a rainbow in someone else’s cloud.”</a:t>
                      </a:r>
                    </a:p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-Maya Angelou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982067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561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9217EA46-37A7-4534-8528-AF8E4C8DDE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2663AF3-95CB-D6C5-4BC5-FFB0A70D474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E84CE9-2BBC-2C2D-7FE1-4E31CB15DBB3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7C5F4B-CFBA-8A49-3508-B7DBE59A01C7}"/>
              </a:ext>
            </a:extLst>
          </p:cNvPr>
          <p:cNvSpPr txBox="1"/>
          <p:nvPr/>
        </p:nvSpPr>
        <p:spPr>
          <a:xfrm>
            <a:off x="8637133" y="7469108"/>
            <a:ext cx="1233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August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D993C4-6456-439D-B2C7-68F119A832F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7F16761-E55A-BE61-ADF7-7759DAABE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024646"/>
              </p:ext>
            </p:extLst>
          </p:nvPr>
        </p:nvGraphicFramePr>
        <p:xfrm>
          <a:off x="298115" y="1331858"/>
          <a:ext cx="9458302" cy="6163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639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Strive for progress</a:t>
                      </a:r>
                      <a:r>
                        <a:rPr lang="en-US" sz="2400" baseline="0" dirty="0">
                          <a:latin typeface="Century Gothic"/>
                          <a:cs typeface="Century Gothic"/>
                        </a:rPr>
                        <a:t> not perfection.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730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0591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F0BF0BAF-A4DD-4F6D-A6F3-3927F6332EB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3" y="-13252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8303D12-F611-935C-28EF-4A0CB4F03B3A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BE060C-B7B6-8E78-EC48-A99B2C445F8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3F73AE-3B75-06EC-EB1E-58B308FCD538}"/>
              </a:ext>
            </a:extLst>
          </p:cNvPr>
          <p:cNvSpPr txBox="1"/>
          <p:nvPr/>
        </p:nvSpPr>
        <p:spPr>
          <a:xfrm>
            <a:off x="8277680" y="7495578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September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B913E5-1187-498A-9E24-53F475367C9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C0F9A8C-C039-776A-B302-CFE2C9E55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43028"/>
              </p:ext>
            </p:extLst>
          </p:nvPr>
        </p:nvGraphicFramePr>
        <p:xfrm>
          <a:off x="298115" y="1411371"/>
          <a:ext cx="9458302" cy="6051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 grid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The best way to predict your future is to create it.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- Abraham Lincoln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634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548041C2-797F-4B51-921D-086252A370E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5CCF13-B73C-3A32-4817-D5FB29E18AC2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4CE843-63D7-30DD-A636-366939490890}"/>
              </a:ext>
            </a:extLst>
          </p:cNvPr>
          <p:cNvSpPr txBox="1"/>
          <p:nvPr/>
        </p:nvSpPr>
        <p:spPr>
          <a:xfrm>
            <a:off x="8509117" y="7469108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October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47F255-E3F1-4A73-93C1-EFD12AD79EE7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D32175-1448-288D-7414-1A26EA4C7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817798"/>
              </p:ext>
            </p:extLst>
          </p:nvPr>
        </p:nvGraphicFramePr>
        <p:xfrm>
          <a:off x="311368" y="1318606"/>
          <a:ext cx="9468736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7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00">
                  <a:extLst>
                    <a:ext uri="{9D8B030D-6E8A-4147-A177-3AD203B41FA5}">
                      <a16:colId xmlns:a16="http://schemas.microsoft.com/office/drawing/2014/main" val="2679259862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7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78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I’m not telling you it’s going to be easy. </a:t>
                      </a:r>
                    </a:p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I’m telling you it’s going to be worth it.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- Art Williams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55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0422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306114C8-B52B-46EB-BA26-D8BD2C7D64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ACBDC66-31BC-8390-0DD6-9B9BB3D96591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B61827-3F63-18EE-31D9-60E8562EB971}"/>
              </a:ext>
            </a:extLst>
          </p:cNvPr>
          <p:cNvSpPr txBox="1"/>
          <p:nvPr/>
        </p:nvSpPr>
        <p:spPr>
          <a:xfrm>
            <a:off x="8297718" y="7464623"/>
            <a:ext cx="156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November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5E67C-937F-439C-A409-E2F58A04FA1F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45FD99-A686-CB36-C15D-41FE34F49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396254"/>
              </p:ext>
            </p:extLst>
          </p:nvPr>
        </p:nvGraphicFramePr>
        <p:xfrm>
          <a:off x="311367" y="1358363"/>
          <a:ext cx="9458302" cy="60660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The </a:t>
                      </a:r>
                      <a:r>
                        <a:rPr lang="en-US" sz="2000" dirty="0">
                          <a:latin typeface="Century Gothic" panose="020B0502020202020204" pitchFamily="34" charset="0"/>
                          <a:cs typeface="MTF Jumpin' Jack"/>
                        </a:rPr>
                        <a:t>best </a:t>
                      </a: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thing about learning is </a:t>
                      </a:r>
                    </a:p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no one can take it away from you. </a:t>
                      </a:r>
                    </a:p>
                    <a:p>
                      <a:pPr algn="ctr">
                        <a:defRPr/>
                      </a:pPr>
                      <a:r>
                        <a:rPr lang="en-US" sz="2800" dirty="0">
                          <a:latin typeface="Century Gothic" panose="020B0502020202020204" pitchFamily="34" charset="0"/>
                          <a:cs typeface="Century Gothic"/>
                        </a:rPr>
                        <a:t>- </a:t>
                      </a:r>
                      <a:r>
                        <a:rPr lang="en-US" sz="2800" dirty="0">
                          <a:latin typeface="Century Gothic" panose="020B0502020202020204" pitchFamily="34" charset="0"/>
                          <a:cs typeface="KG The Fighter"/>
                        </a:rPr>
                        <a:t>B.B. King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Dare to be 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remarkable!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88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D41CF533-EFEE-42A9-9A39-EBDF2E8A58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235EAA9-F390-F7E9-83BA-5B739BFC6940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464BF2-D31A-8CDB-A12E-A6B3ACB825E4}"/>
              </a:ext>
            </a:extLst>
          </p:cNvPr>
          <p:cNvSpPr txBox="1"/>
          <p:nvPr/>
        </p:nvSpPr>
        <p:spPr>
          <a:xfrm>
            <a:off x="8317135" y="7453991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December 2027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10CA2-0FEA-4C4B-8A05-C0E39EE4B3A9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7448AE-4C30-8ABE-E096-D3CD121D12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200456"/>
              </p:ext>
            </p:extLst>
          </p:nvPr>
        </p:nvGraphicFramePr>
        <p:xfrm>
          <a:off x="298115" y="1398119"/>
          <a:ext cx="9458302" cy="6051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 gridSpan="3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are the light that makes the season bright.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6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548041C2-797F-4B51-921D-086252A370E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D7AD085-83A7-22AF-243B-3408EC21CB61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476A79-1E3B-9D42-FCE7-DFF4A1764A9A}"/>
              </a:ext>
            </a:extLst>
          </p:cNvPr>
          <p:cNvSpPr txBox="1"/>
          <p:nvPr/>
        </p:nvSpPr>
        <p:spPr>
          <a:xfrm>
            <a:off x="8525295" y="7469107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October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47F255-E3F1-4A73-93C1-EFD12AD79EE7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5346DB1-3F6A-44C4-FCED-0C7ECF0AF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706501"/>
              </p:ext>
            </p:extLst>
          </p:nvPr>
        </p:nvGraphicFramePr>
        <p:xfrm>
          <a:off x="298115" y="1345111"/>
          <a:ext cx="9458302" cy="613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2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59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I’m not telling you it’s going to be easy. </a:t>
                      </a:r>
                    </a:p>
                    <a:p>
                      <a:pPr algn="ctr"/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I’m telling you it’s going to be worth it.</a:t>
                      </a:r>
                    </a:p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- Art Williams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(2.2)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  <a:p>
                      <a:pPr algn="ctr"/>
                      <a:r>
                        <a:rPr lang="en-US" sz="1000" dirty="0">
                          <a:latin typeface="Century Gothic"/>
                          <a:cs typeface="Century Gothic"/>
                        </a:rPr>
                        <a:t>Comprehension Quiz (2.3)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(2.3)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2349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0">
            <a:extLst>
              <a:ext uri="{FF2B5EF4-FFF2-40B4-BE49-F238E27FC236}">
                <a16:creationId xmlns:a16="http://schemas.microsoft.com/office/drawing/2014/main" id="{ACEE7FF6-FF51-4CB0-8578-AA5E9BB2496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9E68E3B-AFF0-6E02-3B93-34135382C337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760783-D991-7A84-6574-3155F332288A}"/>
              </a:ext>
            </a:extLst>
          </p:cNvPr>
          <p:cNvSpPr txBox="1"/>
          <p:nvPr/>
        </p:nvSpPr>
        <p:spPr>
          <a:xfrm>
            <a:off x="8573125" y="7460138"/>
            <a:ext cx="1334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January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CF13842-6EDA-4A99-BD9D-4DC0305B3CB0}"/>
              </a:ext>
            </a:extLst>
          </p:cNvPr>
          <p:cNvGraphicFramePr>
            <a:graphicFrameLocks noGrp="1"/>
          </p:cNvGraphicFramePr>
          <p:nvPr/>
        </p:nvGraphicFramePr>
        <p:xfrm>
          <a:off x="298115" y="1331858"/>
          <a:ext cx="9458302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 panose="020B0502020202020204" pitchFamily="34" charset="0"/>
                          <a:cs typeface="MTF Hello My Name Is"/>
                        </a:rPr>
                        <a:t>Mistakes are </a:t>
                      </a:r>
                      <a:r>
                        <a:rPr lang="en-US" sz="2400" dirty="0">
                          <a:latin typeface="Century Gothic" panose="020B0502020202020204" pitchFamily="34" charset="0"/>
                          <a:cs typeface="MTF Jumpin' Jack"/>
                        </a:rPr>
                        <a:t>proof</a:t>
                      </a:r>
                      <a:r>
                        <a:rPr lang="en-US" sz="2400" dirty="0">
                          <a:latin typeface="Century Gothic" panose="020B0502020202020204" pitchFamily="34" charset="0"/>
                          <a:cs typeface="MTF Hello My Name Is"/>
                        </a:rPr>
                        <a:t> that you are trying.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53757152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539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64A38C7-576F-4292-A69A-179C784BDD27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554263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1">
            <a:extLst>
              <a:ext uri="{FF2B5EF4-FFF2-40B4-BE49-F238E27FC236}">
                <a16:creationId xmlns:a16="http://schemas.microsoft.com/office/drawing/2014/main" id="{4E1A1EF8-4B44-475B-BF51-7D25BFEB17F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0F3A061-E563-3C36-81FB-0594C93FF4D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50A8A8-02CF-488D-C87C-EB79CB987E3E}"/>
              </a:ext>
            </a:extLst>
          </p:cNvPr>
          <p:cNvSpPr txBox="1"/>
          <p:nvPr/>
        </p:nvSpPr>
        <p:spPr>
          <a:xfrm>
            <a:off x="8472541" y="7455305"/>
            <a:ext cx="139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February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70F431E-1988-4726-AA14-E88693EA4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13895"/>
              </p:ext>
            </p:extLst>
          </p:nvPr>
        </p:nvGraphicFramePr>
        <p:xfrm>
          <a:off x="311367" y="1331858"/>
          <a:ext cx="9458302" cy="6052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45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052">
                <a:tc gridSpan="2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222788824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/>
                          <a:cs typeface="Century Gothic"/>
                        </a:rPr>
                        <a:t>Do what you love and </a:t>
                      </a:r>
                    </a:p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entury Gothic"/>
                          <a:cs typeface="Century Gothic"/>
                        </a:rPr>
                        <a:t>love what you do.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300" b="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300" b="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300" b="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3967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6825D8D-F562-41A0-A513-1829D57C8842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1008132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2">
            <a:extLst>
              <a:ext uri="{FF2B5EF4-FFF2-40B4-BE49-F238E27FC236}">
                <a16:creationId xmlns:a16="http://schemas.microsoft.com/office/drawing/2014/main" id="{5C72A35A-BBE8-4832-A6F4-6DAF4CE60A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ADFFC2-1051-1B7F-5FE7-73012D8679E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27D2C2-555C-33BA-23F6-3008511B2838}"/>
              </a:ext>
            </a:extLst>
          </p:cNvPr>
          <p:cNvSpPr txBox="1"/>
          <p:nvPr/>
        </p:nvSpPr>
        <p:spPr>
          <a:xfrm>
            <a:off x="8637133" y="7464623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March 2028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FD4064-B47D-425A-885A-78A3D83A5789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95B851-8385-7FE2-6529-20CA21913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68177"/>
              </p:ext>
            </p:extLst>
          </p:nvPr>
        </p:nvGraphicFramePr>
        <p:xfrm>
          <a:off x="311367" y="1371615"/>
          <a:ext cx="9458302" cy="6051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Dare to be </a:t>
                      </a:r>
                    </a:p>
                    <a:p>
                      <a:pPr algn="ctr"/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remarkable!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7331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3">
            <a:extLst>
              <a:ext uri="{FF2B5EF4-FFF2-40B4-BE49-F238E27FC236}">
                <a16:creationId xmlns:a16="http://schemas.microsoft.com/office/drawing/2014/main" id="{2644D256-1937-4247-9F8C-5DA2DE52CE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B8A6D16-5AA1-A6FF-90BB-5DCE946F7F81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31365-3F53-1DAD-34D8-741A4984C13D}"/>
              </a:ext>
            </a:extLst>
          </p:cNvPr>
          <p:cNvSpPr txBox="1"/>
          <p:nvPr/>
        </p:nvSpPr>
        <p:spPr>
          <a:xfrm>
            <a:off x="8943699" y="7469108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April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BD4A76C-4727-4A22-B507-71BD7B57A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392333"/>
              </p:ext>
            </p:extLst>
          </p:nvPr>
        </p:nvGraphicFramePr>
        <p:xfrm>
          <a:off x="298115" y="1331858"/>
          <a:ext cx="9555041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185">
                  <a:extLst>
                    <a:ext uri="{9D8B030D-6E8A-4147-A177-3AD203B41FA5}">
                      <a16:colId xmlns:a16="http://schemas.microsoft.com/office/drawing/2014/main" val="267925986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Gothic" panose="020B0502020202020204" pitchFamily="34" charset="0"/>
                          <a:cs typeface="MTF Hello My Name Is"/>
                        </a:rPr>
                        <a:t>“The things that make me different are the </a:t>
                      </a:r>
                    </a:p>
                    <a:p>
                      <a:pPr algn="ctr"/>
                      <a:r>
                        <a:rPr lang="en-US" sz="1800" dirty="0">
                          <a:latin typeface="Century Gothic" panose="020B0502020202020204" pitchFamily="34" charset="0"/>
                          <a:cs typeface="MTF Hello My Name Is"/>
                        </a:rPr>
                        <a:t>things that make me.”</a:t>
                      </a:r>
                    </a:p>
                    <a:p>
                      <a:pPr algn="ctr"/>
                      <a:r>
                        <a:rPr lang="en-US" sz="1800" dirty="0">
                          <a:latin typeface="Century Gothic" panose="020B0502020202020204" pitchFamily="34" charset="0"/>
                          <a:cs typeface="MTF Jumpin' Jack"/>
                        </a:rPr>
                        <a:t>-Winnie the Pooh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62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6DAB5E7-07BC-4ACD-B0A6-9015044C2EB5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4523853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4">
            <a:extLst>
              <a:ext uri="{FF2B5EF4-FFF2-40B4-BE49-F238E27FC236}">
                <a16:creationId xmlns:a16="http://schemas.microsoft.com/office/drawing/2014/main" id="{54DC6661-379D-4319-91CE-275DD5AE1D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308518-4133-2765-EDF4-535BA0B16F4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3F55D5-500A-CA46-8AF0-5F37CA22ACBF}"/>
              </a:ext>
            </a:extLst>
          </p:cNvPr>
          <p:cNvSpPr txBox="1"/>
          <p:nvPr/>
        </p:nvSpPr>
        <p:spPr>
          <a:xfrm>
            <a:off x="8856589" y="7469107"/>
            <a:ext cx="1016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May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93B155-CDE1-4E06-9FD0-FFED756DA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005107"/>
              </p:ext>
            </p:extLst>
          </p:nvPr>
        </p:nvGraphicFramePr>
        <p:xfrm>
          <a:off x="298115" y="1331860"/>
          <a:ext cx="9458302" cy="6013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532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347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 panose="020B0502020202020204" pitchFamily="34" charset="0"/>
                        <a:cs typeface="KG The Figh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A book is a dream that </a:t>
                      </a:r>
                    </a:p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hold in your hands.</a:t>
                      </a:r>
                      <a:endParaRPr lang="en-US" sz="28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5735996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BC0F284-9AB8-4BBD-981F-21E0C84FAF4D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1620775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5">
            <a:extLst>
              <a:ext uri="{FF2B5EF4-FFF2-40B4-BE49-F238E27FC236}">
                <a16:creationId xmlns:a16="http://schemas.microsoft.com/office/drawing/2014/main" id="{3FD9B996-B375-4CA0-BCE4-C504B13EB5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067D6E5-0766-93FE-E0E6-1502E38E8A3B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991353-1091-9F3A-6011-3BD7D8D7AC77}"/>
              </a:ext>
            </a:extLst>
          </p:cNvPr>
          <p:cNvSpPr txBox="1"/>
          <p:nvPr/>
        </p:nvSpPr>
        <p:spPr>
          <a:xfrm>
            <a:off x="8832667" y="746462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June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458553F-5954-4CFD-B3FF-07DECB3D0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131988"/>
              </p:ext>
            </p:extLst>
          </p:nvPr>
        </p:nvGraphicFramePr>
        <p:xfrm>
          <a:off x="298115" y="1331859"/>
          <a:ext cx="9458302" cy="6051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Have big dreams.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will grow into them.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EB48F83-77F1-4574-9D35-83C87C3D85F8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40982800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6">
            <a:extLst>
              <a:ext uri="{FF2B5EF4-FFF2-40B4-BE49-F238E27FC236}">
                <a16:creationId xmlns:a16="http://schemas.microsoft.com/office/drawing/2014/main" id="{99C7A83E-2F8D-4861-BADB-44B83B1A79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A387366-7221-6588-4806-6A5D6FE465BD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120F6A-B99A-E46D-A2F6-37E3DD13D04B}"/>
              </a:ext>
            </a:extLst>
          </p:cNvPr>
          <p:cNvSpPr txBox="1"/>
          <p:nvPr/>
        </p:nvSpPr>
        <p:spPr>
          <a:xfrm>
            <a:off x="8884021" y="7469109"/>
            <a:ext cx="958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July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B0A945-B0A9-429A-9DD5-E7738ECE4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219326"/>
              </p:ext>
            </p:extLst>
          </p:nvPr>
        </p:nvGraphicFramePr>
        <p:xfrm>
          <a:off x="298115" y="1331860"/>
          <a:ext cx="9458302" cy="6141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“Be a rainbow in someone else’s cloud.”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-Maya Angelou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56245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5AAF281-C179-4D42-AB00-C0470EFFDE0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23814760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9217EA46-37A7-4534-8528-AF8E4C8DDE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2663AF3-95CB-D6C5-4BC5-FFB0A70D474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E84CE9-2BBC-2C2D-7FE1-4E31CB15DBB3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7C5F4B-CFBA-8A49-3508-B7DBE59A01C7}"/>
              </a:ext>
            </a:extLst>
          </p:cNvPr>
          <p:cNvSpPr txBox="1"/>
          <p:nvPr/>
        </p:nvSpPr>
        <p:spPr>
          <a:xfrm>
            <a:off x="8637133" y="7469108"/>
            <a:ext cx="1233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August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598BB0-2306-4174-B816-4BD056A2E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042795"/>
              </p:ext>
            </p:extLst>
          </p:nvPr>
        </p:nvGraphicFramePr>
        <p:xfrm>
          <a:off x="298115" y="1331859"/>
          <a:ext cx="9458302" cy="6141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2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Strive for progress</a:t>
                      </a:r>
                      <a:r>
                        <a:rPr lang="en-US" sz="2000" baseline="0" dirty="0">
                          <a:latin typeface="Century Gothic"/>
                          <a:cs typeface="Century Gothic"/>
                        </a:rPr>
                        <a:t> not perfection.</a:t>
                      </a:r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600" dirty="0">
                        <a:latin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9820670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D993C4-6456-439D-B2C7-68F119A832F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13625847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F0BF0BAF-A4DD-4F6D-A6F3-3927F6332EB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3" y="-13252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8303D12-F611-935C-28EF-4A0CB4F03B3A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BE060C-B7B6-8E78-EC48-A99B2C445F8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3F73AE-3B75-06EC-EB1E-58B308FCD538}"/>
              </a:ext>
            </a:extLst>
          </p:cNvPr>
          <p:cNvSpPr txBox="1"/>
          <p:nvPr/>
        </p:nvSpPr>
        <p:spPr>
          <a:xfrm>
            <a:off x="8277680" y="7495578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September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6F226BC-7AD0-430D-B104-475ED87F05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306374"/>
              </p:ext>
            </p:extLst>
          </p:nvPr>
        </p:nvGraphicFramePr>
        <p:xfrm>
          <a:off x="298115" y="1331858"/>
          <a:ext cx="9458302" cy="6163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639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465"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The best way to predict your future is to create it.</a:t>
                      </a:r>
                    </a:p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- Abraham Lincoln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346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7307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B913E5-1187-498A-9E24-53F475367C9B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1608912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548041C2-797F-4B51-921D-086252A370E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5CCF13-B73C-3A32-4817-D5FB29E18AC2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4CE843-63D7-30DD-A636-366939490890}"/>
              </a:ext>
            </a:extLst>
          </p:cNvPr>
          <p:cNvSpPr txBox="1"/>
          <p:nvPr/>
        </p:nvSpPr>
        <p:spPr>
          <a:xfrm>
            <a:off x="8509117" y="7469108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October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5E7B7F-1C58-4790-A081-2DED8399C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080469"/>
              </p:ext>
            </p:extLst>
          </p:nvPr>
        </p:nvGraphicFramePr>
        <p:xfrm>
          <a:off x="298115" y="1281059"/>
          <a:ext cx="9458302" cy="6188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835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79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79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79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79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79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Gothic"/>
                        </a:rPr>
                        <a:t>I’m not telling you it’s going to be easy. </a:t>
                      </a:r>
                    </a:p>
                    <a:p>
                      <a:pPr algn="ctr"/>
                      <a:r>
                        <a:rPr lang="en-US" sz="1800" dirty="0">
                          <a:latin typeface="Century Gothic"/>
                        </a:rPr>
                        <a:t>I’m telling you it’s going to be worth it.</a:t>
                      </a:r>
                    </a:p>
                    <a:p>
                      <a:pPr algn="ctr"/>
                      <a:r>
                        <a:rPr lang="en-US" sz="2000" dirty="0">
                          <a:latin typeface="Century Gothic"/>
                        </a:rPr>
                        <a:t>- Art Williams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I’m not telling you it’s going to be easy. </a:t>
                      </a:r>
                    </a:p>
                    <a:p>
                      <a:pPr algn="ctr"/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I’m telling you it’s going to be worth it.</a:t>
                      </a:r>
                    </a:p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- Art Williams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7766181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47F255-E3F1-4A73-93C1-EFD12AD79EE7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13539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306114C8-B52B-46EB-BA26-D8BD2C7D64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68E79E6-6DC6-C799-4102-1236ED50FB6F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EAED18-5E3D-7390-63F5-93999272938E}"/>
              </a:ext>
            </a:extLst>
          </p:cNvPr>
          <p:cNvSpPr txBox="1"/>
          <p:nvPr/>
        </p:nvSpPr>
        <p:spPr>
          <a:xfrm>
            <a:off x="8297718" y="7464623"/>
            <a:ext cx="156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November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5E67C-937F-439C-A409-E2F58A04FA1F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0572932-AB92-9E86-B916-F757E74BF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986108"/>
              </p:ext>
            </p:extLst>
          </p:nvPr>
        </p:nvGraphicFramePr>
        <p:xfrm>
          <a:off x="324619" y="1305354"/>
          <a:ext cx="9458302" cy="6141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6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dirty="0">
                          <a:latin typeface="Century Gothic" panose="020B0502020202020204" pitchFamily="34" charset="0"/>
                          <a:cs typeface="MTF Hello My Name Is"/>
                        </a:rPr>
                        <a:t>The </a:t>
                      </a:r>
                      <a:r>
                        <a:rPr lang="en-US" sz="1800" dirty="0">
                          <a:latin typeface="Century Gothic" panose="020B0502020202020204" pitchFamily="34" charset="0"/>
                          <a:cs typeface="MTF Jumpin' Jack"/>
                        </a:rPr>
                        <a:t>best </a:t>
                      </a:r>
                      <a:r>
                        <a:rPr lang="en-US" sz="1800" dirty="0">
                          <a:latin typeface="Century Gothic" panose="020B0502020202020204" pitchFamily="34" charset="0"/>
                          <a:cs typeface="MTF Hello My Name Is"/>
                        </a:rPr>
                        <a:t>thing about learning is no one 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>
                          <a:latin typeface="Century Gothic" panose="020B0502020202020204" pitchFamily="34" charset="0"/>
                          <a:cs typeface="MTF Hello My Name Is"/>
                        </a:rPr>
                        <a:t>can take it away from you. 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>
                          <a:latin typeface="Century Gothic" panose="020B0502020202020204" pitchFamily="34" charset="0"/>
                          <a:cs typeface="Century Gothic"/>
                        </a:rPr>
                        <a:t>- </a:t>
                      </a:r>
                      <a:r>
                        <a:rPr lang="en-US" sz="2400" dirty="0">
                          <a:latin typeface="Century Gothic" panose="020B0502020202020204" pitchFamily="34" charset="0"/>
                          <a:cs typeface="KG The Fighter"/>
                        </a:rPr>
                        <a:t>B.B. King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(2.4)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(2.5)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  <a:p>
                      <a:pPr algn="ctr"/>
                      <a:r>
                        <a:rPr lang="en-US" sz="1000" dirty="0">
                          <a:latin typeface="Century Gothic"/>
                          <a:cs typeface="Century Gothic"/>
                        </a:rPr>
                        <a:t>Comprehension Quiz (3.1)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(3.1)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53757152"/>
                  </a:ext>
                </a:extLst>
              </a:tr>
              <a:tr h="56471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539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8622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306114C8-B52B-46EB-BA26-D8BD2C7D64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ACBDC66-31BC-8390-0DD6-9B9BB3D96591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B61827-3F63-18EE-31D9-60E8562EB971}"/>
              </a:ext>
            </a:extLst>
          </p:cNvPr>
          <p:cNvSpPr txBox="1"/>
          <p:nvPr/>
        </p:nvSpPr>
        <p:spPr>
          <a:xfrm>
            <a:off x="8297718" y="7464623"/>
            <a:ext cx="156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November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71259CD-A9AC-406B-9606-E612AAD50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632575"/>
              </p:ext>
            </p:extLst>
          </p:nvPr>
        </p:nvGraphicFramePr>
        <p:xfrm>
          <a:off x="298115" y="1384866"/>
          <a:ext cx="9458302" cy="6052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45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052">
                <a:tc gridSpan="3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600" dirty="0">
                          <a:latin typeface="Century Gothic" panose="020B0502020202020204" pitchFamily="34" charset="0"/>
                          <a:cs typeface="MTF Hello My Name Is"/>
                        </a:rPr>
                        <a:t>The </a:t>
                      </a:r>
                      <a:r>
                        <a:rPr lang="en-US" sz="1600" dirty="0">
                          <a:latin typeface="Century Gothic" panose="020B0502020202020204" pitchFamily="34" charset="0"/>
                          <a:cs typeface="MTF Jumpin' Jack"/>
                        </a:rPr>
                        <a:t>best </a:t>
                      </a:r>
                      <a:r>
                        <a:rPr lang="en-US" sz="1600" dirty="0">
                          <a:latin typeface="Century Gothic" panose="020B0502020202020204" pitchFamily="34" charset="0"/>
                          <a:cs typeface="MTF Hello My Name Is"/>
                        </a:rPr>
                        <a:t>thing about learning is </a:t>
                      </a:r>
                    </a:p>
                    <a:p>
                      <a:pPr algn="ctr">
                        <a:defRPr/>
                      </a:pPr>
                      <a:r>
                        <a:rPr lang="en-US" sz="1600" dirty="0">
                          <a:latin typeface="Century Gothic" panose="020B0502020202020204" pitchFamily="34" charset="0"/>
                          <a:cs typeface="MTF Hello My Name Is"/>
                        </a:rPr>
                        <a:t>no one can take it away from you. </a:t>
                      </a:r>
                    </a:p>
                    <a:p>
                      <a:pPr algn="ctr">
                        <a:defRPr/>
                      </a:pPr>
                      <a:r>
                        <a:rPr lang="en-US" sz="2000" dirty="0">
                          <a:latin typeface="Century Gothic" panose="020B0502020202020204" pitchFamily="34" charset="0"/>
                          <a:cs typeface="Century Gothic"/>
                        </a:rPr>
                        <a:t>- </a:t>
                      </a:r>
                      <a:r>
                        <a:rPr lang="en-US" sz="2000" dirty="0">
                          <a:latin typeface="Century Gothic" panose="020B0502020202020204" pitchFamily="34" charset="0"/>
                          <a:cs typeface="KG The Fighter"/>
                        </a:rPr>
                        <a:t>B.B. King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800" dirty="0">
                        <a:latin typeface="Century Gothic" panose="020B0502020202020204" pitchFamily="34" charset="0"/>
                        <a:cs typeface="KG The Fighter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800" dirty="0">
                        <a:latin typeface="Century Gothic" panose="020B0502020202020204" pitchFamily="34" charset="0"/>
                        <a:cs typeface="KG The Figh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317139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23048108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65E67C-937F-439C-A409-E2F58A04FA1F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23376285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D41CF533-EFEE-42A9-9A39-EBDF2E8A58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235EAA9-F390-F7E9-83BA-5B739BFC6940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464BF2-D31A-8CDB-A12E-A6B3ACB825E4}"/>
              </a:ext>
            </a:extLst>
          </p:cNvPr>
          <p:cNvSpPr txBox="1"/>
          <p:nvPr/>
        </p:nvSpPr>
        <p:spPr>
          <a:xfrm>
            <a:off x="8317135" y="7453991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December 2028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4E7A517-FBD0-4345-9D36-220EA1665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076636"/>
              </p:ext>
            </p:extLst>
          </p:nvPr>
        </p:nvGraphicFramePr>
        <p:xfrm>
          <a:off x="298115" y="1331858"/>
          <a:ext cx="9458302" cy="6052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45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052">
                <a:tc gridSpan="5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are the light that makes the season bright!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05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52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255582"/>
                  </a:ext>
                </a:extLst>
              </a:tr>
              <a:tr h="55652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46249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7E10CA2-0FEA-4C4B-8A05-C0E39EE4B3A9}"/>
              </a:ext>
            </a:extLst>
          </p:cNvPr>
          <p:cNvSpPr txBox="1"/>
          <p:nvPr/>
        </p:nvSpPr>
        <p:spPr>
          <a:xfrm>
            <a:off x="7520729" y="47034"/>
            <a:ext cx="2514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Room Number</a:t>
            </a:r>
          </a:p>
        </p:txBody>
      </p:sp>
    </p:spTree>
    <p:extLst>
      <p:ext uri="{BB962C8B-B14F-4D97-AF65-F5344CB8AC3E}">
        <p14:creationId xmlns:p14="http://schemas.microsoft.com/office/powerpoint/2010/main" val="282624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D41CF533-EFEE-42A9-9A39-EBDF2E8A58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220DD41-DF93-5B76-BD5B-F4613362510E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58CB8B-4DDF-EB97-AC2E-A4C400AA16E2}"/>
              </a:ext>
            </a:extLst>
          </p:cNvPr>
          <p:cNvSpPr txBox="1"/>
          <p:nvPr/>
        </p:nvSpPr>
        <p:spPr>
          <a:xfrm>
            <a:off x="8289703" y="7445021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December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10CA2-0FEA-4C4B-8A05-C0E39EE4B3A9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114FDF2-4CA8-1530-001F-BE4B8FB92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023581"/>
              </p:ext>
            </p:extLst>
          </p:nvPr>
        </p:nvGraphicFramePr>
        <p:xfrm>
          <a:off x="298115" y="1331859"/>
          <a:ext cx="9458302" cy="613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2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(3.2)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ORF (83 words per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859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/>
                          <a:cs typeface="Century Gothic"/>
                        </a:rPr>
                        <a:t>You are the light that makes the season bright.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11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0">
            <a:extLst>
              <a:ext uri="{FF2B5EF4-FFF2-40B4-BE49-F238E27FC236}">
                <a16:creationId xmlns:a16="http://schemas.microsoft.com/office/drawing/2014/main" id="{ACEE7FF6-FF51-4CB0-8578-AA5E9BB2496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51B26C0-512A-D7CF-578F-3A0D8D4EC660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F0BDFA-1CAF-4F45-A635-6992E6FD1BA8}"/>
              </a:ext>
            </a:extLst>
          </p:cNvPr>
          <p:cNvSpPr txBox="1"/>
          <p:nvPr/>
        </p:nvSpPr>
        <p:spPr>
          <a:xfrm>
            <a:off x="8525295" y="7469107"/>
            <a:ext cx="1334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January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4A38C7-576F-4292-A69A-179C784BDD27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BF7FE6D-ED40-A034-A1E0-100757B95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883642"/>
              </p:ext>
            </p:extLst>
          </p:nvPr>
        </p:nvGraphicFramePr>
        <p:xfrm>
          <a:off x="298115" y="1331859"/>
          <a:ext cx="9458302" cy="6141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462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  <a:endParaRPr lang="en-US" sz="13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422">
                <a:tc gridSpan="4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Mistakes are </a:t>
                      </a:r>
                      <a:r>
                        <a:rPr lang="en-US" sz="2000" dirty="0">
                          <a:latin typeface="Century Gothic" panose="020B0502020202020204" pitchFamily="34" charset="0"/>
                          <a:cs typeface="MTF Jumpin' Jack"/>
                        </a:rPr>
                        <a:t>proof</a:t>
                      </a:r>
                      <a:r>
                        <a:rPr lang="en-US" sz="2000" dirty="0">
                          <a:latin typeface="Century Gothic" panose="020B0502020202020204" pitchFamily="34" charset="0"/>
                          <a:cs typeface="MTF Hello My Name Is"/>
                        </a:rPr>
                        <a:t> that you are trying.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(3.3)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  <a:p>
                      <a:pPr algn="ctr"/>
                      <a:r>
                        <a:rPr lang="en-US" sz="1000" dirty="0">
                          <a:latin typeface="Century Gothic"/>
                          <a:cs typeface="Century Gothic"/>
                        </a:rPr>
                        <a:t>Comprehension Quiz (3.4)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(3.4)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942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(3.5)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982067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15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1">
            <a:extLst>
              <a:ext uri="{FF2B5EF4-FFF2-40B4-BE49-F238E27FC236}">
                <a16:creationId xmlns:a16="http://schemas.microsoft.com/office/drawing/2014/main" id="{4E1A1EF8-4B44-475B-BF51-7D25BFEB17F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BC66473-0FDA-F9B7-6EFE-0B8B0B8BD944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574FB0-CC4D-023A-4C06-E7FF1E5858C2}"/>
              </a:ext>
            </a:extLst>
          </p:cNvPr>
          <p:cNvSpPr txBox="1"/>
          <p:nvPr/>
        </p:nvSpPr>
        <p:spPr>
          <a:xfrm>
            <a:off x="8525295" y="7469107"/>
            <a:ext cx="139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February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825D8D-F562-41A0-A513-1829D57C8842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87DBC3E-9C4D-44B9-C10E-2E6591DE2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005398"/>
              </p:ext>
            </p:extLst>
          </p:nvPr>
        </p:nvGraphicFramePr>
        <p:xfrm>
          <a:off x="298115" y="1398120"/>
          <a:ext cx="9458302" cy="6013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532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347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6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(4.1)</a:t>
                      </a:r>
                      <a:endParaRPr lang="en-US" sz="1200" dirty="0">
                        <a:latin typeface="Century Gothic" panose="020B0502020202020204" pitchFamily="34" charset="0"/>
                        <a:cs typeface="KG The Figh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  <a:p>
                      <a:pPr algn="ctr"/>
                      <a:r>
                        <a:rPr lang="en-US" sz="1000" dirty="0">
                          <a:latin typeface="Century Gothic"/>
                          <a:cs typeface="Century Gothic"/>
                        </a:rPr>
                        <a:t>Comprehension Quiz (4.2)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(4.2)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  <a:p>
                      <a:pPr algn="ctr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ORF (97 words per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(4.3)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8190">
                <a:tc gridSpan="7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latin typeface="Century Gothic"/>
                          <a:cs typeface="Century Gothic"/>
                        </a:rPr>
                        <a:t>Do what you love and love what you do.</a:t>
                      </a: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A book is a dream that </a:t>
                      </a:r>
                    </a:p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Gothic"/>
                          <a:cs typeface="Century Gothic"/>
                        </a:rPr>
                        <a:t>you hold in your hands.</a:t>
                      </a:r>
                      <a:endParaRPr lang="en-US" sz="32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57359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84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2">
            <a:extLst>
              <a:ext uri="{FF2B5EF4-FFF2-40B4-BE49-F238E27FC236}">
                <a16:creationId xmlns:a16="http://schemas.microsoft.com/office/drawing/2014/main" id="{5C72A35A-BBE8-4832-A6F4-6DAF4CE60A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5F505B2-8344-0701-1CE8-75BE78D25CA9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5F209B-8050-2AF5-8BA3-B4CCAE6BEE99}"/>
              </a:ext>
            </a:extLst>
          </p:cNvPr>
          <p:cNvSpPr txBox="1"/>
          <p:nvPr/>
        </p:nvSpPr>
        <p:spPr>
          <a:xfrm>
            <a:off x="8653311" y="7464623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March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FD4064-B47D-425A-885A-78A3D83A5789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284108-7426-11E6-F143-CADF95819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87757"/>
              </p:ext>
            </p:extLst>
          </p:nvPr>
        </p:nvGraphicFramePr>
        <p:xfrm>
          <a:off x="298115" y="1371616"/>
          <a:ext cx="9458302" cy="6013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8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5326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347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 panose="020B0502020202020204" pitchFamily="34" charset="0"/>
                          <a:cs typeface="KG The Fighter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latin typeface="Century Gothic" panose="020B0502020202020204" pitchFamily="34" charset="0"/>
                          <a:cs typeface="KG The Fighter"/>
                        </a:rPr>
                        <a:t>6</a:t>
                      </a:r>
                      <a:endParaRPr lang="en-US" sz="1600" dirty="0">
                        <a:latin typeface="Century Gothic" panose="020B0502020202020204" pitchFamily="34" charset="0"/>
                        <a:cs typeface="KG The Fight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81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entury Gothic"/>
                          <a:cs typeface="Century Gothic"/>
                        </a:rPr>
                        <a:t>Dare to be remarkable!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MTF Hello My Name Is"/>
                        <a:cs typeface="MTF Hello My Name Is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57359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378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3">
            <a:extLst>
              <a:ext uri="{FF2B5EF4-FFF2-40B4-BE49-F238E27FC236}">
                <a16:creationId xmlns:a16="http://schemas.microsoft.com/office/drawing/2014/main" id="{2644D256-1937-4247-9F8C-5DA2DE52CE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9" y="0"/>
            <a:ext cx="10059141" cy="77724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7FF5E14-C5C4-E8B8-449D-025920F6899E}"/>
              </a:ext>
            </a:extLst>
          </p:cNvPr>
          <p:cNvSpPr/>
          <p:nvPr/>
        </p:nvSpPr>
        <p:spPr>
          <a:xfrm>
            <a:off x="8097078" y="7473593"/>
            <a:ext cx="1961322" cy="298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DC1B20-B6CA-926D-E340-7F276F9C785F}"/>
              </a:ext>
            </a:extLst>
          </p:cNvPr>
          <p:cNvSpPr txBox="1"/>
          <p:nvPr/>
        </p:nvSpPr>
        <p:spPr>
          <a:xfrm>
            <a:off x="8943699" y="7464623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April 202</a:t>
            </a:r>
            <a:r>
              <a:rPr lang="en-US" sz="1400" i="1" dirty="0">
                <a:latin typeface="Century Gothic" panose="020B0502020202020204" pitchFamily="34" charset="0"/>
              </a:rPr>
              <a:t>6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AB5E7-07BC-4ACD-B0A6-9015044C2EB5}"/>
              </a:ext>
            </a:extLst>
          </p:cNvPr>
          <p:cNvSpPr txBox="1"/>
          <p:nvPr/>
        </p:nvSpPr>
        <p:spPr>
          <a:xfrm>
            <a:off x="7520729" y="47034"/>
            <a:ext cx="2514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Mrs. Couper’s  </a:t>
            </a:r>
          </a:p>
          <a:p>
            <a:pPr algn="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Assessments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7DA335-61A3-1432-AC16-5660A6A69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167824"/>
              </p:ext>
            </p:extLst>
          </p:nvPr>
        </p:nvGraphicFramePr>
        <p:xfrm>
          <a:off x="251791" y="1411371"/>
          <a:ext cx="9610641" cy="6051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8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82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29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732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  <a:cs typeface="MTF Hello My Name Is"/>
                        </a:rPr>
                        <a:t>“The things that make me different are the things that make me.”</a:t>
                      </a:r>
                    </a:p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  <a:cs typeface="MTF Jumpin' Jack"/>
                        </a:rPr>
                        <a:t>-Winnie the Pooh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  <a:p>
                      <a:pPr algn="ctr"/>
                      <a:r>
                        <a:rPr lang="en-US" sz="1000" dirty="0">
                          <a:latin typeface="Century Gothic"/>
                          <a:cs typeface="Century Gothic"/>
                        </a:rPr>
                        <a:t>Comprehension Quiz (4.4)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(4.4)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(4.5)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(5.1)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  <a:p>
                      <a:pPr algn="ctr"/>
                      <a:r>
                        <a:rPr lang="en-US" sz="1000" dirty="0">
                          <a:latin typeface="Century Gothic"/>
                          <a:cs typeface="Century Gothic"/>
                        </a:rPr>
                        <a:t>Comprehension Quiz (5.2)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Reading Skills Test &amp; Spelling Test (5.2)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75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276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8864</TotalTime>
  <Words>2632</Words>
  <Application>Microsoft Office PowerPoint</Application>
  <PresentationFormat>Custom</PresentationFormat>
  <Paragraphs>1816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Century Gothic</vt:lpstr>
      <vt:lpstr>MTF Hello My Name Is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 moore</dc:creator>
  <cp:lastModifiedBy>Avery Myers</cp:lastModifiedBy>
  <cp:revision>20</cp:revision>
  <dcterms:created xsi:type="dcterms:W3CDTF">2019-08-23T22:51:34Z</dcterms:created>
  <dcterms:modified xsi:type="dcterms:W3CDTF">2025-07-15T17:38:52Z</dcterms:modified>
</cp:coreProperties>
</file>