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82" d="100"/>
          <a:sy n="82" d="100"/>
        </p:scale>
        <p:origin x="1392" y="6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4/5/2024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178352" y="2054268"/>
            <a:ext cx="3554343" cy="2154436"/>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600" dirty="0">
              <a:latin typeface="KG Miss Kindergarten" panose="02000000000000000000" pitchFamily="2" charset="0"/>
              <a:ea typeface="HelloAnnie" panose="02000603000000000000" pitchFamily="2" charset="0"/>
            </a:endParaRPr>
          </a:p>
          <a:p>
            <a:r>
              <a:rPr lang="en-US" sz="600" dirty="0">
                <a:latin typeface="KG Miss Kindergarten" panose="02000000000000000000" pitchFamily="2" charset="0"/>
                <a:ea typeface="HelloAnnie" panose="02000603000000000000" pitchFamily="2" charset="0"/>
              </a:rPr>
              <a:t>          Tuesday Folders will be sent home Tuesday. Please sign and return.</a:t>
            </a:r>
          </a:p>
          <a:p>
            <a:r>
              <a:rPr lang="en-US" sz="600" dirty="0">
                <a:latin typeface="KG Miss Kindergarten" panose="02000000000000000000" pitchFamily="2" charset="0"/>
                <a:ea typeface="HelloAnnie" panose="02000603000000000000" pitchFamily="2" charset="0"/>
              </a:rPr>
              <a:t>          The cost for snack is $.75 each. Please send exact change in a</a:t>
            </a:r>
          </a:p>
          <a:p>
            <a:r>
              <a:rPr lang="en-US" sz="600" dirty="0">
                <a:latin typeface="KG Miss Kindergarten" panose="02000000000000000000" pitchFamily="2" charset="0"/>
                <a:ea typeface="HelloAnnie" panose="02000603000000000000" pitchFamily="2" charset="0"/>
              </a:rPr>
              <a:t>           labeled bag or envelope.</a:t>
            </a:r>
          </a:p>
          <a:p>
            <a:r>
              <a:rPr lang="en-US" sz="600" dirty="0">
                <a:latin typeface="KG Miss Kindergarten" panose="02000000000000000000" pitchFamily="2" charset="0"/>
                <a:ea typeface="HelloAnnie" panose="02000603000000000000" pitchFamily="2" charset="0"/>
              </a:rPr>
              <a:t>           Special Snack Friday: Slushy $1.00</a:t>
            </a:r>
          </a:p>
          <a:p>
            <a:pPr marL="285750" indent="-2857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We are now taking A.R. tests to meet the school wide challenge. Library books are now allowed to go home each night with your child but must be returned to school each day. A Reading Log was placed in your child’s Take Home Binder. Please sign the log when your child has read the book 3 times and is ready to test. Students need to take at least 2 tests a week to meet their goal. Thank you for helping your child</a:t>
            </a:r>
            <a:r>
              <a:rPr lang="en-US" sz="700" dirty="0">
                <a:latin typeface="KG Miss Kindergarten" panose="02000000000000000000" pitchFamily="2" charset="0"/>
                <a:ea typeface="HelloAnnie" panose="02000603000000000000" pitchFamily="2" charset="0"/>
              </a:rPr>
              <a:t>.</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886200" y="2416168"/>
            <a:ext cx="3368784" cy="1877437"/>
          </a:xfrm>
          <a:prstGeom prst="rect">
            <a:avLst/>
          </a:prstGeom>
          <a:noFill/>
        </p:spPr>
        <p:txBody>
          <a:bodyPr wrap="square" rtlCol="0">
            <a:spAutoFit/>
          </a:bodyPr>
          <a:lstStyle/>
          <a:p>
            <a:endParaRPr lang="en-US" sz="900" dirty="0">
              <a:latin typeface="KG Miss Kindergarten" panose="02000000000000000000" pitchFamily="2" charset="0"/>
              <a:ea typeface="HelloAnnie" panose="02000603000000000000" pitchFamily="2" charset="0"/>
            </a:endParaRPr>
          </a:p>
          <a:p>
            <a:r>
              <a:rPr lang="en-US" sz="900" dirty="0">
                <a:latin typeface="KG Miss Kindergarten" panose="02000000000000000000" pitchFamily="2" charset="0"/>
                <a:ea typeface="HelloAnnie" panose="02000603000000000000" pitchFamily="2" charset="0"/>
              </a:rPr>
              <a:t>       April 19: Weather Day (No school)</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too  zoo  tool  soon  shoot  broom  scoop  stool   loop  would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2856913212"/>
              </p:ext>
            </p:extLst>
          </p:nvPr>
        </p:nvGraphicFramePr>
        <p:xfrm>
          <a:off x="1254704" y="5135387"/>
          <a:ext cx="6072882" cy="3108960"/>
        </p:xfrm>
        <a:graphic>
          <a:graphicData uri="http://schemas.openxmlformats.org/drawingml/2006/table">
            <a:tbl>
              <a:tblPr firstRow="1" bandRow="1">
                <a:tableStyleId>{5C22544A-7EE6-4342-B048-85BDC9FD1C3A}</a:tableStyleId>
              </a:tblPr>
              <a:tblGrid>
                <a:gridCol w="1211624">
                  <a:extLst>
                    <a:ext uri="{9D8B030D-6E8A-4147-A177-3AD203B41FA5}">
                      <a16:colId xmlns:a16="http://schemas.microsoft.com/office/drawing/2014/main" val="790954970"/>
                    </a:ext>
                  </a:extLst>
                </a:gridCol>
                <a:gridCol w="4861258">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a:t>
                      </a:r>
                      <a:r>
                        <a:rPr lang="en-US" sz="900" b="0" dirty="0" err="1">
                          <a:solidFill>
                            <a:schemeClr val="tx1"/>
                          </a:solidFill>
                          <a:latin typeface="KG Miss Kindergarten" panose="02000000000000000000" pitchFamily="2" charset="0"/>
                          <a:ea typeface="HelloAnnie" panose="02000603000000000000" pitchFamily="2" charset="0"/>
                        </a:rPr>
                        <a:t>oo</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ue</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Author’s purpose, Classify &amp; categorize, Making inferences</a:t>
                      </a:r>
                    </a:p>
                    <a:p>
                      <a:r>
                        <a:rPr lang="en-US" sz="900" b="0" dirty="0">
                          <a:solidFill>
                            <a:schemeClr val="tx1"/>
                          </a:solidFill>
                          <a:latin typeface="KG Miss Kindergarten" panose="02000000000000000000" pitchFamily="2" charset="0"/>
                          <a:ea typeface="HelloAnnie" panose="02000603000000000000" pitchFamily="2" charset="0"/>
                        </a:rPr>
                        <a:t>Vocabulary: growth, spines, layers, harm, digest</a:t>
                      </a:r>
                    </a:p>
                    <a:p>
                      <a:r>
                        <a:rPr lang="en-US" sz="800" b="1" dirty="0">
                          <a:solidFill>
                            <a:schemeClr val="tx1"/>
                          </a:solidFill>
                          <a:latin typeface="KG Miss Kindergarten" panose="02000000000000000000" pitchFamily="2" charset="0"/>
                          <a:ea typeface="HelloAnnie" panose="02000603000000000000" pitchFamily="2" charset="0"/>
                        </a:rPr>
                        <a:t> 4/11 Reading Grade (Minor),</a:t>
                      </a:r>
                      <a:r>
                        <a:rPr lang="en-US" sz="800" b="1" i="0" dirty="0">
                          <a:solidFill>
                            <a:schemeClr val="tx1"/>
                          </a:solidFill>
                          <a:latin typeface="KG Miss Kindergarten" panose="02000000000000000000" pitchFamily="2" charset="0"/>
                          <a:ea typeface="HelloAnnie" panose="02000603000000000000" pitchFamily="2" charset="0"/>
                        </a:rPr>
                        <a:t> 4/12 Unit 7  Reading Test (Major) &amp; Fluency Assessment (Major)</a:t>
                      </a:r>
                      <a:endParaRPr lang="en-US" sz="8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404205">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Adjectives &amp; Adverbs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Capital letters E and F</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KG Miss Kindergarten" panose="02000000000000000000" pitchFamily="2" charset="0"/>
                          <a:ea typeface="HelloAnnie" panose="02000603000000000000" pitchFamily="2" charset="0"/>
                        </a:rPr>
                        <a:t>Opinion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4/12 Spelling Test (Minor)</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i="0" kern="1200" dirty="0">
                          <a:solidFill>
                            <a:schemeClr val="dk1"/>
                          </a:solidFill>
                          <a:effectLst/>
                          <a:latin typeface="KG Miss Kindergarten" panose="020B0604020202020204" charset="0"/>
                          <a:ea typeface="+mn-ea"/>
                          <a:cs typeface="+mn-cs"/>
                        </a:rPr>
                        <a:t>Topic 13: Time and Money</a:t>
                      </a:r>
                      <a:endParaRPr lang="en-US" sz="900" b="0" dirty="0">
                        <a:solidFill>
                          <a:schemeClr val="tx1"/>
                        </a:solidFill>
                        <a:latin typeface="KG Miss Kindergarten" panose="020B0604020202020204"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4/12 Topic 13 Test (Review pages will be sent home 4/11)</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Social Studies Weekly, Week 12 Sources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4/12 Sources 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77995" y="1896177"/>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48732" y="4966110"/>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2896947"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April 8-12, 2024</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1333</TotalTime>
  <Words>407</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HelloAnnie</vt:lpstr>
      <vt:lpstr>HelloBoomerang</vt:lpstr>
      <vt:lpstr>Calibri</vt:lpstr>
      <vt:lpstr>Arial</vt:lpstr>
      <vt:lpstr>KG Miss Kindergarten</vt:lpstr>
      <vt:lpstr>KG Miss Kindy Chunky</vt:lpstr>
      <vt:lpstr>HelloButtons</vt:lpstr>
      <vt:lpstr>Times New Roman</vt:lpstr>
      <vt:lpstr>HelloEtchASketch</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70</cp:revision>
  <cp:lastPrinted>2020-09-18T19:42:53Z</cp:lastPrinted>
  <dcterms:created xsi:type="dcterms:W3CDTF">2016-10-11T18:59:43Z</dcterms:created>
  <dcterms:modified xsi:type="dcterms:W3CDTF">2024-04-05T19:17:47Z</dcterms:modified>
</cp:coreProperties>
</file>