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8288000" cy="10287000"/>
  <p:notesSz cx="6858000" cy="9144000"/>
  <p:embeddedFontLst>
    <p:embeddedFont>
      <p:font typeface="Georgia Pro" charset="1" panose="02040502050405020303"/>
      <p:regular r:id="rId33"/>
    </p:embeddedFont>
    <p:embeddedFont>
      <p:font typeface="Halley" charset="1" panose="00000000000000000000"/>
      <p:regular r:id="rId34"/>
    </p:embeddedFont>
    <p:embeddedFont>
      <p:font typeface="Libre Baskerville Bold" charset="1" panose="02000000000000000000"/>
      <p:regular r:id="rId35"/>
    </p:embeddedFont>
    <p:embeddedFont>
      <p:font typeface="Libre Baskerville" charset="1" panose="02000000000000000000"/>
      <p:regular r:id="rId36"/>
    </p:embeddedFont>
    <p:embeddedFont>
      <p:font typeface="Georgia Pro Bold" charset="1" panose="02040802050405020203"/>
      <p:regular r:id="rId37"/>
    </p:embeddedFont>
    <p:embeddedFont>
      <p:font typeface="Source Serif Pro" charset="1" panose="02040603050405020204"/>
      <p:regular r:id="rId38"/>
    </p:embeddedFont>
    <p:embeddedFont>
      <p:font typeface="Source Serif Pro Bold" charset="1" panose="02040803050405020204"/>
      <p:regular r:id="rId39"/>
    </p:embeddedFont>
    <p:embeddedFont>
      <p:font typeface="Georgia Pro Bold Italics" charset="1" panose="02040802050405090203"/>
      <p:regular r:id="rId40"/>
    </p:embeddedFont>
    <p:embeddedFont>
      <p:font typeface="Droid Serif Bold" charset="1" panose="02020800060500020200"/>
      <p:regular r:id="rId41"/>
    </p:embeddedFont>
    <p:embeddedFont>
      <p:font typeface="Droid Serif" charset="1" panose="02020600060500020200"/>
      <p:regular r:id="rId42"/>
    </p:embeddedFont>
    <p:embeddedFont>
      <p:font typeface="Nourd Bold" charset="1" panose="00000800000000000000"/>
      <p:regular r:id="rId43"/>
    </p:embeddedFont>
    <p:embeddedFont>
      <p:font typeface="Nourd Light" charset="1" panose="00000400000000000000"/>
      <p:regular r:id="rId44"/>
    </p:embeddedFont>
    <p:embeddedFont>
      <p:font typeface="Nourd" charset="1" panose="00000500000000000000"/>
      <p:regular r:id="rId45"/>
    </p:embeddedFont>
    <p:embeddedFont>
      <p:font typeface="Radley" charset="1" panose="00000500000000000000"/>
      <p:regular r:id="rId46"/>
    </p:embeddedFont>
    <p:embeddedFont>
      <p:font typeface="Montserrat" charset="1" panose="00000500000000000000"/>
      <p:regular r:id="rId47"/>
    </p:embeddedFont>
    <p:embeddedFont>
      <p:font typeface="Montserrat Italics" charset="1" panose="00000500000000000000"/>
      <p:regular r:id="rId48"/>
    </p:embeddedFont>
    <p:embeddedFont>
      <p:font typeface="Lucky Bones" charset="1" panose="00000800000000000000"/>
      <p:regular r:id="rId49"/>
    </p:embeddedFont>
    <p:embeddedFont>
      <p:font typeface="Bobby Jones Condensed Soft" charset="1" panose="00000000000000000000"/>
      <p:regular r:id="rId50"/>
    </p:embeddedFont>
    <p:embeddedFont>
      <p:font typeface="Canva Sans" charset="1" panose="020B0503030501040103"/>
      <p:regular r:id="rId51"/>
    </p:embeddedFont>
    <p:embeddedFont>
      <p:font typeface="Canva Sans Bold" charset="1" panose="020B0803030501040103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41" Target="fonts/font41.fntdata" Type="http://schemas.openxmlformats.org/officeDocument/2006/relationships/font"/><Relationship Id="rId42" Target="fonts/font42.fntdata" Type="http://schemas.openxmlformats.org/officeDocument/2006/relationships/font"/><Relationship Id="rId43" Target="fonts/font43.fntdata" Type="http://schemas.openxmlformats.org/officeDocument/2006/relationships/font"/><Relationship Id="rId44" Target="fonts/font44.fntdata" Type="http://schemas.openxmlformats.org/officeDocument/2006/relationships/font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50" Target="fonts/font50.fntdata" Type="http://schemas.openxmlformats.org/officeDocument/2006/relationships/font"/><Relationship Id="rId51" Target="fonts/font51.fntdata" Type="http://schemas.openxmlformats.org/officeDocument/2006/relationships/font"/><Relationship Id="rId52" Target="fonts/font52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2" Target="../media/image3.pn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12.png" Type="http://schemas.openxmlformats.org/officeDocument/2006/relationships/image"/><Relationship Id="rId7" Target="../media/image13.png" Type="http://schemas.openxmlformats.org/officeDocument/2006/relationships/image"/><Relationship Id="rId8" Target="../media/image14.pn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png" Type="http://schemas.openxmlformats.org/officeDocument/2006/relationships/image"/><Relationship Id="rId2" Target="../media/image17.pn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Relationship Id="rId8" Target="../media/image23.pn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png" Type="http://schemas.openxmlformats.org/officeDocument/2006/relationships/image"/><Relationship Id="rId2" Target="../media/image26.pn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../media/image31.png" Type="http://schemas.openxmlformats.org/officeDocument/2006/relationships/image"/><Relationship Id="rId8" Target="../media/image32.pn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jpeg" Type="http://schemas.openxmlformats.org/officeDocument/2006/relationships/image"/><Relationship Id="rId3" Target="../media/image40.png" Type="http://schemas.openxmlformats.org/officeDocument/2006/relationships/image"/><Relationship Id="rId4" Target="../media/image41.png" Type="http://schemas.openxmlformats.org/officeDocument/2006/relationships/image"/><Relationship Id="rId5" Target="../media/image4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3.png" Type="http://schemas.openxmlformats.org/officeDocument/2006/relationships/image"/><Relationship Id="rId4" Target="../media/image44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5.png" Type="http://schemas.openxmlformats.org/officeDocument/2006/relationships/image"/><Relationship Id="rId4" Target="../media/image46.png" Type="http://schemas.openxmlformats.org/officeDocument/2006/relationships/image"/><Relationship Id="rId5" Target="../media/image47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6.png" Type="http://schemas.openxmlformats.org/officeDocument/2006/relationships/image"/><Relationship Id="rId11" Target="../media/image57.png" Type="http://schemas.openxmlformats.org/officeDocument/2006/relationships/image"/><Relationship Id="rId12" Target="../media/image58.png" Type="http://schemas.openxmlformats.org/officeDocument/2006/relationships/image"/><Relationship Id="rId13" Target="../media/image59.png" Type="http://schemas.openxmlformats.org/officeDocument/2006/relationships/image"/><Relationship Id="rId14" Target="../media/image60.png" Type="http://schemas.openxmlformats.org/officeDocument/2006/relationships/image"/><Relationship Id="rId15" Target="../media/image61.png" Type="http://schemas.openxmlformats.org/officeDocument/2006/relationships/image"/><Relationship Id="rId16" Target="../media/image62.png" Type="http://schemas.openxmlformats.org/officeDocument/2006/relationships/image"/><Relationship Id="rId17" Target="../media/image63.png" Type="http://schemas.openxmlformats.org/officeDocument/2006/relationships/image"/><Relationship Id="rId18" Target="../media/image64.png" Type="http://schemas.openxmlformats.org/officeDocument/2006/relationships/image"/><Relationship Id="rId19" Target="../media/image65.png" Type="http://schemas.openxmlformats.org/officeDocument/2006/relationships/image"/><Relationship Id="rId2" Target="../media/image48.png" Type="http://schemas.openxmlformats.org/officeDocument/2006/relationships/image"/><Relationship Id="rId20" Target="../media/image66.png" Type="http://schemas.openxmlformats.org/officeDocument/2006/relationships/image"/><Relationship Id="rId21" Target="../media/image67.png" Type="http://schemas.openxmlformats.org/officeDocument/2006/relationships/image"/><Relationship Id="rId22" Target="../media/image68.svg" Type="http://schemas.openxmlformats.org/officeDocument/2006/relationships/image"/><Relationship Id="rId3" Target="../media/image49.png" Type="http://schemas.openxmlformats.org/officeDocument/2006/relationships/image"/><Relationship Id="rId4" Target="../media/image50.png" Type="http://schemas.openxmlformats.org/officeDocument/2006/relationships/image"/><Relationship Id="rId5" Target="../media/image51.png" Type="http://schemas.openxmlformats.org/officeDocument/2006/relationships/image"/><Relationship Id="rId6" Target="../media/image52.png" Type="http://schemas.openxmlformats.org/officeDocument/2006/relationships/image"/><Relationship Id="rId7" Target="../media/image53.png" Type="http://schemas.openxmlformats.org/officeDocument/2006/relationships/image"/><Relationship Id="rId8" Target="../media/image54.png" Type="http://schemas.openxmlformats.org/officeDocument/2006/relationships/image"/><Relationship Id="rId9" Target="../media/image55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69.png" Type="http://schemas.openxmlformats.org/officeDocument/2006/relationships/image"/><Relationship Id="rId4" Target="../media/image7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71.jpeg" Type="http://schemas.openxmlformats.org/officeDocument/2006/relationships/image"/><Relationship Id="rId4" Target="../media/image72.jpeg" Type="http://schemas.openxmlformats.org/officeDocument/2006/relationships/image"/><Relationship Id="rId5" Target="../media/image73.png" Type="http://schemas.openxmlformats.org/officeDocument/2006/relationships/image"/><Relationship Id="rId6" Target="../media/image74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76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7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78.png" Type="http://schemas.openxmlformats.org/officeDocument/2006/relationships/image"/><Relationship Id="rId4" Target="../media/image79.png" Type="http://schemas.openxmlformats.org/officeDocument/2006/relationships/image"/><Relationship Id="rId5" Target="../media/image80.png" Type="http://schemas.openxmlformats.org/officeDocument/2006/relationships/image"/><Relationship Id="rId6" Target="../media/image81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0.png" Type="http://schemas.openxmlformats.org/officeDocument/2006/relationships/image"/><Relationship Id="rId11" Target="../media/image91.svg" Type="http://schemas.openxmlformats.org/officeDocument/2006/relationships/image"/><Relationship Id="rId2" Target="../media/image82.png" Type="http://schemas.openxmlformats.org/officeDocument/2006/relationships/image"/><Relationship Id="rId3" Target="../media/image83.svg" Type="http://schemas.openxmlformats.org/officeDocument/2006/relationships/image"/><Relationship Id="rId4" Target="../media/image84.png" Type="http://schemas.openxmlformats.org/officeDocument/2006/relationships/image"/><Relationship Id="rId5" Target="../media/image85.svg" Type="http://schemas.openxmlformats.org/officeDocument/2006/relationships/image"/><Relationship Id="rId6" Target="../media/image86.png" Type="http://schemas.openxmlformats.org/officeDocument/2006/relationships/image"/><Relationship Id="rId7" Target="../media/image87.svg" Type="http://schemas.openxmlformats.org/officeDocument/2006/relationships/image"/><Relationship Id="rId8" Target="../media/image88.png" Type="http://schemas.openxmlformats.org/officeDocument/2006/relationships/image"/><Relationship Id="rId9" Target="../media/image89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2.png" Type="http://schemas.openxmlformats.org/officeDocument/2006/relationships/image"/><Relationship Id="rId3" Target="../media/image93.svg" Type="http://schemas.openxmlformats.org/officeDocument/2006/relationships/image"/><Relationship Id="rId4" Target="../media/image94.png" Type="http://schemas.openxmlformats.org/officeDocument/2006/relationships/image"/><Relationship Id="rId5" Target="../media/image95.svg" Type="http://schemas.openxmlformats.org/officeDocument/2006/relationships/image"/><Relationship Id="rId6" Target="../media/image96.png" Type="http://schemas.openxmlformats.org/officeDocument/2006/relationships/image"/><Relationship Id="rId7" Target="../media/image97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6.png" Type="http://schemas.openxmlformats.org/officeDocument/2006/relationships/image"/><Relationship Id="rId11" Target="../media/image107.svg" Type="http://schemas.openxmlformats.org/officeDocument/2006/relationships/image"/><Relationship Id="rId12" Target="../media/image108.png" Type="http://schemas.openxmlformats.org/officeDocument/2006/relationships/image"/><Relationship Id="rId13" Target="../media/image109.svg" Type="http://schemas.openxmlformats.org/officeDocument/2006/relationships/image"/><Relationship Id="rId14" Target="../media/image110.png" Type="http://schemas.openxmlformats.org/officeDocument/2006/relationships/image"/><Relationship Id="rId15" Target="../media/image111.svg" Type="http://schemas.openxmlformats.org/officeDocument/2006/relationships/image"/><Relationship Id="rId16" Target="../media/image112.png" Type="http://schemas.openxmlformats.org/officeDocument/2006/relationships/image"/><Relationship Id="rId17" Target="../media/image113.svg" Type="http://schemas.openxmlformats.org/officeDocument/2006/relationships/image"/><Relationship Id="rId2" Target="../media/image98.png" Type="http://schemas.openxmlformats.org/officeDocument/2006/relationships/image"/><Relationship Id="rId3" Target="../media/image99.svg" Type="http://schemas.openxmlformats.org/officeDocument/2006/relationships/image"/><Relationship Id="rId4" Target="../media/image100.png" Type="http://schemas.openxmlformats.org/officeDocument/2006/relationships/image"/><Relationship Id="rId5" Target="../media/image101.svg" Type="http://schemas.openxmlformats.org/officeDocument/2006/relationships/image"/><Relationship Id="rId6" Target="../media/image102.png" Type="http://schemas.openxmlformats.org/officeDocument/2006/relationships/image"/><Relationship Id="rId7" Target="../media/image103.svg" Type="http://schemas.openxmlformats.org/officeDocument/2006/relationships/image"/><Relationship Id="rId8" Target="../media/image104.png" Type="http://schemas.openxmlformats.org/officeDocument/2006/relationships/image"/><Relationship Id="rId9" Target="../media/image105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4.png" Type="http://schemas.openxmlformats.org/officeDocument/2006/relationships/image"/><Relationship Id="rId3" Target="../media/image115.svg" Type="http://schemas.openxmlformats.org/officeDocument/2006/relationships/image"/><Relationship Id="rId4" Target="../media/image116.png" Type="http://schemas.openxmlformats.org/officeDocument/2006/relationships/image"/><Relationship Id="rId5" Target="../media/image117.svg" Type="http://schemas.openxmlformats.org/officeDocument/2006/relationships/image"/><Relationship Id="rId6" Target="../media/image118.png" Type="http://schemas.openxmlformats.org/officeDocument/2006/relationships/image"/><Relationship Id="rId7" Target="../media/image119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6.png" Type="http://schemas.openxmlformats.org/officeDocument/2006/relationships/image"/><Relationship Id="rId11" Target="../media/image127.png" Type="http://schemas.openxmlformats.org/officeDocument/2006/relationships/image"/><Relationship Id="rId12" Target="../media/image128.png" Type="http://schemas.openxmlformats.org/officeDocument/2006/relationships/image"/><Relationship Id="rId13" Target="../media/image129.svg" Type="http://schemas.openxmlformats.org/officeDocument/2006/relationships/image"/><Relationship Id="rId14" Target="../media/image130.png" Type="http://schemas.openxmlformats.org/officeDocument/2006/relationships/image"/><Relationship Id="rId2" Target="../media/image90.png" Type="http://schemas.openxmlformats.org/officeDocument/2006/relationships/image"/><Relationship Id="rId3" Target="../media/image91.svg" Type="http://schemas.openxmlformats.org/officeDocument/2006/relationships/image"/><Relationship Id="rId4" Target="../media/image120.png" Type="http://schemas.openxmlformats.org/officeDocument/2006/relationships/image"/><Relationship Id="rId5" Target="../media/image121.svg" Type="http://schemas.openxmlformats.org/officeDocument/2006/relationships/image"/><Relationship Id="rId6" Target="../media/image122.png" Type="http://schemas.openxmlformats.org/officeDocument/2006/relationships/image"/><Relationship Id="rId7" Target="../media/image123.svg" Type="http://schemas.openxmlformats.org/officeDocument/2006/relationships/image"/><Relationship Id="rId8" Target="../media/image124.png" Type="http://schemas.openxmlformats.org/officeDocument/2006/relationships/image"/><Relationship Id="rId9" Target="../media/image125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4.png" Type="http://schemas.openxmlformats.org/officeDocument/2006/relationships/image"/><Relationship Id="rId3" Target="../media/image95.svg" Type="http://schemas.openxmlformats.org/officeDocument/2006/relationships/image"/><Relationship Id="rId4" Target="../media/image131.png" Type="http://schemas.openxmlformats.org/officeDocument/2006/relationships/image"/><Relationship Id="rId5" Target="../media/image132.svg" Type="http://schemas.openxmlformats.org/officeDocument/2006/relationships/image"/><Relationship Id="rId6" Target="../media/image133.png" Type="http://schemas.openxmlformats.org/officeDocument/2006/relationships/image"/><Relationship Id="rId7" Target="../media/image134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3.png" Type="http://schemas.openxmlformats.org/officeDocument/2006/relationships/image"/><Relationship Id="rId11" Target="../media/image144.svg" Type="http://schemas.openxmlformats.org/officeDocument/2006/relationships/image"/><Relationship Id="rId12" Target="../media/image145.jpeg" Type="http://schemas.openxmlformats.org/officeDocument/2006/relationships/image"/><Relationship Id="rId13" Target="../media/image146.png" Type="http://schemas.openxmlformats.org/officeDocument/2006/relationships/image"/><Relationship Id="rId14" Target="../media/image147.svg" Type="http://schemas.openxmlformats.org/officeDocument/2006/relationships/image"/><Relationship Id="rId15" Target="../media/image148.png" Type="http://schemas.openxmlformats.org/officeDocument/2006/relationships/image"/><Relationship Id="rId16" Target="../media/image149.svg" Type="http://schemas.openxmlformats.org/officeDocument/2006/relationships/image"/><Relationship Id="rId2" Target="../media/image135.png" Type="http://schemas.openxmlformats.org/officeDocument/2006/relationships/image"/><Relationship Id="rId3" Target="../media/image136.svg" Type="http://schemas.openxmlformats.org/officeDocument/2006/relationships/image"/><Relationship Id="rId4" Target="../media/image137.png" Type="http://schemas.openxmlformats.org/officeDocument/2006/relationships/image"/><Relationship Id="rId5" Target="../media/image138.svg" Type="http://schemas.openxmlformats.org/officeDocument/2006/relationships/image"/><Relationship Id="rId6" Target="../media/image139.png" Type="http://schemas.openxmlformats.org/officeDocument/2006/relationships/image"/><Relationship Id="rId7" Target="../media/image140.svg" Type="http://schemas.openxmlformats.org/officeDocument/2006/relationships/image"/><Relationship Id="rId8" Target="../media/image141.png" Type="http://schemas.openxmlformats.org/officeDocument/2006/relationships/image"/><Relationship Id="rId9" Target="../media/image142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0.png" Type="http://schemas.openxmlformats.org/officeDocument/2006/relationships/image"/><Relationship Id="rId3" Target="../media/image151.svg" Type="http://schemas.openxmlformats.org/officeDocument/2006/relationships/image"/><Relationship Id="rId4" Target="../media/image152.png" Type="http://schemas.openxmlformats.org/officeDocument/2006/relationships/image"/><Relationship Id="rId5" Target="../media/image153.svg" Type="http://schemas.openxmlformats.org/officeDocument/2006/relationships/image"/><Relationship Id="rId6" Target="../media/image154.png" Type="http://schemas.openxmlformats.org/officeDocument/2006/relationships/image"/><Relationship Id="rId7" Target="../media/image155.svg" Type="http://schemas.openxmlformats.org/officeDocument/2006/relationships/image"/><Relationship Id="rId8" Target="../media/image156.png" Type="http://schemas.openxmlformats.org/officeDocument/2006/relationships/image"/><Relationship Id="rId9" Target="../media/image157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28700" y="1744018"/>
            <a:ext cx="5590094" cy="5542793"/>
            <a:chOff x="0" y="0"/>
            <a:chExt cx="3975178" cy="394154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20" y="-8833"/>
              <a:ext cx="3975140" cy="3959239"/>
            </a:xfrm>
            <a:custGeom>
              <a:avLst/>
              <a:gdLst/>
              <a:ahLst/>
              <a:cxnLst/>
              <a:rect r="r" b="b" t="t" l="l"/>
              <a:pathLst>
                <a:path h="3959239" w="3975140">
                  <a:moveTo>
                    <a:pt x="20" y="1979619"/>
                  </a:moveTo>
                  <a:cubicBezTo>
                    <a:pt x="-3165" y="1273425"/>
                    <a:pt x="374962" y="619520"/>
                    <a:pt x="991220" y="265508"/>
                  </a:cubicBezTo>
                  <a:cubicBezTo>
                    <a:pt x="1607479" y="-88503"/>
                    <a:pt x="2367661" y="-88503"/>
                    <a:pt x="2983920" y="265508"/>
                  </a:cubicBezTo>
                  <a:cubicBezTo>
                    <a:pt x="3600178" y="619520"/>
                    <a:pt x="3978305" y="1273425"/>
                    <a:pt x="3975120" y="1979619"/>
                  </a:cubicBezTo>
                  <a:cubicBezTo>
                    <a:pt x="3978305" y="2685812"/>
                    <a:pt x="3600178" y="3339718"/>
                    <a:pt x="2983920" y="3693729"/>
                  </a:cubicBezTo>
                  <a:cubicBezTo>
                    <a:pt x="2367661" y="4047741"/>
                    <a:pt x="1607479" y="4047741"/>
                    <a:pt x="991220" y="3693729"/>
                  </a:cubicBezTo>
                  <a:cubicBezTo>
                    <a:pt x="374962" y="3339718"/>
                    <a:pt x="-3165" y="2685812"/>
                    <a:pt x="20" y="1979619"/>
                  </a:cubicBezTo>
                  <a:close/>
                </a:path>
              </a:pathLst>
            </a:custGeom>
            <a:blipFill>
              <a:blip r:embed="rId2"/>
              <a:stretch>
                <a:fillRect l="-3678" t="-2138" r="-2710" b="-2432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403648" y="3216008"/>
            <a:ext cx="9855652" cy="2484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61"/>
              </a:lnSpc>
            </a:pPr>
            <a:r>
              <a:rPr lang="en-US" sz="10895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 Annual Title I Parent Meeting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143299" y="5578852"/>
            <a:ext cx="8376349" cy="923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63"/>
              </a:lnSpc>
            </a:pPr>
            <a:r>
              <a:rPr lang="en-US" sz="3916">
                <a:solidFill>
                  <a:srgbClr val="000000"/>
                </a:solidFill>
                <a:latin typeface="Halley"/>
                <a:ea typeface="Halley"/>
                <a:cs typeface="Halley"/>
                <a:sym typeface="Halley"/>
              </a:rPr>
              <a:t>September 17, 2026 @  5:30 pm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19559" y="7441467"/>
            <a:ext cx="6884088" cy="133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6"/>
              </a:lnSpc>
              <a:spcBef>
                <a:spcPct val="0"/>
              </a:spcBef>
            </a:pPr>
            <a:r>
              <a:rPr lang="en-US" sz="4338" spc="216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Cente</a:t>
            </a:r>
            <a:r>
              <a:rPr lang="en-US" sz="4338" spc="216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rville Elementary School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282" r="0" b="-1505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9621" y="-883449"/>
            <a:ext cx="18288000" cy="13716000"/>
          </a:xfrm>
          <a:custGeom>
            <a:avLst/>
            <a:gdLst/>
            <a:ahLst/>
            <a:cxnLst/>
            <a:rect r="r" b="b" t="t" l="l"/>
            <a:pathLst>
              <a:path h="13716000" w="18288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9621" y="-883449"/>
            <a:ext cx="685800" cy="13716000"/>
          </a:xfrm>
          <a:custGeom>
            <a:avLst/>
            <a:gdLst/>
            <a:ahLst/>
            <a:cxnLst/>
            <a:rect r="r" b="b" t="t" l="l"/>
            <a:pathLst>
              <a:path h="13716000" w="685800">
                <a:moveTo>
                  <a:pt x="0" y="0"/>
                </a:moveTo>
                <a:lnTo>
                  <a:pt x="685800" y="0"/>
                </a:lnTo>
                <a:lnTo>
                  <a:pt x="6858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996021" y="-883449"/>
            <a:ext cx="1371600" cy="13716000"/>
          </a:xfrm>
          <a:custGeom>
            <a:avLst/>
            <a:gdLst/>
            <a:ahLst/>
            <a:cxnLst/>
            <a:rect r="r" b="b" t="t" l="l"/>
            <a:pathLst>
              <a:path h="13716000" w="1371600">
                <a:moveTo>
                  <a:pt x="0" y="0"/>
                </a:moveTo>
                <a:lnTo>
                  <a:pt x="1371600" y="0"/>
                </a:lnTo>
                <a:lnTo>
                  <a:pt x="13716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606358" y="3209486"/>
            <a:ext cx="4315968" cy="2830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10"/>
              </a:lnSpc>
            </a:pPr>
            <a:r>
              <a:rPr lang="en-US" b="true" sz="5100" spc="102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What does this mean for Centerville?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059541" y="517107"/>
            <a:ext cx="8991600" cy="4221480"/>
          </a:xfrm>
          <a:custGeom>
            <a:avLst/>
            <a:gdLst/>
            <a:ahLst/>
            <a:cxnLst/>
            <a:rect r="r" b="b" t="t" l="l"/>
            <a:pathLst>
              <a:path h="4221480" w="8991600">
                <a:moveTo>
                  <a:pt x="0" y="0"/>
                </a:moveTo>
                <a:lnTo>
                  <a:pt x="8991600" y="0"/>
                </a:lnTo>
                <a:lnTo>
                  <a:pt x="8991600" y="4221480"/>
                </a:lnTo>
                <a:lnTo>
                  <a:pt x="0" y="42214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55" t="-5776" r="-338" b="-722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724005" y="1799786"/>
            <a:ext cx="7644384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1" spc="12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It means that we receive additional federal funding to provide a quality education for all of our students.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059541" y="5044440"/>
            <a:ext cx="8991600" cy="5242560"/>
          </a:xfrm>
          <a:custGeom>
            <a:avLst/>
            <a:gdLst/>
            <a:ahLst/>
            <a:cxnLst/>
            <a:rect r="r" b="b" t="t" l="l"/>
            <a:pathLst>
              <a:path h="5242560" w="8991600">
                <a:moveTo>
                  <a:pt x="0" y="0"/>
                </a:moveTo>
                <a:lnTo>
                  <a:pt x="8991600" y="0"/>
                </a:lnTo>
                <a:lnTo>
                  <a:pt x="8991600" y="5242560"/>
                </a:lnTo>
                <a:lnTo>
                  <a:pt x="0" y="52425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355" t="-1453" r="-338" b="-436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458829" y="6065520"/>
            <a:ext cx="8193024" cy="3200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001" spc="12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This funding helps school offer improved programs such as a family engagement liaison, instructional &amp; technology resources, activities/workshops for families, intervention specialist teacher, and professional development for teachers.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896156"/>
            <a:ext cx="18288000" cy="13716000"/>
          </a:xfrm>
          <a:custGeom>
            <a:avLst/>
            <a:gdLst/>
            <a:ahLst/>
            <a:cxnLst/>
            <a:rect r="r" b="b" t="t" l="l"/>
            <a:pathLst>
              <a:path h="13716000" w="18288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084832" y="269239"/>
            <a:ext cx="11301984" cy="2105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06"/>
              </a:lnSpc>
            </a:pPr>
            <a:r>
              <a:rPr lang="en-US" sz="8106" b="true">
                <a:solidFill>
                  <a:srgbClr val="0000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How does Centerville spend Title I funds?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828800" y="4635964"/>
            <a:ext cx="5257800" cy="3703320"/>
          </a:xfrm>
          <a:custGeom>
            <a:avLst/>
            <a:gdLst/>
            <a:ahLst/>
            <a:cxnLst/>
            <a:rect r="r" b="b" t="t" l="l"/>
            <a:pathLst>
              <a:path h="3703320" w="5257800">
                <a:moveTo>
                  <a:pt x="0" y="0"/>
                </a:moveTo>
                <a:lnTo>
                  <a:pt x="5257800" y="0"/>
                </a:lnTo>
                <a:lnTo>
                  <a:pt x="5257800" y="3703320"/>
                </a:lnTo>
                <a:lnTo>
                  <a:pt x="0" y="37033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754112" y="3073483"/>
            <a:ext cx="8193024" cy="527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46"/>
              </a:lnSpc>
            </a:pPr>
            <a:r>
              <a:rPr lang="en-US" sz="3455" spc="172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• Two part-time intervention teachers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754112" y="4037651"/>
            <a:ext cx="6912864" cy="10240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0"/>
              </a:lnSpc>
            </a:pPr>
            <a:r>
              <a:rPr lang="en-US" sz="3682" spc="184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• Classroom libraries and other resources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54112" y="5438731"/>
            <a:ext cx="512064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4"/>
              </a:lnSpc>
            </a:pPr>
            <a:r>
              <a:rPr lang="en-US" sz="3512" spc="175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• Instructional supplies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754112" y="6379039"/>
            <a:ext cx="7278624" cy="527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46"/>
              </a:lnSpc>
            </a:pPr>
            <a:r>
              <a:rPr lang="en-US" sz="3455" spc="172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• Technology (software programs)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754112" y="7349642"/>
            <a:ext cx="7095744" cy="1001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5"/>
              </a:lnSpc>
            </a:pPr>
            <a:r>
              <a:rPr lang="en-US" sz="3569" spc="178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• Professional development and learning opportunities for staff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754112" y="8744287"/>
            <a:ext cx="6473952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14"/>
              </a:lnSpc>
            </a:pPr>
            <a:r>
              <a:rPr lang="en-US" sz="3512" spc="175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• Family Engagement Liaison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005176"/>
            <a:ext cx="18135849" cy="13601887"/>
          </a:xfrm>
          <a:custGeom>
            <a:avLst/>
            <a:gdLst/>
            <a:ahLst/>
            <a:cxnLst/>
            <a:rect r="r" b="b" t="t" l="l"/>
            <a:pathLst>
              <a:path h="13601887" w="18135849">
                <a:moveTo>
                  <a:pt x="0" y="0"/>
                </a:moveTo>
                <a:lnTo>
                  <a:pt x="18135849" y="0"/>
                </a:lnTo>
                <a:lnTo>
                  <a:pt x="18135849" y="13601886"/>
                </a:lnTo>
                <a:lnTo>
                  <a:pt x="0" y="136018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067487" y="279261"/>
            <a:ext cx="12296105" cy="1656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98"/>
              </a:lnSpc>
            </a:pPr>
            <a:r>
              <a:rPr lang="en-US" sz="5907" spc="236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Centerville Elementary Schoolwide Goals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858925" y="2287867"/>
            <a:ext cx="13103151" cy="1783358"/>
          </a:xfrm>
          <a:custGeom>
            <a:avLst/>
            <a:gdLst/>
            <a:ahLst/>
            <a:cxnLst/>
            <a:rect r="r" b="b" t="t" l="l"/>
            <a:pathLst>
              <a:path h="1783358" w="13103151">
                <a:moveTo>
                  <a:pt x="0" y="0"/>
                </a:moveTo>
                <a:lnTo>
                  <a:pt x="13103150" y="0"/>
                </a:lnTo>
                <a:lnTo>
                  <a:pt x="13103150" y="1783358"/>
                </a:lnTo>
                <a:lnTo>
                  <a:pt x="0" y="17833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46" t="-3389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80330" y="2690631"/>
            <a:ext cx="1133491" cy="1057925"/>
          </a:xfrm>
          <a:custGeom>
            <a:avLst/>
            <a:gdLst/>
            <a:ahLst/>
            <a:cxnLst/>
            <a:rect r="r" b="b" t="t" l="l"/>
            <a:pathLst>
              <a:path h="1057925" w="1133491">
                <a:moveTo>
                  <a:pt x="0" y="0"/>
                </a:moveTo>
                <a:lnTo>
                  <a:pt x="1133491" y="0"/>
                </a:lnTo>
                <a:lnTo>
                  <a:pt x="1133491" y="1057924"/>
                </a:lnTo>
                <a:lnTo>
                  <a:pt x="0" y="10579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098702" y="2805147"/>
            <a:ext cx="2176302" cy="522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78"/>
              </a:lnSpc>
            </a:pPr>
            <a:r>
              <a:rPr lang="en-US" sz="3708" spc="148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Increase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757087" y="2728947"/>
            <a:ext cx="4606506" cy="943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1851" spc="74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Increase the percentage of students reading on or above grade level as measured by GA Milestones by 3%.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858925" y="4333564"/>
            <a:ext cx="13103151" cy="1768245"/>
          </a:xfrm>
          <a:custGeom>
            <a:avLst/>
            <a:gdLst/>
            <a:ahLst/>
            <a:cxnLst/>
            <a:rect r="r" b="b" t="t" l="l"/>
            <a:pathLst>
              <a:path h="1768245" w="13103151">
                <a:moveTo>
                  <a:pt x="0" y="0"/>
                </a:moveTo>
                <a:lnTo>
                  <a:pt x="13103150" y="0"/>
                </a:lnTo>
                <a:lnTo>
                  <a:pt x="13103150" y="1768245"/>
                </a:lnTo>
                <a:lnTo>
                  <a:pt x="0" y="17682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46" t="-9401" r="0" b="-9401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2380330" y="4737842"/>
            <a:ext cx="1133491" cy="1057925"/>
          </a:xfrm>
          <a:custGeom>
            <a:avLst/>
            <a:gdLst/>
            <a:ahLst/>
            <a:cxnLst/>
            <a:rect r="r" b="b" t="t" l="l"/>
            <a:pathLst>
              <a:path h="1057925" w="1133491">
                <a:moveTo>
                  <a:pt x="0" y="0"/>
                </a:moveTo>
                <a:lnTo>
                  <a:pt x="1133491" y="0"/>
                </a:lnTo>
                <a:lnTo>
                  <a:pt x="1133491" y="1057925"/>
                </a:lnTo>
                <a:lnTo>
                  <a:pt x="0" y="10579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098702" y="4889244"/>
            <a:ext cx="2176302" cy="522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78"/>
              </a:lnSpc>
            </a:pPr>
            <a:r>
              <a:rPr lang="en-US" sz="3708" spc="148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Increase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757087" y="4325978"/>
            <a:ext cx="4751592" cy="1642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1"/>
              </a:lnSpc>
            </a:pPr>
            <a:r>
              <a:rPr lang="en-US" sz="1908" spc="7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Increase by at least 3% the number of students in grades 3-5 scoring a 2, 3, or 4 in English Language Arts, Math, and Science measured by GA Milestones.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954470" y="6251864"/>
            <a:ext cx="13103151" cy="1783358"/>
          </a:xfrm>
          <a:custGeom>
            <a:avLst/>
            <a:gdLst/>
            <a:ahLst/>
            <a:cxnLst/>
            <a:rect r="r" b="b" t="t" l="l"/>
            <a:pathLst>
              <a:path h="1783358" w="13103151">
                <a:moveTo>
                  <a:pt x="0" y="0"/>
                </a:moveTo>
                <a:lnTo>
                  <a:pt x="13103151" y="0"/>
                </a:lnTo>
                <a:lnTo>
                  <a:pt x="13103151" y="1783358"/>
                </a:lnTo>
                <a:lnTo>
                  <a:pt x="0" y="178335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46" t="0" r="0" b="-3389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493679" y="6743043"/>
            <a:ext cx="1133491" cy="801000"/>
          </a:xfrm>
          <a:custGeom>
            <a:avLst/>
            <a:gdLst/>
            <a:ahLst/>
            <a:cxnLst/>
            <a:rect r="r" b="b" t="t" l="l"/>
            <a:pathLst>
              <a:path h="801000" w="1133491">
                <a:moveTo>
                  <a:pt x="0" y="0"/>
                </a:moveTo>
                <a:lnTo>
                  <a:pt x="1133491" y="0"/>
                </a:lnTo>
                <a:lnTo>
                  <a:pt x="1133491" y="801000"/>
                </a:lnTo>
                <a:lnTo>
                  <a:pt x="0" y="801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098702" y="6911434"/>
            <a:ext cx="2829192" cy="515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5"/>
              </a:lnSpc>
            </a:pPr>
            <a:r>
              <a:rPr lang="en-US" sz="3595" spc="143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Implement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757087" y="6223289"/>
            <a:ext cx="4751592" cy="1642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1"/>
              </a:lnSpc>
            </a:pPr>
            <a:r>
              <a:rPr lang="en-US" sz="1908" spc="7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Develop a strong, positive culture to improve behavior and academic performance by decreasing the percentage of students having an office referral by 3%.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2067487" y="8216197"/>
            <a:ext cx="13103151" cy="1783358"/>
          </a:xfrm>
          <a:custGeom>
            <a:avLst/>
            <a:gdLst/>
            <a:ahLst/>
            <a:cxnLst/>
            <a:rect r="r" b="b" t="t" l="l"/>
            <a:pathLst>
              <a:path h="1783358" w="13103151">
                <a:moveTo>
                  <a:pt x="0" y="0"/>
                </a:moveTo>
                <a:lnTo>
                  <a:pt x="13103151" y="0"/>
                </a:lnTo>
                <a:lnTo>
                  <a:pt x="13103151" y="1783359"/>
                </a:lnTo>
                <a:lnTo>
                  <a:pt x="0" y="17833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46" t="-5084" r="0" b="-12711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607028" y="8492422"/>
            <a:ext cx="906792" cy="1073038"/>
          </a:xfrm>
          <a:custGeom>
            <a:avLst/>
            <a:gdLst/>
            <a:ahLst/>
            <a:cxnLst/>
            <a:rect r="r" b="b" t="t" l="l"/>
            <a:pathLst>
              <a:path h="1073038" w="906792">
                <a:moveTo>
                  <a:pt x="0" y="0"/>
                </a:moveTo>
                <a:lnTo>
                  <a:pt x="906793" y="0"/>
                </a:lnTo>
                <a:lnTo>
                  <a:pt x="906793" y="1073038"/>
                </a:lnTo>
                <a:lnTo>
                  <a:pt x="0" y="107303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4352604" y="8741761"/>
            <a:ext cx="2321389" cy="516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17"/>
              </a:lnSpc>
            </a:pPr>
            <a:r>
              <a:rPr lang="en-US" sz="3651" spc="14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Decrease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757087" y="8379606"/>
            <a:ext cx="4751592" cy="12605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1851" spc="74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Decrease the amount of SWD falling in the Beginning Learner level range in ELA and Math as measured by the GA Milestones by 2%.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916839"/>
            <a:ext cx="18261995" cy="13696496"/>
          </a:xfrm>
          <a:custGeom>
            <a:avLst/>
            <a:gdLst/>
            <a:ahLst/>
            <a:cxnLst/>
            <a:rect r="r" b="b" t="t" l="l"/>
            <a:pathLst>
              <a:path h="13696496" w="18261995">
                <a:moveTo>
                  <a:pt x="0" y="0"/>
                </a:moveTo>
                <a:lnTo>
                  <a:pt x="18261995" y="0"/>
                </a:lnTo>
                <a:lnTo>
                  <a:pt x="18261995" y="13696496"/>
                </a:lnTo>
                <a:lnTo>
                  <a:pt x="0" y="136964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00043" y="-973303"/>
            <a:ext cx="16861909" cy="11809424"/>
          </a:xfrm>
          <a:custGeom>
            <a:avLst/>
            <a:gdLst/>
            <a:ahLst/>
            <a:cxnLst/>
            <a:rect r="r" b="b" t="t" l="l"/>
            <a:pathLst>
              <a:path h="11809424" w="16861909">
                <a:moveTo>
                  <a:pt x="0" y="0"/>
                </a:moveTo>
                <a:lnTo>
                  <a:pt x="16861909" y="0"/>
                </a:lnTo>
                <a:lnTo>
                  <a:pt x="16861909" y="11809424"/>
                </a:lnTo>
                <a:lnTo>
                  <a:pt x="0" y="1180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0" t="-1417" r="-90" b="-1417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634137" y="492440"/>
            <a:ext cx="11541581" cy="721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42"/>
              </a:lnSpc>
            </a:pPr>
            <a:r>
              <a:rPr lang="en-US" sz="5038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Programs to Support our Students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6741720" y="1503128"/>
            <a:ext cx="5326415" cy="1156593"/>
          </a:xfrm>
          <a:custGeom>
            <a:avLst/>
            <a:gdLst/>
            <a:ahLst/>
            <a:cxnLst/>
            <a:rect r="r" b="b" t="t" l="l"/>
            <a:pathLst>
              <a:path h="1156593" w="5326415">
                <a:moveTo>
                  <a:pt x="0" y="0"/>
                </a:moveTo>
                <a:lnTo>
                  <a:pt x="5326415" y="0"/>
                </a:lnTo>
                <a:lnTo>
                  <a:pt x="5326415" y="1156593"/>
                </a:lnTo>
                <a:lnTo>
                  <a:pt x="0" y="11565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85" t="-15789" r="-571" b="-21052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9057950" y="1879597"/>
            <a:ext cx="693956" cy="4189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67"/>
              </a:lnSpc>
            </a:pPr>
            <a:r>
              <a:rPr lang="en-US" sz="3167" spc="158">
                <a:solidFill>
                  <a:srgbClr val="FFFFFF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EIP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741720" y="2730119"/>
            <a:ext cx="5326415" cy="1141375"/>
          </a:xfrm>
          <a:custGeom>
            <a:avLst/>
            <a:gdLst/>
            <a:ahLst/>
            <a:cxnLst/>
            <a:rect r="r" b="b" t="t" l="l"/>
            <a:pathLst>
              <a:path h="1141375" w="5326415">
                <a:moveTo>
                  <a:pt x="0" y="0"/>
                </a:moveTo>
                <a:lnTo>
                  <a:pt x="5326415" y="0"/>
                </a:lnTo>
                <a:lnTo>
                  <a:pt x="5326415" y="1141375"/>
                </a:lnTo>
                <a:lnTo>
                  <a:pt x="0" y="11413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285" t="-7999" r="-571" b="-9333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759982" y="3986907"/>
            <a:ext cx="5326415" cy="1156593"/>
          </a:xfrm>
          <a:custGeom>
            <a:avLst/>
            <a:gdLst/>
            <a:ahLst/>
            <a:cxnLst/>
            <a:rect r="r" b="b" t="t" l="l"/>
            <a:pathLst>
              <a:path h="1156593" w="5326415">
                <a:moveTo>
                  <a:pt x="0" y="0"/>
                </a:moveTo>
                <a:lnTo>
                  <a:pt x="5326415" y="0"/>
                </a:lnTo>
                <a:lnTo>
                  <a:pt x="5326415" y="1156593"/>
                </a:lnTo>
                <a:lnTo>
                  <a:pt x="0" y="11565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285" t="-21052" r="-571" b="-17105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450894" y="4420479"/>
            <a:ext cx="3908067" cy="346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14"/>
              </a:lnSpc>
            </a:pPr>
            <a:r>
              <a:rPr lang="en-US" sz="2714" spc="135">
                <a:solidFill>
                  <a:srgbClr val="FFFFFF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 Intervention Teachers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741720" y="5161329"/>
            <a:ext cx="5326415" cy="1171811"/>
          </a:xfrm>
          <a:custGeom>
            <a:avLst/>
            <a:gdLst/>
            <a:ahLst/>
            <a:cxnLst/>
            <a:rect r="r" b="b" t="t" l="l"/>
            <a:pathLst>
              <a:path h="1171811" w="5326415">
                <a:moveTo>
                  <a:pt x="0" y="0"/>
                </a:moveTo>
                <a:lnTo>
                  <a:pt x="5326415" y="0"/>
                </a:lnTo>
                <a:lnTo>
                  <a:pt x="5326415" y="1171811"/>
                </a:lnTo>
                <a:lnTo>
                  <a:pt x="0" y="11718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285" t="-10389" r="-571" b="-2597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8290946" y="5629275"/>
            <a:ext cx="2227963" cy="381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884" spc="144">
                <a:solidFill>
                  <a:srgbClr val="FFFFFF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Read United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6741720" y="6369779"/>
            <a:ext cx="5326415" cy="1171811"/>
          </a:xfrm>
          <a:custGeom>
            <a:avLst/>
            <a:gdLst/>
            <a:ahLst/>
            <a:cxnLst/>
            <a:rect r="r" b="b" t="t" l="l"/>
            <a:pathLst>
              <a:path h="1171811" w="5326415">
                <a:moveTo>
                  <a:pt x="0" y="0"/>
                </a:moveTo>
                <a:lnTo>
                  <a:pt x="5326415" y="0"/>
                </a:lnTo>
                <a:lnTo>
                  <a:pt x="5326415" y="1171811"/>
                </a:lnTo>
                <a:lnTo>
                  <a:pt x="0" y="117181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285" t="-1298" r="-571" b="-12987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7067392" y="6829297"/>
            <a:ext cx="4711595" cy="3003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17"/>
              </a:lnSpc>
            </a:pPr>
            <a:r>
              <a:rPr lang="en-US" sz="2317" spc="115">
                <a:solidFill>
                  <a:srgbClr val="FFFFFF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IXL. BrainPOP, Quaver, i-Ready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6741720" y="7608265"/>
            <a:ext cx="5326415" cy="1156593"/>
          </a:xfrm>
          <a:custGeom>
            <a:avLst/>
            <a:gdLst/>
            <a:ahLst/>
            <a:cxnLst/>
            <a:rect r="r" b="b" t="t" l="l"/>
            <a:pathLst>
              <a:path h="1156593" w="5326415">
                <a:moveTo>
                  <a:pt x="0" y="0"/>
                </a:moveTo>
                <a:lnTo>
                  <a:pt x="5326415" y="0"/>
                </a:lnTo>
                <a:lnTo>
                  <a:pt x="5326415" y="1156593"/>
                </a:lnTo>
                <a:lnTo>
                  <a:pt x="0" y="11565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285" t="-14473" r="-571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743086" y="7841841"/>
            <a:ext cx="3323683" cy="746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884" spc="144">
                <a:solidFill>
                  <a:srgbClr val="FFFFFF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New Instructional Resources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6741720" y="8918611"/>
            <a:ext cx="5326415" cy="1156593"/>
          </a:xfrm>
          <a:custGeom>
            <a:avLst/>
            <a:gdLst/>
            <a:ahLst/>
            <a:cxnLst/>
            <a:rect r="r" b="b" t="t" l="l"/>
            <a:pathLst>
              <a:path h="1156593" w="5326415">
                <a:moveTo>
                  <a:pt x="0" y="0"/>
                </a:moveTo>
                <a:lnTo>
                  <a:pt x="5326415" y="0"/>
                </a:lnTo>
                <a:lnTo>
                  <a:pt x="5326415" y="1156593"/>
                </a:lnTo>
                <a:lnTo>
                  <a:pt x="0" y="115659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285" t="-3947" r="-571" b="-11842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6976082" y="9181862"/>
            <a:ext cx="4857691" cy="746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4"/>
              </a:lnSpc>
            </a:pPr>
            <a:r>
              <a:rPr lang="en-US" sz="2884" spc="144">
                <a:solidFill>
                  <a:srgbClr val="FFFFFF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Positive Behavioral Intervention and Supports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875330" y="3119891"/>
            <a:ext cx="1059196" cy="4189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67"/>
              </a:lnSpc>
            </a:pPr>
            <a:r>
              <a:rPr lang="en-US" sz="3167" spc="158">
                <a:solidFill>
                  <a:srgbClr val="FFFFFF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ESOL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103462">
            <a:off x="470144" y="1824851"/>
            <a:ext cx="3399597" cy="3290592"/>
          </a:xfrm>
          <a:custGeom>
            <a:avLst/>
            <a:gdLst/>
            <a:ahLst/>
            <a:cxnLst/>
            <a:rect r="r" b="b" t="t" l="l"/>
            <a:pathLst>
              <a:path h="3290592" w="3399597">
                <a:moveTo>
                  <a:pt x="0" y="0"/>
                </a:moveTo>
                <a:lnTo>
                  <a:pt x="3399597" y="0"/>
                </a:lnTo>
                <a:lnTo>
                  <a:pt x="3399597" y="3290592"/>
                </a:lnTo>
                <a:lnTo>
                  <a:pt x="0" y="32905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99615">
            <a:off x="13086187" y="7058363"/>
            <a:ext cx="4863017" cy="2159179"/>
          </a:xfrm>
          <a:custGeom>
            <a:avLst/>
            <a:gdLst/>
            <a:ahLst/>
            <a:cxnLst/>
            <a:rect r="r" b="b" t="t" l="l"/>
            <a:pathLst>
              <a:path h="2159179" w="4863017">
                <a:moveTo>
                  <a:pt x="0" y="0"/>
                </a:moveTo>
                <a:lnTo>
                  <a:pt x="4863017" y="0"/>
                </a:lnTo>
                <a:lnTo>
                  <a:pt x="4863017" y="2159179"/>
                </a:lnTo>
                <a:lnTo>
                  <a:pt x="0" y="21591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074686" y="1820986"/>
            <a:ext cx="3124548" cy="3886500"/>
            <a:chOff x="0" y="0"/>
            <a:chExt cx="4166064" cy="5181999"/>
          </a:xfrm>
        </p:grpSpPr>
        <p:sp>
          <p:nvSpPr>
            <p:cNvPr name="Freeform 5" id="5"/>
            <p:cNvSpPr/>
            <p:nvPr/>
          </p:nvSpPr>
          <p:spPr>
            <a:xfrm flipH="false" flipV="false" rot="-1234621">
              <a:off x="611244" y="334183"/>
              <a:ext cx="2619343" cy="3953726"/>
            </a:xfrm>
            <a:custGeom>
              <a:avLst/>
              <a:gdLst/>
              <a:ahLst/>
              <a:cxnLst/>
              <a:rect r="r" b="b" t="t" l="l"/>
              <a:pathLst>
                <a:path h="3953726" w="2619343">
                  <a:moveTo>
                    <a:pt x="0" y="0"/>
                  </a:moveTo>
                  <a:lnTo>
                    <a:pt x="2619344" y="0"/>
                  </a:lnTo>
                  <a:lnTo>
                    <a:pt x="2619344" y="3953726"/>
                  </a:lnTo>
                  <a:lnTo>
                    <a:pt x="0" y="39537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-978463">
              <a:off x="1233635" y="3360929"/>
              <a:ext cx="2783492" cy="1459636"/>
            </a:xfrm>
            <a:custGeom>
              <a:avLst/>
              <a:gdLst/>
              <a:ahLst/>
              <a:cxnLst/>
              <a:rect r="r" b="b" t="t" l="l"/>
              <a:pathLst>
                <a:path h="1459636" w="2783492">
                  <a:moveTo>
                    <a:pt x="0" y="0"/>
                  </a:moveTo>
                  <a:lnTo>
                    <a:pt x="2783492" y="0"/>
                  </a:lnTo>
                  <a:lnTo>
                    <a:pt x="2783492" y="1459636"/>
                  </a:lnTo>
                  <a:lnTo>
                    <a:pt x="0" y="1459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649036">
            <a:off x="4864960" y="5834827"/>
            <a:ext cx="3045694" cy="2101905"/>
          </a:xfrm>
          <a:custGeom>
            <a:avLst/>
            <a:gdLst/>
            <a:ahLst/>
            <a:cxnLst/>
            <a:rect r="r" b="b" t="t" l="l"/>
            <a:pathLst>
              <a:path h="2101905" w="3045694">
                <a:moveTo>
                  <a:pt x="0" y="0"/>
                </a:moveTo>
                <a:lnTo>
                  <a:pt x="3045693" y="0"/>
                </a:lnTo>
                <a:lnTo>
                  <a:pt x="3045693" y="2101905"/>
                </a:lnTo>
                <a:lnTo>
                  <a:pt x="0" y="21019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334865">
            <a:off x="14135763" y="3158771"/>
            <a:ext cx="3372895" cy="1984056"/>
          </a:xfrm>
          <a:custGeom>
            <a:avLst/>
            <a:gdLst/>
            <a:ahLst/>
            <a:cxnLst/>
            <a:rect r="r" b="b" t="t" l="l"/>
            <a:pathLst>
              <a:path h="1984056" w="3372895">
                <a:moveTo>
                  <a:pt x="0" y="0"/>
                </a:moveTo>
                <a:lnTo>
                  <a:pt x="3372895" y="0"/>
                </a:lnTo>
                <a:lnTo>
                  <a:pt x="3372895" y="1984056"/>
                </a:lnTo>
                <a:lnTo>
                  <a:pt x="0" y="19840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984285">
            <a:off x="8994249" y="7894613"/>
            <a:ext cx="3647768" cy="2095002"/>
          </a:xfrm>
          <a:custGeom>
            <a:avLst/>
            <a:gdLst/>
            <a:ahLst/>
            <a:cxnLst/>
            <a:rect r="r" b="b" t="t" l="l"/>
            <a:pathLst>
              <a:path h="2095002" w="3647768">
                <a:moveTo>
                  <a:pt x="0" y="0"/>
                </a:moveTo>
                <a:lnTo>
                  <a:pt x="3647768" y="0"/>
                </a:lnTo>
                <a:lnTo>
                  <a:pt x="3647768" y="2095002"/>
                </a:lnTo>
                <a:lnTo>
                  <a:pt x="0" y="20950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687078">
            <a:off x="9316097" y="1522352"/>
            <a:ext cx="4087646" cy="2143521"/>
          </a:xfrm>
          <a:custGeom>
            <a:avLst/>
            <a:gdLst/>
            <a:ahLst/>
            <a:cxnLst/>
            <a:rect r="r" b="b" t="t" l="l"/>
            <a:pathLst>
              <a:path h="2143521" w="4087646">
                <a:moveTo>
                  <a:pt x="0" y="0"/>
                </a:moveTo>
                <a:lnTo>
                  <a:pt x="4087646" y="0"/>
                </a:lnTo>
                <a:lnTo>
                  <a:pt x="4087646" y="2143521"/>
                </a:lnTo>
                <a:lnTo>
                  <a:pt x="0" y="214352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701112">
            <a:off x="9172768" y="4642954"/>
            <a:ext cx="4030110" cy="2395907"/>
          </a:xfrm>
          <a:custGeom>
            <a:avLst/>
            <a:gdLst/>
            <a:ahLst/>
            <a:cxnLst/>
            <a:rect r="r" b="b" t="t" l="l"/>
            <a:pathLst>
              <a:path h="2395907" w="4030110">
                <a:moveTo>
                  <a:pt x="0" y="0"/>
                </a:moveTo>
                <a:lnTo>
                  <a:pt x="4030110" y="0"/>
                </a:lnTo>
                <a:lnTo>
                  <a:pt x="4030110" y="2395908"/>
                </a:lnTo>
                <a:lnTo>
                  <a:pt x="0" y="239590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549387">
            <a:off x="614758" y="7693266"/>
            <a:ext cx="3559165" cy="1894926"/>
          </a:xfrm>
          <a:custGeom>
            <a:avLst/>
            <a:gdLst/>
            <a:ahLst/>
            <a:cxnLst/>
            <a:rect r="r" b="b" t="t" l="l"/>
            <a:pathLst>
              <a:path h="1894926" w="3559165">
                <a:moveTo>
                  <a:pt x="0" y="0"/>
                </a:moveTo>
                <a:lnTo>
                  <a:pt x="3559164" y="0"/>
                </a:lnTo>
                <a:lnTo>
                  <a:pt x="3559164" y="1894926"/>
                </a:lnTo>
                <a:lnTo>
                  <a:pt x="0" y="189492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56240" y="471289"/>
            <a:ext cx="16975519" cy="847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38"/>
              </a:lnSpc>
              <a:spcBef>
                <a:spcPct val="0"/>
              </a:spcBef>
            </a:pPr>
            <a:r>
              <a:rPr lang="en-US" b="true" sz="4884">
                <a:solidFill>
                  <a:srgbClr val="0000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What programs/curriculum are your students using?</a:t>
            </a:r>
          </a:p>
        </p:txBody>
      </p:sp>
      <p:sp>
        <p:nvSpPr>
          <p:cNvPr name="TextBox 14" id="14"/>
          <p:cNvSpPr txBox="true"/>
          <p:nvPr/>
        </p:nvSpPr>
        <p:spPr>
          <a:xfrm rot="814272">
            <a:off x="4095937" y="7753930"/>
            <a:ext cx="4381054" cy="378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4"/>
              </a:lnSpc>
              <a:spcBef>
                <a:spcPct val="0"/>
              </a:spcBef>
            </a:pPr>
            <a:r>
              <a:rPr lang="en-US" sz="2884" spc="144">
                <a:solidFill>
                  <a:srgbClr val="000000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Soical Studies for K-2ND</a:t>
            </a:r>
          </a:p>
        </p:txBody>
      </p:sp>
      <p:sp>
        <p:nvSpPr>
          <p:cNvPr name="TextBox 15" id="15"/>
          <p:cNvSpPr txBox="true"/>
          <p:nvPr/>
        </p:nvSpPr>
        <p:spPr>
          <a:xfrm rot="-818056">
            <a:off x="9160982" y="3118077"/>
            <a:ext cx="4747062" cy="378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84"/>
              </a:lnSpc>
              <a:spcBef>
                <a:spcPct val="0"/>
              </a:spcBef>
            </a:pPr>
            <a:r>
              <a:rPr lang="en-US" sz="2884" spc="144">
                <a:solidFill>
                  <a:srgbClr val="000000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Soical Studies for 3rd-5th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9B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4760" y="1501968"/>
            <a:ext cx="15178481" cy="8537896"/>
          </a:xfrm>
          <a:custGeom>
            <a:avLst/>
            <a:gdLst/>
            <a:ahLst/>
            <a:cxnLst/>
            <a:rect r="r" b="b" t="t" l="l"/>
            <a:pathLst>
              <a:path h="8537896" w="15178481">
                <a:moveTo>
                  <a:pt x="0" y="0"/>
                </a:moveTo>
                <a:lnTo>
                  <a:pt x="15178480" y="0"/>
                </a:lnTo>
                <a:lnTo>
                  <a:pt x="15178480" y="8537896"/>
                </a:lnTo>
                <a:lnTo>
                  <a:pt x="0" y="85378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16282" y="197567"/>
            <a:ext cx="12455435" cy="1104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38"/>
              </a:lnSpc>
              <a:spcBef>
                <a:spcPct val="0"/>
              </a:spcBef>
            </a:pPr>
            <a:r>
              <a:rPr lang="en-US" b="true" sz="6384">
                <a:solidFill>
                  <a:srgbClr val="0000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What tests will my child take?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F58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867575" y="283448"/>
            <a:ext cx="13234578" cy="9720103"/>
          </a:xfrm>
          <a:custGeom>
            <a:avLst/>
            <a:gdLst/>
            <a:ahLst/>
            <a:cxnLst/>
            <a:rect r="r" b="b" t="t" l="l"/>
            <a:pathLst>
              <a:path h="9720103" w="13234578">
                <a:moveTo>
                  <a:pt x="0" y="0"/>
                </a:moveTo>
                <a:lnTo>
                  <a:pt x="13234578" y="0"/>
                </a:lnTo>
                <a:lnTo>
                  <a:pt x="13234578" y="9720104"/>
                </a:lnTo>
                <a:lnTo>
                  <a:pt x="0" y="97201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02" t="-1621" r="0" b="-162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08786" y="5192623"/>
            <a:ext cx="4134803" cy="4065677"/>
          </a:xfrm>
          <a:custGeom>
            <a:avLst/>
            <a:gdLst/>
            <a:ahLst/>
            <a:cxnLst/>
            <a:rect r="r" b="b" t="t" l="l"/>
            <a:pathLst>
              <a:path h="4065677" w="4134803">
                <a:moveTo>
                  <a:pt x="0" y="0"/>
                </a:moveTo>
                <a:lnTo>
                  <a:pt x="4134804" y="0"/>
                </a:lnTo>
                <a:lnTo>
                  <a:pt x="4134804" y="4065677"/>
                </a:lnTo>
                <a:lnTo>
                  <a:pt x="0" y="40656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93" r="0" b="-193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08786" y="487252"/>
            <a:ext cx="3871122" cy="3238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66"/>
              </a:lnSpc>
            </a:pPr>
            <a:r>
              <a:rPr lang="en-US" sz="4138" spc="206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WE ARE MUSTANGS</a:t>
            </a:r>
          </a:p>
          <a:p>
            <a:pPr algn="ctr">
              <a:lnSpc>
                <a:spcPts val="5206"/>
              </a:lnSpc>
              <a:spcBef>
                <a:spcPct val="0"/>
              </a:spcBef>
            </a:pPr>
            <a:r>
              <a:rPr lang="en-US" sz="4338" spc="216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WITH MUSTANG PRIDE!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>
            <a:grpSpLocks noChangeAspect="true"/>
          </p:cNvGrpSpPr>
          <p:nvPr/>
        </p:nvGrpSpPr>
        <p:grpSpPr>
          <a:xfrm rot="0">
            <a:off x="10836285" y="3778330"/>
            <a:ext cx="6058506" cy="6058506"/>
            <a:chOff x="0" y="0"/>
            <a:chExt cx="26466800" cy="26466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458329" cy="26458329"/>
            </a:xfrm>
            <a:custGeom>
              <a:avLst/>
              <a:gdLst/>
              <a:ahLst/>
              <a:cxnLst/>
              <a:rect r="r" b="b" t="t" l="l"/>
              <a:pathLst>
                <a:path h="26458329" w="26458329">
                  <a:moveTo>
                    <a:pt x="0" y="0"/>
                  </a:moveTo>
                  <a:lnTo>
                    <a:pt x="26458329" y="0"/>
                  </a:lnTo>
                  <a:lnTo>
                    <a:pt x="26458329" y="26458329"/>
                  </a:lnTo>
                  <a:lnTo>
                    <a:pt x="0" y="26458329"/>
                  </a:lnTo>
                  <a:close/>
                </a:path>
              </a:pathLst>
            </a:custGeom>
            <a:blipFill>
              <a:blip r:embed="rId2"/>
              <a:stretch>
                <a:fillRect l="0" t="-16747" r="0" b="-16747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458329" cy="26458329"/>
            </a:xfrm>
            <a:custGeom>
              <a:avLst/>
              <a:gdLst/>
              <a:ahLst/>
              <a:cxnLst/>
              <a:rect r="r" b="b" t="t" l="l"/>
              <a:pathLst>
                <a:path h="26458329" w="26458329">
                  <a:moveTo>
                    <a:pt x="0" y="0"/>
                  </a:moveTo>
                  <a:lnTo>
                    <a:pt x="26458329" y="0"/>
                  </a:lnTo>
                  <a:lnTo>
                    <a:pt x="26458329" y="26458329"/>
                  </a:lnTo>
                  <a:lnTo>
                    <a:pt x="0" y="26458329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-1239733">
            <a:off x="1990808" y="3681448"/>
            <a:ext cx="6670958" cy="6103927"/>
          </a:xfrm>
          <a:custGeom>
            <a:avLst/>
            <a:gdLst/>
            <a:ahLst/>
            <a:cxnLst/>
            <a:rect r="r" b="b" t="t" l="l"/>
            <a:pathLst>
              <a:path h="6103927" w="6670958">
                <a:moveTo>
                  <a:pt x="0" y="0"/>
                </a:moveTo>
                <a:lnTo>
                  <a:pt x="6670958" y="0"/>
                </a:lnTo>
                <a:lnTo>
                  <a:pt x="6670958" y="6103927"/>
                </a:lnTo>
                <a:lnTo>
                  <a:pt x="0" y="61039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87558" y="318360"/>
            <a:ext cx="16865394" cy="32849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91"/>
              </a:lnSpc>
            </a:pPr>
            <a:r>
              <a:rPr lang="en-US" b="true" sz="3047" spc="152">
                <a:solidFill>
                  <a:srgbClr val="1F58A1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💙🐴 Meet Your Family Engagement Liaison! 🐴💙</a:t>
            </a:r>
          </a:p>
          <a:p>
            <a:pPr algn="ctr">
              <a:lnSpc>
                <a:spcPts val="3291"/>
              </a:lnSpc>
            </a:pPr>
            <a:r>
              <a:rPr lang="en-US" b="true" sz="3047" spc="152">
                <a:solidFill>
                  <a:srgbClr val="1F58A1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Our Family Engagement Liaison is Mrs. Jessica Gardner! She is here to help connect our Mustang families with the school, resources, and support they need. 🏫✨</a:t>
            </a:r>
          </a:p>
          <a:p>
            <a:pPr algn="ctr">
              <a:lnSpc>
                <a:spcPts val="3291"/>
              </a:lnSpc>
            </a:pPr>
            <a:r>
              <a:rPr lang="en-US" b="true" sz="3047" spc="152">
                <a:solidFill>
                  <a:srgbClr val="1F58A1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📍 Available in the office during regular school hours</a:t>
            </a:r>
          </a:p>
          <a:p>
            <a:pPr algn="ctr">
              <a:lnSpc>
                <a:spcPts val="3291"/>
              </a:lnSpc>
            </a:pPr>
            <a:r>
              <a:rPr lang="en-US" b="true" sz="3047" spc="152">
                <a:solidFill>
                  <a:srgbClr val="1F58A1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 📧 </a:t>
            </a:r>
            <a:r>
              <a:rPr lang="en-US" b="true" sz="3047" spc="152" u="none">
                <a:solidFill>
                  <a:srgbClr val="1F58A1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jessica.gardner@hcbe.net</a:t>
            </a:r>
          </a:p>
          <a:p>
            <a:pPr algn="ctr">
              <a:lnSpc>
                <a:spcPts val="3291"/>
              </a:lnSpc>
            </a:pPr>
            <a:r>
              <a:rPr lang="en-US" b="true" sz="3047" spc="152" u="none">
                <a:solidFill>
                  <a:srgbClr val="1F58A1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 📞 478-953-0400, Ext. 1328</a:t>
            </a:r>
          </a:p>
          <a:p>
            <a:pPr algn="ctr">
              <a:lnSpc>
                <a:spcPts val="3291"/>
              </a:lnSpc>
            </a:pPr>
            <a:r>
              <a:rPr lang="en-US" b="true" sz="3047" spc="152" u="none">
                <a:solidFill>
                  <a:srgbClr val="1F58A1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Have a question or need some help? Mrs. Gardner is here for you! 💙📚</a:t>
            </a:r>
          </a:p>
          <a:p>
            <a:pPr algn="ctr">
              <a:lnSpc>
                <a:spcPts val="3291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9B8D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0364"/>
            <a:ext cx="13494913" cy="10256636"/>
          </a:xfrm>
          <a:custGeom>
            <a:avLst/>
            <a:gdLst/>
            <a:ahLst/>
            <a:cxnLst/>
            <a:rect r="r" b="b" t="t" l="l"/>
            <a:pathLst>
              <a:path h="10256636" w="13494913">
                <a:moveTo>
                  <a:pt x="0" y="0"/>
                </a:moveTo>
                <a:lnTo>
                  <a:pt x="13494913" y="0"/>
                </a:lnTo>
                <a:lnTo>
                  <a:pt x="13494913" y="10256636"/>
                </a:lnTo>
                <a:lnTo>
                  <a:pt x="0" y="102566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9" t="0" r="-669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033367" y="607782"/>
            <a:ext cx="5868186" cy="5193344"/>
          </a:xfrm>
          <a:custGeom>
            <a:avLst/>
            <a:gdLst/>
            <a:ahLst/>
            <a:cxnLst/>
            <a:rect r="r" b="b" t="t" l="l"/>
            <a:pathLst>
              <a:path h="5193344" w="5868186">
                <a:moveTo>
                  <a:pt x="0" y="0"/>
                </a:moveTo>
                <a:lnTo>
                  <a:pt x="5868186" y="0"/>
                </a:lnTo>
                <a:lnTo>
                  <a:pt x="5868186" y="5193344"/>
                </a:lnTo>
                <a:lnTo>
                  <a:pt x="0" y="519334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495183" y="872091"/>
            <a:ext cx="7071335" cy="1495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</a:pPr>
            <a:r>
              <a:rPr lang="en-US" b="true" sz="2480" i="true" spc="124">
                <a:solidFill>
                  <a:srgbClr val="000000"/>
                </a:solidFill>
                <a:latin typeface="Georgia Pro Bold Italics"/>
                <a:ea typeface="Georgia Pro Bold Italics"/>
                <a:cs typeface="Georgia Pro Bold Italics"/>
                <a:sym typeface="Georgia Pro Bold Italics"/>
              </a:rPr>
              <a:t>The law requires a 1% set-aside of Title I Funds be allocated for a District Parent and Family Engagement Program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331867" y="2648973"/>
            <a:ext cx="5964752" cy="279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6"/>
              </a:lnSpc>
            </a:pPr>
            <a:r>
              <a:rPr lang="en-US" sz="1838" spc="9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Parent  and Family Engagement Coordinator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31867" y="3215759"/>
            <a:ext cx="4507301" cy="279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6"/>
              </a:lnSpc>
            </a:pPr>
            <a:r>
              <a:rPr lang="en-US" sz="1838" spc="9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Technology to support student learning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589647" y="3812381"/>
            <a:ext cx="269898" cy="210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53"/>
              </a:lnSpc>
            </a:pPr>
            <a:r>
              <a:rPr lang="en-US" sz="1294" spc="64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III.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331867" y="3782546"/>
            <a:ext cx="2321125" cy="279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6"/>
              </a:lnSpc>
            </a:pPr>
            <a:r>
              <a:rPr lang="en-US" sz="1838" spc="9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Workshop materials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589647" y="4403908"/>
            <a:ext cx="256403" cy="221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3"/>
              </a:lnSpc>
            </a:pPr>
            <a:r>
              <a:rPr lang="en-US" sz="1336" spc="66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IV.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331867" y="4379696"/>
            <a:ext cx="1403471" cy="279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6"/>
              </a:lnSpc>
            </a:pPr>
            <a:r>
              <a:rPr lang="en-US" sz="1838" spc="9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Conferences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589647" y="4950384"/>
            <a:ext cx="256403" cy="281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6"/>
              </a:lnSpc>
            </a:pPr>
            <a:r>
              <a:rPr lang="en-US" sz="1880" spc="94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V.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31867" y="4957694"/>
            <a:ext cx="6180670" cy="8434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6"/>
              </a:lnSpc>
            </a:pPr>
            <a:r>
              <a:rPr lang="en-US" sz="1880" spc="94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Programs that will improve student achievement and include ways to help parents help their children succeed (Building Capacity)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589647" y="6098048"/>
            <a:ext cx="269898" cy="2231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03"/>
              </a:lnSpc>
            </a:pPr>
            <a:r>
              <a:rPr lang="en-US" sz="1419" spc="7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VI.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331867" y="6074960"/>
            <a:ext cx="6356104" cy="562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6"/>
              </a:lnSpc>
            </a:pPr>
            <a:r>
              <a:rPr lang="en-US" sz="1880" spc="94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Parent input in the development of a written Parent &amp; Family Engagement Plan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331867" y="6930234"/>
            <a:ext cx="4372352" cy="279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6"/>
              </a:lnSpc>
            </a:pPr>
            <a:r>
              <a:rPr lang="en-US" sz="1838" spc="9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Shared decision-making opportunities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89647" y="7536977"/>
            <a:ext cx="391352" cy="210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53"/>
              </a:lnSpc>
            </a:pPr>
            <a:r>
              <a:rPr lang="en-US" sz="1294" spc="64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VIII.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331867" y="7507142"/>
            <a:ext cx="2186176" cy="279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5"/>
              </a:lnSpc>
            </a:pPr>
            <a:r>
              <a:rPr lang="en-US" sz="1796" spc="8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Title I Guidebook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589647" y="8124006"/>
            <a:ext cx="256403" cy="210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53"/>
              </a:lnSpc>
            </a:pPr>
            <a:r>
              <a:rPr lang="en-US" sz="1294" spc="64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IX.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331867" y="8098073"/>
            <a:ext cx="4034979" cy="2811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6"/>
              </a:lnSpc>
            </a:pPr>
            <a:r>
              <a:rPr lang="en-US" sz="1880" spc="94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Parent &amp; Family Engagement Plan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589647" y="8671078"/>
            <a:ext cx="256403" cy="279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6"/>
              </a:lnSpc>
            </a:pPr>
            <a:r>
              <a:rPr lang="en-US" sz="1838" spc="9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X.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331867" y="8671078"/>
            <a:ext cx="2698983" cy="2794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6"/>
              </a:lnSpc>
            </a:pPr>
            <a:r>
              <a:rPr lang="en-US" sz="1838" spc="9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School-Parent Compact</a:t>
            </a:r>
          </a:p>
        </p:txBody>
      </p:sp>
      <p:sp>
        <p:nvSpPr>
          <p:cNvPr name="TextBox 22" id="22"/>
          <p:cNvSpPr txBox="true"/>
          <p:nvPr/>
        </p:nvSpPr>
        <p:spPr>
          <a:xfrm rot="-5400000">
            <a:off x="-787271" y="3712285"/>
            <a:ext cx="4480311" cy="2395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211"/>
              </a:lnSpc>
            </a:pPr>
            <a:r>
              <a:rPr lang="en-US" sz="5647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Requirements for Family Engagement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589647" y="2660219"/>
            <a:ext cx="161939" cy="256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05"/>
              </a:lnSpc>
            </a:pPr>
            <a:r>
              <a:rPr lang="en-US" sz="1671" spc="83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I.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589647" y="3271988"/>
            <a:ext cx="161939" cy="166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51"/>
              </a:lnSpc>
            </a:pPr>
            <a:r>
              <a:rPr lang="en-US" sz="1043" spc="52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II.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3589647" y="6960069"/>
            <a:ext cx="323878" cy="210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53"/>
              </a:lnSpc>
            </a:pPr>
            <a:r>
              <a:rPr lang="en-US" sz="1294" spc="64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VII.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890941"/>
            <a:ext cx="18288000" cy="13716000"/>
          </a:xfrm>
          <a:custGeom>
            <a:avLst/>
            <a:gdLst/>
            <a:ahLst/>
            <a:cxnLst/>
            <a:rect r="r" b="b" t="t" l="l"/>
            <a:pathLst>
              <a:path h="13716000" w="18288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17904" y="377412"/>
            <a:ext cx="15508224" cy="920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40"/>
              </a:lnSpc>
            </a:pPr>
            <a:r>
              <a:rPr lang="en-US" sz="6342" b="true">
                <a:solidFill>
                  <a:srgbClr val="000000"/>
                </a:solidFill>
                <a:latin typeface="Droid Serif Bold"/>
                <a:ea typeface="Droid Serif Bold"/>
                <a:cs typeface="Droid Serif Bold"/>
                <a:sym typeface="Droid Serif Bold"/>
              </a:rPr>
              <a:t>What is a school-parent compact?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695450" y="1533806"/>
            <a:ext cx="15153132" cy="3433253"/>
          </a:xfrm>
          <a:custGeom>
            <a:avLst/>
            <a:gdLst/>
            <a:ahLst/>
            <a:cxnLst/>
            <a:rect r="r" b="b" t="t" l="l"/>
            <a:pathLst>
              <a:path h="3433253" w="15153132">
                <a:moveTo>
                  <a:pt x="0" y="0"/>
                </a:moveTo>
                <a:lnTo>
                  <a:pt x="15153132" y="0"/>
                </a:lnTo>
                <a:lnTo>
                  <a:pt x="15153132" y="3433253"/>
                </a:lnTo>
                <a:lnTo>
                  <a:pt x="0" y="34332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11" t="-2272" r="0" b="-454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578608" y="2364812"/>
            <a:ext cx="13386816" cy="1615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43"/>
              </a:lnSpc>
            </a:pPr>
            <a:r>
              <a:rPr lang="en-US" sz="3822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A school-parent compact is an agreement that explains how parents, teachers and students will work together to make sure all students reach grade-level standards.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900416" y="4967059"/>
            <a:ext cx="2743200" cy="2118360"/>
          </a:xfrm>
          <a:custGeom>
            <a:avLst/>
            <a:gdLst/>
            <a:ahLst/>
            <a:cxnLst/>
            <a:rect r="r" b="b" t="t" l="l"/>
            <a:pathLst>
              <a:path h="2118360" w="2743200">
                <a:moveTo>
                  <a:pt x="0" y="0"/>
                </a:moveTo>
                <a:lnTo>
                  <a:pt x="2743200" y="0"/>
                </a:lnTo>
                <a:lnTo>
                  <a:pt x="2743200" y="2118360"/>
                </a:lnTo>
                <a:lnTo>
                  <a:pt x="0" y="21183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95450" y="7085419"/>
            <a:ext cx="15153132" cy="3213599"/>
          </a:xfrm>
          <a:custGeom>
            <a:avLst/>
            <a:gdLst/>
            <a:ahLst/>
            <a:cxnLst/>
            <a:rect r="r" b="b" t="t" l="l"/>
            <a:pathLst>
              <a:path h="3213599" w="15153132">
                <a:moveTo>
                  <a:pt x="0" y="0"/>
                </a:moveTo>
                <a:lnTo>
                  <a:pt x="15153132" y="0"/>
                </a:lnTo>
                <a:lnTo>
                  <a:pt x="15153132" y="3213599"/>
                </a:lnTo>
                <a:lnTo>
                  <a:pt x="0" y="32135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5342" r="0" b="-12177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212848" y="7727172"/>
            <a:ext cx="14118336" cy="1925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02"/>
              </a:lnSpc>
            </a:pPr>
            <a:r>
              <a:rPr lang="en-US" sz="3425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rPr>
              <a:t>This agreement was jointly developed by stakeholders and is reviewed/revised annually based on feedback from all stakeholders. Compacts will be discussed during parent-teacher conferences.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8721" y="272636"/>
            <a:ext cx="12348669" cy="9741728"/>
            <a:chOff x="0" y="0"/>
            <a:chExt cx="16464893" cy="129889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20327"/>
              <a:ext cx="4858160" cy="12907663"/>
            </a:xfrm>
            <a:custGeom>
              <a:avLst/>
              <a:gdLst/>
              <a:ahLst/>
              <a:cxnLst/>
              <a:rect r="r" b="b" t="t" l="l"/>
              <a:pathLst>
                <a:path h="12907663" w="4858160">
                  <a:moveTo>
                    <a:pt x="0" y="0"/>
                  </a:moveTo>
                  <a:lnTo>
                    <a:pt x="4858160" y="0"/>
                  </a:lnTo>
                  <a:lnTo>
                    <a:pt x="4858160" y="12907663"/>
                  </a:lnTo>
                  <a:lnTo>
                    <a:pt x="0" y="129076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6276" t="-472" r="-418" b="-472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646399" y="3530399"/>
              <a:ext cx="3561295" cy="3496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7"/>
                </a:lnSpc>
              </a:pPr>
              <a:r>
                <a:rPr lang="en-US" sz="1641" b="true">
                  <a:solidFill>
                    <a:srgbClr val="0080FF"/>
                  </a:solidFill>
                  <a:latin typeface="Nourd Bold"/>
                  <a:ea typeface="Nourd Bold"/>
                  <a:cs typeface="Nourd Bold"/>
                  <a:sym typeface="Nourd Bold"/>
                </a:rPr>
                <a:t>2026-2027 School Goals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1304995" y="7747823"/>
              <a:ext cx="2244104" cy="3572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77"/>
                </a:lnSpc>
              </a:pPr>
              <a:r>
                <a:rPr lang="en-US" sz="1697" b="true">
                  <a:solidFill>
                    <a:srgbClr val="0080FF"/>
                  </a:solidFill>
                  <a:latin typeface="Nourd Bold"/>
                  <a:ea typeface="Nourd Bold"/>
                  <a:cs typeface="Nourd Bold"/>
                  <a:sym typeface="Nourd Bold"/>
                </a:rPr>
                <a:t>Grade Level: K</a:t>
              </a:r>
            </a:p>
          </p:txBody>
        </p:sp>
        <p:sp>
          <p:nvSpPr>
            <p:cNvPr name="Freeform 6" id="6"/>
            <p:cNvSpPr/>
            <p:nvPr/>
          </p:nvSpPr>
          <p:spPr>
            <a:xfrm flipH="false" flipV="false" rot="0">
              <a:off x="609811" y="9106509"/>
              <a:ext cx="304905" cy="365887"/>
            </a:xfrm>
            <a:custGeom>
              <a:avLst/>
              <a:gdLst/>
              <a:ahLst/>
              <a:cxnLst/>
              <a:rect r="r" b="b" t="t" l="l"/>
              <a:pathLst>
                <a:path h="365887" w="304905">
                  <a:moveTo>
                    <a:pt x="0" y="0"/>
                  </a:moveTo>
                  <a:lnTo>
                    <a:pt x="304905" y="0"/>
                  </a:lnTo>
                  <a:lnTo>
                    <a:pt x="304905" y="365886"/>
                  </a:lnTo>
                  <a:lnTo>
                    <a:pt x="0" y="365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1012286" y="9197980"/>
              <a:ext cx="3414941" cy="6504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37"/>
                </a:lnSpc>
              </a:pPr>
              <a:r>
                <a:rPr lang="en-US" sz="1697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Phonemic and Phonological Awareness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609811" y="10163514"/>
              <a:ext cx="304905" cy="365887"/>
            </a:xfrm>
            <a:custGeom>
              <a:avLst/>
              <a:gdLst/>
              <a:ahLst/>
              <a:cxnLst/>
              <a:rect r="r" b="b" t="t" l="l"/>
              <a:pathLst>
                <a:path h="365887" w="304905">
                  <a:moveTo>
                    <a:pt x="0" y="0"/>
                  </a:moveTo>
                  <a:lnTo>
                    <a:pt x="304905" y="0"/>
                  </a:lnTo>
                  <a:lnTo>
                    <a:pt x="304905" y="365886"/>
                  </a:lnTo>
                  <a:lnTo>
                    <a:pt x="0" y="365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1012286" y="10130991"/>
              <a:ext cx="2731953" cy="6504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37"/>
                </a:lnSpc>
              </a:pPr>
              <a:r>
                <a:rPr lang="en-US" sz="1697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Word Recognition and Literacy skills</a:t>
              </a:r>
            </a:p>
          </p:txBody>
        </p:sp>
        <p:sp>
          <p:nvSpPr>
            <p:cNvPr name="Freeform 10" id="10"/>
            <p:cNvSpPr/>
            <p:nvPr/>
          </p:nvSpPr>
          <p:spPr>
            <a:xfrm flipH="false" flipV="false" rot="0">
              <a:off x="5000449" y="0"/>
              <a:ext cx="11423790" cy="874062"/>
            </a:xfrm>
            <a:custGeom>
              <a:avLst/>
              <a:gdLst/>
              <a:ahLst/>
              <a:cxnLst/>
              <a:rect r="r" b="b" t="t" l="l"/>
              <a:pathLst>
                <a:path h="874062" w="11423790">
                  <a:moveTo>
                    <a:pt x="0" y="0"/>
                  </a:moveTo>
                  <a:lnTo>
                    <a:pt x="11423790" y="0"/>
                  </a:lnTo>
                  <a:lnTo>
                    <a:pt x="11423790" y="874062"/>
                  </a:lnTo>
                  <a:lnTo>
                    <a:pt x="0" y="874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067" t="-4651" r="-355" b="-16279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988612" y="245773"/>
              <a:ext cx="5854184" cy="29638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79"/>
                </a:lnSpc>
              </a:pPr>
              <a:r>
                <a:rPr lang="en-US" sz="1414" i="true">
                  <a:solidFill>
                    <a:srgbClr val="000000"/>
                  </a:solidFill>
                  <a:latin typeface="Nourd"/>
                  <a:ea typeface="Nourd"/>
                  <a:cs typeface="Nourd"/>
                  <a:sym typeface="Nourd"/>
                </a:rPr>
                <a:t>Teachers, Families and Students -Together for Success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5183392" y="1016351"/>
              <a:ext cx="5488298" cy="8456044"/>
            </a:xfrm>
            <a:custGeom>
              <a:avLst/>
              <a:gdLst/>
              <a:ahLst/>
              <a:cxnLst/>
              <a:rect r="r" b="b" t="t" l="l"/>
              <a:pathLst>
                <a:path h="8456044" w="5488298">
                  <a:moveTo>
                    <a:pt x="0" y="0"/>
                  </a:moveTo>
                  <a:lnTo>
                    <a:pt x="5488298" y="0"/>
                  </a:lnTo>
                  <a:lnTo>
                    <a:pt x="5488298" y="8456044"/>
                  </a:lnTo>
                  <a:lnTo>
                    <a:pt x="0" y="8456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7134787" y="1388846"/>
              <a:ext cx="1609901" cy="2875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en-US" sz="1357" b="true">
                  <a:solidFill>
                    <a:srgbClr val="000000"/>
                  </a:solidFill>
                  <a:latin typeface="Nourd Bold"/>
                  <a:ea typeface="Nourd Bold"/>
                  <a:cs typeface="Nourd Bold"/>
                  <a:sym typeface="Nourd Bold"/>
                </a:rPr>
                <a:t>CES Staff will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5793203" y="2053030"/>
              <a:ext cx="304905" cy="386214"/>
            </a:xfrm>
            <a:custGeom>
              <a:avLst/>
              <a:gdLst/>
              <a:ahLst/>
              <a:cxnLst/>
              <a:rect r="r" b="b" t="t" l="l"/>
              <a:pathLst>
                <a:path h="386214" w="304905">
                  <a:moveTo>
                    <a:pt x="0" y="0"/>
                  </a:moveTo>
                  <a:lnTo>
                    <a:pt x="304905" y="0"/>
                  </a:lnTo>
                  <a:lnTo>
                    <a:pt x="304905" y="386213"/>
                  </a:lnTo>
                  <a:lnTo>
                    <a:pt x="0" y="3862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6207874" y="2020416"/>
              <a:ext cx="4097929" cy="10820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18"/>
                </a:lnSpc>
              </a:pPr>
              <a:r>
                <a:rPr lang="en-US" sz="1584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Provide Families a monthly newsletter that features literacy skills covered in the classroom.</a:t>
              </a:r>
            </a:p>
          </p:txBody>
        </p:sp>
        <p:sp>
          <p:nvSpPr>
            <p:cNvPr name="Freeform 16" id="16"/>
            <p:cNvSpPr/>
            <p:nvPr/>
          </p:nvSpPr>
          <p:spPr>
            <a:xfrm flipH="false" flipV="false" rot="0">
              <a:off x="5793203" y="3110035"/>
              <a:ext cx="304905" cy="731773"/>
            </a:xfrm>
            <a:custGeom>
              <a:avLst/>
              <a:gdLst/>
              <a:ahLst/>
              <a:cxnLst/>
              <a:rect r="r" b="b" t="t" l="l"/>
              <a:pathLst>
                <a:path h="731773" w="304905">
                  <a:moveTo>
                    <a:pt x="0" y="0"/>
                  </a:moveTo>
                  <a:lnTo>
                    <a:pt x="304905" y="0"/>
                  </a:lnTo>
                  <a:lnTo>
                    <a:pt x="304905" y="731773"/>
                  </a:lnTo>
                  <a:lnTo>
                    <a:pt x="0" y="731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6207874" y="3337608"/>
              <a:ext cx="4341853" cy="10820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18"/>
                </a:lnSpc>
              </a:pPr>
              <a:r>
                <a:rPr lang="en-US" sz="1584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Provide families appropriate level books to read nightly to improve fluency and word recognition.</a:t>
              </a:r>
            </a:p>
          </p:txBody>
        </p:sp>
        <p:sp>
          <p:nvSpPr>
            <p:cNvPr name="Freeform 18" id="18"/>
            <p:cNvSpPr/>
            <p:nvPr/>
          </p:nvSpPr>
          <p:spPr>
            <a:xfrm flipH="false" flipV="false" rot="0">
              <a:off x="5793203" y="4532927"/>
              <a:ext cx="304905" cy="365887"/>
            </a:xfrm>
            <a:custGeom>
              <a:avLst/>
              <a:gdLst/>
              <a:ahLst/>
              <a:cxnLst/>
              <a:rect r="r" b="b" t="t" l="l"/>
              <a:pathLst>
                <a:path h="365887" w="304905">
                  <a:moveTo>
                    <a:pt x="0" y="0"/>
                  </a:moveTo>
                  <a:lnTo>
                    <a:pt x="304905" y="0"/>
                  </a:lnTo>
                  <a:lnTo>
                    <a:pt x="304905" y="365887"/>
                  </a:lnTo>
                  <a:lnTo>
                    <a:pt x="0" y="365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6207874" y="4683347"/>
              <a:ext cx="4195499" cy="5691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65"/>
                </a:lnSpc>
              </a:pPr>
              <a:r>
                <a:rPr lang="en-US" sz="1470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Conduct Academic Events focusing on literacy skills and word recognition.</a:t>
              </a:r>
            </a:p>
          </p:txBody>
        </p:sp>
        <p:sp>
          <p:nvSpPr>
            <p:cNvPr name="Freeform 20" id="20"/>
            <p:cNvSpPr/>
            <p:nvPr/>
          </p:nvSpPr>
          <p:spPr>
            <a:xfrm flipH="false" flipV="false" rot="0">
              <a:off x="5793203" y="5589933"/>
              <a:ext cx="304905" cy="365887"/>
            </a:xfrm>
            <a:custGeom>
              <a:avLst/>
              <a:gdLst/>
              <a:ahLst/>
              <a:cxnLst/>
              <a:rect r="r" b="b" t="t" l="l"/>
              <a:pathLst>
                <a:path h="365887" w="304905">
                  <a:moveTo>
                    <a:pt x="0" y="0"/>
                  </a:moveTo>
                  <a:lnTo>
                    <a:pt x="304905" y="0"/>
                  </a:lnTo>
                  <a:lnTo>
                    <a:pt x="304905" y="365886"/>
                  </a:lnTo>
                  <a:lnTo>
                    <a:pt x="0" y="365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6207874" y="5624399"/>
              <a:ext cx="4000359" cy="10820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18"/>
                </a:lnSpc>
              </a:pPr>
              <a:r>
                <a:rPr lang="en-US" sz="1584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Distribute [Ready Math, Amira, and Canvas log on information to use at home.</a:t>
              </a:r>
            </a:p>
          </p:txBody>
        </p:sp>
        <p:sp>
          <p:nvSpPr>
            <p:cNvPr name="Freeform 22" id="22"/>
            <p:cNvSpPr/>
            <p:nvPr/>
          </p:nvSpPr>
          <p:spPr>
            <a:xfrm flipH="false" flipV="false" rot="0">
              <a:off x="10671690" y="1016351"/>
              <a:ext cx="5793203" cy="8456044"/>
            </a:xfrm>
            <a:custGeom>
              <a:avLst/>
              <a:gdLst/>
              <a:ahLst/>
              <a:cxnLst/>
              <a:rect r="r" b="b" t="t" l="l"/>
              <a:pathLst>
                <a:path h="8456044" w="5793203">
                  <a:moveTo>
                    <a:pt x="0" y="0"/>
                  </a:moveTo>
                  <a:lnTo>
                    <a:pt x="5793203" y="0"/>
                  </a:lnTo>
                  <a:lnTo>
                    <a:pt x="5793203" y="8456044"/>
                  </a:lnTo>
                  <a:lnTo>
                    <a:pt x="0" y="8456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 rot="0">
              <a:off x="12647477" y="1397410"/>
              <a:ext cx="2000180" cy="2799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0" b="true">
                  <a:solidFill>
                    <a:srgbClr val="000000"/>
                  </a:solidFill>
                  <a:latin typeface="Nourd Bold"/>
                  <a:ea typeface="Nourd Bold"/>
                  <a:cs typeface="Nourd Bold"/>
                  <a:sym typeface="Nourd Bold"/>
                </a:rPr>
                <a:t>CES Families will</a:t>
              </a:r>
            </a:p>
          </p:txBody>
        </p:sp>
        <p:sp>
          <p:nvSpPr>
            <p:cNvPr name="Freeform 24" id="24"/>
            <p:cNvSpPr/>
            <p:nvPr/>
          </p:nvSpPr>
          <p:spPr>
            <a:xfrm flipH="false" flipV="false" rot="0">
              <a:off x="11281501" y="1707470"/>
              <a:ext cx="609811" cy="731773"/>
            </a:xfrm>
            <a:custGeom>
              <a:avLst/>
              <a:gdLst/>
              <a:ahLst/>
              <a:cxnLst/>
              <a:rect r="r" b="b" t="t" l="l"/>
              <a:pathLst>
                <a:path h="731773" w="609811">
                  <a:moveTo>
                    <a:pt x="0" y="0"/>
                  </a:moveTo>
                  <a:lnTo>
                    <a:pt x="609810" y="0"/>
                  </a:lnTo>
                  <a:lnTo>
                    <a:pt x="609810" y="731773"/>
                  </a:lnTo>
                  <a:lnTo>
                    <a:pt x="0" y="731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 rot="0">
              <a:off x="11915704" y="2058511"/>
              <a:ext cx="4195499" cy="1015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59"/>
                </a:lnSpc>
              </a:pPr>
              <a:r>
                <a:rPr lang="en-US" sz="1470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Practice literacy skills with their child, using the skills covered in the monthly newsletter, provided by the teacher.</a:t>
              </a:r>
            </a:p>
          </p:txBody>
        </p:sp>
        <p:sp>
          <p:nvSpPr>
            <p:cNvPr name="Freeform 26" id="26"/>
            <p:cNvSpPr/>
            <p:nvPr/>
          </p:nvSpPr>
          <p:spPr>
            <a:xfrm flipH="false" flipV="false" rot="0">
              <a:off x="11281501" y="3110035"/>
              <a:ext cx="609811" cy="731773"/>
            </a:xfrm>
            <a:custGeom>
              <a:avLst/>
              <a:gdLst/>
              <a:ahLst/>
              <a:cxnLst/>
              <a:rect r="r" b="b" t="t" l="l"/>
              <a:pathLst>
                <a:path h="731773" w="609811">
                  <a:moveTo>
                    <a:pt x="0" y="0"/>
                  </a:moveTo>
                  <a:lnTo>
                    <a:pt x="609810" y="0"/>
                  </a:lnTo>
                  <a:lnTo>
                    <a:pt x="609810" y="731773"/>
                  </a:lnTo>
                  <a:lnTo>
                    <a:pt x="0" y="731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 rot="0">
              <a:off x="11915704" y="3376663"/>
              <a:ext cx="4097929" cy="101351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38"/>
                </a:lnSpc>
              </a:pPr>
              <a:r>
                <a:rPr lang="en-US" sz="1527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Listen to their child read nightly from appropriate level books to improve fluency and word recognition.</a:t>
              </a:r>
            </a:p>
          </p:txBody>
        </p:sp>
        <p:sp>
          <p:nvSpPr>
            <p:cNvPr name="Freeform 28" id="28"/>
            <p:cNvSpPr/>
            <p:nvPr/>
          </p:nvSpPr>
          <p:spPr>
            <a:xfrm flipH="false" flipV="false" rot="0">
              <a:off x="11281501" y="4532927"/>
              <a:ext cx="609811" cy="365887"/>
            </a:xfrm>
            <a:custGeom>
              <a:avLst/>
              <a:gdLst/>
              <a:ahLst/>
              <a:cxnLst/>
              <a:rect r="r" b="b" t="t" l="l"/>
              <a:pathLst>
                <a:path h="365887" w="609811">
                  <a:moveTo>
                    <a:pt x="0" y="0"/>
                  </a:moveTo>
                  <a:lnTo>
                    <a:pt x="609810" y="0"/>
                  </a:lnTo>
                  <a:lnTo>
                    <a:pt x="609810" y="365887"/>
                  </a:lnTo>
                  <a:lnTo>
                    <a:pt x="0" y="365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 rot="0">
              <a:off x="11915704" y="4618211"/>
              <a:ext cx="4195499" cy="10820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18"/>
                </a:lnSpc>
              </a:pPr>
              <a:r>
                <a:rPr lang="en-US" sz="1584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Attend Academic Events for strategies focusing on literacy skills and word recognition.</a:t>
              </a:r>
            </a:p>
          </p:txBody>
        </p:sp>
        <p:sp>
          <p:nvSpPr>
            <p:cNvPr name="Freeform 30" id="30"/>
            <p:cNvSpPr/>
            <p:nvPr/>
          </p:nvSpPr>
          <p:spPr>
            <a:xfrm flipH="false" flipV="false" rot="0">
              <a:off x="11281501" y="5935492"/>
              <a:ext cx="609811" cy="365887"/>
            </a:xfrm>
            <a:custGeom>
              <a:avLst/>
              <a:gdLst/>
              <a:ahLst/>
              <a:cxnLst/>
              <a:rect r="r" b="b" t="t" l="l"/>
              <a:pathLst>
                <a:path h="365887" w="609811">
                  <a:moveTo>
                    <a:pt x="0" y="0"/>
                  </a:moveTo>
                  <a:lnTo>
                    <a:pt x="609810" y="0"/>
                  </a:lnTo>
                  <a:lnTo>
                    <a:pt x="609810" y="365887"/>
                  </a:lnTo>
                  <a:lnTo>
                    <a:pt x="0" y="3658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 rot="0">
              <a:off x="11915704" y="5982244"/>
              <a:ext cx="3854005" cy="5691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65"/>
                </a:lnSpc>
              </a:pPr>
              <a:r>
                <a:rPr lang="en-US" sz="1470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Assist your child with logging on to [Ready Math, Amira, and Canvas.</a:t>
              </a:r>
            </a:p>
          </p:txBody>
        </p:sp>
        <p:sp>
          <p:nvSpPr>
            <p:cNvPr name="Freeform 32" id="32"/>
            <p:cNvSpPr/>
            <p:nvPr/>
          </p:nvSpPr>
          <p:spPr>
            <a:xfrm flipH="false" flipV="false" rot="0">
              <a:off x="5183392" y="9452068"/>
              <a:ext cx="11281501" cy="3536903"/>
            </a:xfrm>
            <a:custGeom>
              <a:avLst/>
              <a:gdLst/>
              <a:ahLst/>
              <a:cxnLst/>
              <a:rect r="r" b="b" t="t" l="l"/>
              <a:pathLst>
                <a:path h="3536903" w="11281501">
                  <a:moveTo>
                    <a:pt x="0" y="0"/>
                  </a:moveTo>
                  <a:lnTo>
                    <a:pt x="11281501" y="0"/>
                  </a:lnTo>
                  <a:lnTo>
                    <a:pt x="11281501" y="3536903"/>
                  </a:lnTo>
                  <a:lnTo>
                    <a:pt x="0" y="35369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5793203" y="10509073"/>
              <a:ext cx="304905" cy="711446"/>
            </a:xfrm>
            <a:custGeom>
              <a:avLst/>
              <a:gdLst/>
              <a:ahLst/>
              <a:cxnLst/>
              <a:rect r="r" b="b" t="t" l="l"/>
              <a:pathLst>
                <a:path h="711446" w="304905">
                  <a:moveTo>
                    <a:pt x="0" y="0"/>
                  </a:moveTo>
                  <a:lnTo>
                    <a:pt x="304905" y="0"/>
                  </a:lnTo>
                  <a:lnTo>
                    <a:pt x="304905" y="711446"/>
                  </a:lnTo>
                  <a:lnTo>
                    <a:pt x="0" y="711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0" t="0" r="0" b="0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 rot="0">
              <a:off x="6207874" y="10629641"/>
              <a:ext cx="9317910" cy="18389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01"/>
                </a:lnSpc>
              </a:pPr>
              <a:r>
                <a:rPr lang="en-US" sz="1584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Practice literacy skills nightly by using the skills provided in the monthly newsletter.</a:t>
              </a:r>
            </a:p>
            <a:p>
              <a:pPr algn="l">
                <a:lnSpc>
                  <a:spcPts val="1901"/>
                </a:lnSpc>
              </a:pPr>
              <a:r>
                <a:rPr lang="en-US" sz="1584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Read nightly for at least 10 minutes from appropriate level books.</a:t>
              </a:r>
            </a:p>
            <a:p>
              <a:pPr algn="l">
                <a:lnSpc>
                  <a:spcPts val="1901"/>
                </a:lnSpc>
              </a:pPr>
              <a:r>
                <a:rPr lang="en-US" sz="1584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Give parents flyers, newsletters and all other correspondents.</a:t>
              </a:r>
            </a:p>
            <a:p>
              <a:pPr algn="l">
                <a:lnSpc>
                  <a:spcPts val="1901"/>
                </a:lnSpc>
              </a:pPr>
              <a:r>
                <a:rPr lang="en-US" sz="1584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Remind their parents about upcoming Academic Events.</a:t>
              </a:r>
            </a:p>
            <a:p>
              <a:pPr algn="l">
                <a:lnSpc>
                  <a:spcPts val="1901"/>
                </a:lnSpc>
              </a:pPr>
              <a:r>
                <a:rPr lang="en-US" sz="1584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Practice your skills using [Ready Math, Amira, and Canvas.</a:t>
              </a:r>
            </a:p>
          </p:txBody>
        </p:sp>
        <p:sp>
          <p:nvSpPr>
            <p:cNvPr name="Freeform 35" id="35"/>
            <p:cNvSpPr/>
            <p:nvPr/>
          </p:nvSpPr>
          <p:spPr>
            <a:xfrm flipH="false" flipV="false" rot="0">
              <a:off x="5793203" y="10854633"/>
              <a:ext cx="304905" cy="365887"/>
            </a:xfrm>
            <a:custGeom>
              <a:avLst/>
              <a:gdLst/>
              <a:ahLst/>
              <a:cxnLst/>
              <a:rect r="r" b="b" t="t" l="l"/>
              <a:pathLst>
                <a:path h="365887" w="304905">
                  <a:moveTo>
                    <a:pt x="0" y="0"/>
                  </a:moveTo>
                  <a:lnTo>
                    <a:pt x="304905" y="0"/>
                  </a:lnTo>
                  <a:lnTo>
                    <a:pt x="304905" y="365886"/>
                  </a:lnTo>
                  <a:lnTo>
                    <a:pt x="0" y="365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0" t="0" r="0" b="0"/>
              </a:stretch>
            </a:blip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5793203" y="11200192"/>
              <a:ext cx="304905" cy="731773"/>
            </a:xfrm>
            <a:custGeom>
              <a:avLst/>
              <a:gdLst/>
              <a:ahLst/>
              <a:cxnLst/>
              <a:rect r="r" b="b" t="t" l="l"/>
              <a:pathLst>
                <a:path h="731773" w="304905">
                  <a:moveTo>
                    <a:pt x="0" y="0"/>
                  </a:moveTo>
                  <a:lnTo>
                    <a:pt x="304905" y="0"/>
                  </a:lnTo>
                  <a:lnTo>
                    <a:pt x="304905" y="731773"/>
                  </a:lnTo>
                  <a:lnTo>
                    <a:pt x="0" y="731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0" t="0" r="0" b="0"/>
              </a:stretch>
            </a:blipFill>
          </p:spPr>
        </p:sp>
        <p:sp>
          <p:nvSpPr>
            <p:cNvPr name="Freeform 37" id="37"/>
            <p:cNvSpPr/>
            <p:nvPr/>
          </p:nvSpPr>
          <p:spPr>
            <a:xfrm flipH="false" flipV="false" rot="0">
              <a:off x="5793203" y="11566079"/>
              <a:ext cx="304905" cy="711446"/>
            </a:xfrm>
            <a:custGeom>
              <a:avLst/>
              <a:gdLst/>
              <a:ahLst/>
              <a:cxnLst/>
              <a:rect r="r" b="b" t="t" l="l"/>
              <a:pathLst>
                <a:path h="711446" w="304905">
                  <a:moveTo>
                    <a:pt x="0" y="0"/>
                  </a:moveTo>
                  <a:lnTo>
                    <a:pt x="304905" y="0"/>
                  </a:lnTo>
                  <a:lnTo>
                    <a:pt x="304905" y="711446"/>
                  </a:lnTo>
                  <a:lnTo>
                    <a:pt x="0" y="711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0" t="0" r="0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 rot="0">
              <a:off x="768362" y="228006"/>
              <a:ext cx="3366156" cy="3223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38"/>
                </a:lnSpc>
              </a:pPr>
              <a:r>
                <a:rPr lang="en-US" sz="1527" b="true">
                  <a:solidFill>
                    <a:srgbClr val="0080FF"/>
                  </a:solidFill>
                  <a:latin typeface="Nourd Bold"/>
                  <a:ea typeface="Nourd Bold"/>
                  <a:cs typeface="Nourd Bold"/>
                  <a:sym typeface="Nourd Bold"/>
                </a:rPr>
                <a:t>2026-2027 District Goals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182943" y="588467"/>
              <a:ext cx="4341853" cy="1422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65"/>
                </a:lnSpc>
              </a:pPr>
              <a:r>
                <a:rPr lang="en-US" sz="1470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Increase by at least 3 percentage points the number of students performing at or above proficiency in core content areas in grades 3-11 as measured by Milestone assessment scores.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182943" y="4010900"/>
              <a:ext cx="4341853" cy="8442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697"/>
                </a:lnSpc>
              </a:pPr>
              <a:r>
                <a:rPr lang="en-US" sz="1414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Increase the percentage of students reading on or above grade level as measured by the milestones Assessment.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182943" y="5308403"/>
              <a:ext cx="4341853" cy="142289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765"/>
                </a:lnSpc>
              </a:pPr>
              <a:r>
                <a:rPr lang="en-US" sz="1470">
                  <a:solidFill>
                    <a:srgbClr val="000000"/>
                  </a:solidFill>
                  <a:latin typeface="Nourd Light"/>
                  <a:ea typeface="Nourd Light"/>
                  <a:cs typeface="Nourd Light"/>
                  <a:sym typeface="Nourd Light"/>
                </a:rPr>
                <a:t>Increase by at least 3 percentage points the number of students in grades 3-5 performing at eh distinguished learner level in all subjects measured by milestone assessment scores.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1475742" y="8452099"/>
              <a:ext cx="1902610" cy="3756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56"/>
                </a:lnSpc>
              </a:pPr>
              <a:r>
                <a:rPr lang="en-US" sz="1754" b="true">
                  <a:solidFill>
                    <a:srgbClr val="0080FF"/>
                  </a:solidFill>
                  <a:latin typeface="Nourd Bold"/>
                  <a:ea typeface="Nourd Bold"/>
                  <a:cs typeface="Nourd Bold"/>
                  <a:sym typeface="Nourd Bold"/>
                </a:rPr>
                <a:t>Focus Areas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6744508" y="219126"/>
              <a:ext cx="2048964" cy="3496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97"/>
                </a:lnSpc>
              </a:pPr>
              <a:r>
                <a:rPr lang="en-US" sz="1641" b="true">
                  <a:solidFill>
                    <a:srgbClr val="E84C0D"/>
                  </a:solidFill>
                  <a:latin typeface="Nourd Bold"/>
                  <a:ea typeface="Nourd Bold"/>
                  <a:cs typeface="Nourd Bold"/>
                  <a:sym typeface="Nourd Bold"/>
                </a:rPr>
                <a:t>Our Compact: 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9769170" y="9977449"/>
              <a:ext cx="2048964" cy="2799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821"/>
                </a:lnSpc>
              </a:pPr>
              <a:r>
                <a:rPr lang="en-US" sz="1300" b="true">
                  <a:solidFill>
                    <a:srgbClr val="000000"/>
                  </a:solidFill>
                  <a:latin typeface="Nourd Bold"/>
                  <a:ea typeface="Nourd Bold"/>
                  <a:cs typeface="Nourd Bold"/>
                  <a:sym typeface="Nourd Bold"/>
                </a:rPr>
                <a:t>CES Students will</a:t>
              </a:r>
            </a:p>
          </p:txBody>
        </p:sp>
      </p:grpSp>
      <p:sp>
        <p:nvSpPr>
          <p:cNvPr name="Freeform 45" id="45"/>
          <p:cNvSpPr/>
          <p:nvPr/>
        </p:nvSpPr>
        <p:spPr>
          <a:xfrm flipH="false" flipV="false" rot="855597">
            <a:off x="13263258" y="5843517"/>
            <a:ext cx="4074015" cy="3564763"/>
          </a:xfrm>
          <a:custGeom>
            <a:avLst/>
            <a:gdLst/>
            <a:ahLst/>
            <a:cxnLst/>
            <a:rect r="r" b="b" t="t" l="l"/>
            <a:pathLst>
              <a:path h="3564763" w="4074015">
                <a:moveTo>
                  <a:pt x="0" y="0"/>
                </a:moveTo>
                <a:lnTo>
                  <a:pt x="4074015" y="0"/>
                </a:lnTo>
                <a:lnTo>
                  <a:pt x="4074015" y="3564764"/>
                </a:lnTo>
                <a:lnTo>
                  <a:pt x="0" y="356476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6" id="46"/>
          <p:cNvSpPr txBox="true"/>
          <p:nvPr/>
        </p:nvSpPr>
        <p:spPr>
          <a:xfrm rot="0">
            <a:off x="12527391" y="301211"/>
            <a:ext cx="5760609" cy="5477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2"/>
              </a:lnSpc>
            </a:pPr>
            <a:r>
              <a:rPr lang="en-US" sz="3047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📚 Grade-Level Compacts</a:t>
            </a:r>
          </a:p>
          <a:p>
            <a:pPr algn="ctr">
              <a:lnSpc>
                <a:spcPts val="3352"/>
              </a:lnSpc>
            </a:pPr>
            <a:r>
              <a:rPr lang="en-US" sz="3047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Each grade level has its own School-Parent Compact that explains how families, students, and teachers will work together to support student success.</a:t>
            </a:r>
          </a:p>
          <a:p>
            <a:pPr algn="ctr">
              <a:lnSpc>
                <a:spcPts val="3352"/>
              </a:lnSpc>
            </a:pPr>
            <a:r>
              <a:rPr lang="en-US" sz="3047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You can view all grade-level compacts on our school website under the Family Engagement tab, then select Handbooks. 💙🐴</a:t>
            </a:r>
          </a:p>
          <a:p>
            <a:pPr algn="ctr">
              <a:lnSpc>
                <a:spcPts val="3352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840279"/>
            <a:ext cx="18288000" cy="13716000"/>
          </a:xfrm>
          <a:custGeom>
            <a:avLst/>
            <a:gdLst/>
            <a:ahLst/>
            <a:cxnLst/>
            <a:rect r="r" b="b" t="t" l="l"/>
            <a:pathLst>
              <a:path h="13716000" w="18288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551133"/>
            <a:ext cx="4169664" cy="2621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5"/>
              </a:lnSpc>
            </a:pPr>
            <a:r>
              <a:rPr lang="en-US" sz="4363">
                <a:solidFill>
                  <a:srgbClr val="1F58A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Parent Information on the CES Website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587020" y="5331668"/>
            <a:ext cx="5288280" cy="3749040"/>
            <a:chOff x="0" y="0"/>
            <a:chExt cx="7051040" cy="49987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051040" cy="4998720"/>
            </a:xfrm>
            <a:custGeom>
              <a:avLst/>
              <a:gdLst/>
              <a:ahLst/>
              <a:cxnLst/>
              <a:rect r="r" b="b" t="t" l="l"/>
              <a:pathLst>
                <a:path h="4998720" w="7051040">
                  <a:moveTo>
                    <a:pt x="0" y="0"/>
                  </a:moveTo>
                  <a:lnTo>
                    <a:pt x="7051040" y="0"/>
                  </a:lnTo>
                  <a:lnTo>
                    <a:pt x="7051040" y="4998720"/>
                  </a:lnTo>
                  <a:lnTo>
                    <a:pt x="0" y="4998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746" t="-6097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345440" y="0"/>
              <a:ext cx="6400800" cy="4958080"/>
            </a:xfrm>
            <a:custGeom>
              <a:avLst/>
              <a:gdLst/>
              <a:ahLst/>
              <a:cxnLst/>
              <a:rect r="r" b="b" t="t" l="l"/>
              <a:pathLst>
                <a:path h="4958080" w="6400800">
                  <a:moveTo>
                    <a:pt x="0" y="0"/>
                  </a:moveTo>
                  <a:lnTo>
                    <a:pt x="6400800" y="0"/>
                  </a:lnTo>
                  <a:lnTo>
                    <a:pt x="6400800" y="4958080"/>
                  </a:lnTo>
                  <a:lnTo>
                    <a:pt x="0" y="49580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7040880" y="324453"/>
            <a:ext cx="9473184" cy="2910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4173" spc="125">
                <a:solidFill>
                  <a:srgbClr val="1F58A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Go to the system website (https://ces.hcbe.net/familyengagement); then select Parent and Student Tab followed by Title I Family Engagement.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040880" y="3504633"/>
            <a:ext cx="7461504" cy="2291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61"/>
              </a:lnSpc>
            </a:pPr>
            <a:r>
              <a:rPr lang="en-US" sz="4146" spc="124">
                <a:solidFill>
                  <a:srgbClr val="1F58A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You will be able to view Centerville Elementary Family Engagement Paperwork.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040880" y="6288286"/>
            <a:ext cx="9107424" cy="2329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76"/>
              </a:lnSpc>
            </a:pPr>
            <a:r>
              <a:rPr lang="en-US" sz="4160" spc="124">
                <a:solidFill>
                  <a:srgbClr val="1F58A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We want your feedback! Please email us through the website or attend academic events throughout the school year.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04" t="-25644" r="0" b="-822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2909363" cy="10079800"/>
          </a:xfrm>
          <a:custGeom>
            <a:avLst/>
            <a:gdLst/>
            <a:ahLst/>
            <a:cxnLst/>
            <a:rect r="r" b="b" t="t" l="l"/>
            <a:pathLst>
              <a:path h="10079800" w="12909363">
                <a:moveTo>
                  <a:pt x="0" y="0"/>
                </a:moveTo>
                <a:lnTo>
                  <a:pt x="12909363" y="0"/>
                </a:lnTo>
                <a:lnTo>
                  <a:pt x="12909363" y="10079800"/>
                </a:lnTo>
                <a:lnTo>
                  <a:pt x="0" y="10079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440" t="0" r="-2098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161012">
            <a:off x="14936346" y="4473178"/>
            <a:ext cx="3100231" cy="2046152"/>
          </a:xfrm>
          <a:custGeom>
            <a:avLst/>
            <a:gdLst/>
            <a:ahLst/>
            <a:cxnLst/>
            <a:rect r="r" b="b" t="t" l="l"/>
            <a:pathLst>
              <a:path h="2046152" w="3100231">
                <a:moveTo>
                  <a:pt x="0" y="0"/>
                </a:moveTo>
                <a:lnTo>
                  <a:pt x="3100231" y="0"/>
                </a:lnTo>
                <a:lnTo>
                  <a:pt x="3100231" y="2046152"/>
                </a:lnTo>
                <a:lnTo>
                  <a:pt x="0" y="2046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210715" y="2660650"/>
            <a:ext cx="7149980" cy="4879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30"/>
              </a:lnSpc>
            </a:pPr>
            <a:r>
              <a:rPr lang="en-US" sz="1900" spc="76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📚 Parents’ Right to Know</a:t>
            </a:r>
          </a:p>
          <a:p>
            <a:pPr algn="ctr">
              <a:lnSpc>
                <a:spcPts val="3230"/>
              </a:lnSpc>
              <a:spcBef>
                <a:spcPct val="0"/>
              </a:spcBef>
            </a:pPr>
            <a:r>
              <a:rPr lang="en-US" sz="1900" spc="76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Parents have the right to ask ab</a:t>
            </a:r>
            <a:r>
              <a:rPr lang="en-US" sz="1900" spc="76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out the qualifications of their child’s teacher or paraprofessional.</a:t>
            </a:r>
          </a:p>
          <a:p>
            <a:pPr algn="ctr">
              <a:lnSpc>
                <a:spcPts val="3230"/>
              </a:lnSpc>
              <a:spcBef>
                <a:spcPct val="0"/>
              </a:spcBef>
            </a:pPr>
            <a:r>
              <a:rPr lang="en-US" sz="1900" spc="76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You may request information about:</a:t>
            </a:r>
          </a:p>
          <a:p>
            <a:pPr algn="ctr" marL="410213" indent="-205106" lvl="1">
              <a:lnSpc>
                <a:spcPts val="3230"/>
              </a:lnSpc>
              <a:spcBef>
                <a:spcPct val="0"/>
              </a:spcBef>
              <a:buFont typeface="Arial"/>
              <a:buChar char="•"/>
            </a:pPr>
            <a:r>
              <a:rPr lang="en-US" sz="1900" spc="76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🍎 Your child’s teacher’s certification and qualifications.</a:t>
            </a:r>
          </a:p>
          <a:p>
            <a:pPr algn="ctr" marL="410213" indent="-205106" lvl="1">
              <a:lnSpc>
                <a:spcPts val="3230"/>
              </a:lnSpc>
              <a:spcBef>
                <a:spcPct val="0"/>
              </a:spcBef>
              <a:buFont typeface="Arial"/>
              <a:buChar char="•"/>
            </a:pPr>
            <a:r>
              <a:rPr lang="en-US" sz="1900" spc="76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📚 Whether the teacher is certified to teach their grade or subject.</a:t>
            </a:r>
          </a:p>
          <a:p>
            <a:pPr algn="ctr" marL="410213" indent="-205106" lvl="1">
              <a:lnSpc>
                <a:spcPts val="3230"/>
              </a:lnSpc>
              <a:spcBef>
                <a:spcPct val="0"/>
              </a:spcBef>
              <a:buFont typeface="Arial"/>
              <a:buChar char="•"/>
            </a:pPr>
            <a:r>
              <a:rPr lang="en-US" sz="1900" spc="76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✏️ The qualifications of any paraprofessional who works with your child.</a:t>
            </a:r>
          </a:p>
          <a:p>
            <a:pPr algn="ctr">
              <a:lnSpc>
                <a:spcPts val="3230"/>
              </a:lnSpc>
              <a:spcBef>
                <a:spcPct val="0"/>
              </a:spcBef>
            </a:pPr>
            <a:r>
              <a:rPr lang="en-US" sz="1900" spc="76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This information is available to parents upon request.</a:t>
            </a:r>
          </a:p>
          <a:p>
            <a:pPr algn="ctr">
              <a:lnSpc>
                <a:spcPts val="3230"/>
              </a:lnSpc>
              <a:spcBef>
                <a:spcPct val="0"/>
              </a:spcBef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-971883">
            <a:off x="11664204" y="6948957"/>
            <a:ext cx="4526947" cy="2761438"/>
          </a:xfrm>
          <a:custGeom>
            <a:avLst/>
            <a:gdLst/>
            <a:ahLst/>
            <a:cxnLst/>
            <a:rect r="r" b="b" t="t" l="l"/>
            <a:pathLst>
              <a:path h="2761438" w="4526947">
                <a:moveTo>
                  <a:pt x="0" y="0"/>
                </a:moveTo>
                <a:lnTo>
                  <a:pt x="4526947" y="0"/>
                </a:lnTo>
                <a:lnTo>
                  <a:pt x="4526947" y="2761438"/>
                </a:lnTo>
                <a:lnTo>
                  <a:pt x="0" y="27614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041143" y="401002"/>
            <a:ext cx="5067434" cy="1283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0"/>
              </a:lnSpc>
            </a:pPr>
            <a:r>
              <a:rPr lang="en-US" sz="3000" spc="60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Is my child’s teacher qualified? What is right to know?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041143" y="2167563"/>
            <a:ext cx="5129995" cy="163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98"/>
              </a:lnSpc>
            </a:pPr>
            <a:r>
              <a:rPr lang="en-US" sz="2748" spc="54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All CES teachers are highly qualified.</a:t>
            </a:r>
          </a:p>
          <a:p>
            <a:pPr algn="l">
              <a:lnSpc>
                <a:spcPts val="3298"/>
              </a:lnSpc>
            </a:pPr>
          </a:p>
          <a:p>
            <a:pPr algn="l">
              <a:lnSpc>
                <a:spcPts val="3298"/>
              </a:lnSpc>
            </a:pPr>
            <a:r>
              <a:rPr lang="en-US" sz="2748" spc="54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(Parent’s Right to Know*)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16078" y="0"/>
            <a:ext cx="18504078" cy="13878059"/>
          </a:xfrm>
          <a:custGeom>
            <a:avLst/>
            <a:gdLst/>
            <a:ahLst/>
            <a:cxnLst/>
            <a:rect r="r" b="b" t="t" l="l"/>
            <a:pathLst>
              <a:path h="13878059" w="18504078">
                <a:moveTo>
                  <a:pt x="0" y="0"/>
                </a:moveTo>
                <a:lnTo>
                  <a:pt x="18504078" y="0"/>
                </a:lnTo>
                <a:lnTo>
                  <a:pt x="18504078" y="13878059"/>
                </a:lnTo>
                <a:lnTo>
                  <a:pt x="0" y="138780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829690" y="1570913"/>
            <a:ext cx="13544985" cy="20138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33"/>
              </a:lnSpc>
            </a:pPr>
            <a:r>
              <a:rPr lang="en-US" sz="7972">
                <a:solidFill>
                  <a:srgbClr val="000000"/>
                </a:solidFill>
                <a:latin typeface="Radley"/>
                <a:ea typeface="Radley"/>
                <a:cs typeface="Radley"/>
                <a:sym typeface="Radley"/>
              </a:rPr>
              <a:t>How is Title I Parent &amp; Family Engagement money spent?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32250" y="4886322"/>
            <a:ext cx="11509537" cy="26228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16837" indent="-408418" lvl="1">
              <a:lnSpc>
                <a:spcPts val="5296"/>
              </a:lnSpc>
              <a:buFont typeface="Arial"/>
              <a:buChar char="•"/>
            </a:pPr>
            <a:r>
              <a:rPr lang="en-US" sz="3783">
                <a:solidFill>
                  <a:srgbClr val="000000"/>
                </a:solidFill>
                <a:latin typeface="Radley"/>
                <a:ea typeface="Radley"/>
                <a:cs typeface="Radley"/>
                <a:sym typeface="Radley"/>
              </a:rPr>
              <a:t>Family Engagement Liaison</a:t>
            </a:r>
          </a:p>
          <a:p>
            <a:pPr algn="l" marL="816837" indent="-408418" lvl="1">
              <a:lnSpc>
                <a:spcPts val="5296"/>
              </a:lnSpc>
              <a:buFont typeface="Arial"/>
              <a:buChar char="•"/>
            </a:pPr>
            <a:r>
              <a:rPr lang="en-US" sz="3783">
                <a:solidFill>
                  <a:srgbClr val="000000"/>
                </a:solidFill>
                <a:latin typeface="Radley"/>
                <a:ea typeface="Radley"/>
                <a:cs typeface="Radley"/>
                <a:sym typeface="Radley"/>
              </a:rPr>
              <a:t>Family/Academic events</a:t>
            </a:r>
          </a:p>
          <a:p>
            <a:pPr algn="l" marL="816837" indent="-408418" lvl="1">
              <a:lnSpc>
                <a:spcPts val="5296"/>
              </a:lnSpc>
              <a:buFont typeface="Arial"/>
              <a:buChar char="•"/>
            </a:pPr>
            <a:r>
              <a:rPr lang="en-US" sz="3783">
                <a:solidFill>
                  <a:srgbClr val="000000"/>
                </a:solidFill>
                <a:latin typeface="Radley"/>
                <a:ea typeface="Radley"/>
                <a:cs typeface="Radley"/>
                <a:sym typeface="Radley"/>
              </a:rPr>
              <a:t>Resources for instructional activities with families.</a:t>
            </a:r>
          </a:p>
          <a:p>
            <a:pPr algn="l" marL="816837" indent="-408418" lvl="1">
              <a:lnSpc>
                <a:spcPts val="5296"/>
              </a:lnSpc>
              <a:buFont typeface="Arial"/>
              <a:buChar char="•"/>
            </a:pPr>
            <a:r>
              <a:rPr lang="en-US" sz="3783">
                <a:solidFill>
                  <a:srgbClr val="000000"/>
                </a:solidFill>
                <a:latin typeface="Radley"/>
                <a:ea typeface="Radley"/>
                <a:cs typeface="Radley"/>
                <a:sym typeface="Radley"/>
              </a:rPr>
              <a:t>Modes of communication with families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5454" y="2465482"/>
            <a:ext cx="18518908" cy="13761228"/>
          </a:xfrm>
          <a:custGeom>
            <a:avLst/>
            <a:gdLst/>
            <a:ahLst/>
            <a:cxnLst/>
            <a:rect r="r" b="b" t="t" l="l"/>
            <a:pathLst>
              <a:path h="13761228" w="18518908">
                <a:moveTo>
                  <a:pt x="0" y="0"/>
                </a:moveTo>
                <a:lnTo>
                  <a:pt x="18518908" y="0"/>
                </a:lnTo>
                <a:lnTo>
                  <a:pt x="18518908" y="13761228"/>
                </a:lnTo>
                <a:lnTo>
                  <a:pt x="0" y="137612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9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3340" y="2079529"/>
            <a:ext cx="5148256" cy="385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1"/>
              </a:lnSpc>
            </a:pPr>
            <a:r>
              <a:rPr lang="en-US" b="true" sz="2700" spc="108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BUILDING CAPACITY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18529" y="6165508"/>
            <a:ext cx="4777878" cy="651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38"/>
              </a:lnSpc>
            </a:pPr>
            <a:r>
              <a:rPr lang="en-US" b="true" sz="2700" spc="108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SHARED DECISION MAKING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6017882" y="2465482"/>
            <a:ext cx="4629727" cy="6435320"/>
          </a:xfrm>
          <a:custGeom>
            <a:avLst/>
            <a:gdLst/>
            <a:ahLst/>
            <a:cxnLst/>
            <a:rect r="r" b="b" t="t" l="l"/>
            <a:pathLst>
              <a:path h="6435320" w="4629727">
                <a:moveTo>
                  <a:pt x="0" y="0"/>
                </a:moveTo>
                <a:lnTo>
                  <a:pt x="4629727" y="0"/>
                </a:lnTo>
                <a:lnTo>
                  <a:pt x="4629727" y="6435321"/>
                </a:lnTo>
                <a:lnTo>
                  <a:pt x="0" y="64353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155018" y="2282031"/>
            <a:ext cx="3185252" cy="385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1"/>
              </a:lnSpc>
            </a:pPr>
            <a:r>
              <a:rPr lang="en-US" b="true" sz="2700" spc="108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VOLUNTEERS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369083" y="6476785"/>
            <a:ext cx="4963067" cy="3907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b="true" sz="2695" spc="107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FAMILY ENGAGEMENT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44454" y="2811100"/>
            <a:ext cx="5296408" cy="2524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• Homework Workshop</a:t>
            </a:r>
          </a:p>
          <a:p>
            <a:pPr algn="l">
              <a:lnSpc>
                <a:spcPts val="4079"/>
              </a:lnSpc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• Reading/Writing Workshop</a:t>
            </a:r>
          </a:p>
          <a:p>
            <a:pPr algn="l">
              <a:lnSpc>
                <a:spcPts val="4079"/>
              </a:lnSpc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• Milestones Workshops</a:t>
            </a:r>
          </a:p>
          <a:p>
            <a:pPr algn="l">
              <a:lnSpc>
                <a:spcPts val="4079"/>
              </a:lnSpc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• Technology Talk Workshop</a:t>
            </a:r>
          </a:p>
          <a:p>
            <a:pPr algn="l">
              <a:lnSpc>
                <a:spcPts val="4079"/>
              </a:lnSpc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• Community Resource Fair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18529" y="7193092"/>
            <a:ext cx="5296408" cy="2009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• School council</a:t>
            </a:r>
          </a:p>
          <a:p>
            <a:pPr algn="l">
              <a:lnSpc>
                <a:spcPts val="4079"/>
              </a:lnSpc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• Shared decision making (Spring)</a:t>
            </a:r>
          </a:p>
          <a:p>
            <a:pPr algn="l">
              <a:lnSpc>
                <a:spcPts val="4079"/>
              </a:lnSpc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• Parent Action Team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574317" y="2935366"/>
            <a:ext cx="5296408" cy="2524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4079"/>
              </a:lnSpc>
              <a:buFont typeface="Arial"/>
              <a:buChar char="•"/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Classroom volunteers</a:t>
            </a:r>
          </a:p>
          <a:p>
            <a:pPr algn="l" marL="518160" indent="-259080" lvl="1">
              <a:lnSpc>
                <a:spcPts val="4079"/>
              </a:lnSpc>
              <a:buFont typeface="Arial"/>
              <a:buChar char="•"/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Media Center</a:t>
            </a:r>
          </a:p>
          <a:p>
            <a:pPr algn="l" marL="518160" indent="-259080" lvl="1">
              <a:lnSpc>
                <a:spcPts val="4079"/>
              </a:lnSpc>
              <a:buFont typeface="Arial"/>
              <a:buChar char="•"/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PTO</a:t>
            </a:r>
          </a:p>
          <a:p>
            <a:pPr algn="l" marL="518160" indent="-259080" lvl="1">
              <a:lnSpc>
                <a:spcPts val="4079"/>
              </a:lnSpc>
              <a:buFont typeface="Arial"/>
              <a:buChar char="•"/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Milestones Proctors</a:t>
            </a:r>
          </a:p>
          <a:p>
            <a:pPr algn="l" marL="518160" indent="-259080" lvl="1">
              <a:lnSpc>
                <a:spcPts val="4079"/>
              </a:lnSpc>
              <a:buFont typeface="Arial"/>
              <a:buChar char="•"/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READ United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10533" y="7033849"/>
            <a:ext cx="7074223" cy="3038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4079"/>
              </a:lnSpc>
              <a:buFont typeface="Arial"/>
              <a:buChar char="•"/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Check and sign agendas, EVERYDAY!</a:t>
            </a:r>
          </a:p>
          <a:p>
            <a:pPr algn="l" marL="518160" indent="-259080" lvl="1">
              <a:lnSpc>
                <a:spcPts val="4079"/>
              </a:lnSpc>
              <a:buFont typeface="Arial"/>
              <a:buChar char="•"/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Attend Parent Conferences</a:t>
            </a:r>
          </a:p>
          <a:p>
            <a:pPr algn="l" marL="518160" indent="-259080" lvl="1">
              <a:lnSpc>
                <a:spcPts val="4079"/>
              </a:lnSpc>
              <a:buFont typeface="Arial"/>
              <a:buChar char="•"/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Read to or listen to your child read, EVERYDAY!</a:t>
            </a:r>
          </a:p>
          <a:p>
            <a:pPr algn="l" marL="518160" indent="-259080" lvl="1">
              <a:lnSpc>
                <a:spcPts val="4079"/>
              </a:lnSpc>
              <a:buFont typeface="Arial"/>
              <a:buChar char="•"/>
            </a:pPr>
            <a:r>
              <a:rPr lang="en-US" sz="2400" spc="9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Stay in contact with your child’s teacher!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831043" y="531526"/>
            <a:ext cx="8625913" cy="884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2"/>
              </a:lnSpc>
            </a:pPr>
            <a:r>
              <a:rPr lang="en-US" b="true" sz="3099" spc="123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PARENT &amp; FAMILY ENGAGEMENT OPPORTUNITIES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76" t="0" r="-796" b="-36496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4544" y="-2042804"/>
            <a:ext cx="18681745" cy="14011308"/>
          </a:xfrm>
          <a:custGeom>
            <a:avLst/>
            <a:gdLst/>
            <a:ahLst/>
            <a:cxnLst/>
            <a:rect r="r" b="b" t="t" l="l"/>
            <a:pathLst>
              <a:path h="14011308" w="18681745">
                <a:moveTo>
                  <a:pt x="0" y="0"/>
                </a:moveTo>
                <a:lnTo>
                  <a:pt x="18681744" y="0"/>
                </a:lnTo>
                <a:lnTo>
                  <a:pt x="18681744" y="14011308"/>
                </a:lnTo>
                <a:lnTo>
                  <a:pt x="0" y="140113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161636" y="-2042804"/>
            <a:ext cx="1634653" cy="14011308"/>
          </a:xfrm>
          <a:custGeom>
            <a:avLst/>
            <a:gdLst/>
            <a:ahLst/>
            <a:cxnLst/>
            <a:rect r="r" b="b" t="t" l="l"/>
            <a:pathLst>
              <a:path h="14011308" w="1634653">
                <a:moveTo>
                  <a:pt x="0" y="0"/>
                </a:moveTo>
                <a:lnTo>
                  <a:pt x="1634652" y="0"/>
                </a:lnTo>
                <a:lnTo>
                  <a:pt x="1634652" y="14011308"/>
                </a:lnTo>
                <a:lnTo>
                  <a:pt x="0" y="140113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869574" y="640325"/>
            <a:ext cx="11470591" cy="1225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48"/>
              </a:lnSpc>
            </a:pPr>
            <a:r>
              <a:rPr lang="en-US" sz="7248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Other Federal Programs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290440" y="2098789"/>
            <a:ext cx="12666223" cy="621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05"/>
              </a:lnSpc>
            </a:pPr>
            <a:r>
              <a:rPr lang="en-US" sz="364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For more information about these programs contact: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252023" y="3873082"/>
            <a:ext cx="467044" cy="560452"/>
          </a:xfrm>
          <a:custGeom>
            <a:avLst/>
            <a:gdLst/>
            <a:ahLst/>
            <a:cxnLst/>
            <a:rect r="r" b="b" t="t" l="l"/>
            <a:pathLst>
              <a:path h="560452" w="467044">
                <a:moveTo>
                  <a:pt x="0" y="0"/>
                </a:moveTo>
                <a:lnTo>
                  <a:pt x="467044" y="0"/>
                </a:lnTo>
                <a:lnTo>
                  <a:pt x="467044" y="560452"/>
                </a:lnTo>
                <a:lnTo>
                  <a:pt x="0" y="5604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382796" y="3871112"/>
            <a:ext cx="8444149" cy="5335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1"/>
              </a:lnSpc>
            </a:pPr>
            <a:r>
              <a:rPr lang="en-US" sz="307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✔ Patricia Lane- </a:t>
            </a:r>
            <a:r>
              <a:rPr lang="en-US" sz="3072" i="true">
                <a:solidFill>
                  <a:srgbClr val="000000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McKinney-Vento Program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6653154" y="4863274"/>
            <a:ext cx="700565" cy="560452"/>
          </a:xfrm>
          <a:custGeom>
            <a:avLst/>
            <a:gdLst/>
            <a:ahLst/>
            <a:cxnLst/>
            <a:rect r="r" b="b" t="t" l="l"/>
            <a:pathLst>
              <a:path h="560452" w="700565">
                <a:moveTo>
                  <a:pt x="0" y="0"/>
                </a:moveTo>
                <a:lnTo>
                  <a:pt x="700566" y="0"/>
                </a:lnTo>
                <a:lnTo>
                  <a:pt x="700566" y="560452"/>
                </a:lnTo>
                <a:lnTo>
                  <a:pt x="0" y="5604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896017" y="4843400"/>
            <a:ext cx="5455069" cy="5335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1"/>
              </a:lnSpc>
            </a:pPr>
            <a:r>
              <a:rPr lang="en-US" sz="3072" i="true">
                <a:solidFill>
                  <a:srgbClr val="000000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✔ Rosalin Rodriguez - ESOL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5522909" y="7671703"/>
            <a:ext cx="467044" cy="560452"/>
          </a:xfrm>
          <a:custGeom>
            <a:avLst/>
            <a:gdLst/>
            <a:ahLst/>
            <a:cxnLst/>
            <a:rect r="r" b="b" t="t" l="l"/>
            <a:pathLst>
              <a:path h="560452" w="467044">
                <a:moveTo>
                  <a:pt x="0" y="0"/>
                </a:moveTo>
                <a:lnTo>
                  <a:pt x="467043" y="0"/>
                </a:lnTo>
                <a:lnTo>
                  <a:pt x="467043" y="560452"/>
                </a:lnTo>
                <a:lnTo>
                  <a:pt x="0" y="5604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756430" y="7605028"/>
            <a:ext cx="7397971" cy="547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13"/>
              </a:lnSpc>
            </a:pPr>
            <a:r>
              <a:rPr lang="en-US" sz="315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✔ Aricelli Ulmer - </a:t>
            </a:r>
            <a:r>
              <a:rPr lang="en-US" sz="3152" i="true">
                <a:solidFill>
                  <a:srgbClr val="000000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Migrant Education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289387" y="8903993"/>
            <a:ext cx="8630966" cy="639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98"/>
              </a:lnSpc>
            </a:pPr>
            <a:r>
              <a:rPr lang="en-US" sz="3784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Located at the Central Registration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755562" y="5774145"/>
            <a:ext cx="6398839" cy="1078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01"/>
              </a:lnSpc>
            </a:pPr>
            <a:r>
              <a:rPr lang="en-US" sz="3072" i="true">
                <a:solidFill>
                  <a:srgbClr val="000000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✔ Dalymarie Torres-Gonzalez - ESOL Parent/Student Liaison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6653154" y="5928551"/>
            <a:ext cx="700565" cy="560452"/>
          </a:xfrm>
          <a:custGeom>
            <a:avLst/>
            <a:gdLst/>
            <a:ahLst/>
            <a:cxnLst/>
            <a:rect r="r" b="b" t="t" l="l"/>
            <a:pathLst>
              <a:path h="560452" w="700565">
                <a:moveTo>
                  <a:pt x="0" y="0"/>
                </a:moveTo>
                <a:lnTo>
                  <a:pt x="700566" y="0"/>
                </a:lnTo>
                <a:lnTo>
                  <a:pt x="700566" y="560453"/>
                </a:lnTo>
                <a:lnTo>
                  <a:pt x="0" y="5604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364157" y="4998844"/>
            <a:ext cx="5559695" cy="1760039"/>
          </a:xfrm>
          <a:custGeom>
            <a:avLst/>
            <a:gdLst/>
            <a:ahLst/>
            <a:cxnLst/>
            <a:rect r="r" b="b" t="t" l="l"/>
            <a:pathLst>
              <a:path h="1760039" w="5559695">
                <a:moveTo>
                  <a:pt x="0" y="0"/>
                </a:moveTo>
                <a:lnTo>
                  <a:pt x="5559695" y="0"/>
                </a:lnTo>
                <a:lnTo>
                  <a:pt x="5559695" y="1760039"/>
                </a:lnTo>
                <a:lnTo>
                  <a:pt x="0" y="17600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284438" y="2460727"/>
            <a:ext cx="14718811" cy="23124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915"/>
              </a:lnSpc>
            </a:pPr>
            <a:r>
              <a:rPr lang="en-US" sz="12081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BULLYING &amp; TITLE IX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5653973" y="6959975"/>
            <a:ext cx="2332339" cy="2298325"/>
          </a:xfrm>
          <a:custGeom>
            <a:avLst/>
            <a:gdLst/>
            <a:ahLst/>
            <a:cxnLst/>
            <a:rect r="r" b="b" t="t" l="l"/>
            <a:pathLst>
              <a:path h="2298325" w="2332339">
                <a:moveTo>
                  <a:pt x="0" y="0"/>
                </a:moveTo>
                <a:lnTo>
                  <a:pt x="2332339" y="0"/>
                </a:lnTo>
                <a:lnTo>
                  <a:pt x="2332339" y="2298325"/>
                </a:lnTo>
                <a:lnTo>
                  <a:pt x="0" y="2298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18" r="0" b="-11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977835" y="6959975"/>
            <a:ext cx="2332339" cy="2298325"/>
          </a:xfrm>
          <a:custGeom>
            <a:avLst/>
            <a:gdLst/>
            <a:ahLst/>
            <a:cxnLst/>
            <a:rect r="r" b="b" t="t" l="l"/>
            <a:pathLst>
              <a:path h="2298325" w="2332339">
                <a:moveTo>
                  <a:pt x="0" y="0"/>
                </a:moveTo>
                <a:lnTo>
                  <a:pt x="2332339" y="0"/>
                </a:lnTo>
                <a:lnTo>
                  <a:pt x="2332339" y="2298325"/>
                </a:lnTo>
                <a:lnTo>
                  <a:pt x="0" y="22983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18" r="0" b="-11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301688" y="6959975"/>
            <a:ext cx="2332339" cy="2298325"/>
          </a:xfrm>
          <a:custGeom>
            <a:avLst/>
            <a:gdLst/>
            <a:ahLst/>
            <a:cxnLst/>
            <a:rect r="r" b="b" t="t" l="l"/>
            <a:pathLst>
              <a:path h="2298325" w="2332339">
                <a:moveTo>
                  <a:pt x="0" y="0"/>
                </a:moveTo>
                <a:lnTo>
                  <a:pt x="2332339" y="0"/>
                </a:lnTo>
                <a:lnTo>
                  <a:pt x="2332339" y="2298325"/>
                </a:lnTo>
                <a:lnTo>
                  <a:pt x="0" y="22983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-118" r="0" b="-11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true" rot="0">
            <a:off x="0" y="0"/>
            <a:ext cx="4884277" cy="5374729"/>
          </a:xfrm>
          <a:custGeom>
            <a:avLst/>
            <a:gdLst/>
            <a:ahLst/>
            <a:cxnLst/>
            <a:rect r="r" b="b" t="t" l="l"/>
            <a:pathLst>
              <a:path h="5374729" w="4884277">
                <a:moveTo>
                  <a:pt x="0" y="5374729"/>
                </a:moveTo>
                <a:lnTo>
                  <a:pt x="4884277" y="5374729"/>
                </a:lnTo>
                <a:lnTo>
                  <a:pt x="4884277" y="0"/>
                </a:lnTo>
                <a:lnTo>
                  <a:pt x="0" y="0"/>
                </a:lnTo>
                <a:lnTo>
                  <a:pt x="0" y="5374729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1" t="0" r="-151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3405552" y="4912271"/>
            <a:ext cx="4884277" cy="5374729"/>
          </a:xfrm>
          <a:custGeom>
            <a:avLst/>
            <a:gdLst/>
            <a:ahLst/>
            <a:cxnLst/>
            <a:rect r="r" b="b" t="t" l="l"/>
            <a:pathLst>
              <a:path h="5374729" w="4884277">
                <a:moveTo>
                  <a:pt x="4884277" y="0"/>
                </a:moveTo>
                <a:lnTo>
                  <a:pt x="0" y="0"/>
                </a:lnTo>
                <a:lnTo>
                  <a:pt x="0" y="5374729"/>
                </a:lnTo>
                <a:lnTo>
                  <a:pt x="4884277" y="5374729"/>
                </a:lnTo>
                <a:lnTo>
                  <a:pt x="488427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151" t="0" r="-151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956974" y="5050879"/>
            <a:ext cx="4374051" cy="13842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03"/>
              </a:lnSpc>
            </a:pPr>
            <a:r>
              <a:rPr lang="en-US" sz="7002" spc="97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ELEMENTARY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195585" y="884044"/>
            <a:ext cx="10136048" cy="1760039"/>
          </a:xfrm>
          <a:custGeom>
            <a:avLst/>
            <a:gdLst/>
            <a:ahLst/>
            <a:cxnLst/>
            <a:rect r="r" b="b" t="t" l="l"/>
            <a:pathLst>
              <a:path h="1760039" w="10136048">
                <a:moveTo>
                  <a:pt x="0" y="0"/>
                </a:moveTo>
                <a:lnTo>
                  <a:pt x="10136048" y="0"/>
                </a:lnTo>
                <a:lnTo>
                  <a:pt x="10136048" y="1760039"/>
                </a:lnTo>
                <a:lnTo>
                  <a:pt x="0" y="17600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489174" y="847725"/>
            <a:ext cx="9770126" cy="131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60"/>
              </a:lnSpc>
            </a:pPr>
            <a:r>
              <a:rPr lang="en-US" sz="6900" spc="95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TITLE IX &amp; BULLYING</a:t>
            </a:r>
          </a:p>
        </p:txBody>
      </p:sp>
      <p:sp>
        <p:nvSpPr>
          <p:cNvPr name="Freeform 4" id="4"/>
          <p:cNvSpPr/>
          <p:nvPr/>
        </p:nvSpPr>
        <p:spPr>
          <a:xfrm flipH="true" flipV="true" rot="-2093520">
            <a:off x="-3072232" y="-4697520"/>
            <a:ext cx="9968227" cy="9395050"/>
          </a:xfrm>
          <a:custGeom>
            <a:avLst/>
            <a:gdLst/>
            <a:ahLst/>
            <a:cxnLst/>
            <a:rect r="r" b="b" t="t" l="l"/>
            <a:pathLst>
              <a:path h="9395050" w="9968227">
                <a:moveTo>
                  <a:pt x="9968227" y="9395050"/>
                </a:moveTo>
                <a:lnTo>
                  <a:pt x="0" y="9395050"/>
                </a:lnTo>
                <a:lnTo>
                  <a:pt x="0" y="0"/>
                </a:lnTo>
                <a:lnTo>
                  <a:pt x="9968227" y="0"/>
                </a:lnTo>
                <a:lnTo>
                  <a:pt x="9968227" y="939505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60" r="0" b="-6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442440">
            <a:off x="651243" y="3502952"/>
            <a:ext cx="5665079" cy="5516375"/>
          </a:xfrm>
          <a:custGeom>
            <a:avLst/>
            <a:gdLst/>
            <a:ahLst/>
            <a:cxnLst/>
            <a:rect r="r" b="b" t="t" l="l"/>
            <a:pathLst>
              <a:path h="5516375" w="5665079">
                <a:moveTo>
                  <a:pt x="0" y="0"/>
                </a:moveTo>
                <a:lnTo>
                  <a:pt x="5665080" y="0"/>
                </a:lnTo>
                <a:lnTo>
                  <a:pt x="5665080" y="5516375"/>
                </a:lnTo>
                <a:lnTo>
                  <a:pt x="0" y="55163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53" r="0" b="-53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930561" y="3319472"/>
            <a:ext cx="9600505" cy="4345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97280" indent="-365760" lvl="2">
              <a:lnSpc>
                <a:spcPts val="6718"/>
              </a:lnSpc>
              <a:buFont typeface="Arial"/>
              <a:buChar char="⚬"/>
            </a:pPr>
            <a:r>
              <a:rPr lang="en-US" sz="4800" spc="66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ALL THE ADULTS IN THIS BUILDING WANT TO CREATE A SAFE LEARNING ENVIRONMENT FOR EVERYONE.</a:t>
            </a:r>
          </a:p>
          <a:p>
            <a:pPr algn="l" marL="1097280" indent="-365760" lvl="2">
              <a:lnSpc>
                <a:spcPts val="6718"/>
              </a:lnSpc>
              <a:buFont typeface="Arial"/>
              <a:buChar char="⚬"/>
            </a:pPr>
            <a:r>
              <a:rPr lang="en-US" sz="4800" spc="66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BEING UNKIND TO ANYONE IS NOT ALLOWED</a:t>
            </a:r>
          </a:p>
          <a:p>
            <a:pPr algn="l" marL="1097280" indent="-365760" lvl="2">
              <a:lnSpc>
                <a:spcPts val="6718"/>
              </a:lnSpc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C7B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9349" y="957539"/>
            <a:ext cx="6530102" cy="4126363"/>
          </a:xfrm>
          <a:custGeom>
            <a:avLst/>
            <a:gdLst/>
            <a:ahLst/>
            <a:cxnLst/>
            <a:rect r="r" b="b" t="t" l="l"/>
            <a:pathLst>
              <a:path h="4126363" w="6530102">
                <a:moveTo>
                  <a:pt x="0" y="0"/>
                </a:moveTo>
                <a:lnTo>
                  <a:pt x="6530102" y="0"/>
                </a:lnTo>
                <a:lnTo>
                  <a:pt x="6530102" y="4126363"/>
                </a:lnTo>
                <a:lnTo>
                  <a:pt x="0" y="41263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05250" y="6567030"/>
            <a:ext cx="8421453" cy="2218620"/>
          </a:xfrm>
          <a:custGeom>
            <a:avLst/>
            <a:gdLst/>
            <a:ahLst/>
            <a:cxnLst/>
            <a:rect r="r" b="b" t="t" l="l"/>
            <a:pathLst>
              <a:path h="2218620" w="8421453">
                <a:moveTo>
                  <a:pt x="0" y="0"/>
                </a:moveTo>
                <a:lnTo>
                  <a:pt x="8421452" y="0"/>
                </a:lnTo>
                <a:lnTo>
                  <a:pt x="8421452" y="2218620"/>
                </a:lnTo>
                <a:lnTo>
                  <a:pt x="0" y="22186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771080" y="6642668"/>
            <a:ext cx="6551228" cy="2142973"/>
          </a:xfrm>
          <a:custGeom>
            <a:avLst/>
            <a:gdLst/>
            <a:ahLst/>
            <a:cxnLst/>
            <a:rect r="r" b="b" t="t" l="l"/>
            <a:pathLst>
              <a:path h="2142973" w="6551228">
                <a:moveTo>
                  <a:pt x="0" y="0"/>
                </a:moveTo>
                <a:lnTo>
                  <a:pt x="6551228" y="0"/>
                </a:lnTo>
                <a:lnTo>
                  <a:pt x="6551228" y="2142973"/>
                </a:lnTo>
                <a:lnTo>
                  <a:pt x="0" y="21429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888790" y="6868792"/>
            <a:ext cx="6315808" cy="1793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339" indent="-144780" lvl="2">
              <a:lnSpc>
                <a:spcPts val="2659"/>
              </a:lnSpc>
              <a:buFont typeface="Arial"/>
              <a:buChar char="⚬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Grabbing or touching someone’s body where their swimsuit covers them</a:t>
            </a:r>
          </a:p>
          <a:p>
            <a:pPr algn="l" marL="434339" indent="-144780" lvl="2">
              <a:lnSpc>
                <a:spcPts val="2659"/>
              </a:lnSpc>
              <a:buFont typeface="Arial"/>
              <a:buChar char="⚬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Any touching that is unwanted, uncomfortable, embarrassing, or offensive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8560137" y="3466690"/>
            <a:ext cx="8421453" cy="2391470"/>
          </a:xfrm>
          <a:custGeom>
            <a:avLst/>
            <a:gdLst/>
            <a:ahLst/>
            <a:cxnLst/>
            <a:rect r="r" b="b" t="t" l="l"/>
            <a:pathLst>
              <a:path h="2391470" w="8421453">
                <a:moveTo>
                  <a:pt x="0" y="0"/>
                </a:moveTo>
                <a:lnTo>
                  <a:pt x="8421452" y="0"/>
                </a:lnTo>
                <a:lnTo>
                  <a:pt x="8421452" y="2391471"/>
                </a:lnTo>
                <a:lnTo>
                  <a:pt x="0" y="23914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642473" y="3513601"/>
            <a:ext cx="6647193" cy="2345903"/>
          </a:xfrm>
          <a:custGeom>
            <a:avLst/>
            <a:gdLst/>
            <a:ahLst/>
            <a:cxnLst/>
            <a:rect r="r" b="b" t="t" l="l"/>
            <a:pathLst>
              <a:path h="2345903" w="6647193">
                <a:moveTo>
                  <a:pt x="0" y="0"/>
                </a:moveTo>
                <a:lnTo>
                  <a:pt x="6647193" y="0"/>
                </a:lnTo>
                <a:lnTo>
                  <a:pt x="6647193" y="2345903"/>
                </a:lnTo>
                <a:lnTo>
                  <a:pt x="0" y="23459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759792" y="3823840"/>
            <a:ext cx="6412554" cy="19038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339" indent="-144780" lvl="2">
              <a:lnSpc>
                <a:spcPts val="2659"/>
              </a:lnSpc>
              <a:buFont typeface="Arial"/>
              <a:buChar char="⚬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Drawing any pictures of someone’s body parts covered by a swimsuit</a:t>
            </a:r>
          </a:p>
          <a:p>
            <a:pPr algn="l" marL="434339" indent="-144780" lvl="2">
              <a:lnSpc>
                <a:spcPts val="2659"/>
              </a:lnSpc>
              <a:buFont typeface="Arial"/>
              <a:buChar char="⚬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Sending inappropriate pictures or messages on cell phones, apps, or computers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8415014" y="647700"/>
            <a:ext cx="8872928" cy="2234660"/>
          </a:xfrm>
          <a:custGeom>
            <a:avLst/>
            <a:gdLst/>
            <a:ahLst/>
            <a:cxnLst/>
            <a:rect r="r" b="b" t="t" l="l"/>
            <a:pathLst>
              <a:path h="2234660" w="8872928">
                <a:moveTo>
                  <a:pt x="0" y="0"/>
                </a:moveTo>
                <a:lnTo>
                  <a:pt x="8872928" y="0"/>
                </a:lnTo>
                <a:lnTo>
                  <a:pt x="8872928" y="2234660"/>
                </a:lnTo>
                <a:lnTo>
                  <a:pt x="0" y="223466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773194" y="650519"/>
            <a:ext cx="6546999" cy="2229021"/>
          </a:xfrm>
          <a:custGeom>
            <a:avLst/>
            <a:gdLst/>
            <a:ahLst/>
            <a:cxnLst/>
            <a:rect r="r" b="b" t="t" l="l"/>
            <a:pathLst>
              <a:path h="2229021" w="6546999">
                <a:moveTo>
                  <a:pt x="0" y="0"/>
                </a:moveTo>
                <a:lnTo>
                  <a:pt x="6546999" y="0"/>
                </a:lnTo>
                <a:lnTo>
                  <a:pt x="6546999" y="2229022"/>
                </a:lnTo>
                <a:lnTo>
                  <a:pt x="0" y="222902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0888790" y="890045"/>
            <a:ext cx="6315808" cy="1868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434339" indent="-144780" lvl="2">
              <a:lnSpc>
                <a:spcPts val="2659"/>
              </a:lnSpc>
              <a:buFont typeface="Arial"/>
              <a:buChar char="⚬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Comments about someone’s body</a:t>
            </a:r>
          </a:p>
          <a:p>
            <a:pPr algn="l" marL="434339" indent="-144780" lvl="2">
              <a:lnSpc>
                <a:spcPts val="2659"/>
              </a:lnSpc>
              <a:buFont typeface="Arial"/>
              <a:buChar char="⚬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Saying unkind words that are not true about another student</a:t>
            </a:r>
          </a:p>
          <a:p>
            <a:pPr algn="l" marL="434339" indent="-144780" lvl="2">
              <a:lnSpc>
                <a:spcPts val="2659"/>
              </a:lnSpc>
              <a:buFont typeface="Arial"/>
              <a:buChar char="⚬"/>
            </a:pPr>
            <a:r>
              <a:rPr lang="en-US" sz="1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Telling jokes or stories that make others feel uncomfortable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2315813" y="5265182"/>
            <a:ext cx="4078796" cy="4114800"/>
          </a:xfrm>
          <a:custGeom>
            <a:avLst/>
            <a:gdLst/>
            <a:ahLst/>
            <a:cxnLst/>
            <a:rect r="r" b="b" t="t" l="l"/>
            <a:pathLst>
              <a:path h="4114800" w="4078796">
                <a:moveTo>
                  <a:pt x="0" y="0"/>
                </a:moveTo>
                <a:lnTo>
                  <a:pt x="4078796" y="0"/>
                </a:lnTo>
                <a:lnTo>
                  <a:pt x="40787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441" t="0" r="-441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713824" y="1106576"/>
            <a:ext cx="5641153" cy="3813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spc="97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THERE ARE 3 KINDS OF HARASSMENT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482917" y="1306687"/>
            <a:ext cx="2358171" cy="1069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8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Verbal Harassment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773154" y="4316882"/>
            <a:ext cx="2067944" cy="853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Non-Verbal Harassment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94083" y="7246382"/>
            <a:ext cx="1826085" cy="853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Physical Harassment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C7B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83044" y="1083497"/>
            <a:ext cx="17121902" cy="8539553"/>
          </a:xfrm>
          <a:custGeom>
            <a:avLst/>
            <a:gdLst/>
            <a:ahLst/>
            <a:cxnLst/>
            <a:rect r="r" b="b" t="t" l="l"/>
            <a:pathLst>
              <a:path h="8539553" w="17121902">
                <a:moveTo>
                  <a:pt x="0" y="0"/>
                </a:moveTo>
                <a:lnTo>
                  <a:pt x="17121902" y="0"/>
                </a:lnTo>
                <a:lnTo>
                  <a:pt x="17121902" y="8539553"/>
                </a:lnTo>
                <a:lnTo>
                  <a:pt x="0" y="85395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92" r="0" b="-29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276810" y="884044"/>
            <a:ext cx="11186170" cy="1760039"/>
          </a:xfrm>
          <a:custGeom>
            <a:avLst/>
            <a:gdLst/>
            <a:ahLst/>
            <a:cxnLst/>
            <a:rect r="r" b="b" t="t" l="l"/>
            <a:pathLst>
              <a:path h="1760039" w="11186170">
                <a:moveTo>
                  <a:pt x="0" y="0"/>
                </a:moveTo>
                <a:lnTo>
                  <a:pt x="11186169" y="0"/>
                </a:lnTo>
                <a:lnTo>
                  <a:pt x="11186169" y="1760039"/>
                </a:lnTo>
                <a:lnTo>
                  <a:pt x="0" y="17600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08348" y="4228614"/>
            <a:ext cx="2863729" cy="3254150"/>
          </a:xfrm>
          <a:custGeom>
            <a:avLst/>
            <a:gdLst/>
            <a:ahLst/>
            <a:cxnLst/>
            <a:rect r="r" b="b" t="t" l="l"/>
            <a:pathLst>
              <a:path h="3254150" w="2863729">
                <a:moveTo>
                  <a:pt x="0" y="0"/>
                </a:moveTo>
                <a:lnTo>
                  <a:pt x="2863729" y="0"/>
                </a:lnTo>
                <a:lnTo>
                  <a:pt x="2863729" y="3254150"/>
                </a:lnTo>
                <a:lnTo>
                  <a:pt x="0" y="3254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443555" y="4228614"/>
            <a:ext cx="2863729" cy="3254150"/>
          </a:xfrm>
          <a:custGeom>
            <a:avLst/>
            <a:gdLst/>
            <a:ahLst/>
            <a:cxnLst/>
            <a:rect r="r" b="b" t="t" l="l"/>
            <a:pathLst>
              <a:path h="3254150" w="2863729">
                <a:moveTo>
                  <a:pt x="0" y="0"/>
                </a:moveTo>
                <a:lnTo>
                  <a:pt x="2863730" y="0"/>
                </a:lnTo>
                <a:lnTo>
                  <a:pt x="2863730" y="3254150"/>
                </a:lnTo>
                <a:lnTo>
                  <a:pt x="0" y="3254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778763" y="4228614"/>
            <a:ext cx="2863729" cy="3254150"/>
          </a:xfrm>
          <a:custGeom>
            <a:avLst/>
            <a:gdLst/>
            <a:ahLst/>
            <a:cxnLst/>
            <a:rect r="r" b="b" t="t" l="l"/>
            <a:pathLst>
              <a:path h="3254150" w="2863729">
                <a:moveTo>
                  <a:pt x="0" y="0"/>
                </a:moveTo>
                <a:lnTo>
                  <a:pt x="2863729" y="0"/>
                </a:lnTo>
                <a:lnTo>
                  <a:pt x="2863729" y="3254150"/>
                </a:lnTo>
                <a:lnTo>
                  <a:pt x="0" y="3254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101178" y="4228614"/>
            <a:ext cx="2863729" cy="3254150"/>
          </a:xfrm>
          <a:custGeom>
            <a:avLst/>
            <a:gdLst/>
            <a:ahLst/>
            <a:cxnLst/>
            <a:rect r="r" b="b" t="t" l="l"/>
            <a:pathLst>
              <a:path h="3254150" w="2863729">
                <a:moveTo>
                  <a:pt x="0" y="0"/>
                </a:moveTo>
                <a:lnTo>
                  <a:pt x="2863729" y="0"/>
                </a:lnTo>
                <a:lnTo>
                  <a:pt x="2863729" y="3254150"/>
                </a:lnTo>
                <a:lnTo>
                  <a:pt x="0" y="3254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449177" y="4228614"/>
            <a:ext cx="2863729" cy="3254150"/>
          </a:xfrm>
          <a:custGeom>
            <a:avLst/>
            <a:gdLst/>
            <a:ahLst/>
            <a:cxnLst/>
            <a:rect r="r" b="b" t="t" l="l"/>
            <a:pathLst>
              <a:path h="3254150" w="2863729">
                <a:moveTo>
                  <a:pt x="0" y="0"/>
                </a:moveTo>
                <a:lnTo>
                  <a:pt x="2863730" y="0"/>
                </a:lnTo>
                <a:lnTo>
                  <a:pt x="2863730" y="3254150"/>
                </a:lnTo>
                <a:lnTo>
                  <a:pt x="0" y="32541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247625" y="704850"/>
            <a:ext cx="11357543" cy="1695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spc="126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WHAT IS BULLYING?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78629" y="4467149"/>
            <a:ext cx="2347017" cy="2649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8"/>
              </a:lnSpc>
            </a:pPr>
            <a:r>
              <a:rPr lang="en-US" sz="4800" spc="66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THREATING TO HARM SOMEONE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701911" y="4467149"/>
            <a:ext cx="2347017" cy="2649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8"/>
              </a:lnSpc>
            </a:pPr>
            <a:r>
              <a:rPr lang="en-US" sz="4800" spc="66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CAUSING HARM TO SOMEONE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423513" y="4532557"/>
            <a:ext cx="2347017" cy="2557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 spc="65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MAKING SOMEONE FEEL AFRAID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605159" y="4891011"/>
            <a:ext cx="2551767" cy="1802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8"/>
              </a:lnSpc>
            </a:pPr>
            <a:r>
              <a:rPr lang="en-US" sz="4800" spc="66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PERSISTENT &amp; PERVASIVE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825978" y="4649962"/>
            <a:ext cx="2756506" cy="2293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Repeated </a:t>
            </a:r>
          </a:p>
          <a:p>
            <a:pPr algn="ctr">
              <a:lnSpc>
                <a:spcPts val="5879"/>
              </a:lnSpc>
            </a:pPr>
            <a:r>
              <a:rPr lang="en-US" sz="4199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and</a:t>
            </a:r>
          </a:p>
          <a:p>
            <a:pPr algn="ctr">
              <a:lnSpc>
                <a:spcPts val="5879"/>
              </a:lnSpc>
            </a:pPr>
            <a:r>
              <a:rPr lang="en-US" sz="4199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One-sided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0" y="0"/>
            <a:ext cx="4884277" cy="5374729"/>
          </a:xfrm>
          <a:custGeom>
            <a:avLst/>
            <a:gdLst/>
            <a:ahLst/>
            <a:cxnLst/>
            <a:rect r="r" b="b" t="t" l="l"/>
            <a:pathLst>
              <a:path h="5374729" w="4884277">
                <a:moveTo>
                  <a:pt x="4884277" y="0"/>
                </a:moveTo>
                <a:lnTo>
                  <a:pt x="0" y="0"/>
                </a:lnTo>
                <a:lnTo>
                  <a:pt x="0" y="5374729"/>
                </a:lnTo>
                <a:lnTo>
                  <a:pt x="4884277" y="5374729"/>
                </a:lnTo>
                <a:lnTo>
                  <a:pt x="488427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1" t="0" r="-15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93176" y="884044"/>
            <a:ext cx="9120549" cy="1760039"/>
          </a:xfrm>
          <a:custGeom>
            <a:avLst/>
            <a:gdLst/>
            <a:ahLst/>
            <a:cxnLst/>
            <a:rect r="r" b="b" t="t" l="l"/>
            <a:pathLst>
              <a:path h="1760039" w="9120549">
                <a:moveTo>
                  <a:pt x="0" y="0"/>
                </a:moveTo>
                <a:lnTo>
                  <a:pt x="9120549" y="0"/>
                </a:lnTo>
                <a:lnTo>
                  <a:pt x="9120549" y="1760039"/>
                </a:lnTo>
                <a:lnTo>
                  <a:pt x="0" y="17600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405552" y="4912271"/>
            <a:ext cx="4884277" cy="5374729"/>
          </a:xfrm>
          <a:custGeom>
            <a:avLst/>
            <a:gdLst/>
            <a:ahLst/>
            <a:cxnLst/>
            <a:rect r="r" b="b" t="t" l="l"/>
            <a:pathLst>
              <a:path h="5374729" w="4884277">
                <a:moveTo>
                  <a:pt x="4884277" y="0"/>
                </a:moveTo>
                <a:lnTo>
                  <a:pt x="0" y="0"/>
                </a:lnTo>
                <a:lnTo>
                  <a:pt x="0" y="5374729"/>
                </a:lnTo>
                <a:lnTo>
                  <a:pt x="4884277" y="5374729"/>
                </a:lnTo>
                <a:lnTo>
                  <a:pt x="488427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51" t="0" r="-151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472795" y="3002061"/>
            <a:ext cx="2307307" cy="2633167"/>
          </a:xfrm>
          <a:custGeom>
            <a:avLst/>
            <a:gdLst/>
            <a:ahLst/>
            <a:cxnLst/>
            <a:rect r="r" b="b" t="t" l="l"/>
            <a:pathLst>
              <a:path h="2633167" w="2307307">
                <a:moveTo>
                  <a:pt x="0" y="0"/>
                </a:moveTo>
                <a:lnTo>
                  <a:pt x="2307307" y="0"/>
                </a:lnTo>
                <a:lnTo>
                  <a:pt x="2307307" y="2633167"/>
                </a:lnTo>
                <a:lnTo>
                  <a:pt x="0" y="263316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22" r="0" b="-122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708409" y="2710967"/>
            <a:ext cx="2635491" cy="2924270"/>
            <a:chOff x="0" y="0"/>
            <a:chExt cx="3513988" cy="389902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513963" cy="3899027"/>
            </a:xfrm>
            <a:custGeom>
              <a:avLst/>
              <a:gdLst/>
              <a:ahLst/>
              <a:cxnLst/>
              <a:rect r="r" b="b" t="t" l="l"/>
              <a:pathLst>
                <a:path h="3899027" w="3513963">
                  <a:moveTo>
                    <a:pt x="0" y="0"/>
                  </a:moveTo>
                  <a:lnTo>
                    <a:pt x="3513963" y="0"/>
                  </a:lnTo>
                  <a:lnTo>
                    <a:pt x="3513963" y="3899027"/>
                  </a:lnTo>
                  <a:lnTo>
                    <a:pt x="0" y="38990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8" r="0" b="-8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9058589" y="3378594"/>
            <a:ext cx="3291221" cy="1880111"/>
            <a:chOff x="0" y="0"/>
            <a:chExt cx="4388294" cy="250681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388231" cy="2506853"/>
            </a:xfrm>
            <a:custGeom>
              <a:avLst/>
              <a:gdLst/>
              <a:ahLst/>
              <a:cxnLst/>
              <a:rect r="r" b="b" t="t" l="l"/>
              <a:pathLst>
                <a:path h="2506853" w="4388231">
                  <a:moveTo>
                    <a:pt x="0" y="0"/>
                  </a:moveTo>
                  <a:lnTo>
                    <a:pt x="4388231" y="0"/>
                  </a:lnTo>
                  <a:lnTo>
                    <a:pt x="4388231" y="2506853"/>
                  </a:lnTo>
                  <a:lnTo>
                    <a:pt x="0" y="25068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2" t="0" r="-13" b="1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3178485" y="3233480"/>
            <a:ext cx="3114542" cy="2141249"/>
            <a:chOff x="0" y="0"/>
            <a:chExt cx="4152722" cy="285499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152773" cy="2854960"/>
            </a:xfrm>
            <a:custGeom>
              <a:avLst/>
              <a:gdLst/>
              <a:ahLst/>
              <a:cxnLst/>
              <a:rect r="r" b="b" t="t" l="l"/>
              <a:pathLst>
                <a:path h="2854960" w="4152773">
                  <a:moveTo>
                    <a:pt x="0" y="0"/>
                  </a:moveTo>
                  <a:lnTo>
                    <a:pt x="4152773" y="0"/>
                  </a:lnTo>
                  <a:lnTo>
                    <a:pt x="4152773" y="2854960"/>
                  </a:lnTo>
                  <a:lnTo>
                    <a:pt x="0" y="28549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27" t="0" r="-26" b="-1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7578614" y="6810156"/>
            <a:ext cx="1565386" cy="2436400"/>
            <a:chOff x="0" y="0"/>
            <a:chExt cx="2087182" cy="3248533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87118" cy="3248533"/>
            </a:xfrm>
            <a:custGeom>
              <a:avLst/>
              <a:gdLst/>
              <a:ahLst/>
              <a:cxnLst/>
              <a:rect r="r" b="b" t="t" l="l"/>
              <a:pathLst>
                <a:path h="3248533" w="2087118">
                  <a:moveTo>
                    <a:pt x="0" y="0"/>
                  </a:moveTo>
                  <a:lnTo>
                    <a:pt x="2087118" y="0"/>
                  </a:lnTo>
                  <a:lnTo>
                    <a:pt x="2087118" y="3248533"/>
                  </a:lnTo>
                  <a:lnTo>
                    <a:pt x="0" y="32485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-16" r="-3" b="-16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1121533" y="6930476"/>
            <a:ext cx="2056952" cy="2327824"/>
          </a:xfrm>
          <a:custGeom>
            <a:avLst/>
            <a:gdLst/>
            <a:ahLst/>
            <a:cxnLst/>
            <a:rect r="r" b="b" t="t" l="l"/>
            <a:pathLst>
              <a:path h="2327824" w="2056952">
                <a:moveTo>
                  <a:pt x="0" y="0"/>
                </a:moveTo>
                <a:lnTo>
                  <a:pt x="2056952" y="0"/>
                </a:lnTo>
                <a:lnTo>
                  <a:pt x="2056952" y="2327824"/>
                </a:lnTo>
                <a:lnTo>
                  <a:pt x="0" y="232782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-113" r="0" b="-113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2686345" y="7153427"/>
            <a:ext cx="2438819" cy="1749847"/>
            <a:chOff x="0" y="0"/>
            <a:chExt cx="3251759" cy="233313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251708" cy="2333117"/>
            </a:xfrm>
            <a:custGeom>
              <a:avLst/>
              <a:gdLst/>
              <a:ahLst/>
              <a:cxnLst/>
              <a:rect r="r" b="b" t="t" l="l"/>
              <a:pathLst>
                <a:path h="2333117" w="3251708">
                  <a:moveTo>
                    <a:pt x="0" y="0"/>
                  </a:moveTo>
                  <a:lnTo>
                    <a:pt x="3251708" y="0"/>
                  </a:lnTo>
                  <a:lnTo>
                    <a:pt x="3251708" y="2333117"/>
                  </a:lnTo>
                  <a:lnTo>
                    <a:pt x="0" y="23331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-58" r="-1" b="-58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5887717" y="1302391"/>
            <a:ext cx="7947593" cy="824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299" spc="60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WHERE CAN BULLYING OCCUR?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066258" y="5603767"/>
            <a:ext cx="3120400" cy="59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44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CLASSROOM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465950" y="5645887"/>
            <a:ext cx="3120400" cy="59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44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GYM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144000" y="5405542"/>
            <a:ext cx="3120400" cy="59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44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PLAYGROUND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064500" y="5405542"/>
            <a:ext cx="3120400" cy="59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44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LUNCHROOM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467685" y="9389431"/>
            <a:ext cx="3120400" cy="59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44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CELLPHONES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589809" y="9256081"/>
            <a:ext cx="3120400" cy="59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44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COMPUTERS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345550" y="9220829"/>
            <a:ext cx="3120400" cy="594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spc="44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RESTROOMS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-2093520">
            <a:off x="-3072232" y="-4697520"/>
            <a:ext cx="9968227" cy="9395050"/>
          </a:xfrm>
          <a:custGeom>
            <a:avLst/>
            <a:gdLst/>
            <a:ahLst/>
            <a:cxnLst/>
            <a:rect r="r" b="b" t="t" l="l"/>
            <a:pathLst>
              <a:path h="9395050" w="9968227">
                <a:moveTo>
                  <a:pt x="9968227" y="9395050"/>
                </a:moveTo>
                <a:lnTo>
                  <a:pt x="0" y="9395050"/>
                </a:lnTo>
                <a:lnTo>
                  <a:pt x="0" y="0"/>
                </a:lnTo>
                <a:lnTo>
                  <a:pt x="9968227" y="0"/>
                </a:lnTo>
                <a:lnTo>
                  <a:pt x="9968227" y="939505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60" r="0" b="-6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175846" y="2999823"/>
            <a:ext cx="9585836" cy="6277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145578" indent="-381859" lvl="2">
              <a:lnSpc>
                <a:spcPts val="7015"/>
              </a:lnSpc>
              <a:buFont typeface="Arial"/>
              <a:buChar char="⚬"/>
            </a:pPr>
            <a:r>
              <a:rPr lang="en-US" sz="5010" spc="70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ACTS OF BULLYING SHALL BE ASSIGNED CONSEQUENCES THROUGH OUR PROGRESSIVE DISCIPLINE PROCESS. </a:t>
            </a:r>
          </a:p>
          <a:p>
            <a:pPr algn="l" marL="1145578" indent="-381859" lvl="2">
              <a:lnSpc>
                <a:spcPts val="7015"/>
              </a:lnSpc>
              <a:buFont typeface="Arial"/>
              <a:buChar char="⚬"/>
            </a:pPr>
            <a:r>
              <a:rPr lang="en-US" sz="5010" spc="70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THESE CONSEQUENCES MAY BE DETENTION, ISS, OSS,THE ALTERNATIVE PROGRAM, OR OTHER CONSEQUENCES AT THE DISCRETION OF THE PRINCIPAL.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5293176" y="884044"/>
            <a:ext cx="7701648" cy="1760039"/>
          </a:xfrm>
          <a:custGeom>
            <a:avLst/>
            <a:gdLst/>
            <a:ahLst/>
            <a:cxnLst/>
            <a:rect r="r" b="b" t="t" l="l"/>
            <a:pathLst>
              <a:path h="1760039" w="7701648">
                <a:moveTo>
                  <a:pt x="0" y="0"/>
                </a:moveTo>
                <a:lnTo>
                  <a:pt x="7701648" y="0"/>
                </a:lnTo>
                <a:lnTo>
                  <a:pt x="7701648" y="1760039"/>
                </a:lnTo>
                <a:lnTo>
                  <a:pt x="0" y="17600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761682" y="5859409"/>
            <a:ext cx="3986212" cy="4114800"/>
          </a:xfrm>
          <a:custGeom>
            <a:avLst/>
            <a:gdLst/>
            <a:ahLst/>
            <a:cxnLst/>
            <a:rect r="r" b="b" t="t" l="l"/>
            <a:pathLst>
              <a:path h="4114800" w="3986212">
                <a:moveTo>
                  <a:pt x="0" y="0"/>
                </a:moveTo>
                <a:lnTo>
                  <a:pt x="3986212" y="0"/>
                </a:lnTo>
                <a:lnTo>
                  <a:pt x="39862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59" t="0" r="-59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047364" y="828675"/>
            <a:ext cx="8109375" cy="1452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80"/>
              </a:lnSpc>
            </a:pPr>
            <a:r>
              <a:rPr lang="en-US" sz="7700" spc="107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CONSEQUENCES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C7B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373555" y="884044"/>
            <a:ext cx="11057058" cy="1760039"/>
          </a:xfrm>
          <a:custGeom>
            <a:avLst/>
            <a:gdLst/>
            <a:ahLst/>
            <a:cxnLst/>
            <a:rect r="r" b="b" t="t" l="l"/>
            <a:pathLst>
              <a:path h="1760039" w="11057058">
                <a:moveTo>
                  <a:pt x="0" y="0"/>
                </a:moveTo>
                <a:lnTo>
                  <a:pt x="11057058" y="0"/>
                </a:lnTo>
                <a:lnTo>
                  <a:pt x="11057058" y="1760039"/>
                </a:lnTo>
                <a:lnTo>
                  <a:pt x="0" y="17600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96289" y="4562227"/>
            <a:ext cx="3996871" cy="3738134"/>
          </a:xfrm>
          <a:custGeom>
            <a:avLst/>
            <a:gdLst/>
            <a:ahLst/>
            <a:cxnLst/>
            <a:rect r="r" b="b" t="t" l="l"/>
            <a:pathLst>
              <a:path h="3738134" w="3996871">
                <a:moveTo>
                  <a:pt x="0" y="0"/>
                </a:moveTo>
                <a:lnTo>
                  <a:pt x="3996871" y="0"/>
                </a:lnTo>
                <a:lnTo>
                  <a:pt x="3996871" y="3738134"/>
                </a:lnTo>
                <a:lnTo>
                  <a:pt x="0" y="37381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164998" y="4507582"/>
            <a:ext cx="3996871" cy="3792788"/>
          </a:xfrm>
          <a:custGeom>
            <a:avLst/>
            <a:gdLst/>
            <a:ahLst/>
            <a:cxnLst/>
            <a:rect r="r" b="b" t="t" l="l"/>
            <a:pathLst>
              <a:path h="3792788" w="3996871">
                <a:moveTo>
                  <a:pt x="0" y="0"/>
                </a:moveTo>
                <a:lnTo>
                  <a:pt x="3996871" y="0"/>
                </a:lnTo>
                <a:lnTo>
                  <a:pt x="3996871" y="3792789"/>
                </a:lnTo>
                <a:lnTo>
                  <a:pt x="0" y="37927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36278" y="4507582"/>
            <a:ext cx="3996871" cy="3738134"/>
          </a:xfrm>
          <a:custGeom>
            <a:avLst/>
            <a:gdLst/>
            <a:ahLst/>
            <a:cxnLst/>
            <a:rect r="r" b="b" t="t" l="l"/>
            <a:pathLst>
              <a:path h="3738134" w="3996871">
                <a:moveTo>
                  <a:pt x="0" y="0"/>
                </a:moveTo>
                <a:lnTo>
                  <a:pt x="3996871" y="0"/>
                </a:lnTo>
                <a:lnTo>
                  <a:pt x="3996871" y="3738134"/>
                </a:lnTo>
                <a:lnTo>
                  <a:pt x="0" y="37381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039493" y="8555107"/>
            <a:ext cx="1406385" cy="1406385"/>
          </a:xfrm>
          <a:custGeom>
            <a:avLst/>
            <a:gdLst/>
            <a:ahLst/>
            <a:cxnLst/>
            <a:rect r="r" b="b" t="t" l="l"/>
            <a:pathLst>
              <a:path h="1406385" w="1406385">
                <a:moveTo>
                  <a:pt x="0" y="0"/>
                </a:moveTo>
                <a:lnTo>
                  <a:pt x="1406385" y="0"/>
                </a:lnTo>
                <a:lnTo>
                  <a:pt x="1406385" y="1406386"/>
                </a:lnTo>
                <a:lnTo>
                  <a:pt x="0" y="14063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523587" y="8555107"/>
            <a:ext cx="1406385" cy="1406385"/>
          </a:xfrm>
          <a:custGeom>
            <a:avLst/>
            <a:gdLst/>
            <a:ahLst/>
            <a:cxnLst/>
            <a:rect r="r" b="b" t="t" l="l"/>
            <a:pathLst>
              <a:path h="1406385" w="1406385">
                <a:moveTo>
                  <a:pt x="0" y="0"/>
                </a:moveTo>
                <a:lnTo>
                  <a:pt x="1406385" y="0"/>
                </a:lnTo>
                <a:lnTo>
                  <a:pt x="1406385" y="1406386"/>
                </a:lnTo>
                <a:lnTo>
                  <a:pt x="0" y="14063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531516" y="8555107"/>
            <a:ext cx="1406385" cy="1406385"/>
          </a:xfrm>
          <a:custGeom>
            <a:avLst/>
            <a:gdLst/>
            <a:ahLst/>
            <a:cxnLst/>
            <a:rect r="r" b="b" t="t" l="l"/>
            <a:pathLst>
              <a:path h="1406385" w="1406385">
                <a:moveTo>
                  <a:pt x="0" y="0"/>
                </a:moveTo>
                <a:lnTo>
                  <a:pt x="1406386" y="0"/>
                </a:lnTo>
                <a:lnTo>
                  <a:pt x="1406386" y="1406386"/>
                </a:lnTo>
                <a:lnTo>
                  <a:pt x="0" y="14063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414791" y="2739742"/>
            <a:ext cx="7349490" cy="1687716"/>
          </a:xfrm>
          <a:custGeom>
            <a:avLst/>
            <a:gdLst/>
            <a:ahLst/>
            <a:cxnLst/>
            <a:rect r="r" b="b" t="t" l="l"/>
            <a:pathLst>
              <a:path h="1687716" w="7349490">
                <a:moveTo>
                  <a:pt x="0" y="0"/>
                </a:moveTo>
                <a:lnTo>
                  <a:pt x="7349490" y="0"/>
                </a:lnTo>
                <a:lnTo>
                  <a:pt x="7349490" y="1687716"/>
                </a:lnTo>
                <a:lnTo>
                  <a:pt x="0" y="16877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5487114" y="2667410"/>
            <a:ext cx="7204834" cy="1687716"/>
            <a:chOff x="0" y="0"/>
            <a:chExt cx="9606445" cy="2250288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606444" cy="2250281"/>
            </a:xfrm>
            <a:custGeom>
              <a:avLst/>
              <a:gdLst/>
              <a:ahLst/>
              <a:cxnLst/>
              <a:rect r="r" b="b" t="t" l="l"/>
              <a:pathLst>
                <a:path h="2250281" w="9606444">
                  <a:moveTo>
                    <a:pt x="0" y="0"/>
                  </a:moveTo>
                  <a:lnTo>
                    <a:pt x="9606444" y="0"/>
                  </a:lnTo>
                  <a:lnTo>
                    <a:pt x="9606444" y="2250281"/>
                  </a:lnTo>
                  <a:lnTo>
                    <a:pt x="0" y="2250281"/>
                  </a:lnTo>
                  <a:close/>
                </a:path>
              </a:pathLst>
            </a:custGeom>
            <a:blipFill>
              <a:blip r:embed="rId12">
                <a:alphaModFix amt="0"/>
              </a:blip>
              <a:stretch>
                <a:fillRect l="0" t="-33181" r="0" b="-33181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9606445" cy="228838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078"/>
                </a:lnSpc>
              </a:pPr>
              <a:r>
                <a:rPr lang="en-US" sz="2199" b="true">
                  <a:solidFill>
                    <a:srgbClr val="FFEEBB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Who should you tell about harassment or bullying?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0" y="585045"/>
            <a:ext cx="3296860" cy="3381404"/>
          </a:xfrm>
          <a:custGeom>
            <a:avLst/>
            <a:gdLst/>
            <a:ahLst/>
            <a:cxnLst/>
            <a:rect r="r" b="b" t="t" l="l"/>
            <a:pathLst>
              <a:path h="3381404" w="3296860">
                <a:moveTo>
                  <a:pt x="0" y="0"/>
                </a:moveTo>
                <a:lnTo>
                  <a:pt x="3296860" y="0"/>
                </a:lnTo>
                <a:lnTo>
                  <a:pt x="3296860" y="3381403"/>
                </a:lnTo>
                <a:lnTo>
                  <a:pt x="0" y="338140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17" t="0" r="-417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878161" y="1329700"/>
            <a:ext cx="10047856" cy="788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spc="57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REPORTING HARASSEMENT &amp; BULLYING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148421" y="8572500"/>
            <a:ext cx="1297457" cy="114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spc="84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578051" y="8572500"/>
            <a:ext cx="1297457" cy="114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spc="84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642521" y="8572500"/>
            <a:ext cx="1297457" cy="114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spc="84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3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596980" y="4914900"/>
            <a:ext cx="3275476" cy="2649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8"/>
              </a:lnSpc>
            </a:pPr>
            <a:r>
              <a:rPr lang="en-US" sz="4800" spc="66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TELL</a:t>
            </a:r>
          </a:p>
          <a:p>
            <a:pPr algn="ctr">
              <a:lnSpc>
                <a:spcPts val="6718"/>
              </a:lnSpc>
            </a:pPr>
            <a:r>
              <a:rPr lang="en-US" sz="4800" spc="66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YOUR </a:t>
            </a:r>
          </a:p>
          <a:p>
            <a:pPr algn="ctr">
              <a:lnSpc>
                <a:spcPts val="6718"/>
              </a:lnSpc>
            </a:pPr>
            <a:r>
              <a:rPr lang="en-US" sz="4800" spc="66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COUNSELOR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482695" y="4914900"/>
            <a:ext cx="3361468" cy="2649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8"/>
              </a:lnSpc>
            </a:pPr>
            <a:r>
              <a:rPr lang="en-US" sz="4800" spc="66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TELL</a:t>
            </a:r>
          </a:p>
          <a:p>
            <a:pPr algn="ctr">
              <a:lnSpc>
                <a:spcPts val="6718"/>
              </a:lnSpc>
            </a:pPr>
            <a:r>
              <a:rPr lang="en-US" sz="4800" spc="66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AN</a:t>
            </a:r>
          </a:p>
          <a:p>
            <a:pPr algn="ctr">
              <a:lnSpc>
                <a:spcPts val="6718"/>
              </a:lnSpc>
            </a:pPr>
            <a:r>
              <a:rPr lang="en-US" sz="4800" spc="66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ADMINISTRATOR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862080" y="4583078"/>
            <a:ext cx="2515114" cy="34118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57"/>
              </a:lnSpc>
            </a:pPr>
            <a:r>
              <a:rPr lang="en-US" sz="6255" spc="87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TELL </a:t>
            </a:r>
          </a:p>
          <a:p>
            <a:pPr algn="ctr">
              <a:lnSpc>
                <a:spcPts val="8757"/>
              </a:lnSpc>
            </a:pPr>
            <a:r>
              <a:rPr lang="en-US" sz="6255" spc="87">
                <a:solidFill>
                  <a:srgbClr val="000000"/>
                </a:solidFill>
                <a:latin typeface="Bobby Jones Condensed Soft"/>
                <a:ea typeface="Bobby Jones Condensed Soft"/>
                <a:cs typeface="Bobby Jones Condensed Soft"/>
                <a:sym typeface="Bobby Jones Condensed Soft"/>
              </a:rPr>
              <a:t>A TEACHER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3334762" y="4579906"/>
            <a:ext cx="3996871" cy="3665811"/>
          </a:xfrm>
          <a:custGeom>
            <a:avLst/>
            <a:gdLst/>
            <a:ahLst/>
            <a:cxnLst/>
            <a:rect r="r" b="b" t="t" l="l"/>
            <a:pathLst>
              <a:path h="3665811" w="3996871">
                <a:moveTo>
                  <a:pt x="0" y="0"/>
                </a:moveTo>
                <a:lnTo>
                  <a:pt x="3996871" y="0"/>
                </a:lnTo>
                <a:lnTo>
                  <a:pt x="3996871" y="3665810"/>
                </a:lnTo>
                <a:lnTo>
                  <a:pt x="0" y="366581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13407095" y="4218261"/>
            <a:ext cx="3852205" cy="3955132"/>
            <a:chOff x="0" y="0"/>
            <a:chExt cx="5136274" cy="527351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5136280" cy="5273506"/>
            </a:xfrm>
            <a:custGeom>
              <a:avLst/>
              <a:gdLst/>
              <a:ahLst/>
              <a:cxnLst/>
              <a:rect r="r" b="b" t="t" l="l"/>
              <a:pathLst>
                <a:path h="5273506" w="5136280">
                  <a:moveTo>
                    <a:pt x="0" y="0"/>
                  </a:moveTo>
                  <a:lnTo>
                    <a:pt x="5136280" y="0"/>
                  </a:lnTo>
                  <a:lnTo>
                    <a:pt x="5136280" y="5273506"/>
                  </a:lnTo>
                  <a:lnTo>
                    <a:pt x="0" y="5273506"/>
                  </a:lnTo>
                  <a:close/>
                </a:path>
              </a:pathLst>
            </a:custGeom>
            <a:blipFill>
              <a:blip r:embed="rId12">
                <a:alphaModFix amt="0"/>
              </a:blip>
              <a:stretch>
                <a:fillRect l="-81731" t="0" r="-81731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14300"/>
              <a:ext cx="5136274" cy="53878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6718"/>
                </a:lnSpc>
              </a:pPr>
              <a:r>
                <a:rPr lang="en-US" sz="4799">
                  <a:solidFill>
                    <a:srgbClr val="000000"/>
                  </a:solidFill>
                  <a:latin typeface="Bobby Jones Condensed Soft"/>
                  <a:ea typeface="Bobby Jones Condensed Soft"/>
                  <a:cs typeface="Bobby Jones Condensed Soft"/>
                  <a:sym typeface="Bobby Jones Condensed Soft"/>
                </a:rPr>
                <a:t>anonymous</a:t>
              </a:r>
            </a:p>
            <a:p>
              <a:pPr algn="ctr">
                <a:lnSpc>
                  <a:spcPts val="6718"/>
                </a:lnSpc>
              </a:pPr>
              <a:r>
                <a:rPr lang="en-US" sz="4799">
                  <a:solidFill>
                    <a:srgbClr val="000000"/>
                  </a:solidFill>
                  <a:latin typeface="Bobby Jones Condensed Soft"/>
                  <a:ea typeface="Bobby Jones Condensed Soft"/>
                  <a:cs typeface="Bobby Jones Condensed Soft"/>
                  <a:sym typeface="Bobby Jones Condensed Soft"/>
                </a:rPr>
                <a:t> alerts</a:t>
              </a: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14707000" y="8555107"/>
            <a:ext cx="1406385" cy="1406385"/>
          </a:xfrm>
          <a:custGeom>
            <a:avLst/>
            <a:gdLst/>
            <a:ahLst/>
            <a:cxnLst/>
            <a:rect r="r" b="b" t="t" l="l"/>
            <a:pathLst>
              <a:path h="1406385" w="1406385">
                <a:moveTo>
                  <a:pt x="0" y="0"/>
                </a:moveTo>
                <a:lnTo>
                  <a:pt x="1406385" y="0"/>
                </a:lnTo>
                <a:lnTo>
                  <a:pt x="1406385" y="1406386"/>
                </a:lnTo>
                <a:lnTo>
                  <a:pt x="0" y="14063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4761464" y="8572500"/>
            <a:ext cx="1297457" cy="114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spc="84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4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6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293176" y="884044"/>
            <a:ext cx="7701648" cy="8806177"/>
          </a:xfrm>
          <a:custGeom>
            <a:avLst/>
            <a:gdLst/>
            <a:ahLst/>
            <a:cxnLst/>
            <a:rect r="r" b="b" t="t" l="l"/>
            <a:pathLst>
              <a:path h="8806177" w="7701648">
                <a:moveTo>
                  <a:pt x="0" y="0"/>
                </a:moveTo>
                <a:lnTo>
                  <a:pt x="7701648" y="0"/>
                </a:lnTo>
                <a:lnTo>
                  <a:pt x="7701648" y="8806177"/>
                </a:lnTo>
                <a:lnTo>
                  <a:pt x="0" y="88061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887717" y="885825"/>
            <a:ext cx="6512566" cy="8000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spc="89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IF YOU SEE SOMETHING, HEAR SOMETHING OR KNOW SOMETHING, </a:t>
            </a:r>
          </a:p>
          <a:p>
            <a:pPr algn="ctr">
              <a:lnSpc>
                <a:spcPts val="8959"/>
              </a:lnSpc>
            </a:pPr>
            <a:r>
              <a:rPr lang="en-US" sz="6399" spc="89">
                <a:solidFill>
                  <a:srgbClr val="000000"/>
                </a:solidFill>
                <a:latin typeface="Lucky Bones"/>
                <a:ea typeface="Lucky Bones"/>
                <a:cs typeface="Lucky Bones"/>
                <a:sym typeface="Lucky Bones"/>
              </a:rPr>
              <a:t>SAY SOMETHING!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2439780">
            <a:off x="11347790" y="76438"/>
            <a:ext cx="2672963" cy="2672963"/>
          </a:xfrm>
          <a:custGeom>
            <a:avLst/>
            <a:gdLst/>
            <a:ahLst/>
            <a:cxnLst/>
            <a:rect r="r" b="b" t="t" l="l"/>
            <a:pathLst>
              <a:path h="2672963" w="2672963">
                <a:moveTo>
                  <a:pt x="0" y="0"/>
                </a:moveTo>
                <a:lnTo>
                  <a:pt x="2672962" y="0"/>
                </a:lnTo>
                <a:lnTo>
                  <a:pt x="2672962" y="2672963"/>
                </a:lnTo>
                <a:lnTo>
                  <a:pt x="0" y="26729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77" r="0" b="-17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10900">
            <a:off x="390220" y="738854"/>
            <a:ext cx="4221480" cy="4114800"/>
          </a:xfrm>
          <a:custGeom>
            <a:avLst/>
            <a:gdLst/>
            <a:ahLst/>
            <a:cxnLst/>
            <a:rect r="r" b="b" t="t" l="l"/>
            <a:pathLst>
              <a:path h="4114800" w="4221480">
                <a:moveTo>
                  <a:pt x="0" y="0"/>
                </a:moveTo>
                <a:lnTo>
                  <a:pt x="4221480" y="0"/>
                </a:lnTo>
                <a:lnTo>
                  <a:pt x="42214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87" t="0" r="-87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045983" y="5940028"/>
            <a:ext cx="4675908" cy="4114800"/>
          </a:xfrm>
          <a:custGeom>
            <a:avLst/>
            <a:gdLst/>
            <a:ahLst/>
            <a:cxnLst/>
            <a:rect r="r" b="b" t="t" l="l"/>
            <a:pathLst>
              <a:path h="4114800" w="4675908">
                <a:moveTo>
                  <a:pt x="0" y="0"/>
                </a:moveTo>
                <a:lnTo>
                  <a:pt x="4675908" y="0"/>
                </a:lnTo>
                <a:lnTo>
                  <a:pt x="46759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11" t="0" r="-111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2439780">
            <a:off x="3452241" y="7065864"/>
            <a:ext cx="2672963" cy="2672963"/>
          </a:xfrm>
          <a:custGeom>
            <a:avLst/>
            <a:gdLst/>
            <a:ahLst/>
            <a:cxnLst/>
            <a:rect r="r" b="b" t="t" l="l"/>
            <a:pathLst>
              <a:path h="2672963" w="2672963">
                <a:moveTo>
                  <a:pt x="0" y="0"/>
                </a:moveTo>
                <a:lnTo>
                  <a:pt x="2672963" y="0"/>
                </a:lnTo>
                <a:lnTo>
                  <a:pt x="2672963" y="2672963"/>
                </a:lnTo>
                <a:lnTo>
                  <a:pt x="0" y="26729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77" r="0" b="-177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DAHUnRbT8X0</dc:identifier>
  <dcterms:modified xsi:type="dcterms:W3CDTF">2011-08-01T06:04:30Z</dcterms:modified>
  <cp:revision>1</cp:revision>
  <dc:title>Annual Title 1 Parent Meeting </dc:title>
</cp:coreProperties>
</file>