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Nunito"/>
      <p:regular r:id="rId18"/>
      <p:bold r:id="rId19"/>
      <p:italic r:id="rId20"/>
      <p:boldItalic r:id="rId21"/>
    </p:embeddedFont>
    <p:embeddedFont>
      <p:font typeface="Cabin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italic.fntdata"/><Relationship Id="rId22" Type="http://schemas.openxmlformats.org/officeDocument/2006/relationships/font" Target="fonts/Cabin-regular.fntdata"/><Relationship Id="rId21" Type="http://schemas.openxmlformats.org/officeDocument/2006/relationships/font" Target="fonts/Nunito-boldItalic.fntdata"/><Relationship Id="rId24" Type="http://schemas.openxmlformats.org/officeDocument/2006/relationships/font" Target="fonts/Cabin-italic.fntdata"/><Relationship Id="rId23" Type="http://schemas.openxmlformats.org/officeDocument/2006/relationships/font" Target="fonts/Cabin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Cabin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Nunito-bold.fntdata"/><Relationship Id="rId18" Type="http://schemas.openxmlformats.org/officeDocument/2006/relationships/font" Target="fonts/Nuni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210ce174f5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210ce174f5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210ce174f5_0_7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2210ce174f5_0_7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210ce174f5_0_7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2210ce174f5_0_7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210ce174f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210ce174f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210ce174f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210ce174f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210ce174f5_0_7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210ce174f5_0_7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210ce174f5_0_7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210ce174f5_0_7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210ce174f5_0_7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210ce174f5_0_7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220ba9824c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220ba9824c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220ba9824c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220ba9824c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210ce174f5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210ce174f5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Relationship Id="rId4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773150" y="1822825"/>
            <a:ext cx="55992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bin"/>
                <a:ea typeface="Cabin"/>
                <a:cs typeface="Cabin"/>
                <a:sym typeface="Cabin"/>
              </a:rPr>
              <a:t>Third Grade Retention Law</a:t>
            </a:r>
            <a:endParaRPr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abin"/>
                <a:ea typeface="Cabin"/>
                <a:cs typeface="Cabin"/>
                <a:sym typeface="Cabin"/>
              </a:rPr>
              <a:t>Gen. Assembly passed in 2021</a:t>
            </a:r>
            <a:endParaRPr sz="2000"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2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bin"/>
                <a:ea typeface="Cabin"/>
                <a:cs typeface="Cabin"/>
                <a:sym typeface="Cabin"/>
              </a:rPr>
              <a:t>Our </a:t>
            </a:r>
            <a:r>
              <a:rPr lang="en">
                <a:latin typeface="Cabin"/>
                <a:ea typeface="Cabin"/>
                <a:cs typeface="Cabin"/>
                <a:sym typeface="Cabin"/>
              </a:rPr>
              <a:t>Plan	</a:t>
            </a:r>
            <a:endParaRPr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82" name="Google Shape;182;p22"/>
          <p:cNvSpPr txBox="1"/>
          <p:nvPr>
            <p:ph idx="1" type="body"/>
          </p:nvPr>
        </p:nvSpPr>
        <p:spPr>
          <a:xfrm>
            <a:off x="819150" y="1361725"/>
            <a:ext cx="7505700" cy="307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Cabin"/>
                <a:ea typeface="Cabin"/>
                <a:cs typeface="Cabin"/>
                <a:sym typeface="Cabin"/>
              </a:rPr>
              <a:t>Education and Knowledge (Keep you informed)</a:t>
            </a:r>
            <a:endParaRPr sz="2300"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>
                <a:latin typeface="Cabin"/>
                <a:ea typeface="Cabin"/>
                <a:cs typeface="Cabin"/>
                <a:sym typeface="Cabin"/>
              </a:rPr>
              <a:t>Support students and families if not successful.</a:t>
            </a:r>
            <a:endParaRPr sz="2300"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>
                <a:latin typeface="Cabin"/>
                <a:ea typeface="Cabin"/>
                <a:cs typeface="Cabin"/>
                <a:sym typeface="Cabin"/>
              </a:rPr>
              <a:t>Provide students with opportunities to be successful through tutoring.</a:t>
            </a:r>
            <a:endParaRPr sz="2300"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300">
                <a:latin typeface="Cabin"/>
                <a:ea typeface="Cabin"/>
                <a:cs typeface="Cabin"/>
                <a:sym typeface="Cabin"/>
              </a:rPr>
              <a:t>Continue to read to students / </a:t>
            </a:r>
            <a:r>
              <a:rPr lang="en" sz="2300">
                <a:latin typeface="Cabin"/>
                <a:ea typeface="Cabin"/>
                <a:cs typeface="Cabin"/>
                <a:sym typeface="Cabin"/>
              </a:rPr>
              <a:t>Promote Reading at school and at home!</a:t>
            </a:r>
            <a:endParaRPr sz="2300"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3"/>
          <p:cNvSpPr txBox="1"/>
          <p:nvPr>
            <p:ph type="title"/>
          </p:nvPr>
        </p:nvSpPr>
        <p:spPr>
          <a:xfrm>
            <a:off x="819150" y="845600"/>
            <a:ext cx="7505700" cy="6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TCAP Success Events</a:t>
            </a:r>
            <a:endParaRPr/>
          </a:p>
        </p:txBody>
      </p:sp>
      <p:sp>
        <p:nvSpPr>
          <p:cNvPr id="188" name="Google Shape;188;p23"/>
          <p:cNvSpPr txBox="1"/>
          <p:nvPr>
            <p:ph idx="1" type="body"/>
          </p:nvPr>
        </p:nvSpPr>
        <p:spPr>
          <a:xfrm>
            <a:off x="819150" y="1613350"/>
            <a:ext cx="7505700" cy="282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400">
                <a:latin typeface="Cabin"/>
                <a:ea typeface="Cabin"/>
                <a:cs typeface="Cabin"/>
                <a:sym typeface="Cabin"/>
              </a:rPr>
              <a:t>TCAP Boot Camp </a:t>
            </a:r>
            <a:br>
              <a:rPr lang="en" sz="2400">
                <a:latin typeface="Cabin"/>
                <a:ea typeface="Cabin"/>
                <a:cs typeface="Cabin"/>
                <a:sym typeface="Cabin"/>
              </a:rPr>
            </a:br>
            <a:r>
              <a:rPr lang="en" sz="2400">
                <a:latin typeface="Cabin"/>
                <a:ea typeface="Cabin"/>
                <a:cs typeface="Cabin"/>
                <a:sym typeface="Cabin"/>
              </a:rPr>
              <a:t>Dress Up Days in April to promote fun and doing our best!</a:t>
            </a:r>
            <a:br>
              <a:rPr lang="en" sz="2400">
                <a:latin typeface="Cabin"/>
                <a:ea typeface="Cabin"/>
                <a:cs typeface="Cabin"/>
                <a:sym typeface="Cabin"/>
              </a:rPr>
            </a:br>
            <a:r>
              <a:rPr lang="en" sz="2400">
                <a:latin typeface="Cabin"/>
                <a:ea typeface="Cabin"/>
                <a:cs typeface="Cabin"/>
                <a:sym typeface="Cabin"/>
              </a:rPr>
              <a:t>TCAP Pep Rally</a:t>
            </a:r>
            <a:br>
              <a:rPr lang="en" sz="2400">
                <a:latin typeface="Cabin"/>
                <a:ea typeface="Cabin"/>
                <a:cs typeface="Cabin"/>
                <a:sym typeface="Cabin"/>
              </a:rPr>
            </a:br>
            <a:r>
              <a:rPr lang="en" sz="2400">
                <a:latin typeface="Cabin"/>
                <a:ea typeface="Cabin"/>
                <a:cs typeface="Cabin"/>
                <a:sym typeface="Cabin"/>
              </a:rPr>
              <a:t>Reward Event for doing their best!</a:t>
            </a:r>
            <a:endParaRPr sz="2400"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400">
                <a:highlight>
                  <a:srgbClr val="FFFFFF"/>
                </a:highlight>
                <a:latin typeface="Cabin"/>
                <a:ea typeface="Cabin"/>
                <a:cs typeface="Cabin"/>
                <a:sym typeface="Cabin"/>
              </a:rPr>
              <a:t>When will I know if this applies to my student?</a:t>
            </a:r>
            <a:endParaRPr/>
          </a:p>
        </p:txBody>
      </p:sp>
      <p:sp>
        <p:nvSpPr>
          <p:cNvPr id="194" name="Google Shape;194;p24"/>
          <p:cNvSpPr txBox="1"/>
          <p:nvPr>
            <p:ph idx="1" type="body"/>
          </p:nvPr>
        </p:nvSpPr>
        <p:spPr>
          <a:xfrm>
            <a:off x="819150" y="1420950"/>
            <a:ext cx="7505700" cy="301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Cabin"/>
                <a:ea typeface="Cabin"/>
                <a:cs typeface="Cabin"/>
                <a:sym typeface="Cabin"/>
              </a:rPr>
              <a:t>We expect third grade TCAP scores to be returned to the district in late May. </a:t>
            </a:r>
            <a:b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Cabin"/>
                <a:ea typeface="Cabin"/>
                <a:cs typeface="Cabin"/>
                <a:sym typeface="Cabin"/>
              </a:rPr>
            </a:b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Cabin"/>
                <a:ea typeface="Cabin"/>
                <a:cs typeface="Cabin"/>
                <a:sym typeface="Cabin"/>
              </a:rPr>
              <a:t>We will contact parents with their student’s third grade scores immediately following their release, along with the options for summer school and/or tutoring.</a:t>
            </a:r>
            <a:endParaRPr sz="1600">
              <a:solidFill>
                <a:srgbClr val="000000"/>
              </a:solidFill>
              <a:highlight>
                <a:srgbClr val="FFFFFF"/>
              </a:highlight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Cabin"/>
                <a:ea typeface="Cabin"/>
                <a:cs typeface="Cabin"/>
                <a:sym typeface="Cabin"/>
              </a:rPr>
            </a:b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Cabin"/>
                <a:ea typeface="Cabin"/>
                <a:cs typeface="Cabin"/>
                <a:sym typeface="Cabin"/>
              </a:rPr>
              <a:t>The law states that a student be retained in fourth grade if they do not make adequate progress on the fourth grade TCAP.  </a:t>
            </a: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Cabin"/>
                <a:ea typeface="Cabin"/>
                <a:cs typeface="Cabin"/>
                <a:sym typeface="Cabin"/>
              </a:rPr>
              <a:t>Following the completion of the required supports, the decision on whether or not a student will be retained will be made following the fourth grade TCAP assessment. </a:t>
            </a:r>
            <a:endParaRPr sz="1600">
              <a:solidFill>
                <a:srgbClr val="000000"/>
              </a:solidFill>
              <a:highlight>
                <a:srgbClr val="FFFFFF"/>
              </a:highlight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highlight>
                  <a:srgbClr val="FFFFFF"/>
                </a:highlight>
                <a:latin typeface="Cabin"/>
                <a:ea typeface="Cabin"/>
                <a:cs typeface="Cabin"/>
                <a:sym typeface="Cabin"/>
              </a:rPr>
              <a:t>The Tennessee Department of Education (TDOE) is required in the law to define adequate progress. TDOE has not yet released such information.</a:t>
            </a:r>
            <a:endParaRPr sz="1600">
              <a:solidFill>
                <a:srgbClr val="FF0000"/>
              </a:solidFill>
              <a:highlight>
                <a:srgbClr val="FFFFFF"/>
              </a:highlight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00"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bin"/>
                <a:ea typeface="Cabin"/>
                <a:cs typeface="Cabin"/>
                <a:sym typeface="Cabin"/>
              </a:rPr>
              <a:t>Current Third Grade Students</a:t>
            </a:r>
            <a:endParaRPr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509750"/>
            <a:ext cx="75057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abin"/>
                <a:ea typeface="Cabin"/>
                <a:cs typeface="Cabin"/>
                <a:sym typeface="Cabin"/>
              </a:rPr>
              <a:t>Based on this year’s Third Grade TCAP</a:t>
            </a:r>
            <a:br>
              <a:rPr lang="en" sz="2400">
                <a:latin typeface="Cabin"/>
                <a:ea typeface="Cabin"/>
                <a:cs typeface="Cabin"/>
                <a:sym typeface="Cabin"/>
              </a:rPr>
            </a:br>
            <a:r>
              <a:rPr lang="en" sz="2400">
                <a:latin typeface="Cabin"/>
                <a:ea typeface="Cabin"/>
                <a:cs typeface="Cabin"/>
                <a:sym typeface="Cabin"/>
              </a:rPr>
              <a:t>Third Grade students must be ON GRADE LEVEL (in ELA) to be promoted.</a:t>
            </a:r>
            <a:endParaRPr sz="2400"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>
                <a:latin typeface="Cabin"/>
                <a:ea typeface="Cabin"/>
                <a:cs typeface="Cabin"/>
                <a:sym typeface="Cabin"/>
              </a:rPr>
              <a:t>Four Performance Levels:</a:t>
            </a:r>
            <a:br>
              <a:rPr lang="en" sz="2400">
                <a:latin typeface="Cabin"/>
                <a:ea typeface="Cabin"/>
                <a:cs typeface="Cabin"/>
                <a:sym typeface="Cabin"/>
              </a:rPr>
            </a:br>
            <a:r>
              <a:rPr lang="en" sz="2400">
                <a:solidFill>
                  <a:srgbClr val="6AA84F"/>
                </a:solidFill>
                <a:latin typeface="Cabin"/>
                <a:ea typeface="Cabin"/>
                <a:cs typeface="Cabin"/>
                <a:sym typeface="Cabin"/>
              </a:rPr>
              <a:t>Mastered</a:t>
            </a:r>
            <a:r>
              <a:rPr lang="en" sz="2400">
                <a:latin typeface="Cabin"/>
                <a:ea typeface="Cabin"/>
                <a:cs typeface="Cabin"/>
                <a:sym typeface="Cabin"/>
              </a:rPr>
              <a:t>		</a:t>
            </a:r>
            <a:r>
              <a:rPr lang="en" sz="2400">
                <a:solidFill>
                  <a:srgbClr val="6AA84F"/>
                </a:solidFill>
                <a:latin typeface="Cabin"/>
                <a:ea typeface="Cabin"/>
                <a:cs typeface="Cabin"/>
                <a:sym typeface="Cabin"/>
              </a:rPr>
              <a:t>On-Track</a:t>
            </a:r>
            <a:r>
              <a:rPr lang="en" sz="2400">
                <a:latin typeface="Cabin"/>
                <a:ea typeface="Cabin"/>
                <a:cs typeface="Cabin"/>
                <a:sym typeface="Cabin"/>
              </a:rPr>
              <a:t>		</a:t>
            </a:r>
            <a:r>
              <a:rPr lang="en" sz="2400">
                <a:solidFill>
                  <a:srgbClr val="FF0000"/>
                </a:solidFill>
                <a:latin typeface="Cabin"/>
                <a:ea typeface="Cabin"/>
                <a:cs typeface="Cabin"/>
                <a:sym typeface="Cabin"/>
              </a:rPr>
              <a:t>Approaching</a:t>
            </a:r>
            <a:r>
              <a:rPr lang="en" sz="2400">
                <a:latin typeface="Cabin"/>
                <a:ea typeface="Cabin"/>
                <a:cs typeface="Cabin"/>
                <a:sym typeface="Cabin"/>
              </a:rPr>
              <a:t>		</a:t>
            </a:r>
            <a:r>
              <a:rPr lang="en" sz="2400">
                <a:solidFill>
                  <a:srgbClr val="FF0000"/>
                </a:solidFill>
                <a:latin typeface="Cabin"/>
                <a:ea typeface="Cabin"/>
                <a:cs typeface="Cabin"/>
                <a:sym typeface="Cabin"/>
              </a:rPr>
              <a:t>Below</a:t>
            </a:r>
            <a:endParaRPr sz="2400">
              <a:solidFill>
                <a:srgbClr val="FF0000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br>
              <a:rPr lang="en" sz="2400">
                <a:latin typeface="Cabin"/>
                <a:ea typeface="Cabin"/>
                <a:cs typeface="Cabin"/>
                <a:sym typeface="Cabin"/>
              </a:rPr>
            </a:br>
            <a:br>
              <a:rPr lang="en" sz="2400">
                <a:latin typeface="Cabin"/>
                <a:ea typeface="Cabin"/>
                <a:cs typeface="Cabin"/>
                <a:sym typeface="Cabin"/>
              </a:rPr>
            </a:br>
            <a:endParaRPr sz="2400"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819150" y="4207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bin"/>
                <a:ea typeface="Cabin"/>
                <a:cs typeface="Cabin"/>
                <a:sym typeface="Cabin"/>
              </a:rPr>
              <a:t>Will my child/student be retained?</a:t>
            </a:r>
            <a:endParaRPr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141" name="Google Shape;14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8350" y="1095325"/>
            <a:ext cx="6007301" cy="369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2950" y="235150"/>
            <a:ext cx="6249225" cy="467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330">
                <a:latin typeface="Cabin"/>
                <a:ea typeface="Cabin"/>
                <a:cs typeface="Cabin"/>
                <a:sym typeface="Cabin"/>
              </a:rPr>
              <a:t>Current 3rd Grade Students with a “</a:t>
            </a:r>
            <a:r>
              <a:rPr lang="en" sz="2330">
                <a:solidFill>
                  <a:srgbClr val="FF0000"/>
                </a:solidFill>
                <a:latin typeface="Cabin"/>
                <a:ea typeface="Cabin"/>
                <a:cs typeface="Cabin"/>
                <a:sym typeface="Cabin"/>
              </a:rPr>
              <a:t>APPROACHING</a:t>
            </a:r>
            <a:r>
              <a:rPr lang="en" sz="2330">
                <a:latin typeface="Cabin"/>
                <a:ea typeface="Cabin"/>
                <a:cs typeface="Cabin"/>
                <a:sym typeface="Cabin"/>
              </a:rPr>
              <a:t>” score MUST:</a:t>
            </a:r>
            <a:endParaRPr sz="2330"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52" name="Google Shape;152;p17"/>
          <p:cNvSpPr txBox="1"/>
          <p:nvPr>
            <p:ph idx="1" type="body"/>
          </p:nvPr>
        </p:nvSpPr>
        <p:spPr>
          <a:xfrm>
            <a:off x="819150" y="1603725"/>
            <a:ext cx="7505700" cy="283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-341788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Cabin"/>
              <a:buChar char="●"/>
            </a:pPr>
            <a:r>
              <a:rPr lang="en" sz="2300">
                <a:latin typeface="Cabin"/>
                <a:ea typeface="Cabin"/>
                <a:cs typeface="Cabin"/>
                <a:sym typeface="Cabin"/>
              </a:rPr>
              <a:t>Student is retested and scores Proficient</a:t>
            </a:r>
            <a:endParaRPr sz="2300"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300" u="sng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OR</a:t>
            </a:r>
            <a:endParaRPr b="1" sz="2300" u="sng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341788" lvl="0" marL="457200" rtl="0" algn="l">
              <a:spcBef>
                <a:spcPts val="1200"/>
              </a:spcBef>
              <a:spcAft>
                <a:spcPts val="0"/>
              </a:spcAft>
              <a:buSzPct val="100000"/>
              <a:buFont typeface="Cabin"/>
              <a:buChar char="●"/>
            </a:pPr>
            <a:r>
              <a:rPr lang="en" sz="2300">
                <a:latin typeface="Cabin"/>
                <a:ea typeface="Cabin"/>
                <a:cs typeface="Cabin"/>
                <a:sym typeface="Cabin"/>
              </a:rPr>
              <a:t>Student a</a:t>
            </a:r>
            <a:r>
              <a:rPr lang="en" sz="2300">
                <a:latin typeface="Cabin"/>
                <a:ea typeface="Cabin"/>
                <a:cs typeface="Cabin"/>
                <a:sym typeface="Cabin"/>
              </a:rPr>
              <a:t>ttends a summer learning camp</a:t>
            </a:r>
            <a:endParaRPr sz="2300">
              <a:latin typeface="Cabin"/>
              <a:ea typeface="Cabin"/>
              <a:cs typeface="Cabin"/>
              <a:sym typeface="Cabin"/>
            </a:endParaRPr>
          </a:p>
          <a:p>
            <a:pPr indent="-341788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Cabin"/>
              <a:buChar char="●"/>
            </a:pPr>
            <a:r>
              <a:rPr lang="en" sz="2300">
                <a:latin typeface="Cabin"/>
                <a:ea typeface="Cabin"/>
                <a:cs typeface="Cabin"/>
                <a:sym typeface="Cabin"/>
              </a:rPr>
              <a:t>Student </a:t>
            </a:r>
            <a:r>
              <a:rPr lang="en" sz="2300">
                <a:latin typeface="Cabin"/>
                <a:ea typeface="Cabin"/>
                <a:cs typeface="Cabin"/>
                <a:sym typeface="Cabin"/>
              </a:rPr>
              <a:t>Maintain 90% attendance</a:t>
            </a:r>
            <a:endParaRPr sz="2300">
              <a:latin typeface="Cabin"/>
              <a:ea typeface="Cabin"/>
              <a:cs typeface="Cabin"/>
              <a:sym typeface="Cabin"/>
            </a:endParaRPr>
          </a:p>
          <a:p>
            <a:pPr indent="-341788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Cabin"/>
              <a:buChar char="●"/>
            </a:pPr>
            <a:r>
              <a:rPr lang="en" sz="2300">
                <a:latin typeface="Cabin"/>
                <a:ea typeface="Cabin"/>
                <a:cs typeface="Cabin"/>
                <a:sym typeface="Cabin"/>
              </a:rPr>
              <a:t>Student </a:t>
            </a:r>
            <a:r>
              <a:rPr lang="en" sz="2300">
                <a:latin typeface="Cabin"/>
                <a:ea typeface="Cabin"/>
                <a:cs typeface="Cabin"/>
                <a:sym typeface="Cabin"/>
              </a:rPr>
              <a:t>demonstrates adequate growth on testing at end of camp</a:t>
            </a:r>
            <a:endParaRPr sz="2300"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300" u="sng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OR</a:t>
            </a:r>
            <a:r>
              <a:rPr lang="en" sz="23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endParaRPr sz="23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341788" lvl="0" marL="457200" rtl="0" algn="l">
              <a:spcBef>
                <a:spcPts val="1200"/>
              </a:spcBef>
              <a:spcAft>
                <a:spcPts val="0"/>
              </a:spcAft>
              <a:buSzPct val="100000"/>
              <a:buFont typeface="Cabin"/>
              <a:buChar char="●"/>
            </a:pPr>
            <a:r>
              <a:rPr lang="en" sz="2300">
                <a:latin typeface="Cabin"/>
                <a:ea typeface="Cabin"/>
                <a:cs typeface="Cabin"/>
                <a:sym typeface="Cabin"/>
              </a:rPr>
              <a:t>Student </a:t>
            </a:r>
            <a:r>
              <a:rPr lang="en" sz="2300">
                <a:latin typeface="Cabin"/>
                <a:ea typeface="Cabin"/>
                <a:cs typeface="Cabin"/>
                <a:sym typeface="Cabin"/>
              </a:rPr>
              <a:t>participates in After School Tutoring in 4th Grade</a:t>
            </a:r>
            <a:endParaRPr sz="2300"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330">
                <a:latin typeface="Cabin"/>
                <a:ea typeface="Cabin"/>
                <a:cs typeface="Cabin"/>
                <a:sym typeface="Cabin"/>
              </a:rPr>
              <a:t>Current 3rd Grade Students with a “</a:t>
            </a:r>
            <a:r>
              <a:rPr lang="en" sz="2330">
                <a:solidFill>
                  <a:srgbClr val="FF0000"/>
                </a:solidFill>
                <a:latin typeface="Cabin"/>
                <a:ea typeface="Cabin"/>
                <a:cs typeface="Cabin"/>
                <a:sym typeface="Cabin"/>
              </a:rPr>
              <a:t>BELOW</a:t>
            </a:r>
            <a:r>
              <a:rPr lang="en" sz="2330">
                <a:latin typeface="Cabin"/>
                <a:ea typeface="Cabin"/>
                <a:cs typeface="Cabin"/>
                <a:sym typeface="Cabin"/>
              </a:rPr>
              <a:t>” score MUST:</a:t>
            </a:r>
            <a:endParaRPr sz="2330"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58" name="Google Shape;158;p18"/>
          <p:cNvSpPr txBox="1"/>
          <p:nvPr>
            <p:ph idx="1" type="body"/>
          </p:nvPr>
        </p:nvSpPr>
        <p:spPr>
          <a:xfrm>
            <a:off x="819150" y="1603725"/>
            <a:ext cx="7505700" cy="283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-341788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Cabin"/>
              <a:buChar char="●"/>
            </a:pPr>
            <a:r>
              <a:rPr lang="en" sz="2300">
                <a:latin typeface="Cabin"/>
                <a:ea typeface="Cabin"/>
                <a:cs typeface="Cabin"/>
                <a:sym typeface="Cabin"/>
              </a:rPr>
              <a:t>Student is retested and scores Proficient</a:t>
            </a:r>
            <a:endParaRPr sz="2300"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300" u="sng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OR</a:t>
            </a:r>
            <a:endParaRPr b="1" sz="2300" u="sng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341788" lvl="0" marL="457200" rtl="0" algn="l">
              <a:spcBef>
                <a:spcPts val="1200"/>
              </a:spcBef>
              <a:spcAft>
                <a:spcPts val="0"/>
              </a:spcAft>
              <a:buSzPct val="100000"/>
              <a:buFont typeface="Cabin"/>
              <a:buChar char="●"/>
            </a:pPr>
            <a:r>
              <a:rPr lang="en" sz="2300">
                <a:latin typeface="Cabin"/>
                <a:ea typeface="Cabin"/>
                <a:cs typeface="Cabin"/>
                <a:sym typeface="Cabin"/>
              </a:rPr>
              <a:t>Student attends a summer learning camp</a:t>
            </a:r>
            <a:endParaRPr sz="2300">
              <a:latin typeface="Cabin"/>
              <a:ea typeface="Cabin"/>
              <a:cs typeface="Cabin"/>
              <a:sym typeface="Cabin"/>
            </a:endParaRPr>
          </a:p>
          <a:p>
            <a:pPr indent="-341788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Cabin"/>
              <a:buChar char="●"/>
            </a:pPr>
            <a:r>
              <a:rPr lang="en" sz="2300">
                <a:latin typeface="Cabin"/>
                <a:ea typeface="Cabin"/>
                <a:cs typeface="Cabin"/>
                <a:sym typeface="Cabin"/>
              </a:rPr>
              <a:t>Student Maintain 90% attendance</a:t>
            </a:r>
            <a:endParaRPr sz="2300">
              <a:latin typeface="Cabin"/>
              <a:ea typeface="Cabin"/>
              <a:cs typeface="Cabin"/>
              <a:sym typeface="Cabin"/>
            </a:endParaRPr>
          </a:p>
          <a:p>
            <a:pPr indent="-341788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Cabin"/>
              <a:buChar char="●"/>
            </a:pPr>
            <a:r>
              <a:rPr lang="en" sz="2300">
                <a:latin typeface="Cabin"/>
                <a:ea typeface="Cabin"/>
                <a:cs typeface="Cabin"/>
                <a:sym typeface="Cabin"/>
              </a:rPr>
              <a:t>Student demonstrates adequate growth on testing at end of camp</a:t>
            </a:r>
            <a:endParaRPr sz="2300"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300" u="sng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AND:</a:t>
            </a:r>
            <a:endParaRPr sz="2300">
              <a:solidFill>
                <a:srgbClr val="0000FF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341788" lvl="0" marL="457200" rtl="0" algn="l">
              <a:spcBef>
                <a:spcPts val="1200"/>
              </a:spcBef>
              <a:spcAft>
                <a:spcPts val="0"/>
              </a:spcAft>
              <a:buSzPct val="100000"/>
              <a:buFont typeface="Cabin"/>
              <a:buChar char="●"/>
            </a:pPr>
            <a:r>
              <a:rPr lang="en" sz="2300">
                <a:latin typeface="Cabin"/>
                <a:ea typeface="Cabin"/>
                <a:cs typeface="Cabin"/>
                <a:sym typeface="Cabin"/>
              </a:rPr>
              <a:t>Student participates in After School Tutoring in 4th Grade</a:t>
            </a:r>
            <a:endParaRPr sz="2300"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8625" y="269263"/>
            <a:ext cx="4036400" cy="4604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81250" y="421850"/>
            <a:ext cx="4136975" cy="3914625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19"/>
          <p:cNvSpPr/>
          <p:nvPr/>
        </p:nvSpPr>
        <p:spPr>
          <a:xfrm>
            <a:off x="5187900" y="1961200"/>
            <a:ext cx="1272900" cy="184800"/>
          </a:xfrm>
          <a:prstGeom prst="ellipse">
            <a:avLst/>
          </a:prstGeom>
          <a:noFill/>
          <a:ln cap="flat" cmpd="sng" w="2857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5350" y="725163"/>
            <a:ext cx="7353300" cy="3286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bin"/>
                <a:ea typeface="Cabin"/>
                <a:cs typeface="Cabin"/>
                <a:sym typeface="Cabin"/>
              </a:rPr>
              <a:t>Issues &amp; Concerns with the law</a:t>
            </a:r>
            <a:endParaRPr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76" name="Google Shape;176;p21"/>
          <p:cNvSpPr txBox="1"/>
          <p:nvPr>
            <p:ph idx="1" type="body"/>
          </p:nvPr>
        </p:nvSpPr>
        <p:spPr>
          <a:xfrm>
            <a:off x="819150" y="1509750"/>
            <a:ext cx="75057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abin"/>
              <a:buChar char="●"/>
            </a:pPr>
            <a:r>
              <a:rPr lang="en" sz="2000">
                <a:latin typeface="Cabin"/>
                <a:ea typeface="Cabin"/>
                <a:cs typeface="Cabin"/>
                <a:sym typeface="Cabin"/>
              </a:rPr>
              <a:t>We want all students performing on grade level on TCAP.</a:t>
            </a:r>
            <a:endParaRPr sz="2000">
              <a:latin typeface="Cabin"/>
              <a:ea typeface="Cabin"/>
              <a:cs typeface="Cabin"/>
              <a:sym typeface="Cabin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abin"/>
              <a:buChar char="●"/>
            </a:pPr>
            <a:r>
              <a:rPr lang="en" sz="2000">
                <a:latin typeface="Cabin"/>
                <a:ea typeface="Cabin"/>
                <a:cs typeface="Cabin"/>
                <a:sym typeface="Cabin"/>
              </a:rPr>
              <a:t>Roughly, 30% of 3rd grade students performed on grade level last year.</a:t>
            </a:r>
            <a:endParaRPr sz="2000">
              <a:latin typeface="Cabin"/>
              <a:ea typeface="Cabin"/>
              <a:cs typeface="Cabin"/>
              <a:sym typeface="Cabin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abin"/>
              <a:buChar char="●"/>
            </a:pPr>
            <a:r>
              <a:rPr lang="en" sz="2000">
                <a:latin typeface="Cabin"/>
                <a:ea typeface="Cabin"/>
                <a:cs typeface="Cabin"/>
                <a:sym typeface="Cabin"/>
              </a:rPr>
              <a:t>No local control - Huntingdon Special School Board was not involved.</a:t>
            </a:r>
            <a:endParaRPr sz="2000">
              <a:latin typeface="Cabin"/>
              <a:ea typeface="Cabin"/>
              <a:cs typeface="Cabin"/>
              <a:sym typeface="Cabin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abin"/>
              <a:buChar char="●"/>
            </a:pPr>
            <a:r>
              <a:rPr lang="en" sz="2000">
                <a:latin typeface="Cabin"/>
                <a:ea typeface="Cabin"/>
                <a:cs typeface="Cabin"/>
                <a:sym typeface="Cabin"/>
              </a:rPr>
              <a:t>No Parent input - no options to appeal to HSSD, but to TN commission.</a:t>
            </a:r>
            <a:endParaRPr sz="2000">
              <a:latin typeface="Cabin"/>
              <a:ea typeface="Cabin"/>
              <a:cs typeface="Cabin"/>
              <a:sym typeface="Cabin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abin"/>
              <a:buChar char="●"/>
            </a:pPr>
            <a:r>
              <a:rPr lang="en" sz="2000">
                <a:latin typeface="Cabin"/>
                <a:ea typeface="Cabin"/>
                <a:cs typeface="Cabin"/>
                <a:sym typeface="Cabin"/>
              </a:rPr>
              <a:t>Student / Family stress</a:t>
            </a:r>
            <a:endParaRPr sz="2000"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