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Source Code Pro"/>
      <p:regular r:id="rId20"/>
      <p:bold r:id="rId21"/>
      <p:italic r:id="rId22"/>
      <p:boldItalic r:id="rId23"/>
    </p:embeddedFont>
    <p:embeddedFont>
      <p:font typeface="Oswald"/>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regular.fntdata"/><Relationship Id="rId22" Type="http://schemas.openxmlformats.org/officeDocument/2006/relationships/font" Target="fonts/SourceCodePro-italic.fntdata"/><Relationship Id="rId21" Type="http://schemas.openxmlformats.org/officeDocument/2006/relationships/font" Target="fonts/SourceCodePro-bold.fntdata"/><Relationship Id="rId24" Type="http://schemas.openxmlformats.org/officeDocument/2006/relationships/font" Target="fonts/Oswald-regular.fntdata"/><Relationship Id="rId23" Type="http://schemas.openxmlformats.org/officeDocument/2006/relationships/font" Target="fonts/SourceCodePr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2383433264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2383433264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2383433264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2383433264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2383433264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2383433264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2383433264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2383433264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2383433264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2383433264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238343326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238343326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383433264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383433264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383433264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383433264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383433264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383433264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383433264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2383433264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383433264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383433264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2383433264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2383433264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2383433264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2383433264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content.myconnectsuite.com/api/documents/d6c7eb78b76b4b538bb81a607a299501.pdf" TargetMode="External"/><Relationship Id="rId4" Type="http://schemas.openxmlformats.org/officeDocument/2006/relationships/hyperlink" Target="https://content.myconnectsuite.com/api/documents/80d9b611d96c4ce280fa9de6f8f31b3d.pdf" TargetMode="External"/><Relationship Id="rId5" Type="http://schemas.openxmlformats.org/officeDocument/2006/relationships/hyperlink" Target="https://content.myconnectsuite.com/api/documents/cece2c3fe96947bb92ed920fb2130236.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http://www.acboe.net/eslcontac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s://www.colorincolorado.org/sites/default/files/dcl-factsheet-201405.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hyperlink" Target="https://content.myconnectsuite.com/api/documents/ac3dc02284e64179a7e5d194433b93fb.pdf" TargetMode="External"/><Relationship Id="rId5" Type="http://schemas.openxmlformats.org/officeDocument/2006/relationships/hyperlink" Target="https://www.acboe.net/eslcontacts" TargetMode="External"/><Relationship Id="rId6" Type="http://schemas.openxmlformats.org/officeDocument/2006/relationships/hyperlink" Target="https://content.myconnectsuite.com/api/documents/e6113736c2924708a07ad48628f52f61.pdf" TargetMode="External"/><Relationship Id="rId7"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0000"/>
        </a:solidFill>
      </p:bgPr>
    </p:bg>
    <p:spTree>
      <p:nvGrpSpPr>
        <p:cNvPr id="61" name="Shape 61"/>
        <p:cNvGrpSpPr/>
        <p:nvPr/>
      </p:nvGrpSpPr>
      <p:grpSpPr>
        <a:xfrm>
          <a:off x="0" y="0"/>
          <a:ext cx="0" cy="0"/>
          <a:chOff x="0" y="0"/>
          <a:chExt cx="0" cy="0"/>
        </a:xfrm>
      </p:grpSpPr>
      <p:pic>
        <p:nvPicPr>
          <p:cNvPr id="62" name="Google Shape;62;p13"/>
          <p:cNvPicPr preferRelativeResize="0"/>
          <p:nvPr/>
        </p:nvPicPr>
        <p:blipFill>
          <a:blip r:embed="rId3">
            <a:alphaModFix/>
          </a:blip>
          <a:stretch>
            <a:fillRect/>
          </a:stretch>
        </p:blipFill>
        <p:spPr>
          <a:xfrm>
            <a:off x="757238" y="400050"/>
            <a:ext cx="7629525" cy="1752600"/>
          </a:xfrm>
          <a:prstGeom prst="rect">
            <a:avLst/>
          </a:prstGeom>
          <a:noFill/>
          <a:ln>
            <a:noFill/>
          </a:ln>
        </p:spPr>
      </p:pic>
      <p:pic>
        <p:nvPicPr>
          <p:cNvPr id="63" name="Google Shape;63;p13"/>
          <p:cNvPicPr preferRelativeResize="0"/>
          <p:nvPr/>
        </p:nvPicPr>
        <p:blipFill>
          <a:blip r:embed="rId4">
            <a:alphaModFix/>
          </a:blip>
          <a:stretch>
            <a:fillRect/>
          </a:stretch>
        </p:blipFill>
        <p:spPr>
          <a:xfrm>
            <a:off x="13" y="2861197"/>
            <a:ext cx="9144001" cy="228230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372500"/>
            <a:ext cx="8520600" cy="67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Timeline and Flowchart</a:t>
            </a:r>
            <a:endParaRPr/>
          </a:p>
        </p:txBody>
      </p:sp>
      <p:sp>
        <p:nvSpPr>
          <p:cNvPr id="119" name="Google Shape;119;p22"/>
          <p:cNvSpPr txBox="1"/>
          <p:nvPr/>
        </p:nvSpPr>
        <p:spPr>
          <a:xfrm>
            <a:off x="203600" y="1189425"/>
            <a:ext cx="8465400" cy="35094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EL Contacts (counselors) are responsible for screening potential English learners.</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When new students to our school districts are registering from another school in the United States, please check their withdrawal paperwork from their previous school for any EL test scores. Test names vary by state but some of the most common are:</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WIDA Screener</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WIDA ACCESS</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WIDA MODEL</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W-APT</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When students withdrawal from our school system, their future school will need copies of their EL test scores and EL status.</a:t>
            </a:r>
            <a:endParaRPr sz="18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372500"/>
            <a:ext cx="8520600" cy="67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Screening Potential English Learners</a:t>
            </a:r>
            <a:endParaRPr/>
          </a:p>
        </p:txBody>
      </p:sp>
      <p:pic>
        <p:nvPicPr>
          <p:cNvPr id="125" name="Google Shape;125;p23"/>
          <p:cNvPicPr preferRelativeResize="0"/>
          <p:nvPr/>
        </p:nvPicPr>
        <p:blipFill>
          <a:blip r:embed="rId3">
            <a:alphaModFix/>
          </a:blip>
          <a:stretch>
            <a:fillRect/>
          </a:stretch>
        </p:blipFill>
        <p:spPr>
          <a:xfrm>
            <a:off x="152400" y="1202600"/>
            <a:ext cx="8827299" cy="371035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00" y="372500"/>
            <a:ext cx="8520600" cy="67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Screening Potential English Learners</a:t>
            </a:r>
            <a:endParaRPr/>
          </a:p>
        </p:txBody>
      </p:sp>
      <p:pic>
        <p:nvPicPr>
          <p:cNvPr id="131" name="Google Shape;131;p24"/>
          <p:cNvPicPr preferRelativeResize="0"/>
          <p:nvPr/>
        </p:nvPicPr>
        <p:blipFill>
          <a:blip r:embed="rId3">
            <a:alphaModFix/>
          </a:blip>
          <a:stretch>
            <a:fillRect/>
          </a:stretch>
        </p:blipFill>
        <p:spPr>
          <a:xfrm>
            <a:off x="1676400" y="1189425"/>
            <a:ext cx="5783801" cy="38016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5"/>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More Information</a:t>
            </a:r>
            <a:endParaRPr/>
          </a:p>
        </p:txBody>
      </p:sp>
      <p:sp>
        <p:nvSpPr>
          <p:cNvPr id="137" name="Google Shape;137;p25"/>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sz="1800" u="sng">
                <a:solidFill>
                  <a:schemeClr val="hlink"/>
                </a:solidFill>
                <a:hlinkClick r:id="rId3"/>
              </a:rPr>
              <a:t>EL Enrollment Flowchart</a:t>
            </a:r>
            <a:endParaRPr sz="1800"/>
          </a:p>
          <a:p>
            <a:pPr indent="-342900" lvl="0" marL="457200" rtl="0" algn="l">
              <a:spcBef>
                <a:spcPts val="0"/>
              </a:spcBef>
              <a:spcAft>
                <a:spcPts val="0"/>
              </a:spcAft>
              <a:buSzPts val="1800"/>
              <a:buChar char="●"/>
            </a:pPr>
            <a:r>
              <a:rPr lang="en" sz="1800"/>
              <a:t>Autauga County </a:t>
            </a:r>
            <a:r>
              <a:rPr lang="en" sz="1800"/>
              <a:t>Schools</a:t>
            </a:r>
            <a:r>
              <a:rPr lang="en" sz="1800"/>
              <a:t> </a:t>
            </a:r>
            <a:r>
              <a:rPr lang="en" sz="1800" u="sng">
                <a:solidFill>
                  <a:schemeClr val="hlink"/>
                </a:solidFill>
                <a:hlinkClick r:id="rId4"/>
              </a:rPr>
              <a:t>EL District Plan and Guidebook</a:t>
            </a:r>
            <a:endParaRPr sz="1800"/>
          </a:p>
          <a:p>
            <a:pPr indent="-342900" lvl="0" marL="457200" rtl="0" algn="l">
              <a:spcBef>
                <a:spcPts val="0"/>
              </a:spcBef>
              <a:spcAft>
                <a:spcPts val="0"/>
              </a:spcAft>
              <a:buSzPts val="1800"/>
              <a:buChar char="●"/>
            </a:pPr>
            <a:r>
              <a:rPr lang="en" sz="1800" u="sng">
                <a:solidFill>
                  <a:schemeClr val="hlink"/>
                </a:solidFill>
                <a:hlinkClick r:id="rId5"/>
              </a:rPr>
              <a:t>ALSDE Student Assessment Resource Guide for ELs</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6"/>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More Information</a:t>
            </a:r>
            <a:endParaRPr/>
          </a:p>
        </p:txBody>
      </p:sp>
      <p:sp>
        <p:nvSpPr>
          <p:cNvPr id="143" name="Google Shape;143;p26"/>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fontScale="77500" lnSpcReduction="20000"/>
          </a:bodyPr>
          <a:lstStyle/>
          <a:p>
            <a:pPr indent="0" lvl="0" marL="0" rtl="0" algn="ctr">
              <a:spcBef>
                <a:spcPts val="0"/>
              </a:spcBef>
              <a:spcAft>
                <a:spcPts val="0"/>
              </a:spcAft>
              <a:buNone/>
            </a:pPr>
            <a:r>
              <a:rPr lang="en"/>
              <a:t>Christina Thurman</a:t>
            </a:r>
            <a:endParaRPr/>
          </a:p>
          <a:p>
            <a:pPr indent="0" lvl="0" marL="0" rtl="0" algn="ctr">
              <a:spcBef>
                <a:spcPts val="0"/>
              </a:spcBef>
              <a:spcAft>
                <a:spcPts val="0"/>
              </a:spcAft>
              <a:buNone/>
            </a:pPr>
            <a:r>
              <a:rPr lang="en"/>
              <a:t>christina.thurman@acboe.net</a:t>
            </a:r>
            <a:endParaRPr/>
          </a:p>
          <a:p>
            <a:pPr indent="0" lvl="0" marL="0" rtl="0" algn="ctr">
              <a:spcBef>
                <a:spcPts val="0"/>
              </a:spcBef>
              <a:spcAft>
                <a:spcPts val="0"/>
              </a:spcAft>
              <a:buNone/>
            </a:pPr>
            <a:r>
              <a:rPr lang="en" u="sng">
                <a:solidFill>
                  <a:schemeClr val="hlink"/>
                </a:solidFill>
                <a:hlinkClick r:id="rId3"/>
              </a:rPr>
              <a:t>www.acboe.net/eslcontacts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English Learners</a:t>
            </a:r>
            <a:endParaRPr/>
          </a:p>
        </p:txBody>
      </p:sp>
      <p:sp>
        <p:nvSpPr>
          <p:cNvPr id="69" name="Google Shape;69;p14"/>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Identification Process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Identification Process</a:t>
            </a:r>
            <a:endParaRPr/>
          </a:p>
        </p:txBody>
      </p:sp>
      <p:sp>
        <p:nvSpPr>
          <p:cNvPr id="75" name="Google Shape;75;p15"/>
          <p:cNvSpPr txBox="1"/>
          <p:nvPr/>
        </p:nvSpPr>
        <p:spPr>
          <a:xfrm>
            <a:off x="407200" y="1106000"/>
            <a:ext cx="8004600" cy="26781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Definition of an English Learner</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Home Language Survey (HLS)</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Language Indicator and Interpreters</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Timeline and Flowchart</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Screening Potential English Learners</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0" lvl="0" marL="0" rtl="0" algn="l">
              <a:spcBef>
                <a:spcPts val="0"/>
              </a:spcBef>
              <a:spcAft>
                <a:spcPts val="0"/>
              </a:spcAft>
              <a:buNone/>
            </a:pPr>
            <a:r>
              <a:rPr lang="en" sz="1800">
                <a:latin typeface="Times New Roman"/>
                <a:ea typeface="Times New Roman"/>
                <a:cs typeface="Times New Roman"/>
                <a:sym typeface="Times New Roman"/>
              </a:rPr>
              <a:t>*English learners are one of our protected groups so please be sure to register them immediately. You can assist them with any documentation that they are missing.  Please refer to the </a:t>
            </a:r>
            <a:r>
              <a:rPr lang="en" sz="1800" u="sng">
                <a:solidFill>
                  <a:schemeClr val="hlink"/>
                </a:solidFill>
                <a:latin typeface="Times New Roman"/>
                <a:ea typeface="Times New Roman"/>
                <a:cs typeface="Times New Roman"/>
                <a:sym typeface="Times New Roman"/>
                <a:hlinkClick r:id="rId3"/>
              </a:rPr>
              <a:t>Facts sheet for more information</a:t>
            </a:r>
            <a:r>
              <a:rPr lang="en"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Definition of an English Learner</a:t>
            </a:r>
            <a:endParaRPr/>
          </a:p>
        </p:txBody>
      </p:sp>
      <p:sp>
        <p:nvSpPr>
          <p:cNvPr id="81" name="Google Shape;81;p16"/>
          <p:cNvSpPr txBox="1"/>
          <p:nvPr/>
        </p:nvSpPr>
        <p:spPr>
          <a:xfrm>
            <a:off x="364325" y="1106000"/>
            <a:ext cx="80475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Times New Roman"/>
                <a:ea typeface="Times New Roman"/>
                <a:cs typeface="Times New Roman"/>
                <a:sym typeface="Times New Roman"/>
              </a:rPr>
              <a:t>In Alabama, the definition of an English learner is taken from federal regulations: Under the Elementary and Secondary Education Act (ESEA) as amended by the Every Student Succeeds Act (ESSA), the law uses the term English learner (EL) to refer to students whose primary language is other than English and whose level of English proficiency is progressing to the level needed to participate effectively in U.S. mainstream classrooms. Previously, the terms, “limited English proficient” (LEP) and “English language learner” (ELL) have been used. </a:t>
            </a:r>
            <a:endParaRPr sz="18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Definition of an English Learner</a:t>
            </a:r>
            <a:endParaRPr/>
          </a:p>
        </p:txBody>
      </p:sp>
      <p:sp>
        <p:nvSpPr>
          <p:cNvPr id="87" name="Google Shape;87;p17"/>
          <p:cNvSpPr txBox="1"/>
          <p:nvPr/>
        </p:nvSpPr>
        <p:spPr>
          <a:xfrm>
            <a:off x="364325" y="1106000"/>
            <a:ext cx="86262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latin typeface="Times New Roman"/>
                <a:ea typeface="Times New Roman"/>
                <a:cs typeface="Times New Roman"/>
                <a:sym typeface="Times New Roman"/>
              </a:rPr>
              <a:t>Under ESSA, an English learner means an individual –</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who is aged 3 through 21;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who is enrolled or preparing to enroll in an elementary school or secondary school;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who was not born in the United States, or whose native language is a language other than English;</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whose difficulties in speaking, reading, writing, or understanding the English language may be sufficient to deny the individual</a:t>
            </a:r>
            <a:endParaRPr sz="18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Home Language Survey (HLS)</a:t>
            </a:r>
            <a:endParaRPr/>
          </a:p>
        </p:txBody>
      </p:sp>
      <p:sp>
        <p:nvSpPr>
          <p:cNvPr id="93" name="Google Shape;93;p18"/>
          <p:cNvSpPr txBox="1"/>
          <p:nvPr/>
        </p:nvSpPr>
        <p:spPr>
          <a:xfrm>
            <a:off x="364325" y="1106000"/>
            <a:ext cx="8626200" cy="18471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ELs must be identified at the time of enrollment through a Home Language Survey (HLS) administered during the enrollment/registration process.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The HLS is a requirement for every student entering schools in Alabama.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If the HLS indicates the use of a language other than English by the student or any individual in the home, the student is considered a potential EL, and a screener must be used to determine the student’s English language proficiency level. </a:t>
            </a:r>
            <a:endParaRPr sz="18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Home Language Survey (HLS)</a:t>
            </a:r>
            <a:endParaRPr/>
          </a:p>
        </p:txBody>
      </p:sp>
      <p:pic>
        <p:nvPicPr>
          <p:cNvPr id="99" name="Google Shape;99;p19"/>
          <p:cNvPicPr preferRelativeResize="0"/>
          <p:nvPr/>
        </p:nvPicPr>
        <p:blipFill>
          <a:blip r:embed="rId3">
            <a:alphaModFix/>
          </a:blip>
          <a:stretch>
            <a:fillRect/>
          </a:stretch>
        </p:blipFill>
        <p:spPr>
          <a:xfrm>
            <a:off x="4800600" y="80600"/>
            <a:ext cx="4214825" cy="4952076"/>
          </a:xfrm>
          <a:prstGeom prst="rect">
            <a:avLst/>
          </a:prstGeom>
          <a:noFill/>
          <a:ln cap="flat" cmpd="sng" w="9525">
            <a:solidFill>
              <a:schemeClr val="dk2"/>
            </a:solidFill>
            <a:prstDash val="solid"/>
            <a:round/>
            <a:headEnd len="sm" w="sm" type="none"/>
            <a:tailEnd len="sm" w="sm" type="none"/>
          </a:ln>
        </p:spPr>
      </p:pic>
      <p:sp>
        <p:nvSpPr>
          <p:cNvPr id="100" name="Google Shape;100;p19"/>
          <p:cNvSpPr txBox="1"/>
          <p:nvPr/>
        </p:nvSpPr>
        <p:spPr>
          <a:xfrm>
            <a:off x="225975" y="1232300"/>
            <a:ext cx="4167300" cy="21240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Times New Roman"/>
              <a:buChar char="●"/>
            </a:pPr>
            <a:r>
              <a:rPr lang="en" sz="1800" u="sng">
                <a:solidFill>
                  <a:schemeClr val="hlink"/>
                </a:solidFill>
                <a:latin typeface="Times New Roman"/>
                <a:ea typeface="Times New Roman"/>
                <a:cs typeface="Times New Roman"/>
                <a:sym typeface="Times New Roman"/>
                <a:hlinkClick r:id="rId4"/>
              </a:rPr>
              <a:t>Home Language Surveys</a:t>
            </a:r>
            <a:r>
              <a:rPr lang="en" sz="1800">
                <a:latin typeface="Times New Roman"/>
                <a:ea typeface="Times New Roman"/>
                <a:cs typeface="Times New Roman"/>
                <a:sym typeface="Times New Roman"/>
              </a:rPr>
              <a:t> are available in many languages.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They can be located on the ESL website at </a:t>
            </a:r>
            <a:r>
              <a:rPr lang="en" sz="1800" u="sng">
                <a:solidFill>
                  <a:schemeClr val="hlink"/>
                </a:solidFill>
                <a:latin typeface="Times New Roman"/>
                <a:ea typeface="Times New Roman"/>
                <a:cs typeface="Times New Roman"/>
                <a:sym typeface="Times New Roman"/>
                <a:hlinkClick r:id="rId5"/>
              </a:rPr>
              <a:t>www.acboe.net/eslcontacts</a:t>
            </a:r>
            <a:r>
              <a:rPr lang="en"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If you are unsure of which language is spoken, please refer to </a:t>
            </a:r>
            <a:r>
              <a:rPr lang="en" sz="1800" u="sng">
                <a:solidFill>
                  <a:schemeClr val="hlink"/>
                </a:solidFill>
                <a:latin typeface="Times New Roman"/>
                <a:ea typeface="Times New Roman"/>
                <a:cs typeface="Times New Roman"/>
                <a:sym typeface="Times New Roman"/>
                <a:hlinkClick r:id="rId6"/>
              </a:rPr>
              <a:t>language chart indicator.</a:t>
            </a:r>
            <a:endParaRPr sz="1800">
              <a:latin typeface="Times New Roman"/>
              <a:ea typeface="Times New Roman"/>
              <a:cs typeface="Times New Roman"/>
              <a:sym typeface="Times New Roman"/>
            </a:endParaRPr>
          </a:p>
        </p:txBody>
      </p:sp>
      <p:pic>
        <p:nvPicPr>
          <p:cNvPr id="101" name="Google Shape;101;p19"/>
          <p:cNvPicPr preferRelativeResize="0"/>
          <p:nvPr/>
        </p:nvPicPr>
        <p:blipFill>
          <a:blip r:embed="rId7">
            <a:alphaModFix/>
          </a:blip>
          <a:stretch>
            <a:fillRect/>
          </a:stretch>
        </p:blipFill>
        <p:spPr>
          <a:xfrm>
            <a:off x="357175" y="3482598"/>
            <a:ext cx="4214824" cy="1141277"/>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372500"/>
            <a:ext cx="8520600" cy="67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Timeline and Flowchart</a:t>
            </a:r>
            <a:endParaRPr/>
          </a:p>
        </p:txBody>
      </p:sp>
      <p:sp>
        <p:nvSpPr>
          <p:cNvPr id="107" name="Google Shape;107;p20"/>
          <p:cNvSpPr txBox="1"/>
          <p:nvPr/>
        </p:nvSpPr>
        <p:spPr>
          <a:xfrm>
            <a:off x="311700" y="1007275"/>
            <a:ext cx="8046600" cy="26781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Potential ELs who enroll during the summer, or the first day of school, must be assessed for English language proficiency within 30 days of enrollment.</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Potential ELs who enroll after the first day of school must be assessed for English language proficiency within 10 days of enrollment.</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When all responses on the HLS indicate that English is the only language used by the student and the individuals in the home, then the student is considered an English-only speaker without the need for EL services. </a:t>
            </a:r>
            <a:endParaRPr sz="18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372500"/>
            <a:ext cx="8520600" cy="67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Timeline and Flowchart</a:t>
            </a:r>
            <a:endParaRPr/>
          </a:p>
        </p:txBody>
      </p:sp>
      <p:pic>
        <p:nvPicPr>
          <p:cNvPr id="113" name="Google Shape;113;p21"/>
          <p:cNvPicPr preferRelativeResize="0"/>
          <p:nvPr/>
        </p:nvPicPr>
        <p:blipFill>
          <a:blip r:embed="rId3">
            <a:alphaModFix/>
          </a:blip>
          <a:stretch>
            <a:fillRect/>
          </a:stretch>
        </p:blipFill>
        <p:spPr>
          <a:xfrm>
            <a:off x="1217930" y="1050200"/>
            <a:ext cx="6786195" cy="39194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