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Lst>
  <p:sldSz cx="18288000" cy="10287000"/>
  <p:notesSz cx="6858000" cy="9144000"/>
  <p:embeddedFontLst>
    <p:embeddedFont>
      <p:font typeface="Core Bandi Face" panose="020B0604020202020204" charset="-127"/>
      <p:regular r:id="rId29"/>
    </p:embeddedFont>
    <p:embeddedFont>
      <p:font typeface="Adigiana Extreme" panose="020B0604020202020204" charset="0"/>
      <p:regular r:id="rId30"/>
    </p:embeddedFon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1" d="100"/>
          <a:sy n="71" d="100"/>
        </p:scale>
        <p:origin x="714"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5.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18" Type="http://schemas.openxmlformats.org/officeDocument/2006/relationships/image" Target="../media/image17.png"/><Relationship Id="rId3" Type="http://schemas.openxmlformats.org/officeDocument/2006/relationships/image" Target="../media/image2.svg"/><Relationship Id="rId21" Type="http://schemas.openxmlformats.org/officeDocument/2006/relationships/image" Target="../media/image20.svg"/><Relationship Id="rId7" Type="http://schemas.openxmlformats.org/officeDocument/2006/relationships/image" Target="../media/image6.svg"/><Relationship Id="rId12" Type="http://schemas.openxmlformats.org/officeDocument/2006/relationships/image" Target="../media/image11.png"/><Relationship Id="rId17" Type="http://schemas.openxmlformats.org/officeDocument/2006/relationships/image" Target="../media/image16.svg"/><Relationship Id="rId2" Type="http://schemas.openxmlformats.org/officeDocument/2006/relationships/image" Target="../media/image1.png"/><Relationship Id="rId16" Type="http://schemas.openxmlformats.org/officeDocument/2006/relationships/image" Target="../media/image15.png"/><Relationship Id="rId20" Type="http://schemas.openxmlformats.org/officeDocument/2006/relationships/image" Target="../media/image19.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5" Type="http://schemas.openxmlformats.org/officeDocument/2006/relationships/image" Target="../media/image14.svg"/><Relationship Id="rId10" Type="http://schemas.openxmlformats.org/officeDocument/2006/relationships/image" Target="../media/image9.png"/><Relationship Id="rId19" Type="http://schemas.openxmlformats.org/officeDocument/2006/relationships/image" Target="../media/image18.svg"/><Relationship Id="rId4" Type="http://schemas.openxmlformats.org/officeDocument/2006/relationships/image" Target="../media/image3.png"/><Relationship Id="rId9" Type="http://schemas.openxmlformats.org/officeDocument/2006/relationships/image" Target="../media/image8.svg"/><Relationship Id="rId14" Type="http://schemas.openxmlformats.org/officeDocument/2006/relationships/image" Target="../media/image13.png"/></Relationships>
</file>

<file path=ppt/slides/_rels/slide2.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6" Type="http://schemas.openxmlformats.org/officeDocument/2006/relationships/image" Target="../media/image27.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3.xml.rels><?xml version="1.0" encoding="UTF-8" standalone="yes"?>
<Relationships xmlns="http://schemas.openxmlformats.org/package/2006/relationships"><Relationship Id="rId8" Type="http://schemas.openxmlformats.org/officeDocument/2006/relationships/image" Target="../media/image23.png"/><Relationship Id="rId13" Type="http://schemas.openxmlformats.org/officeDocument/2006/relationships/image" Target="../media/image16.svg"/><Relationship Id="rId3" Type="http://schemas.openxmlformats.org/officeDocument/2006/relationships/image" Target="../media/image22.svg"/><Relationship Id="rId7" Type="http://schemas.openxmlformats.org/officeDocument/2006/relationships/image" Target="../media/image12.svg"/><Relationship Id="rId12" Type="http://schemas.openxmlformats.org/officeDocument/2006/relationships/image" Target="../media/image15.pn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0.svg"/><Relationship Id="rId5" Type="http://schemas.openxmlformats.org/officeDocument/2006/relationships/image" Target="../media/image18.svg"/><Relationship Id="rId15" Type="http://schemas.openxmlformats.org/officeDocument/2006/relationships/image" Target="../media/image26.svg"/><Relationship Id="rId10" Type="http://schemas.openxmlformats.org/officeDocument/2006/relationships/image" Target="../media/image19.png"/><Relationship Id="rId4" Type="http://schemas.openxmlformats.org/officeDocument/2006/relationships/image" Target="../media/image17.png"/><Relationship Id="rId9" Type="http://schemas.openxmlformats.org/officeDocument/2006/relationships/image" Target="../media/image24.svg"/><Relationship Id="rId14" Type="http://schemas.openxmlformats.org/officeDocument/2006/relationships/image" Target="../media/image25.png"/></Relationships>
</file>

<file path=ppt/slides/_rels/slide4.xml.rels><?xml version="1.0" encoding="UTF-8" standalone="yes"?>
<Relationships xmlns="http://schemas.openxmlformats.org/package/2006/relationships"><Relationship Id="rId8" Type="http://schemas.openxmlformats.org/officeDocument/2006/relationships/image" Target="../media/image30.png"/><Relationship Id="rId13" Type="http://schemas.openxmlformats.org/officeDocument/2006/relationships/image" Target="../media/image20.svg"/><Relationship Id="rId3" Type="http://schemas.openxmlformats.org/officeDocument/2006/relationships/image" Target="../media/image18.svg"/><Relationship Id="rId7" Type="http://schemas.openxmlformats.org/officeDocument/2006/relationships/image" Target="../media/image29.svg"/><Relationship Id="rId12" Type="http://schemas.openxmlformats.org/officeDocument/2006/relationships/image" Target="../media/image19.png"/><Relationship Id="rId2" Type="http://schemas.openxmlformats.org/officeDocument/2006/relationships/image" Target="../media/image17.png"/><Relationship Id="rId1" Type="http://schemas.openxmlformats.org/officeDocument/2006/relationships/slideLayout" Target="../slideLayouts/slideLayout7.xml"/><Relationship Id="rId6" Type="http://schemas.openxmlformats.org/officeDocument/2006/relationships/image" Target="../media/image28.png"/><Relationship Id="rId11" Type="http://schemas.openxmlformats.org/officeDocument/2006/relationships/image" Target="../media/image33.svg"/><Relationship Id="rId5" Type="http://schemas.openxmlformats.org/officeDocument/2006/relationships/image" Target="../media/image22.svg"/><Relationship Id="rId10" Type="http://schemas.openxmlformats.org/officeDocument/2006/relationships/image" Target="../media/image32.png"/><Relationship Id="rId4" Type="http://schemas.openxmlformats.org/officeDocument/2006/relationships/image" Target="../media/image21.png"/><Relationship Id="rId9" Type="http://schemas.openxmlformats.org/officeDocument/2006/relationships/image" Target="../media/image31.svg"/></Relationships>
</file>

<file path=ppt/slides/_rels/slide5.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22.svg"/><Relationship Id="rId7" Type="http://schemas.openxmlformats.org/officeDocument/2006/relationships/image" Target="../media/image8.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2.svg"/><Relationship Id="rId4" Type="http://schemas.openxmlformats.org/officeDocument/2006/relationships/image" Target="../media/image1.png"/><Relationship Id="rId9" Type="http://schemas.openxmlformats.org/officeDocument/2006/relationships/image" Target="../media/image20.svg"/></Relationships>
</file>

<file path=ppt/slides/_rels/slide6.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2.svg"/><Relationship Id="rId7" Type="http://schemas.openxmlformats.org/officeDocument/2006/relationships/image" Target="../media/image35.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34.png"/><Relationship Id="rId11" Type="http://schemas.openxmlformats.org/officeDocument/2006/relationships/image" Target="../media/image10.svg"/><Relationship Id="rId5" Type="http://schemas.openxmlformats.org/officeDocument/2006/relationships/image" Target="../media/image20.svg"/><Relationship Id="rId10" Type="http://schemas.openxmlformats.org/officeDocument/2006/relationships/image" Target="../media/image9.png"/><Relationship Id="rId4" Type="http://schemas.openxmlformats.org/officeDocument/2006/relationships/image" Target="../media/image19.png"/><Relationship Id="rId9" Type="http://schemas.openxmlformats.org/officeDocument/2006/relationships/image" Target="../media/image6.svg"/></Relationships>
</file>

<file path=ppt/slides/_rels/slide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5" Type="http://schemas.openxmlformats.org/officeDocument/2006/relationships/image" Target="../media/image37.svg"/><Relationship Id="rId4" Type="http://schemas.openxmlformats.org/officeDocument/2006/relationships/image" Target="../media/image36.pn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22.svg"/><Relationship Id="rId7" Type="http://schemas.openxmlformats.org/officeDocument/2006/relationships/image" Target="../media/image20.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image" Target="../media/image19.png"/><Relationship Id="rId5" Type="http://schemas.openxmlformats.org/officeDocument/2006/relationships/image" Target="../media/image18.svg"/><Relationship Id="rId10" Type="http://schemas.openxmlformats.org/officeDocument/2006/relationships/image" Target="../media/image40.png"/><Relationship Id="rId4" Type="http://schemas.openxmlformats.org/officeDocument/2006/relationships/image" Target="../media/image17.png"/><Relationship Id="rId9" Type="http://schemas.openxmlformats.org/officeDocument/2006/relationships/image" Target="../media/image39.svg"/></Relationships>
</file>

<file path=ppt/slides/_rels/slide17.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20.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https://stms.tattnallschools.org"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drive.google.com/file/d/1ro70vBtiVCRFks_Kvec3yYEAUA_1M7gA/view" TargetMode="External"/><Relationship Id="rId5" Type="http://schemas.openxmlformats.org/officeDocument/2006/relationships/hyperlink" Target="https://drive.google.com/file/d/1eFuJ40wlmlbyvCFuYek0GE9L6JXhTzr8/view" TargetMode="External"/><Relationship Id="rId4" Type="http://schemas.openxmlformats.org/officeDocument/2006/relationships/hyperlink" Target="https://drive.google.com/file/d/1T21Zo_6PG5xodssfAcZWi5D8vIpXqr8z/view"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hyperlink" Target="mailto:dtucker@tattnall.k12.ga.us"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8" Type="http://schemas.openxmlformats.org/officeDocument/2006/relationships/hyperlink" Target="http://www.gadoe.org" TargetMode="External"/><Relationship Id="rId3" Type="http://schemas.openxmlformats.org/officeDocument/2006/relationships/image" Target="../media/image22.svg"/><Relationship Id="rId7" Type="http://schemas.openxmlformats.org/officeDocument/2006/relationships/hyperlink" Target="https://tchs.tattnallschools.org" TargetMode="External"/><Relationship Id="rId2" Type="http://schemas.openxmlformats.org/officeDocument/2006/relationships/image" Target="../media/image21.png"/><Relationship Id="rId1" Type="http://schemas.openxmlformats.org/officeDocument/2006/relationships/slideLayout" Target="../slideLayouts/slideLayout7.xml"/><Relationship Id="rId6" Type="http://schemas.openxmlformats.org/officeDocument/2006/relationships/hyperlink" Target="https://stms.tattnallschools.org" TargetMode="External"/><Relationship Id="rId5" Type="http://schemas.openxmlformats.org/officeDocument/2006/relationships/hyperlink" Target="https://stes.tattnallschools.org" TargetMode="External"/><Relationship Id="rId10" Type="http://schemas.openxmlformats.org/officeDocument/2006/relationships/hyperlink" Target="http://www.georgiastandards.org" TargetMode="External"/><Relationship Id="rId4" Type="http://schemas.openxmlformats.org/officeDocument/2006/relationships/hyperlink" Target="http://www.tattnallschools.org" TargetMode="External"/><Relationship Id="rId9" Type="http://schemas.openxmlformats.org/officeDocument/2006/relationships/hyperlink" Target="http://www.ed.gov"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7.xml"/><Relationship Id="rId4" Type="http://schemas.openxmlformats.org/officeDocument/2006/relationships/image" Target="../media/image42.jpeg"/></Relationships>
</file>

<file path=ppt/slides/_rels/slide27.xml.rels><?xml version="1.0" encoding="UTF-8" standalone="yes"?>
<Relationships xmlns="http://schemas.openxmlformats.org/package/2006/relationships"><Relationship Id="rId3" Type="http://schemas.openxmlformats.org/officeDocument/2006/relationships/hyperlink" Target="https://docs.google.com/forms/d/e/1FAIpQLSf9iH_R8HzrRI_fm-Wy2KsNg8cs0l9pAxhGilZPGV6kZm8lIA/viewform?usp=sharing&amp;ouid=100332902119078334249" TargetMode="External"/><Relationship Id="rId2" Type="http://schemas.openxmlformats.org/officeDocument/2006/relationships/image" Target="../media/image4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778110">
            <a:off x="-386354" y="6691754"/>
            <a:ext cx="5202621" cy="4114800"/>
          </a:xfrm>
          <a:custGeom>
            <a:avLst/>
            <a:gdLst/>
            <a:ahLst/>
            <a:cxnLst/>
            <a:rect l="l" t="t" r="r" b="b"/>
            <a:pathLst>
              <a:path w="5202621" h="4114800">
                <a:moveTo>
                  <a:pt x="0" y="0"/>
                </a:moveTo>
                <a:lnTo>
                  <a:pt x="5202621" y="0"/>
                </a:lnTo>
                <a:lnTo>
                  <a:pt x="5202621" y="4114800"/>
                </a:lnTo>
                <a:lnTo>
                  <a:pt x="0" y="4114800"/>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307455">
            <a:off x="13782739" y="6615022"/>
            <a:ext cx="4323288" cy="4268265"/>
          </a:xfrm>
          <a:custGeom>
            <a:avLst/>
            <a:gdLst/>
            <a:ahLst/>
            <a:cxnLst/>
            <a:rect l="l" t="t" r="r" b="b"/>
            <a:pathLst>
              <a:path w="4323288" h="4268265">
                <a:moveTo>
                  <a:pt x="0" y="0"/>
                </a:moveTo>
                <a:lnTo>
                  <a:pt x="4323288" y="0"/>
                </a:lnTo>
                <a:lnTo>
                  <a:pt x="4323288" y="4268265"/>
                </a:lnTo>
                <a:lnTo>
                  <a:pt x="0" y="426826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730708">
            <a:off x="-1095266" y="3539570"/>
            <a:ext cx="4294383" cy="4114800"/>
          </a:xfrm>
          <a:custGeom>
            <a:avLst/>
            <a:gdLst/>
            <a:ahLst/>
            <a:cxnLst/>
            <a:rect l="l" t="t" r="r" b="b"/>
            <a:pathLst>
              <a:path w="4294383" h="4114800">
                <a:moveTo>
                  <a:pt x="0" y="0"/>
                </a:moveTo>
                <a:lnTo>
                  <a:pt x="4294383" y="0"/>
                </a:lnTo>
                <a:lnTo>
                  <a:pt x="4294383"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rot="2068563">
            <a:off x="-257874" y="-131671"/>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6" name="Freeform 6"/>
          <p:cNvSpPr/>
          <p:nvPr/>
        </p:nvSpPr>
        <p:spPr>
          <a:xfrm rot="518641">
            <a:off x="14255660" y="4160544"/>
            <a:ext cx="4737762" cy="2911570"/>
          </a:xfrm>
          <a:custGeom>
            <a:avLst/>
            <a:gdLst/>
            <a:ahLst/>
            <a:cxnLst/>
            <a:rect l="l" t="t" r="r" b="b"/>
            <a:pathLst>
              <a:path w="4737762" h="2911570">
                <a:moveTo>
                  <a:pt x="0" y="0"/>
                </a:moveTo>
                <a:lnTo>
                  <a:pt x="4737762" y="0"/>
                </a:lnTo>
                <a:lnTo>
                  <a:pt x="4737762" y="2911570"/>
                </a:lnTo>
                <a:lnTo>
                  <a:pt x="0" y="291157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7" name="Freeform 7"/>
          <p:cNvSpPr/>
          <p:nvPr/>
        </p:nvSpPr>
        <p:spPr>
          <a:xfrm rot="-2297673">
            <a:off x="15692984" y="295941"/>
            <a:ext cx="3034348" cy="4268265"/>
          </a:xfrm>
          <a:custGeom>
            <a:avLst/>
            <a:gdLst/>
            <a:ahLst/>
            <a:cxnLst/>
            <a:rect l="l" t="t" r="r" b="b"/>
            <a:pathLst>
              <a:path w="3034348" h="4268265">
                <a:moveTo>
                  <a:pt x="0" y="0"/>
                </a:moveTo>
                <a:lnTo>
                  <a:pt x="3034348" y="0"/>
                </a:lnTo>
                <a:lnTo>
                  <a:pt x="3034348" y="4268265"/>
                </a:lnTo>
                <a:lnTo>
                  <a:pt x="0" y="426826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8" name="Freeform 8"/>
          <p:cNvSpPr/>
          <p:nvPr/>
        </p:nvSpPr>
        <p:spPr>
          <a:xfrm rot="-150094">
            <a:off x="10178358" y="8100772"/>
            <a:ext cx="4360550" cy="2315056"/>
          </a:xfrm>
          <a:custGeom>
            <a:avLst/>
            <a:gdLst/>
            <a:ahLst/>
            <a:cxnLst/>
            <a:rect l="l" t="t" r="r" b="b"/>
            <a:pathLst>
              <a:path w="4360550" h="2315056">
                <a:moveTo>
                  <a:pt x="0" y="0"/>
                </a:moveTo>
                <a:lnTo>
                  <a:pt x="4360551" y="0"/>
                </a:lnTo>
                <a:lnTo>
                  <a:pt x="4360551" y="2315056"/>
                </a:lnTo>
                <a:lnTo>
                  <a:pt x="0" y="2315056"/>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9" name="Freeform 9"/>
          <p:cNvSpPr/>
          <p:nvPr/>
        </p:nvSpPr>
        <p:spPr>
          <a:xfrm rot="1143070">
            <a:off x="4492170" y="7880786"/>
            <a:ext cx="3403911" cy="3137787"/>
          </a:xfrm>
          <a:custGeom>
            <a:avLst/>
            <a:gdLst/>
            <a:ahLst/>
            <a:cxnLst/>
            <a:rect l="l" t="t" r="r" b="b"/>
            <a:pathLst>
              <a:path w="3403911" h="3137787">
                <a:moveTo>
                  <a:pt x="0" y="0"/>
                </a:moveTo>
                <a:lnTo>
                  <a:pt x="3403911" y="0"/>
                </a:lnTo>
                <a:lnTo>
                  <a:pt x="3403911" y="3137787"/>
                </a:lnTo>
                <a:lnTo>
                  <a:pt x="0" y="3137787"/>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grpSp>
        <p:nvGrpSpPr>
          <p:cNvPr id="10" name="Group 10"/>
          <p:cNvGrpSpPr/>
          <p:nvPr/>
        </p:nvGrpSpPr>
        <p:grpSpPr>
          <a:xfrm>
            <a:off x="3581032" y="4868181"/>
            <a:ext cx="10744927" cy="1457578"/>
            <a:chOff x="0" y="0"/>
            <a:chExt cx="14326569" cy="1943437"/>
          </a:xfrm>
        </p:grpSpPr>
        <p:sp>
          <p:nvSpPr>
            <p:cNvPr id="11" name="Freeform 11"/>
            <p:cNvSpPr/>
            <p:nvPr/>
          </p:nvSpPr>
          <p:spPr>
            <a:xfrm>
              <a:off x="0" y="23564"/>
              <a:ext cx="7542360" cy="1919873"/>
            </a:xfrm>
            <a:custGeom>
              <a:avLst/>
              <a:gdLst/>
              <a:ahLst/>
              <a:cxnLst/>
              <a:rect l="l" t="t" r="r" b="b"/>
              <a:pathLst>
                <a:path w="7542360" h="1919873">
                  <a:moveTo>
                    <a:pt x="0" y="0"/>
                  </a:moveTo>
                  <a:lnTo>
                    <a:pt x="7542360" y="0"/>
                  </a:lnTo>
                  <a:lnTo>
                    <a:pt x="7542360"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2" name="Freeform 12"/>
            <p:cNvSpPr/>
            <p:nvPr/>
          </p:nvSpPr>
          <p:spPr>
            <a:xfrm>
              <a:off x="6784210" y="0"/>
              <a:ext cx="7542360" cy="1919873"/>
            </a:xfrm>
            <a:custGeom>
              <a:avLst/>
              <a:gdLst/>
              <a:ahLst/>
              <a:cxnLst/>
              <a:rect l="l" t="t" r="r" b="b"/>
              <a:pathLst>
                <a:path w="7542360" h="1919873">
                  <a:moveTo>
                    <a:pt x="0" y="0"/>
                  </a:moveTo>
                  <a:lnTo>
                    <a:pt x="7542359" y="0"/>
                  </a:lnTo>
                  <a:lnTo>
                    <a:pt x="7542359" y="1919873"/>
                  </a:lnTo>
                  <a:lnTo>
                    <a:pt x="0" y="1919873"/>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grpSp>
      <p:sp>
        <p:nvSpPr>
          <p:cNvPr id="13" name="Freeform 13"/>
          <p:cNvSpPr/>
          <p:nvPr/>
        </p:nvSpPr>
        <p:spPr>
          <a:xfrm>
            <a:off x="3584819" y="1028700"/>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4" name="Freeform 14"/>
          <p:cNvSpPr/>
          <p:nvPr/>
        </p:nvSpPr>
        <p:spPr>
          <a:xfrm>
            <a:off x="14063771" y="2112531"/>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5" name="TextBox 15"/>
          <p:cNvSpPr txBox="1"/>
          <p:nvPr/>
        </p:nvSpPr>
        <p:spPr>
          <a:xfrm>
            <a:off x="4797565" y="590550"/>
            <a:ext cx="8880801" cy="3634512"/>
          </a:xfrm>
          <a:prstGeom prst="rect">
            <a:avLst/>
          </a:prstGeom>
        </p:spPr>
        <p:txBody>
          <a:bodyPr lIns="0" tIns="0" rIns="0" bIns="0" rtlCol="0" anchor="t">
            <a:spAutoFit/>
          </a:bodyPr>
          <a:lstStyle/>
          <a:p>
            <a:pPr algn="ctr">
              <a:lnSpc>
                <a:spcPts val="13537"/>
              </a:lnSpc>
            </a:pPr>
            <a:r>
              <a:rPr lang="en-US" sz="16509">
                <a:solidFill>
                  <a:srgbClr val="516FA2"/>
                </a:solidFill>
                <a:latin typeface="Adigiana Extreme"/>
                <a:ea typeface="Adigiana Extreme"/>
                <a:cs typeface="Adigiana Extreme"/>
                <a:sym typeface="Adigiana Extreme"/>
              </a:rPr>
              <a:t>Passport to Success</a:t>
            </a:r>
          </a:p>
        </p:txBody>
      </p:sp>
      <p:sp>
        <p:nvSpPr>
          <p:cNvPr id="16" name="TextBox 16"/>
          <p:cNvSpPr txBox="1"/>
          <p:nvPr/>
        </p:nvSpPr>
        <p:spPr>
          <a:xfrm>
            <a:off x="4994581" y="4849131"/>
            <a:ext cx="7917830" cy="1466850"/>
          </a:xfrm>
          <a:prstGeom prst="rect">
            <a:avLst/>
          </a:prstGeom>
        </p:spPr>
        <p:txBody>
          <a:bodyPr lIns="0" tIns="0" rIns="0" bIns="0" rtlCol="0" anchor="t">
            <a:spAutoFit/>
          </a:bodyPr>
          <a:lstStyle/>
          <a:p>
            <a:pPr algn="ctr">
              <a:lnSpc>
                <a:spcPts val="5741"/>
              </a:lnSpc>
            </a:pPr>
            <a:r>
              <a:rPr lang="en-US" sz="4784">
                <a:solidFill>
                  <a:srgbClr val="000000"/>
                </a:solidFill>
                <a:latin typeface="Core Bandi Face"/>
                <a:ea typeface="Core Bandi Face"/>
                <a:cs typeface="Core Bandi Face"/>
                <a:sym typeface="Core Bandi Face"/>
              </a:rPr>
              <a:t>STMS Annual Title 1 Meeting</a:t>
            </a:r>
          </a:p>
          <a:p>
            <a:pPr algn="ctr">
              <a:lnSpc>
                <a:spcPts val="5741"/>
              </a:lnSpc>
              <a:spcBef>
                <a:spcPct val="0"/>
              </a:spcBef>
            </a:pPr>
            <a:r>
              <a:rPr lang="en-US" sz="4784">
                <a:solidFill>
                  <a:srgbClr val="000000"/>
                </a:solidFill>
                <a:latin typeface="Core Bandi Face"/>
                <a:ea typeface="Core Bandi Face"/>
                <a:cs typeface="Core Bandi Face"/>
                <a:sym typeface="Core Bandi Face"/>
              </a:rPr>
              <a:t>2026-2027</a:t>
            </a:r>
          </a:p>
        </p:txBody>
      </p:sp>
      <p:sp>
        <p:nvSpPr>
          <p:cNvPr id="17" name="TextBox 17"/>
          <p:cNvSpPr txBox="1"/>
          <p:nvPr/>
        </p:nvSpPr>
        <p:spPr>
          <a:xfrm>
            <a:off x="5185085" y="6306709"/>
            <a:ext cx="7917830" cy="2190750"/>
          </a:xfrm>
          <a:prstGeom prst="rect">
            <a:avLst/>
          </a:prstGeom>
        </p:spPr>
        <p:txBody>
          <a:bodyPr lIns="0" tIns="0" rIns="0" bIns="0" rtlCol="0" anchor="t">
            <a:spAutoFit/>
          </a:bodyPr>
          <a:lstStyle/>
          <a:p>
            <a:pPr algn="ctr">
              <a:lnSpc>
                <a:spcPts val="5741"/>
              </a:lnSpc>
            </a:pPr>
            <a:r>
              <a:rPr lang="en-US" sz="4784">
                <a:solidFill>
                  <a:srgbClr val="000000"/>
                </a:solidFill>
                <a:latin typeface="Core Bandi Face"/>
                <a:ea typeface="Core Bandi Face"/>
                <a:cs typeface="Core Bandi Face"/>
                <a:sym typeface="Core Bandi Face"/>
              </a:rPr>
              <a:t>In Person Meeting</a:t>
            </a:r>
          </a:p>
          <a:p>
            <a:pPr algn="ctr">
              <a:lnSpc>
                <a:spcPts val="5741"/>
              </a:lnSpc>
            </a:pPr>
            <a:r>
              <a:rPr lang="en-US" sz="4784">
                <a:solidFill>
                  <a:srgbClr val="000000"/>
                </a:solidFill>
                <a:latin typeface="Core Bandi Face"/>
                <a:ea typeface="Core Bandi Face"/>
                <a:cs typeface="Core Bandi Face"/>
                <a:sym typeface="Core Bandi Face"/>
              </a:rPr>
              <a:t>September 21, 2026</a:t>
            </a:r>
          </a:p>
          <a:p>
            <a:pPr algn="ctr">
              <a:lnSpc>
                <a:spcPts val="5741"/>
              </a:lnSpc>
              <a:spcBef>
                <a:spcPct val="0"/>
              </a:spcBef>
            </a:pPr>
            <a:r>
              <a:rPr lang="en-US" sz="4784">
                <a:solidFill>
                  <a:srgbClr val="000000"/>
                </a:solidFill>
                <a:latin typeface="Core Bandi Face"/>
                <a:ea typeface="Core Bandi Face"/>
                <a:cs typeface="Core Bandi Face"/>
                <a:sym typeface="Core Bandi Face"/>
              </a:rPr>
              <a:t>4:00-4:30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940636" y="3301068"/>
            <a:ext cx="11982117" cy="5164122"/>
            <a:chOff x="0" y="0"/>
            <a:chExt cx="15976156" cy="6885496"/>
          </a:xfrm>
        </p:grpSpPr>
        <p:sp>
          <p:nvSpPr>
            <p:cNvPr id="4" name="Freeform 4"/>
            <p:cNvSpPr/>
            <p:nvPr/>
          </p:nvSpPr>
          <p:spPr>
            <a:xfrm>
              <a:off x="75249" y="0"/>
              <a:ext cx="15900906" cy="4047503"/>
            </a:xfrm>
            <a:custGeom>
              <a:avLst/>
              <a:gdLst/>
              <a:ahLst/>
              <a:cxnLst/>
              <a:rect l="l" t="t" r="r" b="b"/>
              <a:pathLst>
                <a:path w="15900906" h="4047503">
                  <a:moveTo>
                    <a:pt x="0" y="0"/>
                  </a:moveTo>
                  <a:lnTo>
                    <a:pt x="15900907" y="0"/>
                  </a:lnTo>
                  <a:lnTo>
                    <a:pt x="15900907" y="4047503"/>
                  </a:lnTo>
                  <a:lnTo>
                    <a:pt x="0" y="404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837993"/>
              <a:ext cx="15900906" cy="4047503"/>
            </a:xfrm>
            <a:custGeom>
              <a:avLst/>
              <a:gdLst/>
              <a:ahLst/>
              <a:cxnLst/>
              <a:rect l="l" t="t" r="r" b="b"/>
              <a:pathLst>
                <a:path w="15900906" h="4047503">
                  <a:moveTo>
                    <a:pt x="15900906" y="0"/>
                  </a:moveTo>
                  <a:lnTo>
                    <a:pt x="0" y="0"/>
                  </a:lnTo>
                  <a:lnTo>
                    <a:pt x="0" y="4047503"/>
                  </a:lnTo>
                  <a:lnTo>
                    <a:pt x="15900906" y="4047503"/>
                  </a:lnTo>
                  <a:lnTo>
                    <a:pt x="159009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11198228" y="5367776"/>
            <a:ext cx="2763878" cy="2763878"/>
          </a:xfrm>
          <a:custGeom>
            <a:avLst/>
            <a:gdLst/>
            <a:ahLst/>
            <a:cxnLst/>
            <a:rect l="l" t="t" r="r" b="b"/>
            <a:pathLst>
              <a:path w="2763878" h="2763878">
                <a:moveTo>
                  <a:pt x="0" y="0"/>
                </a:moveTo>
                <a:lnTo>
                  <a:pt x="2763878" y="0"/>
                </a:lnTo>
                <a:lnTo>
                  <a:pt x="2763878" y="2763879"/>
                </a:lnTo>
                <a:lnTo>
                  <a:pt x="0" y="2763879"/>
                </a:lnTo>
                <a:lnTo>
                  <a:pt x="0" y="0"/>
                </a:lnTo>
                <a:close/>
              </a:path>
            </a:pathLst>
          </a:custGeom>
          <a:blipFill>
            <a:blip r:embed="rId16"/>
            <a:stretch>
              <a:fillRect/>
            </a:stretch>
          </a:blipFill>
        </p:spPr>
      </p:sp>
      <p:sp>
        <p:nvSpPr>
          <p:cNvPr id="14" name="TextBox 14"/>
          <p:cNvSpPr txBox="1"/>
          <p:nvPr/>
        </p:nvSpPr>
        <p:spPr>
          <a:xfrm>
            <a:off x="5191566" y="1550402"/>
            <a:ext cx="7904867" cy="1258305"/>
          </a:xfrm>
          <a:prstGeom prst="rect">
            <a:avLst/>
          </a:prstGeom>
        </p:spPr>
        <p:txBody>
          <a:bodyPr lIns="0" tIns="0" rIns="0" bIns="0" rtlCol="0" anchor="t">
            <a:spAutoFit/>
          </a:bodyPr>
          <a:lstStyle/>
          <a:p>
            <a:pPr algn="ctr">
              <a:lnSpc>
                <a:spcPts val="8838"/>
              </a:lnSpc>
            </a:pPr>
            <a:r>
              <a:rPr lang="en-US" sz="10778">
                <a:solidFill>
                  <a:srgbClr val="516FA2"/>
                </a:solidFill>
                <a:latin typeface="Adigiana Extreme"/>
                <a:ea typeface="Adigiana Extreme"/>
                <a:cs typeface="Adigiana Extreme"/>
                <a:sym typeface="Adigiana Extreme"/>
              </a:rPr>
              <a:t>WELCOME</a:t>
            </a:r>
          </a:p>
        </p:txBody>
      </p:sp>
      <p:sp>
        <p:nvSpPr>
          <p:cNvPr id="15" name="TextBox 15"/>
          <p:cNvSpPr txBox="1"/>
          <p:nvPr/>
        </p:nvSpPr>
        <p:spPr>
          <a:xfrm>
            <a:off x="4105107" y="3908260"/>
            <a:ext cx="8709038" cy="3516657"/>
          </a:xfrm>
          <a:prstGeom prst="rect">
            <a:avLst/>
          </a:prstGeom>
        </p:spPr>
        <p:txBody>
          <a:bodyPr lIns="0" tIns="0" rIns="0" bIns="0" rtlCol="0" anchor="t">
            <a:spAutoFit/>
          </a:bodyPr>
          <a:lstStyle/>
          <a:p>
            <a:pPr algn="ctr">
              <a:lnSpc>
                <a:spcPts val="5546"/>
              </a:lnSpc>
            </a:pPr>
            <a:r>
              <a:rPr lang="en-US" sz="4621">
                <a:solidFill>
                  <a:srgbClr val="000000"/>
                </a:solidFill>
                <a:latin typeface="Core Bandi Face"/>
                <a:ea typeface="Core Bandi Face"/>
                <a:cs typeface="Core Bandi Face"/>
                <a:sym typeface="Core Bandi Face"/>
              </a:rPr>
              <a:t>STMS is proud to be a partner with parents in education our community’s children.  </a:t>
            </a:r>
          </a:p>
          <a:p>
            <a:pPr algn="ctr">
              <a:lnSpc>
                <a:spcPts val="5546"/>
              </a:lnSpc>
            </a:pPr>
            <a:endParaRPr lang="en-US" sz="4621">
              <a:solidFill>
                <a:srgbClr val="000000"/>
              </a:solidFill>
              <a:latin typeface="Core Bandi Face"/>
              <a:ea typeface="Core Bandi Face"/>
              <a:cs typeface="Core Bandi Face"/>
              <a:sym typeface="Core Bandi Face"/>
            </a:endParaRPr>
          </a:p>
          <a:p>
            <a:pPr algn="ctr">
              <a:lnSpc>
                <a:spcPts val="5546"/>
              </a:lnSpc>
              <a:spcBef>
                <a:spcPct val="0"/>
              </a:spcBef>
            </a:pPr>
            <a:endParaRPr lang="en-US" sz="4621">
              <a:solidFill>
                <a:srgbClr val="000000"/>
              </a:solidFill>
              <a:latin typeface="Core Bandi Face"/>
              <a:ea typeface="Core Bandi Face"/>
              <a:cs typeface="Core Bandi Face"/>
              <a:sym typeface="Core Bandi Face"/>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2836322" y="3650828"/>
            <a:ext cx="11982117" cy="5164122"/>
            <a:chOff x="0" y="0"/>
            <a:chExt cx="15976156" cy="6885496"/>
          </a:xfrm>
        </p:grpSpPr>
        <p:sp>
          <p:nvSpPr>
            <p:cNvPr id="4" name="Freeform 4"/>
            <p:cNvSpPr/>
            <p:nvPr/>
          </p:nvSpPr>
          <p:spPr>
            <a:xfrm>
              <a:off x="75249" y="0"/>
              <a:ext cx="15900906" cy="4047503"/>
            </a:xfrm>
            <a:custGeom>
              <a:avLst/>
              <a:gdLst/>
              <a:ahLst/>
              <a:cxnLst/>
              <a:rect l="l" t="t" r="r" b="b"/>
              <a:pathLst>
                <a:path w="15900906" h="4047503">
                  <a:moveTo>
                    <a:pt x="0" y="0"/>
                  </a:moveTo>
                  <a:lnTo>
                    <a:pt x="15900907" y="0"/>
                  </a:lnTo>
                  <a:lnTo>
                    <a:pt x="15900907" y="4047503"/>
                  </a:lnTo>
                  <a:lnTo>
                    <a:pt x="0" y="404750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837993"/>
              <a:ext cx="15900906" cy="4047503"/>
            </a:xfrm>
            <a:custGeom>
              <a:avLst/>
              <a:gdLst/>
              <a:ahLst/>
              <a:cxnLst/>
              <a:rect l="l" t="t" r="r" b="b"/>
              <a:pathLst>
                <a:path w="15900906" h="4047503">
                  <a:moveTo>
                    <a:pt x="15900906" y="0"/>
                  </a:moveTo>
                  <a:lnTo>
                    <a:pt x="0" y="0"/>
                  </a:lnTo>
                  <a:lnTo>
                    <a:pt x="0" y="4047503"/>
                  </a:lnTo>
                  <a:lnTo>
                    <a:pt x="15900906" y="4047503"/>
                  </a:lnTo>
                  <a:lnTo>
                    <a:pt x="159009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2955684">
            <a:off x="-169566" y="4999025"/>
            <a:ext cx="2960888" cy="4164931"/>
          </a:xfrm>
          <a:custGeom>
            <a:avLst/>
            <a:gdLst/>
            <a:ahLst/>
            <a:cxnLst/>
            <a:rect l="l" t="t" r="r" b="b"/>
            <a:pathLst>
              <a:path w="2960888" h="4164931">
                <a:moveTo>
                  <a:pt x="0" y="0"/>
                </a:moveTo>
                <a:lnTo>
                  <a:pt x="2960887" y="0"/>
                </a:lnTo>
                <a:lnTo>
                  <a:pt x="2960887" y="4164931"/>
                </a:lnTo>
                <a:lnTo>
                  <a:pt x="0" y="416493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8" name="Freeform 8"/>
          <p:cNvSpPr/>
          <p:nvPr/>
        </p:nvSpPr>
        <p:spPr>
          <a:xfrm rot="932267">
            <a:off x="14131110" y="1563788"/>
            <a:ext cx="6256380" cy="3128190"/>
          </a:xfrm>
          <a:custGeom>
            <a:avLst/>
            <a:gdLst/>
            <a:ahLst/>
            <a:cxnLst/>
            <a:rect l="l" t="t" r="r" b="b"/>
            <a:pathLst>
              <a:path w="6256380" h="3128190">
                <a:moveTo>
                  <a:pt x="0" y="0"/>
                </a:moveTo>
                <a:lnTo>
                  <a:pt x="6256380" y="0"/>
                </a:lnTo>
                <a:lnTo>
                  <a:pt x="6256380" y="3128190"/>
                </a:lnTo>
                <a:lnTo>
                  <a:pt x="0" y="312819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Freeform 9"/>
          <p:cNvSpPr/>
          <p:nvPr/>
        </p:nvSpPr>
        <p:spPr>
          <a:xfrm>
            <a:off x="14922752" y="8423999"/>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0" name="Freeform 10"/>
          <p:cNvSpPr/>
          <p:nvPr/>
        </p:nvSpPr>
        <p:spPr>
          <a:xfrm>
            <a:off x="3290539" y="2548662"/>
            <a:ext cx="523583" cy="530332"/>
          </a:xfrm>
          <a:custGeom>
            <a:avLst/>
            <a:gdLst/>
            <a:ahLst/>
            <a:cxnLst/>
            <a:rect l="l" t="t" r="r" b="b"/>
            <a:pathLst>
              <a:path w="523583" h="530332">
                <a:moveTo>
                  <a:pt x="0" y="0"/>
                </a:moveTo>
                <a:lnTo>
                  <a:pt x="523582" y="0"/>
                </a:lnTo>
                <a:lnTo>
                  <a:pt x="523582" y="530333"/>
                </a:lnTo>
                <a:lnTo>
                  <a:pt x="0" y="5303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15949090" y="4993867"/>
            <a:ext cx="3403911" cy="3137787"/>
          </a:xfrm>
          <a:custGeom>
            <a:avLst/>
            <a:gdLst/>
            <a:ahLst/>
            <a:cxnLst/>
            <a:rect l="l" t="t" r="r" b="b"/>
            <a:pathLst>
              <a:path w="3403911" h="3137787">
                <a:moveTo>
                  <a:pt x="0" y="0"/>
                </a:moveTo>
                <a:lnTo>
                  <a:pt x="3403911" y="0"/>
                </a:lnTo>
                <a:lnTo>
                  <a:pt x="3403911" y="3137788"/>
                </a:lnTo>
                <a:lnTo>
                  <a:pt x="0" y="3137788"/>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rot="-786864">
            <a:off x="-1233147" y="1699555"/>
            <a:ext cx="4126939" cy="2228547"/>
          </a:xfrm>
          <a:custGeom>
            <a:avLst/>
            <a:gdLst/>
            <a:ahLst/>
            <a:cxnLst/>
            <a:rect l="l" t="t" r="r" b="b"/>
            <a:pathLst>
              <a:path w="4126939" h="2228547">
                <a:moveTo>
                  <a:pt x="0" y="0"/>
                </a:moveTo>
                <a:lnTo>
                  <a:pt x="4126939" y="0"/>
                </a:lnTo>
                <a:lnTo>
                  <a:pt x="4126939" y="2228547"/>
                </a:lnTo>
                <a:lnTo>
                  <a:pt x="0" y="2228547"/>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TextBox 13"/>
          <p:cNvSpPr txBox="1"/>
          <p:nvPr/>
        </p:nvSpPr>
        <p:spPr>
          <a:xfrm>
            <a:off x="5191566" y="1550402"/>
            <a:ext cx="7904867" cy="1258305"/>
          </a:xfrm>
          <a:prstGeom prst="rect">
            <a:avLst/>
          </a:prstGeom>
        </p:spPr>
        <p:txBody>
          <a:bodyPr lIns="0" tIns="0" rIns="0" bIns="0" rtlCol="0" anchor="t">
            <a:spAutoFit/>
          </a:bodyPr>
          <a:lstStyle/>
          <a:p>
            <a:pPr algn="ctr">
              <a:lnSpc>
                <a:spcPts val="8838"/>
              </a:lnSpc>
            </a:pPr>
            <a:r>
              <a:rPr lang="en-US" sz="10778">
                <a:solidFill>
                  <a:srgbClr val="516FA2"/>
                </a:solidFill>
                <a:latin typeface="Adigiana Extreme"/>
                <a:ea typeface="Adigiana Extreme"/>
                <a:cs typeface="Adigiana Extreme"/>
                <a:sym typeface="Adigiana Extreme"/>
              </a:rPr>
              <a:t>Presenters</a:t>
            </a:r>
          </a:p>
        </p:txBody>
      </p:sp>
      <p:sp>
        <p:nvSpPr>
          <p:cNvPr id="14" name="TextBox 14"/>
          <p:cNvSpPr txBox="1"/>
          <p:nvPr/>
        </p:nvSpPr>
        <p:spPr>
          <a:xfrm>
            <a:off x="4225317" y="4115275"/>
            <a:ext cx="8709038" cy="4216178"/>
          </a:xfrm>
          <a:prstGeom prst="rect">
            <a:avLst/>
          </a:prstGeom>
        </p:spPr>
        <p:txBody>
          <a:bodyPr lIns="0" tIns="0" rIns="0" bIns="0" rtlCol="0" anchor="t">
            <a:spAutoFit/>
          </a:bodyPr>
          <a:lstStyle/>
          <a:p>
            <a:pPr algn="ctr">
              <a:lnSpc>
                <a:spcPts val="5546"/>
              </a:lnSpc>
            </a:pPr>
            <a:r>
              <a:rPr lang="en-US" sz="4621">
                <a:solidFill>
                  <a:srgbClr val="000000"/>
                </a:solidFill>
                <a:latin typeface="Core Bandi Face"/>
                <a:ea typeface="Core Bandi Face"/>
                <a:cs typeface="Core Bandi Face"/>
                <a:sym typeface="Core Bandi Face"/>
              </a:rPr>
              <a:t>Jessica Helms, Principal</a:t>
            </a:r>
          </a:p>
          <a:p>
            <a:pPr algn="ctr">
              <a:lnSpc>
                <a:spcPts val="5546"/>
              </a:lnSpc>
            </a:pPr>
            <a:r>
              <a:rPr lang="en-US" sz="4621">
                <a:solidFill>
                  <a:srgbClr val="000000"/>
                </a:solidFill>
                <a:latin typeface="Core Bandi Face"/>
                <a:ea typeface="Core Bandi Face"/>
                <a:cs typeface="Core Bandi Face"/>
                <a:sym typeface="Core Bandi Face"/>
              </a:rPr>
              <a:t>Jill Singleton, Assistant Principal</a:t>
            </a:r>
          </a:p>
          <a:p>
            <a:pPr algn="ctr">
              <a:lnSpc>
                <a:spcPts val="5546"/>
              </a:lnSpc>
            </a:pPr>
            <a:r>
              <a:rPr lang="en-US" sz="4621">
                <a:solidFill>
                  <a:srgbClr val="000000"/>
                </a:solidFill>
                <a:latin typeface="Core Bandi Face"/>
                <a:ea typeface="Core Bandi Face"/>
                <a:cs typeface="Core Bandi Face"/>
                <a:sym typeface="Core Bandi Face"/>
              </a:rPr>
              <a:t>Kim Scott, Academic Coach</a:t>
            </a:r>
          </a:p>
          <a:p>
            <a:pPr algn="ctr">
              <a:lnSpc>
                <a:spcPts val="5546"/>
              </a:lnSpc>
            </a:pPr>
            <a:r>
              <a:rPr lang="en-US" sz="4621">
                <a:solidFill>
                  <a:srgbClr val="000000"/>
                </a:solidFill>
                <a:latin typeface="Core Bandi Face"/>
                <a:ea typeface="Core Bandi Face"/>
                <a:cs typeface="Core Bandi Face"/>
                <a:sym typeface="Core Bandi Face"/>
              </a:rPr>
              <a:t>Vielka Flowers, Translator</a:t>
            </a:r>
          </a:p>
          <a:p>
            <a:pPr algn="ctr">
              <a:lnSpc>
                <a:spcPts val="5546"/>
              </a:lnSpc>
              <a:spcBef>
                <a:spcPct val="0"/>
              </a:spcBef>
            </a:pPr>
            <a:r>
              <a:rPr lang="en-US" sz="4621">
                <a:solidFill>
                  <a:srgbClr val="000000"/>
                </a:solidFill>
                <a:latin typeface="Core Bandi Face"/>
                <a:ea typeface="Core Bandi Face"/>
                <a:cs typeface="Core Bandi Face"/>
                <a:sym typeface="Core Bandi Face"/>
              </a:rPr>
              <a:t>Tarsha Brown, Title 1 Family Engagement Coordinator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grpSp>
        <p:nvGrpSpPr>
          <p:cNvPr id="2" name="Group 2"/>
          <p:cNvGrpSpPr/>
          <p:nvPr/>
        </p:nvGrpSpPr>
        <p:grpSpPr>
          <a:xfrm rot="-161578">
            <a:off x="1178267" y="1318773"/>
            <a:ext cx="15624588" cy="6733976"/>
            <a:chOff x="0" y="0"/>
            <a:chExt cx="20832784" cy="8978634"/>
          </a:xfrm>
        </p:grpSpPr>
        <p:sp>
          <p:nvSpPr>
            <p:cNvPr id="3" name="Freeform 3"/>
            <p:cNvSpPr/>
            <p:nvPr/>
          </p:nvSpPr>
          <p:spPr>
            <a:xfrm>
              <a:off x="98124" y="0"/>
              <a:ext cx="20734660" cy="5277913"/>
            </a:xfrm>
            <a:custGeom>
              <a:avLst/>
              <a:gdLst/>
              <a:ahLst/>
              <a:cxnLst/>
              <a:rect l="l" t="t" r="r" b="b"/>
              <a:pathLst>
                <a:path w="20734660" h="5277913">
                  <a:moveTo>
                    <a:pt x="0" y="0"/>
                  </a:moveTo>
                  <a:lnTo>
                    <a:pt x="20734660" y="0"/>
                  </a:lnTo>
                  <a:lnTo>
                    <a:pt x="20734660" y="5277913"/>
                  </a:lnTo>
                  <a:lnTo>
                    <a:pt x="0" y="5277913"/>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flipH="1">
              <a:off x="0" y="3700721"/>
              <a:ext cx="20734660" cy="5277913"/>
            </a:xfrm>
            <a:custGeom>
              <a:avLst/>
              <a:gdLst/>
              <a:ahLst/>
              <a:cxnLst/>
              <a:rect l="l" t="t" r="r" b="b"/>
              <a:pathLst>
                <a:path w="20734660" h="5277913">
                  <a:moveTo>
                    <a:pt x="20734660" y="0"/>
                  </a:moveTo>
                  <a:lnTo>
                    <a:pt x="0" y="0"/>
                  </a:lnTo>
                  <a:lnTo>
                    <a:pt x="0" y="5277913"/>
                  </a:lnTo>
                  <a:lnTo>
                    <a:pt x="20734660" y="5277913"/>
                  </a:lnTo>
                  <a:lnTo>
                    <a:pt x="20734660" y="0"/>
                  </a:lnTo>
                  <a:close/>
                </a:path>
              </a:pathLst>
            </a:custGeom>
            <a:blipFill>
              <a:blip r:embed="rId2">
                <a:extLst>
                  <a:ext uri="{96DAC541-7B7A-43D3-8B79-37D633B846F1}">
                    <asvg:svgBlip xmlns:asvg="http://schemas.microsoft.com/office/drawing/2016/SVG/main" r:embed="rId3"/>
                  </a:ext>
                </a:extLst>
              </a:blip>
              <a:stretch>
                <a:fillRect/>
              </a:stretch>
            </a:blipFill>
          </p:spPr>
        </p:sp>
      </p:grpSp>
      <p:sp>
        <p:nvSpPr>
          <p:cNvPr id="5" name="TextBox 5"/>
          <p:cNvSpPr txBox="1"/>
          <p:nvPr/>
        </p:nvSpPr>
        <p:spPr>
          <a:xfrm rot="-161578">
            <a:off x="2321947" y="1415541"/>
            <a:ext cx="13643658" cy="6696075"/>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is a Title I School?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How does our district/school spend Title I money? </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How is Title I Parent and Family Engagement money spent? </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is required by law for Parent and Family Engagement?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are our school’s Title I Schoolwide requirements?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Schoolwide Program participation – Past and Present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are our Schoolwide goals?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programs/supports are in place to help students?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is the state’s grades report for our school?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curriculum does our school use?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tests will my child be taking?</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Does my child’s teacher meet professional qualifications and a parent’s right to know?</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What opportunities does the school provide for family engagement?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How responsive will the school be to my questions when staff is contacted?</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McKinney-Vento Education for Homeless Children and Youth</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Closing and evaluations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BOE Contact Information</a:t>
            </a:r>
          </a:p>
          <a:p>
            <a:pPr algn="l">
              <a:lnSpc>
                <a:spcPts val="2999"/>
              </a:lnSpc>
              <a:spcBef>
                <a:spcPct val="0"/>
              </a:spcBef>
            </a:pPr>
            <a:endParaRPr lang="en-US" sz="2499">
              <a:solidFill>
                <a:srgbClr val="000000"/>
              </a:solidFill>
              <a:latin typeface="Core Bandi Face"/>
              <a:ea typeface="Core Bandi Face"/>
              <a:cs typeface="Core Bandi Face"/>
              <a:sym typeface="Core Bandi Face"/>
            </a:endParaRPr>
          </a:p>
        </p:txBody>
      </p:sp>
      <p:sp>
        <p:nvSpPr>
          <p:cNvPr id="6" name="Freeform 6"/>
          <p:cNvSpPr/>
          <p:nvPr/>
        </p:nvSpPr>
        <p:spPr>
          <a:xfrm rot="1853941" flipV="1">
            <a:off x="9913897" y="-7316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9910074" flipV="1">
            <a:off x="-2424721" y="6499771"/>
            <a:ext cx="11860071" cy="5302992"/>
          </a:xfrm>
          <a:custGeom>
            <a:avLst/>
            <a:gdLst/>
            <a:ahLst/>
            <a:cxnLst/>
            <a:rect l="l" t="t" r="r" b="b"/>
            <a:pathLst>
              <a:path w="11860071" h="5302992">
                <a:moveTo>
                  <a:pt x="0" y="5302993"/>
                </a:moveTo>
                <a:lnTo>
                  <a:pt x="11860070" y="5302993"/>
                </a:lnTo>
                <a:lnTo>
                  <a:pt x="11860070" y="0"/>
                </a:lnTo>
                <a:lnTo>
                  <a:pt x="0" y="0"/>
                </a:lnTo>
                <a:lnTo>
                  <a:pt x="0" y="5302993"/>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1366830">
            <a:off x="-1231788" y="7502271"/>
            <a:ext cx="3280582" cy="5322478"/>
          </a:xfrm>
          <a:custGeom>
            <a:avLst/>
            <a:gdLst/>
            <a:ahLst/>
            <a:cxnLst/>
            <a:rect l="l" t="t" r="r" b="b"/>
            <a:pathLst>
              <a:path w="3280582" h="5322478">
                <a:moveTo>
                  <a:pt x="0" y="0"/>
                </a:moveTo>
                <a:lnTo>
                  <a:pt x="3280582" y="0"/>
                </a:lnTo>
                <a:lnTo>
                  <a:pt x="3280582" y="5322479"/>
                </a:lnTo>
                <a:lnTo>
                  <a:pt x="0" y="5322479"/>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rot="-1291482">
            <a:off x="15665618" y="-441625"/>
            <a:ext cx="2363214" cy="2940651"/>
          </a:xfrm>
          <a:custGeom>
            <a:avLst/>
            <a:gdLst/>
            <a:ahLst/>
            <a:cxnLst/>
            <a:rect l="l" t="t" r="r" b="b"/>
            <a:pathLst>
              <a:path w="2363214" h="2940651">
                <a:moveTo>
                  <a:pt x="0" y="0"/>
                </a:moveTo>
                <a:lnTo>
                  <a:pt x="2363214" y="0"/>
                </a:lnTo>
                <a:lnTo>
                  <a:pt x="2363214" y="2940650"/>
                </a:lnTo>
                <a:lnTo>
                  <a:pt x="0" y="294065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rot="-943302">
            <a:off x="10740295" y="8535805"/>
            <a:ext cx="3381893" cy="1444991"/>
          </a:xfrm>
          <a:custGeom>
            <a:avLst/>
            <a:gdLst/>
            <a:ahLst/>
            <a:cxnLst/>
            <a:rect l="l" t="t" r="r" b="b"/>
            <a:pathLst>
              <a:path w="3381893" h="1444991">
                <a:moveTo>
                  <a:pt x="0" y="0"/>
                </a:moveTo>
                <a:lnTo>
                  <a:pt x="3381893" y="0"/>
                </a:lnTo>
                <a:lnTo>
                  <a:pt x="3381893" y="1444990"/>
                </a:lnTo>
                <a:lnTo>
                  <a:pt x="0" y="1444990"/>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TextBox 11"/>
          <p:cNvSpPr txBox="1"/>
          <p:nvPr/>
        </p:nvSpPr>
        <p:spPr>
          <a:xfrm>
            <a:off x="587776" y="381000"/>
            <a:ext cx="4727008"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Agenda</a:t>
            </a:r>
          </a:p>
        </p:txBody>
      </p:sp>
      <p:sp>
        <p:nvSpPr>
          <p:cNvPr id="12" name="Freeform 12"/>
          <p:cNvSpPr/>
          <p:nvPr/>
        </p:nvSpPr>
        <p:spPr>
          <a:xfrm>
            <a:off x="16023542" y="8316967"/>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3" name="Freeform 13"/>
          <p:cNvSpPr/>
          <p:nvPr/>
        </p:nvSpPr>
        <p:spPr>
          <a:xfrm>
            <a:off x="7704760" y="498368"/>
            <a:ext cx="523583" cy="530332"/>
          </a:xfrm>
          <a:custGeom>
            <a:avLst/>
            <a:gdLst/>
            <a:ahLst/>
            <a:cxnLst/>
            <a:rect l="l" t="t" r="r" b="b"/>
            <a:pathLst>
              <a:path w="523583" h="530332">
                <a:moveTo>
                  <a:pt x="0" y="0"/>
                </a:moveTo>
                <a:lnTo>
                  <a:pt x="523583" y="0"/>
                </a:lnTo>
                <a:lnTo>
                  <a:pt x="523583" y="530332"/>
                </a:lnTo>
                <a:lnTo>
                  <a:pt x="0" y="530332"/>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4" name="Freeform 14"/>
          <p:cNvSpPr/>
          <p:nvPr/>
        </p:nvSpPr>
        <p:spPr>
          <a:xfrm rot="-9910074" flipV="1">
            <a:off x="-2361024" y="6082621"/>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4">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811721" y="6421138"/>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615634">
            <a:off x="12325083" y="3768201"/>
            <a:ext cx="6476459" cy="5122290"/>
          </a:xfrm>
          <a:custGeom>
            <a:avLst/>
            <a:gdLst/>
            <a:ahLst/>
            <a:cxnLst/>
            <a:rect l="l" t="t" r="r" b="b"/>
            <a:pathLst>
              <a:path w="6476459" h="5122290">
                <a:moveTo>
                  <a:pt x="0" y="0"/>
                </a:moveTo>
                <a:lnTo>
                  <a:pt x="6476459" y="0"/>
                </a:lnTo>
                <a:lnTo>
                  <a:pt x="6476459" y="5122291"/>
                </a:lnTo>
                <a:lnTo>
                  <a:pt x="0" y="512229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1094455">
            <a:off x="10346333" y="112133"/>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TextBox 5"/>
          <p:cNvSpPr txBox="1"/>
          <p:nvPr/>
        </p:nvSpPr>
        <p:spPr>
          <a:xfrm rot="-75115">
            <a:off x="951940" y="3676254"/>
            <a:ext cx="9466322" cy="6924675"/>
          </a:xfrm>
          <a:prstGeom prst="rect">
            <a:avLst/>
          </a:prstGeom>
        </p:spPr>
        <p:txBody>
          <a:bodyPr lIns="0" tIns="0" rIns="0" bIns="0" rtlCol="0" anchor="t">
            <a:spAutoFit/>
          </a:bodyPr>
          <a:lstStyle/>
          <a:p>
            <a:pPr algn="l">
              <a:lnSpc>
                <a:spcPts val="3599"/>
              </a:lnSpc>
            </a:pPr>
            <a:r>
              <a:rPr lang="en-US" sz="2999">
                <a:solidFill>
                  <a:srgbClr val="000000"/>
                </a:solidFill>
                <a:latin typeface="Core Bandi Face"/>
                <a:ea typeface="Core Bandi Face"/>
                <a:cs typeface="Core Bandi Face"/>
                <a:sym typeface="Core Bandi Face"/>
              </a:rPr>
              <a:t>Title I is the largest federally funded program for elementary, middle, and high schools.</a:t>
            </a:r>
          </a:p>
          <a:p>
            <a:pPr algn="l">
              <a:lnSpc>
                <a:spcPts val="3599"/>
              </a:lnSpc>
            </a:pPr>
            <a:endParaRPr lang="en-US" sz="2999">
              <a:solidFill>
                <a:srgbClr val="000000"/>
              </a:solidFill>
              <a:latin typeface="Core Bandi Face"/>
              <a:ea typeface="Core Bandi Face"/>
              <a:cs typeface="Core Bandi Face"/>
              <a:sym typeface="Core Bandi Face"/>
            </a:endParaRPr>
          </a:p>
          <a:p>
            <a:pPr algn="l">
              <a:lnSpc>
                <a:spcPts val="3599"/>
              </a:lnSpc>
            </a:pPr>
            <a:r>
              <a:rPr lang="en-US" sz="2999">
                <a:solidFill>
                  <a:srgbClr val="000000"/>
                </a:solidFill>
                <a:latin typeface="Core Bandi Face"/>
                <a:ea typeface="Core Bandi Face"/>
                <a:cs typeface="Core Bandi Face"/>
                <a:sym typeface="Core Bandi Face"/>
              </a:rPr>
              <a:t>  The U.S. Department of Education provides each state with an allocation based on census poverty data.</a:t>
            </a:r>
          </a:p>
          <a:p>
            <a:pPr algn="l">
              <a:lnSpc>
                <a:spcPts val="3599"/>
              </a:lnSpc>
            </a:pPr>
            <a:endParaRPr lang="en-US" sz="2999">
              <a:solidFill>
                <a:srgbClr val="000000"/>
              </a:solidFill>
              <a:latin typeface="Core Bandi Face"/>
              <a:ea typeface="Core Bandi Face"/>
              <a:cs typeface="Core Bandi Face"/>
              <a:sym typeface="Core Bandi Face"/>
            </a:endParaRPr>
          </a:p>
          <a:p>
            <a:pPr algn="l">
              <a:lnSpc>
                <a:spcPts val="3599"/>
              </a:lnSpc>
              <a:spcBef>
                <a:spcPct val="0"/>
              </a:spcBef>
            </a:pPr>
            <a:r>
              <a:rPr lang="en-US" sz="2999">
                <a:solidFill>
                  <a:srgbClr val="000000"/>
                </a:solidFill>
                <a:latin typeface="Core Bandi Face"/>
                <a:ea typeface="Core Bandi Face"/>
                <a:cs typeface="Core Bandi Face"/>
                <a:sym typeface="Core Bandi Face"/>
              </a:rPr>
              <a:t>  The focus of the Title I program is on helping all students meet the same high standards expected of all children.  </a:t>
            </a:r>
          </a:p>
          <a:p>
            <a:pPr algn="l">
              <a:lnSpc>
                <a:spcPts val="3599"/>
              </a:lnSpc>
              <a:spcBef>
                <a:spcPct val="0"/>
              </a:spcBef>
            </a:pPr>
            <a:endParaRPr lang="en-US" sz="2999">
              <a:solidFill>
                <a:srgbClr val="000000"/>
              </a:solidFill>
              <a:latin typeface="Core Bandi Face"/>
              <a:ea typeface="Core Bandi Face"/>
              <a:cs typeface="Core Bandi Face"/>
              <a:sym typeface="Core Bandi Face"/>
            </a:endParaRPr>
          </a:p>
          <a:p>
            <a:pPr algn="l">
              <a:lnSpc>
                <a:spcPts val="3599"/>
              </a:lnSpc>
              <a:spcBef>
                <a:spcPct val="0"/>
              </a:spcBef>
            </a:pPr>
            <a:r>
              <a:rPr lang="en-US" sz="2999">
                <a:solidFill>
                  <a:srgbClr val="000000"/>
                </a:solidFill>
                <a:latin typeface="Core Bandi Face"/>
                <a:ea typeface="Core Bandi Face"/>
                <a:cs typeface="Core Bandi Face"/>
                <a:sym typeface="Core Bandi Face"/>
              </a:rPr>
              <a:t>  For more information visit Georgia Department of Education website at www.gadoe.org.</a:t>
            </a:r>
          </a:p>
          <a:p>
            <a:pPr algn="l">
              <a:lnSpc>
                <a:spcPts val="3599"/>
              </a:lnSpc>
              <a:spcBef>
                <a:spcPct val="0"/>
              </a:spcBef>
            </a:pPr>
            <a:endParaRPr lang="en-US" sz="2999">
              <a:solidFill>
                <a:srgbClr val="000000"/>
              </a:solidFill>
              <a:latin typeface="Core Bandi Face"/>
              <a:ea typeface="Core Bandi Face"/>
              <a:cs typeface="Core Bandi Face"/>
              <a:sym typeface="Core Bandi Face"/>
            </a:endParaRPr>
          </a:p>
          <a:p>
            <a:pPr algn="l">
              <a:lnSpc>
                <a:spcPts val="3599"/>
              </a:lnSpc>
              <a:spcBef>
                <a:spcPct val="0"/>
              </a:spcBef>
            </a:pPr>
            <a:r>
              <a:rPr lang="en-US" sz="2999">
                <a:solidFill>
                  <a:srgbClr val="000000"/>
                </a:solidFill>
                <a:latin typeface="Core Bandi Face"/>
                <a:ea typeface="Core Bandi Face"/>
                <a:cs typeface="Core Bandi Face"/>
                <a:sym typeface="Core Bandi Face"/>
              </a:rPr>
              <a:t>  All of Tattnall County’s schools are Title I schools.</a:t>
            </a:r>
          </a:p>
          <a:p>
            <a:pPr algn="l">
              <a:lnSpc>
                <a:spcPts val="5124"/>
              </a:lnSpc>
              <a:spcBef>
                <a:spcPct val="0"/>
              </a:spcBef>
            </a:pPr>
            <a:endParaRPr lang="en-US" sz="2999">
              <a:solidFill>
                <a:srgbClr val="000000"/>
              </a:solidFill>
              <a:latin typeface="Core Bandi Face"/>
              <a:ea typeface="Core Bandi Face"/>
              <a:cs typeface="Core Bandi Face"/>
              <a:sym typeface="Core Bandi Face"/>
            </a:endParaRPr>
          </a:p>
        </p:txBody>
      </p:sp>
      <p:sp>
        <p:nvSpPr>
          <p:cNvPr id="6" name="TextBox 6"/>
          <p:cNvSpPr txBox="1"/>
          <p:nvPr/>
        </p:nvSpPr>
        <p:spPr>
          <a:xfrm>
            <a:off x="1028700" y="743813"/>
            <a:ext cx="6685112"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What is a Title 1 School?</a:t>
            </a:r>
          </a:p>
        </p:txBody>
      </p:sp>
      <p:sp>
        <p:nvSpPr>
          <p:cNvPr id="7" name="Freeform 7"/>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3126873" y="7635504"/>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a:off x="3290539" y="2007238"/>
            <a:ext cx="523583" cy="530332"/>
          </a:xfrm>
          <a:custGeom>
            <a:avLst/>
            <a:gdLst/>
            <a:ahLst/>
            <a:cxnLst/>
            <a:rect l="l" t="t" r="r" b="b"/>
            <a:pathLst>
              <a:path w="523583" h="530332">
                <a:moveTo>
                  <a:pt x="0" y="0"/>
                </a:moveTo>
                <a:lnTo>
                  <a:pt x="523582" y="0"/>
                </a:lnTo>
                <a:lnTo>
                  <a:pt x="523582" y="530332"/>
                </a:lnTo>
                <a:lnTo>
                  <a:pt x="0" y="53033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509566" y="0"/>
            <a:ext cx="3625162" cy="2966041"/>
          </a:xfrm>
          <a:custGeom>
            <a:avLst/>
            <a:gdLst/>
            <a:ahLst/>
            <a:cxnLst/>
            <a:rect l="l" t="t" r="r" b="b"/>
            <a:pathLst>
              <a:path w="3625162" h="2966041">
                <a:moveTo>
                  <a:pt x="0" y="0"/>
                </a:moveTo>
                <a:lnTo>
                  <a:pt x="3625162" y="0"/>
                </a:lnTo>
                <a:lnTo>
                  <a:pt x="3625162" y="2966041"/>
                </a:lnTo>
                <a:lnTo>
                  <a:pt x="0" y="2966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6" name="Freeform 6"/>
          <p:cNvSpPr/>
          <p:nvPr/>
        </p:nvSpPr>
        <p:spPr>
          <a:xfrm rot="-391178">
            <a:off x="15119613" y="-360336"/>
            <a:ext cx="3847614" cy="3686714"/>
          </a:xfrm>
          <a:custGeom>
            <a:avLst/>
            <a:gdLst/>
            <a:ahLst/>
            <a:cxnLst/>
            <a:rect l="l" t="t" r="r" b="b"/>
            <a:pathLst>
              <a:path w="3847614" h="3686714">
                <a:moveTo>
                  <a:pt x="0" y="0"/>
                </a:moveTo>
                <a:lnTo>
                  <a:pt x="3847614" y="0"/>
                </a:lnTo>
                <a:lnTo>
                  <a:pt x="3847614" y="3686714"/>
                </a:lnTo>
                <a:lnTo>
                  <a:pt x="0" y="368671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7" name="Freeform 7"/>
          <p:cNvSpPr/>
          <p:nvPr/>
        </p:nvSpPr>
        <p:spPr>
          <a:xfrm rot="-455738">
            <a:off x="15135246" y="8347959"/>
            <a:ext cx="4248107" cy="2610655"/>
          </a:xfrm>
          <a:custGeom>
            <a:avLst/>
            <a:gdLst/>
            <a:ahLst/>
            <a:cxnLst/>
            <a:rect l="l" t="t" r="r" b="b"/>
            <a:pathLst>
              <a:path w="4248107" h="2610655">
                <a:moveTo>
                  <a:pt x="0" y="0"/>
                </a:moveTo>
                <a:lnTo>
                  <a:pt x="4248108" y="0"/>
                </a:lnTo>
                <a:lnTo>
                  <a:pt x="4248108" y="2610654"/>
                </a:lnTo>
                <a:lnTo>
                  <a:pt x="0" y="261065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8" name="TextBox 8"/>
          <p:cNvSpPr txBox="1"/>
          <p:nvPr/>
        </p:nvSpPr>
        <p:spPr>
          <a:xfrm>
            <a:off x="4500093" y="590047"/>
            <a:ext cx="7904867" cy="1258305"/>
          </a:xfrm>
          <a:prstGeom prst="rect">
            <a:avLst/>
          </a:prstGeom>
        </p:spPr>
        <p:txBody>
          <a:bodyPr lIns="0" tIns="0" rIns="0" bIns="0" rtlCol="0" anchor="t">
            <a:spAutoFit/>
          </a:bodyPr>
          <a:lstStyle/>
          <a:p>
            <a:pPr algn="ctr">
              <a:lnSpc>
                <a:spcPts val="8838"/>
              </a:lnSpc>
            </a:pPr>
            <a:r>
              <a:rPr lang="en-US" sz="10778">
                <a:solidFill>
                  <a:srgbClr val="516FA2"/>
                </a:solidFill>
                <a:latin typeface="Adigiana Extreme"/>
                <a:ea typeface="Adigiana Extreme"/>
                <a:cs typeface="Adigiana Extreme"/>
                <a:sym typeface="Adigiana Extreme"/>
              </a:rPr>
              <a:t>Title 1 Money</a:t>
            </a:r>
          </a:p>
        </p:txBody>
      </p:sp>
      <p:sp>
        <p:nvSpPr>
          <p:cNvPr id="9" name="TextBox 9"/>
          <p:cNvSpPr txBox="1"/>
          <p:nvPr/>
        </p:nvSpPr>
        <p:spPr>
          <a:xfrm>
            <a:off x="1303015" y="3051150"/>
            <a:ext cx="14722873" cy="5962650"/>
          </a:xfrm>
          <a:prstGeom prst="rect">
            <a:avLst/>
          </a:prstGeom>
        </p:spPr>
        <p:txBody>
          <a:bodyPr lIns="0" tIns="0" rIns="0" bIns="0" rtlCol="0" anchor="t">
            <a:spAutoFit/>
          </a:bodyPr>
          <a:lstStyle/>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Title I funds may only be used to supplement, not supplant existing services.</a:t>
            </a:r>
          </a:p>
          <a:p>
            <a:pPr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Our district/school utilizes the 1% of our Title I funds for parent engagement – this pays for  printing, parent communication, parent newsletters, parent and family engagement activities, translations and interpretation, family resource centers, and other parent resources.</a:t>
            </a:r>
          </a:p>
          <a:p>
            <a:pPr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Title I meeting supplies/materials.</a:t>
            </a:r>
          </a:p>
          <a:p>
            <a:pPr algn="l">
              <a:lnSpc>
                <a:spcPts val="3959"/>
              </a:lnSpc>
            </a:pPr>
            <a:endParaRPr lang="en-US" sz="3299">
              <a:solidFill>
                <a:srgbClr val="000000"/>
              </a:solidFill>
              <a:latin typeface="Core Bandi Face"/>
              <a:ea typeface="Core Bandi Face"/>
              <a:cs typeface="Core Bandi Face"/>
              <a:sym typeface="Core Bandi Face"/>
            </a:endParaRPr>
          </a:p>
          <a:p>
            <a:pPr marL="712465" lvl="1" indent="-356233" algn="l">
              <a:lnSpc>
                <a:spcPts val="3959"/>
              </a:lnSpc>
              <a:buFont typeface="Arial"/>
              <a:buChar char="•"/>
            </a:pPr>
            <a:r>
              <a:rPr lang="en-US" sz="3299">
                <a:solidFill>
                  <a:srgbClr val="000000"/>
                </a:solidFill>
                <a:latin typeface="Core Bandi Face"/>
                <a:ea typeface="Core Bandi Face"/>
                <a:cs typeface="Core Bandi Face"/>
                <a:sym typeface="Core Bandi Face"/>
              </a:rPr>
              <a:t>If you have any questions about the Title I budget for the county, please contact David Tucker at 557-4726.</a:t>
            </a:r>
          </a:p>
          <a:p>
            <a:pPr algn="l">
              <a:lnSpc>
                <a:spcPts val="3959"/>
              </a:lnSpc>
            </a:pPr>
            <a:endParaRPr lang="en-US" sz="3299">
              <a:solidFill>
                <a:srgbClr val="000000"/>
              </a:solidFill>
              <a:latin typeface="Core Bandi Face"/>
              <a:ea typeface="Core Bandi Face"/>
              <a:cs typeface="Core Bandi Face"/>
              <a:sym typeface="Core Bandi Face"/>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909457" y="1492486"/>
            <a:ext cx="13934599" cy="6877050"/>
          </a:xfrm>
          <a:prstGeom prst="rect">
            <a:avLst/>
          </a:prstGeom>
        </p:spPr>
        <p:txBody>
          <a:bodyPr lIns="0" tIns="0" rIns="0" bIns="0" rtlCol="0" anchor="t">
            <a:spAutoFit/>
          </a:bodyPr>
          <a:lstStyle/>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District Parent and Family Engagement Policy</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(Available at www.tattnallschools.org under Departments tab then select Federal Programs from drop down.)</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Available in the Student Handbook</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School Parent and Family Engagement Policy (copies provided on table)</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School-Parent Compact (copies provided on table)</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Annual Title I Parent Meeting (prior to November 1st) </a:t>
            </a:r>
          </a:p>
          <a:p>
            <a:pPr marL="928361" lvl="1" indent="-464181" algn="l">
              <a:lnSpc>
                <a:spcPts val="5159"/>
              </a:lnSpc>
              <a:buFont typeface="Arial"/>
              <a:buChar char="•"/>
            </a:pPr>
            <a:r>
              <a:rPr lang="en-US" sz="4299">
                <a:solidFill>
                  <a:srgbClr val="000000"/>
                </a:solidFill>
                <a:latin typeface="Core Bandi Face"/>
                <a:ea typeface="Core Bandi Face"/>
                <a:cs typeface="Core Bandi Face"/>
                <a:sym typeface="Core Bandi Face"/>
              </a:rPr>
              <a:t>Annual Evaluation</a:t>
            </a:r>
          </a:p>
          <a:p>
            <a:pPr algn="l">
              <a:lnSpc>
                <a:spcPts val="3000"/>
              </a:lnSpc>
              <a:spcBef>
                <a:spcPct val="0"/>
              </a:spcBef>
            </a:pPr>
            <a:endParaRPr lang="en-US" sz="4299">
              <a:solidFill>
                <a:srgbClr val="000000"/>
              </a:solidFill>
              <a:latin typeface="Core Bandi Face"/>
              <a:ea typeface="Core Bandi Face"/>
              <a:cs typeface="Core Bandi Face"/>
              <a:sym typeface="Core Bandi Face"/>
            </a:endParaRPr>
          </a:p>
        </p:txBody>
      </p:sp>
      <p:sp>
        <p:nvSpPr>
          <p:cNvPr id="3" name="Freeform 3"/>
          <p:cNvSpPr/>
          <p:nvPr/>
        </p:nvSpPr>
        <p:spPr>
          <a:xfrm rot="1853941" flipV="1">
            <a:off x="9315456" y="-558064"/>
            <a:ext cx="13627745" cy="6093373"/>
          </a:xfrm>
          <a:custGeom>
            <a:avLst/>
            <a:gdLst/>
            <a:ahLst/>
            <a:cxnLst/>
            <a:rect l="l" t="t" r="r" b="b"/>
            <a:pathLst>
              <a:path w="13627745" h="6093373">
                <a:moveTo>
                  <a:pt x="0" y="6093372"/>
                </a:moveTo>
                <a:lnTo>
                  <a:pt x="13627745" y="6093372"/>
                </a:lnTo>
                <a:lnTo>
                  <a:pt x="13627745" y="0"/>
                </a:lnTo>
                <a:lnTo>
                  <a:pt x="0" y="0"/>
                </a:lnTo>
                <a:lnTo>
                  <a:pt x="0" y="609337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Freeform 4"/>
          <p:cNvSpPr/>
          <p:nvPr/>
        </p:nvSpPr>
        <p:spPr>
          <a:xfrm rot="-9910074" flipV="1">
            <a:off x="-2886525" y="7324712"/>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5" name="Freeform 5"/>
          <p:cNvSpPr/>
          <p:nvPr/>
        </p:nvSpPr>
        <p:spPr>
          <a:xfrm>
            <a:off x="15628333" y="-146763"/>
            <a:ext cx="3261933" cy="3250072"/>
          </a:xfrm>
          <a:custGeom>
            <a:avLst/>
            <a:gdLst/>
            <a:ahLst/>
            <a:cxnLst/>
            <a:rect l="l" t="t" r="r" b="b"/>
            <a:pathLst>
              <a:path w="3261933" h="3250072">
                <a:moveTo>
                  <a:pt x="0" y="0"/>
                </a:moveTo>
                <a:lnTo>
                  <a:pt x="3261934" y="0"/>
                </a:lnTo>
                <a:lnTo>
                  <a:pt x="3261934" y="3250072"/>
                </a:lnTo>
                <a:lnTo>
                  <a:pt x="0" y="325007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1028700" y="334278"/>
            <a:ext cx="12603678" cy="536319"/>
          </a:xfrm>
          <a:prstGeom prst="rect">
            <a:avLst/>
          </a:prstGeom>
        </p:spPr>
        <p:txBody>
          <a:bodyPr lIns="0" tIns="0" rIns="0" bIns="0" rtlCol="0" anchor="t">
            <a:spAutoFit/>
          </a:bodyPr>
          <a:lstStyle/>
          <a:p>
            <a:pPr algn="l">
              <a:lnSpc>
                <a:spcPts val="3771"/>
              </a:lnSpc>
            </a:pPr>
            <a:r>
              <a:rPr lang="en-US" sz="4599">
                <a:solidFill>
                  <a:srgbClr val="516FA2"/>
                </a:solidFill>
                <a:latin typeface="Adigiana Extreme"/>
                <a:ea typeface="Adigiana Extreme"/>
                <a:cs typeface="Adigiana Extreme"/>
                <a:sym typeface="Adigiana Extreme"/>
              </a:rPr>
              <a:t>Title 1 Parent &amp; Family Engagement Requirements</a:t>
            </a:r>
          </a:p>
        </p:txBody>
      </p:sp>
      <p:sp>
        <p:nvSpPr>
          <p:cNvPr id="7" name="TextBox 7"/>
          <p:cNvSpPr txBox="1"/>
          <p:nvPr/>
        </p:nvSpPr>
        <p:spPr>
          <a:xfrm>
            <a:off x="4034699" y="8417952"/>
            <a:ext cx="12380800" cy="1152525"/>
          </a:xfrm>
          <a:prstGeom prst="rect">
            <a:avLst/>
          </a:prstGeom>
        </p:spPr>
        <p:txBody>
          <a:bodyPr lIns="0" tIns="0" rIns="0" bIns="0" rtlCol="0" anchor="t">
            <a:spAutoFit/>
          </a:bodyPr>
          <a:lstStyle/>
          <a:p>
            <a:pPr algn="l">
              <a:lnSpc>
                <a:spcPts val="3000"/>
              </a:lnSpc>
              <a:spcBef>
                <a:spcPct val="0"/>
              </a:spcBef>
            </a:pPr>
            <a:r>
              <a:rPr lang="en-US" sz="2500">
                <a:solidFill>
                  <a:srgbClr val="000000"/>
                </a:solidFill>
                <a:latin typeface="Core Bandi Face"/>
                <a:ea typeface="Core Bandi Face"/>
                <a:cs typeface="Core Bandi Face"/>
                <a:sym typeface="Core Bandi Face"/>
              </a:rPr>
              <a:t>While the ESSA has many requirements, there is a strong focus throughout the law on parent and family engagement notification and involvement…..</a:t>
            </a:r>
          </a:p>
          <a:p>
            <a:pPr algn="l">
              <a:lnSpc>
                <a:spcPts val="3000"/>
              </a:lnSpc>
              <a:spcBef>
                <a:spcPct val="0"/>
              </a:spcBef>
            </a:pPr>
            <a:endParaRPr lang="en-US" sz="2500">
              <a:solidFill>
                <a:srgbClr val="000000"/>
              </a:solidFill>
              <a:latin typeface="Core Bandi Face"/>
              <a:ea typeface="Core Bandi Face"/>
              <a:cs typeface="Core Bandi Face"/>
              <a:sym typeface="Core Bandi Fac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6019800"/>
          </a:xfrm>
          <a:prstGeom prst="rect">
            <a:avLst/>
          </a:prstGeom>
        </p:spPr>
        <p:txBody>
          <a:bodyPr lIns="0" tIns="0" rIns="0" bIns="0" rtlCol="0" anchor="t">
            <a:spAutoFit/>
          </a:bodyPr>
          <a:lstStyle/>
          <a:p>
            <a:pPr algn="l">
              <a:lnSpc>
                <a:spcPts val="5279"/>
              </a:lnSpc>
              <a:spcBef>
                <a:spcPct val="0"/>
              </a:spcBef>
            </a:pPr>
            <a:r>
              <a:rPr lang="en-US" sz="4399">
                <a:solidFill>
                  <a:srgbClr val="000000"/>
                </a:solidFill>
                <a:latin typeface="Core Bandi Face"/>
                <a:ea typeface="Core Bandi Face"/>
                <a:cs typeface="Core Bandi Face"/>
                <a:sym typeface="Core Bandi Face"/>
              </a:rPr>
              <a:t>Each Local Educational Agency (LEA) that receives Title I funds must jointly develop, and agree on with, and distribute to parents and family members of children receiving services a written parent and family engagement policy. The LEA parent and family engagement policy outlines how the district will implement programs, activities, and procedures for the engagement of parents in Title I programs. The policy will establish the district’s expectations for parent and family engagement and how the district will carry out the parent and family engagement requirements. </a:t>
            </a:r>
          </a:p>
        </p:txBody>
      </p:sp>
      <p:sp>
        <p:nvSpPr>
          <p:cNvPr id="4" name="TextBox 4"/>
          <p:cNvSpPr txBox="1"/>
          <p:nvPr/>
        </p:nvSpPr>
        <p:spPr>
          <a:xfrm>
            <a:off x="253367" y="504949"/>
            <a:ext cx="17848007"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LEA Parent and Family Engagement Policy ESSA Section 1116 (a) (2)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4686300"/>
          </a:xfrm>
          <a:prstGeom prst="rect">
            <a:avLst/>
          </a:prstGeom>
        </p:spPr>
        <p:txBody>
          <a:bodyPr lIns="0" tIns="0" rIns="0" bIns="0" rtlCol="0" anchor="t">
            <a:spAutoFit/>
          </a:bodyPr>
          <a:lstStyle/>
          <a:p>
            <a:pPr algn="l">
              <a:lnSpc>
                <a:spcPts val="5279"/>
              </a:lnSpc>
              <a:spcBef>
                <a:spcPct val="0"/>
              </a:spcBef>
            </a:pPr>
            <a:r>
              <a:rPr lang="en-US" sz="4399">
                <a:solidFill>
                  <a:srgbClr val="000000"/>
                </a:solidFill>
                <a:latin typeface="Core Bandi Face"/>
                <a:ea typeface="Core Bandi Face"/>
                <a:cs typeface="Core Bandi Face"/>
                <a:sym typeface="Core Bandi Face"/>
              </a:rPr>
              <a:t>Each school that receives Title I funds must jointly develop, agree on with, and distribute to parents and family members of children receiving services a written parent and family engagement policy. The school parent and family engagement policy describes how the school will carry out the parent and family engagement requirements to ensure effective engagement of parents and to support a partnership among the school, parents, and the community to improve student academic achievement. </a:t>
            </a:r>
          </a:p>
        </p:txBody>
      </p:sp>
      <p:sp>
        <p:nvSpPr>
          <p:cNvPr id="4" name="TextBox 4"/>
          <p:cNvSpPr txBox="1"/>
          <p:nvPr/>
        </p:nvSpPr>
        <p:spPr>
          <a:xfrm>
            <a:off x="253367" y="438274"/>
            <a:ext cx="17848007" cy="3122295"/>
          </a:xfrm>
          <a:prstGeom prst="rect">
            <a:avLst/>
          </a:prstGeom>
        </p:spPr>
        <p:txBody>
          <a:bodyPr lIns="0" tIns="0" rIns="0" bIns="0" rtlCol="0" anchor="t">
            <a:spAutoFit/>
          </a:bodyPr>
          <a:lstStyle/>
          <a:p>
            <a:pPr algn="ctr">
              <a:lnSpc>
                <a:spcPts val="7280"/>
              </a:lnSpc>
            </a:pPr>
            <a:r>
              <a:rPr lang="en-US" sz="8879">
                <a:solidFill>
                  <a:srgbClr val="516FA2"/>
                </a:solidFill>
                <a:latin typeface="Adigiana Extreme"/>
                <a:ea typeface="Adigiana Extreme"/>
                <a:cs typeface="Adigiana Extreme"/>
                <a:sym typeface="Adigiana Extreme"/>
              </a:rPr>
              <a:t>School Parent and Family Engagement Policy</a:t>
            </a:r>
          </a:p>
          <a:p>
            <a:pPr algn="ctr">
              <a:lnSpc>
                <a:spcPts val="7280"/>
              </a:lnSpc>
            </a:pPr>
            <a:r>
              <a:rPr lang="en-US" sz="8879">
                <a:solidFill>
                  <a:srgbClr val="516FA2"/>
                </a:solidFill>
                <a:latin typeface="Adigiana Extreme"/>
                <a:ea typeface="Adigiana Extreme"/>
                <a:cs typeface="Adigiana Extreme"/>
                <a:sym typeface="Adigiana Extreme"/>
              </a:rPr>
              <a:t> ESSA Section 1116 (b) and (c)</a:t>
            </a:r>
          </a:p>
          <a:p>
            <a:pPr algn="l">
              <a:lnSpc>
                <a:spcPts val="8838"/>
              </a:lnSpc>
            </a:pPr>
            <a:endParaRPr lang="en-US" sz="8879">
              <a:solidFill>
                <a:srgbClr val="516FA2"/>
              </a:solidFill>
              <a:latin typeface="Adigiana Extreme"/>
              <a:ea typeface="Adigiana Extreme"/>
              <a:cs typeface="Adigiana Extreme"/>
              <a:sym typeface="Adigiana Extreme"/>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5353050"/>
          </a:xfrm>
          <a:prstGeom prst="rect">
            <a:avLst/>
          </a:prstGeom>
        </p:spPr>
        <p:txBody>
          <a:bodyPr lIns="0" tIns="0" rIns="0" bIns="0" rtlCol="0" anchor="t">
            <a:spAutoFit/>
          </a:bodyPr>
          <a:lstStyle/>
          <a:p>
            <a:pPr algn="l">
              <a:lnSpc>
                <a:spcPts val="5279"/>
              </a:lnSpc>
              <a:spcBef>
                <a:spcPct val="0"/>
              </a:spcBef>
            </a:pPr>
            <a:r>
              <a:rPr lang="en-US" sz="4399">
                <a:solidFill>
                  <a:srgbClr val="000000"/>
                </a:solidFill>
                <a:latin typeface="Core Bandi Face"/>
                <a:ea typeface="Core Bandi Face"/>
                <a:cs typeface="Core Bandi Face"/>
                <a:sym typeface="Core Bandi Face"/>
              </a:rPr>
              <a:t>Each school that receives Title I funds must jointly develop and revise with parents a school-parent compact as part of the school-level parent and family engagement policy. The school-parent compact is an agreement that outlines how parents, the entire school staff, and students will share the responsibility for improved student academic achievement and the means by which the school and parents will build and develop a partnership to help children achieve the state’s high standards.</a:t>
            </a:r>
          </a:p>
        </p:txBody>
      </p:sp>
      <p:sp>
        <p:nvSpPr>
          <p:cNvPr id="4" name="TextBox 4"/>
          <p:cNvSpPr txBox="1"/>
          <p:nvPr/>
        </p:nvSpPr>
        <p:spPr>
          <a:xfrm>
            <a:off x="253367" y="501971"/>
            <a:ext cx="17848007" cy="3122295"/>
          </a:xfrm>
          <a:prstGeom prst="rect">
            <a:avLst/>
          </a:prstGeom>
        </p:spPr>
        <p:txBody>
          <a:bodyPr lIns="0" tIns="0" rIns="0" bIns="0" rtlCol="0" anchor="t">
            <a:spAutoFit/>
          </a:bodyPr>
          <a:lstStyle/>
          <a:p>
            <a:pPr algn="ctr">
              <a:lnSpc>
                <a:spcPts val="7280"/>
              </a:lnSpc>
            </a:pPr>
            <a:r>
              <a:rPr lang="en-US" sz="8879">
                <a:solidFill>
                  <a:srgbClr val="516FA2"/>
                </a:solidFill>
                <a:latin typeface="Adigiana Extreme"/>
                <a:ea typeface="Adigiana Extreme"/>
                <a:cs typeface="Adigiana Extreme"/>
                <a:sym typeface="Adigiana Extreme"/>
              </a:rPr>
              <a:t>School-Parent  Compact</a:t>
            </a:r>
          </a:p>
          <a:p>
            <a:pPr algn="ctr">
              <a:lnSpc>
                <a:spcPts val="7280"/>
              </a:lnSpc>
            </a:pPr>
            <a:r>
              <a:rPr lang="en-US" sz="8879">
                <a:solidFill>
                  <a:srgbClr val="516FA2"/>
                </a:solidFill>
                <a:latin typeface="Adigiana Extreme"/>
                <a:ea typeface="Adigiana Extreme"/>
                <a:cs typeface="Adigiana Extreme"/>
                <a:sym typeface="Adigiana Extreme"/>
              </a:rPr>
              <a:t>ESSA Section 1116 (d) </a:t>
            </a:r>
          </a:p>
          <a:p>
            <a:pPr algn="l">
              <a:lnSpc>
                <a:spcPts val="8838"/>
              </a:lnSpc>
            </a:pPr>
            <a:endParaRPr lang="en-US" sz="8879">
              <a:solidFill>
                <a:srgbClr val="516FA2"/>
              </a:solidFill>
              <a:latin typeface="Adigiana Extreme"/>
              <a:ea typeface="Adigiana Extreme"/>
              <a:cs typeface="Adigiana Extreme"/>
              <a:sym typeface="Adigiana Extreme"/>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3352800"/>
          </a:xfrm>
          <a:prstGeom prst="rect">
            <a:avLst/>
          </a:prstGeom>
        </p:spPr>
        <p:txBody>
          <a:bodyPr lIns="0" tIns="0" rIns="0" bIns="0" rtlCol="0" anchor="t">
            <a:spAutoFit/>
          </a:bodyPr>
          <a:lstStyle/>
          <a:p>
            <a:pPr algn="l">
              <a:lnSpc>
                <a:spcPts val="5279"/>
              </a:lnSpc>
              <a:spcBef>
                <a:spcPct val="0"/>
              </a:spcBef>
            </a:pPr>
            <a:r>
              <a:rPr lang="en-US" sz="4399">
                <a:solidFill>
                  <a:srgbClr val="000000"/>
                </a:solidFill>
                <a:latin typeface="Core Bandi Face"/>
                <a:ea typeface="Core Bandi Face"/>
                <a:cs typeface="Core Bandi Face"/>
                <a:sym typeface="Core Bandi Face"/>
              </a:rPr>
              <a:t>Convene an annual meeting, at a convenient time, to which all parents of participating children shall be invited and encouraged to attend, to inform parents of their school’s participation under this part and to explain the requirements of this part, and the right of the parents to be involved. </a:t>
            </a:r>
          </a:p>
        </p:txBody>
      </p:sp>
      <p:sp>
        <p:nvSpPr>
          <p:cNvPr id="4" name="TextBox 4"/>
          <p:cNvSpPr txBox="1"/>
          <p:nvPr/>
        </p:nvSpPr>
        <p:spPr>
          <a:xfrm>
            <a:off x="253367" y="501971"/>
            <a:ext cx="17848007" cy="2198370"/>
          </a:xfrm>
          <a:prstGeom prst="rect">
            <a:avLst/>
          </a:prstGeom>
        </p:spPr>
        <p:txBody>
          <a:bodyPr lIns="0" tIns="0" rIns="0" bIns="0" rtlCol="0" anchor="t">
            <a:spAutoFit/>
          </a:bodyPr>
          <a:lstStyle/>
          <a:p>
            <a:pPr algn="ctr">
              <a:lnSpc>
                <a:spcPts val="7280"/>
              </a:lnSpc>
            </a:pPr>
            <a:r>
              <a:rPr lang="en-US" sz="8879">
                <a:solidFill>
                  <a:srgbClr val="516FA2"/>
                </a:solidFill>
                <a:latin typeface="Adigiana Extreme"/>
                <a:ea typeface="Adigiana Extreme"/>
                <a:cs typeface="Adigiana Extreme"/>
                <a:sym typeface="Adigiana Extreme"/>
              </a:rPr>
              <a:t>Annual Title I Parent Meeting</a:t>
            </a:r>
          </a:p>
          <a:p>
            <a:pPr algn="ctr">
              <a:lnSpc>
                <a:spcPts val="8838"/>
              </a:lnSpc>
            </a:pPr>
            <a:r>
              <a:rPr lang="en-US" sz="10778">
                <a:solidFill>
                  <a:srgbClr val="516FA2"/>
                </a:solidFill>
                <a:latin typeface="Adigiana Extreme"/>
                <a:ea typeface="Adigiana Extreme"/>
                <a:cs typeface="Adigiana Extreme"/>
                <a:sym typeface="Adigiana Extreme"/>
              </a:rPr>
              <a:t>ESSA Section 1116 (c)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25580"/>
            <a:ext cx="17565879" cy="3352800"/>
          </a:xfrm>
          <a:prstGeom prst="rect">
            <a:avLst/>
          </a:prstGeom>
        </p:spPr>
        <p:txBody>
          <a:bodyPr lIns="0" tIns="0" rIns="0" bIns="0" rtlCol="0" anchor="t">
            <a:spAutoFit/>
          </a:bodyPr>
          <a:lstStyle/>
          <a:p>
            <a:pPr algn="l">
              <a:lnSpc>
                <a:spcPts val="5279"/>
              </a:lnSpc>
              <a:spcBef>
                <a:spcPct val="0"/>
              </a:spcBef>
            </a:pPr>
            <a:r>
              <a:rPr lang="en-US" sz="4399">
                <a:solidFill>
                  <a:srgbClr val="000000"/>
                </a:solidFill>
                <a:latin typeface="Core Bandi Face"/>
                <a:ea typeface="Core Bandi Face"/>
                <a:cs typeface="Core Bandi Face"/>
                <a:sym typeface="Core Bandi Face"/>
              </a:rPr>
              <a:t>Each Local Educational Agency (LEA) that receives Title I funds must conduct an annual evaluation of the content and effectiveness of the parent and family engagement policy in improving the academic quality of the Title I schools, including identifying possible barriers to greater participation of parents in activities and programs.</a:t>
            </a:r>
          </a:p>
        </p:txBody>
      </p:sp>
      <p:sp>
        <p:nvSpPr>
          <p:cNvPr id="4" name="TextBox 4"/>
          <p:cNvSpPr txBox="1"/>
          <p:nvPr/>
        </p:nvSpPr>
        <p:spPr>
          <a:xfrm>
            <a:off x="253367" y="501971"/>
            <a:ext cx="17848007" cy="3122295"/>
          </a:xfrm>
          <a:prstGeom prst="rect">
            <a:avLst/>
          </a:prstGeom>
        </p:spPr>
        <p:txBody>
          <a:bodyPr lIns="0" tIns="0" rIns="0" bIns="0" rtlCol="0" anchor="t">
            <a:spAutoFit/>
          </a:bodyPr>
          <a:lstStyle/>
          <a:p>
            <a:pPr algn="ctr">
              <a:lnSpc>
                <a:spcPts val="7280"/>
              </a:lnSpc>
            </a:pPr>
            <a:r>
              <a:rPr lang="en-US" sz="8879">
                <a:solidFill>
                  <a:srgbClr val="516FA2"/>
                </a:solidFill>
                <a:latin typeface="Adigiana Extreme"/>
                <a:ea typeface="Adigiana Extreme"/>
                <a:cs typeface="Adigiana Extreme"/>
                <a:sym typeface="Adigiana Extreme"/>
              </a:rPr>
              <a:t>Annual Evaluation</a:t>
            </a:r>
          </a:p>
          <a:p>
            <a:pPr algn="ctr">
              <a:lnSpc>
                <a:spcPts val="7280"/>
              </a:lnSpc>
            </a:pPr>
            <a:r>
              <a:rPr lang="en-US" sz="8879">
                <a:solidFill>
                  <a:srgbClr val="516FA2"/>
                </a:solidFill>
                <a:latin typeface="Adigiana Extreme"/>
                <a:ea typeface="Adigiana Extreme"/>
                <a:cs typeface="Adigiana Extreme"/>
                <a:sym typeface="Adigiana Extreme"/>
              </a:rPr>
              <a:t>ESSA Section 1116 (a) (2) (D) &amp; (E)</a:t>
            </a:r>
          </a:p>
          <a:p>
            <a:pPr algn="ctr">
              <a:lnSpc>
                <a:spcPts val="8838"/>
              </a:lnSpc>
            </a:pPr>
            <a:endParaRPr lang="en-US" sz="8879">
              <a:solidFill>
                <a:srgbClr val="516FA2"/>
              </a:solidFill>
              <a:latin typeface="Adigiana Extreme"/>
              <a:ea typeface="Adigiana Extreme"/>
              <a:cs typeface="Adigiana Extreme"/>
              <a:sym typeface="Adigiana Extrem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41676" y="8188729"/>
            <a:ext cx="11860071" cy="5302992"/>
          </a:xfrm>
          <a:custGeom>
            <a:avLst/>
            <a:gdLst/>
            <a:ahLst/>
            <a:cxnLst/>
            <a:rect l="l" t="t" r="r" b="b"/>
            <a:pathLst>
              <a:path w="11860071" h="5302992">
                <a:moveTo>
                  <a:pt x="11860070" y="5302993"/>
                </a:moveTo>
                <a:lnTo>
                  <a:pt x="0" y="5302993"/>
                </a:lnTo>
                <a:lnTo>
                  <a:pt x="0" y="0"/>
                </a:lnTo>
                <a:lnTo>
                  <a:pt x="11860070" y="0"/>
                </a:lnTo>
                <a:lnTo>
                  <a:pt x="11860070"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53367" y="3116055"/>
            <a:ext cx="17565879" cy="6562725"/>
          </a:xfrm>
          <a:prstGeom prst="rect">
            <a:avLst/>
          </a:prstGeom>
        </p:spPr>
        <p:txBody>
          <a:bodyPr lIns="0" tIns="0" rIns="0" bIns="0" rtlCol="0" anchor="t">
            <a:spAutoFit/>
          </a:bodyPr>
          <a:lstStyle/>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A Title I Schoolwide Program (SWP) addresses the educational needs of all students with comprehensive strategies for improving the whole school so that every student achieves high levels of academic proficiency.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SWP can improve academic achievement throughout a school so that all students, particularly the lowest-achieving students, demonstrate proficiency related to the state's academic content standards.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SWP builds on schoolwide reform strategies, rather than separate, add-on services. </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 The Title I Annual Schoolwide Plan is developed with input from various stakeholders.</a:t>
            </a:r>
          </a:p>
          <a:p>
            <a:pPr marL="755651" lvl="1" indent="-377825" algn="l">
              <a:lnSpc>
                <a:spcPts val="4200"/>
              </a:lnSpc>
              <a:buFont typeface="Arial"/>
              <a:buChar char="•"/>
            </a:pPr>
            <a:r>
              <a:rPr lang="en-US" sz="3500">
                <a:solidFill>
                  <a:srgbClr val="000000"/>
                </a:solidFill>
                <a:latin typeface="Core Bandi Face"/>
                <a:ea typeface="Core Bandi Face"/>
                <a:cs typeface="Core Bandi Face"/>
                <a:sym typeface="Core Bandi Face"/>
              </a:rPr>
              <a:t> Title I districts and schools are required to conduct a comprehensive needs assessment to identify student and staff needs and to determine appropriate programs, services and activities.</a:t>
            </a:r>
          </a:p>
          <a:p>
            <a:pPr algn="l">
              <a:lnSpc>
                <a:spcPts val="5279"/>
              </a:lnSpc>
              <a:spcBef>
                <a:spcPct val="0"/>
              </a:spcBef>
            </a:pPr>
            <a:endParaRPr lang="en-US" sz="3500">
              <a:solidFill>
                <a:srgbClr val="000000"/>
              </a:solidFill>
              <a:latin typeface="Core Bandi Face"/>
              <a:ea typeface="Core Bandi Face"/>
              <a:cs typeface="Core Bandi Face"/>
              <a:sym typeface="Core Bandi Face"/>
            </a:endParaRPr>
          </a:p>
        </p:txBody>
      </p:sp>
      <p:sp>
        <p:nvSpPr>
          <p:cNvPr id="4" name="TextBox 4"/>
          <p:cNvSpPr txBox="1"/>
          <p:nvPr/>
        </p:nvSpPr>
        <p:spPr>
          <a:xfrm>
            <a:off x="253367" y="568646"/>
            <a:ext cx="17848007" cy="2368030"/>
          </a:xfrm>
          <a:prstGeom prst="rect">
            <a:avLst/>
          </a:prstGeom>
        </p:spPr>
        <p:txBody>
          <a:bodyPr lIns="0" tIns="0" rIns="0" bIns="0" rtlCol="0" anchor="t">
            <a:spAutoFit/>
          </a:bodyPr>
          <a:lstStyle/>
          <a:p>
            <a:pPr algn="ctr">
              <a:lnSpc>
                <a:spcPts val="8838"/>
              </a:lnSpc>
            </a:pPr>
            <a:r>
              <a:rPr lang="en-US" sz="10778">
                <a:solidFill>
                  <a:srgbClr val="516FA2"/>
                </a:solidFill>
                <a:latin typeface="Adigiana Extreme"/>
                <a:ea typeface="Adigiana Extreme"/>
                <a:cs typeface="Adigiana Extreme"/>
                <a:sym typeface="Adigiana Extreme"/>
              </a:rPr>
              <a:t>Title I Schoolwide Program requirements &amp; participation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9257781" flipV="1">
            <a:off x="-2639497" y="6606804"/>
            <a:ext cx="11860071" cy="5302992"/>
          </a:xfrm>
          <a:custGeom>
            <a:avLst/>
            <a:gdLst/>
            <a:ahLst/>
            <a:cxnLst/>
            <a:rect l="l" t="t" r="r" b="b"/>
            <a:pathLst>
              <a:path w="11860071" h="5302992">
                <a:moveTo>
                  <a:pt x="0" y="5302992"/>
                </a:moveTo>
                <a:lnTo>
                  <a:pt x="11860071" y="5302992"/>
                </a:lnTo>
                <a:lnTo>
                  <a:pt x="11860071"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1391051" y="1336257"/>
            <a:ext cx="10014496" cy="4316106"/>
            <a:chOff x="0" y="0"/>
            <a:chExt cx="13352662" cy="5754808"/>
          </a:xfrm>
        </p:grpSpPr>
        <p:sp>
          <p:nvSpPr>
            <p:cNvPr id="4" name="Freeform 4"/>
            <p:cNvSpPr/>
            <p:nvPr/>
          </p:nvSpPr>
          <p:spPr>
            <a:xfrm>
              <a:off x="62892" y="0"/>
              <a:ext cx="13289769" cy="3382850"/>
            </a:xfrm>
            <a:custGeom>
              <a:avLst/>
              <a:gdLst/>
              <a:ahLst/>
              <a:cxnLst/>
              <a:rect l="l" t="t" r="r" b="b"/>
              <a:pathLst>
                <a:path w="13289769" h="3382850">
                  <a:moveTo>
                    <a:pt x="0" y="0"/>
                  </a:moveTo>
                  <a:lnTo>
                    <a:pt x="13289770" y="0"/>
                  </a:lnTo>
                  <a:lnTo>
                    <a:pt x="13289770" y="3382850"/>
                  </a:lnTo>
                  <a:lnTo>
                    <a:pt x="0" y="338285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2371957"/>
              <a:ext cx="13289769" cy="3382850"/>
            </a:xfrm>
            <a:custGeom>
              <a:avLst/>
              <a:gdLst/>
              <a:ahLst/>
              <a:cxnLst/>
              <a:rect l="l" t="t" r="r" b="b"/>
              <a:pathLst>
                <a:path w="13289769" h="3382850">
                  <a:moveTo>
                    <a:pt x="13289769" y="0"/>
                  </a:moveTo>
                  <a:lnTo>
                    <a:pt x="0" y="0"/>
                  </a:lnTo>
                  <a:lnTo>
                    <a:pt x="0" y="3382851"/>
                  </a:lnTo>
                  <a:lnTo>
                    <a:pt x="13289769" y="3382851"/>
                  </a:lnTo>
                  <a:lnTo>
                    <a:pt x="13289769"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rot="1853941" flipV="1">
            <a:off x="9816400" y="-1034736"/>
            <a:ext cx="11860071" cy="5302992"/>
          </a:xfrm>
          <a:custGeom>
            <a:avLst/>
            <a:gdLst/>
            <a:ahLst/>
            <a:cxnLst/>
            <a:rect l="l" t="t" r="r" b="b"/>
            <a:pathLst>
              <a:path w="11860071" h="5302992">
                <a:moveTo>
                  <a:pt x="0" y="5302992"/>
                </a:moveTo>
                <a:lnTo>
                  <a:pt x="11860070" y="5302992"/>
                </a:lnTo>
                <a:lnTo>
                  <a:pt x="11860070" y="0"/>
                </a:lnTo>
                <a:lnTo>
                  <a:pt x="0" y="0"/>
                </a:lnTo>
                <a:lnTo>
                  <a:pt x="0" y="5302992"/>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7" name="Freeform 7"/>
          <p:cNvSpPr/>
          <p:nvPr/>
        </p:nvSpPr>
        <p:spPr>
          <a:xfrm>
            <a:off x="14510911" y="8841150"/>
            <a:ext cx="823683" cy="834301"/>
          </a:xfrm>
          <a:custGeom>
            <a:avLst/>
            <a:gdLst/>
            <a:ahLst/>
            <a:cxnLst/>
            <a:rect l="l" t="t" r="r" b="b"/>
            <a:pathLst>
              <a:path w="823683" h="834301">
                <a:moveTo>
                  <a:pt x="0" y="0"/>
                </a:moveTo>
                <a:lnTo>
                  <a:pt x="823683" y="0"/>
                </a:lnTo>
                <a:lnTo>
                  <a:pt x="823683" y="834300"/>
                </a:lnTo>
                <a:lnTo>
                  <a:pt x="0" y="834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70975" y="179837"/>
            <a:ext cx="12013323" cy="1258305"/>
          </a:xfrm>
          <a:prstGeom prst="rect">
            <a:avLst/>
          </a:prstGeom>
        </p:spPr>
        <p:txBody>
          <a:bodyPr lIns="0" tIns="0" rIns="0" bIns="0" rtlCol="0" anchor="t">
            <a:spAutoFit/>
          </a:bodyPr>
          <a:lstStyle/>
          <a:p>
            <a:pPr algn="ctr">
              <a:lnSpc>
                <a:spcPts val="8838"/>
              </a:lnSpc>
            </a:pPr>
            <a:r>
              <a:rPr lang="en-US" sz="10778">
                <a:solidFill>
                  <a:srgbClr val="516FA2"/>
                </a:solidFill>
                <a:latin typeface="Adigiana Extreme"/>
                <a:ea typeface="Adigiana Extreme"/>
                <a:cs typeface="Adigiana Extreme"/>
                <a:sym typeface="Adigiana Extreme"/>
              </a:rPr>
              <a:t>STMS Schoolwide Goals</a:t>
            </a:r>
          </a:p>
        </p:txBody>
      </p:sp>
      <p:sp>
        <p:nvSpPr>
          <p:cNvPr id="9" name="TextBox 9"/>
          <p:cNvSpPr txBox="1"/>
          <p:nvPr/>
        </p:nvSpPr>
        <p:spPr>
          <a:xfrm>
            <a:off x="1691109" y="1588185"/>
            <a:ext cx="9650781" cy="3762375"/>
          </a:xfrm>
          <a:prstGeom prst="rect">
            <a:avLst/>
          </a:prstGeom>
        </p:spPr>
        <p:txBody>
          <a:bodyPr lIns="0" tIns="0" rIns="0" bIns="0" rtlCol="0" anchor="t">
            <a:spAutoFit/>
          </a:bodyPr>
          <a:lstStyle/>
          <a:p>
            <a:pPr algn="ctr">
              <a:lnSpc>
                <a:spcPts val="4200"/>
              </a:lnSpc>
              <a:spcBef>
                <a:spcPct val="0"/>
              </a:spcBef>
            </a:pPr>
            <a:r>
              <a:rPr lang="en-US" sz="3500">
                <a:solidFill>
                  <a:srgbClr val="000000"/>
                </a:solidFill>
                <a:latin typeface="Core Bandi Face"/>
                <a:ea typeface="Core Bandi Face"/>
                <a:cs typeface="Core Bandi Face"/>
                <a:sym typeface="Core Bandi Face"/>
              </a:rPr>
              <a:t>Smart Goal #1: To reduce the percentage of Beginning Learners (Level 1 on GMAS EOG) by decreasing the number of students reading below grade level by 10% and increase the number of students above grade level by 5% in the 2026-2027 school year as compared to 2025-2026 school year.</a:t>
            </a:r>
          </a:p>
        </p:txBody>
      </p:sp>
      <p:grpSp>
        <p:nvGrpSpPr>
          <p:cNvPr id="10" name="Group 10"/>
          <p:cNvGrpSpPr/>
          <p:nvPr/>
        </p:nvGrpSpPr>
        <p:grpSpPr>
          <a:xfrm>
            <a:off x="6516500" y="5693230"/>
            <a:ext cx="10124015" cy="4363307"/>
            <a:chOff x="0" y="0"/>
            <a:chExt cx="13498686" cy="5817742"/>
          </a:xfrm>
        </p:grpSpPr>
        <p:sp>
          <p:nvSpPr>
            <p:cNvPr id="11" name="Freeform 11"/>
            <p:cNvSpPr/>
            <p:nvPr/>
          </p:nvSpPr>
          <p:spPr>
            <a:xfrm>
              <a:off x="63580" y="0"/>
              <a:ext cx="13435106" cy="3419845"/>
            </a:xfrm>
            <a:custGeom>
              <a:avLst/>
              <a:gdLst/>
              <a:ahLst/>
              <a:cxnLst/>
              <a:rect l="l" t="t" r="r" b="b"/>
              <a:pathLst>
                <a:path w="13435106" h="3419845">
                  <a:moveTo>
                    <a:pt x="0" y="0"/>
                  </a:moveTo>
                  <a:lnTo>
                    <a:pt x="13435106" y="0"/>
                  </a:lnTo>
                  <a:lnTo>
                    <a:pt x="13435106" y="3419845"/>
                  </a:lnTo>
                  <a:lnTo>
                    <a:pt x="0" y="341984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flipH="1">
              <a:off x="0" y="2397897"/>
              <a:ext cx="13435106" cy="3419845"/>
            </a:xfrm>
            <a:custGeom>
              <a:avLst/>
              <a:gdLst/>
              <a:ahLst/>
              <a:cxnLst/>
              <a:rect l="l" t="t" r="r" b="b"/>
              <a:pathLst>
                <a:path w="13435106" h="3419845">
                  <a:moveTo>
                    <a:pt x="13435106" y="0"/>
                  </a:moveTo>
                  <a:lnTo>
                    <a:pt x="0" y="0"/>
                  </a:lnTo>
                  <a:lnTo>
                    <a:pt x="0" y="3419845"/>
                  </a:lnTo>
                  <a:lnTo>
                    <a:pt x="13435106" y="3419845"/>
                  </a:lnTo>
                  <a:lnTo>
                    <a:pt x="13435106"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13" name="TextBox 13"/>
          <p:cNvSpPr txBox="1"/>
          <p:nvPr/>
        </p:nvSpPr>
        <p:spPr>
          <a:xfrm>
            <a:off x="7160239" y="6246108"/>
            <a:ext cx="8836535" cy="3228975"/>
          </a:xfrm>
          <a:prstGeom prst="rect">
            <a:avLst/>
          </a:prstGeom>
        </p:spPr>
        <p:txBody>
          <a:bodyPr lIns="0" tIns="0" rIns="0" bIns="0" rtlCol="0" anchor="t">
            <a:spAutoFit/>
          </a:bodyPr>
          <a:lstStyle/>
          <a:p>
            <a:pPr algn="ctr">
              <a:lnSpc>
                <a:spcPts val="4200"/>
              </a:lnSpc>
              <a:spcBef>
                <a:spcPct val="0"/>
              </a:spcBef>
            </a:pPr>
            <a:r>
              <a:rPr lang="en-US" sz="3500">
                <a:solidFill>
                  <a:srgbClr val="000000"/>
                </a:solidFill>
                <a:latin typeface="Core Bandi Face"/>
                <a:ea typeface="Core Bandi Face"/>
                <a:cs typeface="Core Bandi Face"/>
                <a:sym typeface="Core Bandi Face"/>
              </a:rPr>
              <a:t>Smart Goal #2:  With continued implementation of the Multi-Tiered System of Supports, we will decrease the number of students receiving office discipline referrals by 3% during the 2026-2027 school year as compared to 2025-2026 school year.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TextBox 2"/>
          <p:cNvSpPr txBox="1"/>
          <p:nvPr/>
        </p:nvSpPr>
        <p:spPr>
          <a:xfrm>
            <a:off x="634426" y="2414689"/>
            <a:ext cx="7527915" cy="632460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iReady - Reading/Math</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Delta Math</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Progress Learning</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Class size reduction teachers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Free Breakfast/Lunch program</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6th Grade Orientation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7th/8th Grades Open House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School Council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Grade Night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Literacy Night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Georgia Bridge Program</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Migrant Paraprofessional</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Co-Teachers/Inclusion Support</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CTAE Courses - Computer Science</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Lightbox Learning</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Academic Recognition</a:t>
            </a:r>
          </a:p>
          <a:p>
            <a:pPr algn="l">
              <a:lnSpc>
                <a:spcPts val="2999"/>
              </a:lnSpc>
              <a:spcBef>
                <a:spcPct val="0"/>
              </a:spcBef>
            </a:pPr>
            <a:endParaRPr lang="en-US" sz="2499">
              <a:solidFill>
                <a:srgbClr val="000000"/>
              </a:solidFill>
              <a:latin typeface="Core Bandi Face"/>
              <a:ea typeface="Core Bandi Face"/>
              <a:cs typeface="Core Bandi Face"/>
              <a:sym typeface="Core Bandi Face"/>
            </a:endParaRPr>
          </a:p>
        </p:txBody>
      </p:sp>
      <p:sp>
        <p:nvSpPr>
          <p:cNvPr id="3" name="Freeform 3"/>
          <p:cNvSpPr/>
          <p:nvPr/>
        </p:nvSpPr>
        <p:spPr>
          <a:xfrm rot="1853941" flipV="1">
            <a:off x="10033352" y="-1871737"/>
            <a:ext cx="13627745" cy="6093373"/>
          </a:xfrm>
          <a:custGeom>
            <a:avLst/>
            <a:gdLst/>
            <a:ahLst/>
            <a:cxnLst/>
            <a:rect l="l" t="t" r="r" b="b"/>
            <a:pathLst>
              <a:path w="13627745" h="6093373">
                <a:moveTo>
                  <a:pt x="0" y="6093373"/>
                </a:moveTo>
                <a:lnTo>
                  <a:pt x="13627746" y="6093373"/>
                </a:lnTo>
                <a:lnTo>
                  <a:pt x="13627746" y="0"/>
                </a:lnTo>
                <a:lnTo>
                  <a:pt x="0" y="0"/>
                </a:lnTo>
                <a:lnTo>
                  <a:pt x="0" y="609337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4" name="TextBox 4"/>
          <p:cNvSpPr txBox="1"/>
          <p:nvPr/>
        </p:nvSpPr>
        <p:spPr>
          <a:xfrm>
            <a:off x="301140" y="616419"/>
            <a:ext cx="15722403"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Schoolwide Programs/Supports</a:t>
            </a:r>
          </a:p>
        </p:txBody>
      </p:sp>
      <p:sp>
        <p:nvSpPr>
          <p:cNvPr id="5" name="TextBox 5"/>
          <p:cNvSpPr txBox="1"/>
          <p:nvPr/>
        </p:nvSpPr>
        <p:spPr>
          <a:xfrm>
            <a:off x="7697948" y="2216755"/>
            <a:ext cx="7527915" cy="4838700"/>
          </a:xfrm>
          <a:prstGeom prst="rect">
            <a:avLst/>
          </a:prstGeom>
        </p:spPr>
        <p:txBody>
          <a:bodyPr lIns="0" tIns="0" rIns="0" bIns="0" rtlCol="0" anchor="t">
            <a:spAutoFit/>
          </a:bodyPr>
          <a:lstStyle/>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Telehealth</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Multi-Tiered Systems of</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Support (MTSS):  Behavior &amp; Academics</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Behavior Recognition</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Educator’s Handbook</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Professional Learning:</a:t>
            </a:r>
          </a:p>
          <a:p>
            <a:pPr marL="539749" lvl="1" indent="-269875" algn="l">
              <a:lnSpc>
                <a:spcPts val="2999"/>
              </a:lnSpc>
              <a:buFont typeface="Arial"/>
              <a:buChar char="•"/>
            </a:pPr>
            <a:r>
              <a:rPr lang="en-US" sz="2499">
                <a:solidFill>
                  <a:srgbClr val="000000"/>
                </a:solidFill>
                <a:latin typeface="Core Bandi Face"/>
                <a:ea typeface="Core Bandi Face"/>
                <a:cs typeface="Core Bandi Face"/>
                <a:sym typeface="Core Bandi Face"/>
              </a:rPr>
              <a:t>New Teacher Academy &amp; Mentor Program</a:t>
            </a:r>
          </a:p>
          <a:p>
            <a:pPr marL="1079499" lvl="2" indent="-359833" algn="l">
              <a:lnSpc>
                <a:spcPts val="2999"/>
              </a:lnSpc>
              <a:buFont typeface="Arial"/>
              <a:buChar char="⚬"/>
            </a:pPr>
            <a:r>
              <a:rPr lang="en-US" sz="2499">
                <a:solidFill>
                  <a:srgbClr val="000000"/>
                </a:solidFill>
                <a:latin typeface="Core Bandi Face"/>
                <a:ea typeface="Core Bandi Face"/>
                <a:cs typeface="Core Bandi Face"/>
                <a:sym typeface="Core Bandi Face"/>
              </a:rPr>
              <a:t>Classroom Management</a:t>
            </a:r>
          </a:p>
          <a:p>
            <a:pPr marL="1079499" lvl="2" indent="-359833" algn="l">
              <a:lnSpc>
                <a:spcPts val="2999"/>
              </a:lnSpc>
              <a:buFont typeface="Arial"/>
              <a:buChar char="⚬"/>
            </a:pPr>
            <a:r>
              <a:rPr lang="en-US" sz="2499">
                <a:solidFill>
                  <a:srgbClr val="000000"/>
                </a:solidFill>
                <a:latin typeface="Core Bandi Face"/>
                <a:ea typeface="Core Bandi Face"/>
                <a:cs typeface="Core Bandi Face"/>
                <a:sym typeface="Core Bandi Face"/>
              </a:rPr>
              <a:t>High Leverage Practices</a:t>
            </a:r>
          </a:p>
          <a:p>
            <a:pPr marL="1079499" lvl="2" indent="-359833" algn="l">
              <a:lnSpc>
                <a:spcPts val="2999"/>
              </a:lnSpc>
              <a:buFont typeface="Arial"/>
              <a:buChar char="⚬"/>
            </a:pPr>
            <a:r>
              <a:rPr lang="en-US" sz="2499">
                <a:solidFill>
                  <a:srgbClr val="000000"/>
                </a:solidFill>
                <a:latin typeface="Core Bandi Face"/>
                <a:ea typeface="Core Bandi Face"/>
                <a:cs typeface="Core Bandi Face"/>
                <a:sym typeface="Core Bandi Face"/>
              </a:rPr>
              <a:t>Literacy</a:t>
            </a:r>
          </a:p>
          <a:p>
            <a:pPr marL="1079499" lvl="2" indent="-359833" algn="l">
              <a:lnSpc>
                <a:spcPts val="2999"/>
              </a:lnSpc>
              <a:buFont typeface="Arial"/>
              <a:buChar char="⚬"/>
            </a:pPr>
            <a:r>
              <a:rPr lang="en-US" sz="2499">
                <a:solidFill>
                  <a:srgbClr val="000000"/>
                </a:solidFill>
                <a:latin typeface="Core Bandi Face"/>
                <a:ea typeface="Core Bandi Face"/>
                <a:cs typeface="Core Bandi Face"/>
                <a:sym typeface="Core Bandi Face"/>
              </a:rPr>
              <a:t>Data Analysis</a:t>
            </a:r>
          </a:p>
          <a:p>
            <a:pPr marL="1079499" lvl="2" indent="-359833" algn="l">
              <a:lnSpc>
                <a:spcPts val="2999"/>
              </a:lnSpc>
              <a:buFont typeface="Arial"/>
              <a:buChar char="⚬"/>
            </a:pPr>
            <a:r>
              <a:rPr lang="en-US" sz="2499">
                <a:solidFill>
                  <a:srgbClr val="000000"/>
                </a:solidFill>
                <a:latin typeface="Core Bandi Face"/>
                <a:ea typeface="Core Bandi Face"/>
                <a:cs typeface="Core Bandi Face"/>
                <a:sym typeface="Core Bandi Face"/>
              </a:rPr>
              <a:t>Poverty</a:t>
            </a:r>
          </a:p>
          <a:p>
            <a:pPr algn="l">
              <a:lnSpc>
                <a:spcPts val="2999"/>
              </a:lnSpc>
              <a:spcBef>
                <a:spcPct val="0"/>
              </a:spcBef>
            </a:pPr>
            <a:endParaRPr lang="en-US" sz="2499">
              <a:solidFill>
                <a:srgbClr val="000000"/>
              </a:solidFill>
              <a:latin typeface="Core Bandi Face"/>
              <a:ea typeface="Core Bandi Face"/>
              <a:cs typeface="Core Bandi Face"/>
              <a:sym typeface="Core Bandi Face"/>
            </a:endParaRPr>
          </a:p>
        </p:txBody>
      </p:sp>
      <p:sp>
        <p:nvSpPr>
          <p:cNvPr id="6" name="TextBox 6"/>
          <p:cNvSpPr txBox="1"/>
          <p:nvPr/>
        </p:nvSpPr>
        <p:spPr>
          <a:xfrm>
            <a:off x="5796222" y="8215925"/>
            <a:ext cx="11331368" cy="1295400"/>
          </a:xfrm>
          <a:prstGeom prst="rect">
            <a:avLst/>
          </a:prstGeom>
        </p:spPr>
        <p:txBody>
          <a:bodyPr lIns="0" tIns="0" rIns="0" bIns="0" rtlCol="0" anchor="t">
            <a:spAutoFit/>
          </a:bodyPr>
          <a:lstStyle/>
          <a:p>
            <a:pPr algn="l">
              <a:lnSpc>
                <a:spcPts val="2999"/>
              </a:lnSpc>
            </a:pPr>
            <a:r>
              <a:rPr lang="en-US" sz="2499">
                <a:solidFill>
                  <a:srgbClr val="000000"/>
                </a:solidFill>
                <a:latin typeface="Core Bandi Face"/>
                <a:ea typeface="Core Bandi Face"/>
                <a:cs typeface="Core Bandi Face"/>
                <a:sym typeface="Core Bandi Face"/>
              </a:rPr>
              <a:t>You, as Title I parents, have the right to provide input in the development of the schoolwide improvement plan. You are encouraged to submit suggestions at any time throughout the school year to the school principal. </a:t>
            </a:r>
          </a:p>
          <a:p>
            <a:pPr algn="l">
              <a:lnSpc>
                <a:spcPts val="1398"/>
              </a:lnSpc>
              <a:spcBef>
                <a:spcPct val="0"/>
              </a:spcBef>
            </a:pPr>
            <a:endParaRPr lang="en-US" sz="2499">
              <a:solidFill>
                <a:srgbClr val="000000"/>
              </a:solidFill>
              <a:latin typeface="Core Bandi Face"/>
              <a:ea typeface="Core Bandi Face"/>
              <a:cs typeface="Core Bandi Face"/>
              <a:sym typeface="Core Bandi Face"/>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6795797" y="6230047"/>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rot="-75115">
            <a:off x="468875" y="2494583"/>
            <a:ext cx="14503567" cy="6250832"/>
            <a:chOff x="0" y="0"/>
            <a:chExt cx="19338089" cy="8334442"/>
          </a:xfrm>
        </p:grpSpPr>
        <p:sp>
          <p:nvSpPr>
            <p:cNvPr id="4" name="Freeform 4"/>
            <p:cNvSpPr/>
            <p:nvPr/>
          </p:nvSpPr>
          <p:spPr>
            <a:xfrm>
              <a:off x="91084" y="0"/>
              <a:ext cx="19247005" cy="4899238"/>
            </a:xfrm>
            <a:custGeom>
              <a:avLst/>
              <a:gdLst/>
              <a:ahLst/>
              <a:cxnLst/>
              <a:rect l="l" t="t" r="r" b="b"/>
              <a:pathLst>
                <a:path w="19247005" h="4899238">
                  <a:moveTo>
                    <a:pt x="0" y="0"/>
                  </a:moveTo>
                  <a:lnTo>
                    <a:pt x="19247005" y="0"/>
                  </a:lnTo>
                  <a:lnTo>
                    <a:pt x="19247005" y="4899238"/>
                  </a:lnTo>
                  <a:lnTo>
                    <a:pt x="0" y="489923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flipH="1">
              <a:off x="0" y="3435204"/>
              <a:ext cx="19247005" cy="4899238"/>
            </a:xfrm>
            <a:custGeom>
              <a:avLst/>
              <a:gdLst/>
              <a:ahLst/>
              <a:cxnLst/>
              <a:rect l="l" t="t" r="r" b="b"/>
              <a:pathLst>
                <a:path w="19247005" h="4899238">
                  <a:moveTo>
                    <a:pt x="19247005" y="0"/>
                  </a:moveTo>
                  <a:lnTo>
                    <a:pt x="0" y="0"/>
                  </a:lnTo>
                  <a:lnTo>
                    <a:pt x="0" y="4899238"/>
                  </a:lnTo>
                  <a:lnTo>
                    <a:pt x="19247005" y="4899238"/>
                  </a:lnTo>
                  <a:lnTo>
                    <a:pt x="19247005" y="0"/>
                  </a:lnTo>
                  <a:close/>
                </a:path>
              </a:pathLst>
            </a:custGeom>
            <a:blipFill>
              <a:blip r:embed="rId4">
                <a:extLst>
                  <a:ext uri="{96DAC541-7B7A-43D3-8B79-37D633B846F1}">
                    <asvg:svgBlip xmlns:asvg="http://schemas.microsoft.com/office/drawing/2016/SVG/main" r:embed="rId5"/>
                  </a:ext>
                </a:extLst>
              </a:blip>
              <a:stretch>
                <a:fillRect/>
              </a:stretch>
            </a:blipFill>
          </p:spPr>
        </p:sp>
      </p:grpSp>
      <p:sp>
        <p:nvSpPr>
          <p:cNvPr id="6" name="Freeform 6"/>
          <p:cNvSpPr/>
          <p:nvPr/>
        </p:nvSpPr>
        <p:spPr>
          <a:xfrm>
            <a:off x="15908877" y="1502588"/>
            <a:ext cx="823683" cy="834301"/>
          </a:xfrm>
          <a:custGeom>
            <a:avLst/>
            <a:gdLst/>
            <a:ahLst/>
            <a:cxnLst/>
            <a:rect l="l" t="t" r="r" b="b"/>
            <a:pathLst>
              <a:path w="823683" h="834301">
                <a:moveTo>
                  <a:pt x="0" y="0"/>
                </a:moveTo>
                <a:lnTo>
                  <a:pt x="823683" y="0"/>
                </a:lnTo>
                <a:lnTo>
                  <a:pt x="823683" y="834301"/>
                </a:lnTo>
                <a:lnTo>
                  <a:pt x="0" y="834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flipH="1">
            <a:off x="13332326" y="5510206"/>
            <a:ext cx="6800467" cy="4364663"/>
          </a:xfrm>
          <a:custGeom>
            <a:avLst/>
            <a:gdLst/>
            <a:ahLst/>
            <a:cxnLst/>
            <a:rect l="l" t="t" r="r" b="b"/>
            <a:pathLst>
              <a:path w="6800467" h="4364663">
                <a:moveTo>
                  <a:pt x="6800467" y="0"/>
                </a:moveTo>
                <a:lnTo>
                  <a:pt x="0" y="0"/>
                </a:lnTo>
                <a:lnTo>
                  <a:pt x="0" y="4364663"/>
                </a:lnTo>
                <a:lnTo>
                  <a:pt x="6800467" y="4364663"/>
                </a:lnTo>
                <a:lnTo>
                  <a:pt x="6800467"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Freeform 8"/>
          <p:cNvSpPr/>
          <p:nvPr/>
        </p:nvSpPr>
        <p:spPr>
          <a:xfrm>
            <a:off x="2352310" y="2770819"/>
            <a:ext cx="10882632" cy="2212048"/>
          </a:xfrm>
          <a:custGeom>
            <a:avLst/>
            <a:gdLst/>
            <a:ahLst/>
            <a:cxnLst/>
            <a:rect l="l" t="t" r="r" b="b"/>
            <a:pathLst>
              <a:path w="10882632" h="2212048">
                <a:moveTo>
                  <a:pt x="0" y="0"/>
                </a:moveTo>
                <a:lnTo>
                  <a:pt x="10882631" y="0"/>
                </a:lnTo>
                <a:lnTo>
                  <a:pt x="10882631" y="2212048"/>
                </a:lnTo>
                <a:lnTo>
                  <a:pt x="0" y="2212048"/>
                </a:lnTo>
                <a:lnTo>
                  <a:pt x="0" y="0"/>
                </a:lnTo>
                <a:close/>
              </a:path>
            </a:pathLst>
          </a:custGeom>
          <a:blipFill>
            <a:blip r:embed="rId10"/>
            <a:stretch>
              <a:fillRect/>
            </a:stretch>
          </a:blipFill>
        </p:spPr>
      </p:sp>
      <p:sp>
        <p:nvSpPr>
          <p:cNvPr id="9" name="TextBox 9"/>
          <p:cNvSpPr txBox="1"/>
          <p:nvPr/>
        </p:nvSpPr>
        <p:spPr>
          <a:xfrm rot="-75115">
            <a:off x="1932132" y="5255379"/>
            <a:ext cx="12025580" cy="3733800"/>
          </a:xfrm>
          <a:prstGeom prst="rect">
            <a:avLst/>
          </a:prstGeom>
        </p:spPr>
        <p:txBody>
          <a:bodyPr lIns="0" tIns="0" rIns="0" bIns="0" rtlCol="0" anchor="t">
            <a:spAutoFit/>
          </a:bodyPr>
          <a:lstStyle/>
          <a:p>
            <a:pPr algn="l">
              <a:lnSpc>
                <a:spcPts val="4908"/>
              </a:lnSpc>
            </a:pPr>
            <a:r>
              <a:rPr lang="en-US" sz="4090">
                <a:solidFill>
                  <a:srgbClr val="000000"/>
                </a:solidFill>
                <a:latin typeface="Core Bandi Face"/>
                <a:ea typeface="Core Bandi Face"/>
                <a:cs typeface="Core Bandi Face"/>
                <a:sym typeface="Core Bandi Face"/>
              </a:rPr>
              <a:t>STMS Report Card:    24-25:  Lagging Data </a:t>
            </a:r>
          </a:p>
          <a:p>
            <a:pPr algn="l">
              <a:lnSpc>
                <a:spcPts val="4908"/>
              </a:lnSpc>
            </a:pPr>
            <a:r>
              <a:rPr lang="en-US" sz="4090">
                <a:solidFill>
                  <a:srgbClr val="000000"/>
                </a:solidFill>
                <a:latin typeface="Core Bandi Face"/>
                <a:ea typeface="Core Bandi Face"/>
                <a:cs typeface="Core Bandi Face"/>
                <a:sym typeface="Core Bandi Face"/>
              </a:rPr>
              <a:t>https://public.gosa.ga.gov/noauth/extensions/SchoolGrades-Georgia/SchoolGrades-Georgia.html?lang=English&amp;SchoolName=south-tattnall-middle-school </a:t>
            </a:r>
          </a:p>
          <a:p>
            <a:pPr algn="l">
              <a:lnSpc>
                <a:spcPts val="4908"/>
              </a:lnSpc>
              <a:spcBef>
                <a:spcPct val="0"/>
              </a:spcBef>
            </a:pPr>
            <a:endParaRPr lang="en-US" sz="4090">
              <a:solidFill>
                <a:srgbClr val="000000"/>
              </a:solidFill>
              <a:latin typeface="Core Bandi Face"/>
              <a:ea typeface="Core Bandi Face"/>
              <a:cs typeface="Core Bandi Face"/>
              <a:sym typeface="Core Bandi Face"/>
            </a:endParaRPr>
          </a:p>
        </p:txBody>
      </p:sp>
      <p:sp>
        <p:nvSpPr>
          <p:cNvPr id="10" name="TextBox 10"/>
          <p:cNvSpPr txBox="1"/>
          <p:nvPr/>
        </p:nvSpPr>
        <p:spPr>
          <a:xfrm>
            <a:off x="1433650" y="823434"/>
            <a:ext cx="13022961"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School State Report Card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848624" y="3086394"/>
            <a:ext cx="16070338" cy="7439025"/>
          </a:xfrm>
          <a:prstGeom prst="rect">
            <a:avLst/>
          </a:prstGeom>
        </p:spPr>
        <p:txBody>
          <a:bodyPr lIns="0" tIns="0" rIns="0" bIns="0" rtlCol="0" anchor="t">
            <a:spAutoFit/>
          </a:bodyPr>
          <a:lstStyle/>
          <a:p>
            <a:pPr algn="l">
              <a:lnSpc>
                <a:spcPts val="2999"/>
              </a:lnSpc>
            </a:pPr>
            <a:r>
              <a:rPr lang="en-US" sz="2499">
                <a:solidFill>
                  <a:srgbClr val="000000"/>
                </a:solidFill>
                <a:latin typeface="Core Bandi Face"/>
                <a:ea typeface="Core Bandi Face"/>
                <a:cs typeface="Core Bandi Face"/>
                <a:sym typeface="Core Bandi Face"/>
              </a:rPr>
              <a:t>Georgia's academic content standards establish high expectations for all students. The Georgia Standards identify what your child needs to know and be able to do in all content areas by grade levels. The Georgia Standards form the framework of everything taught at school.</a:t>
            </a: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pPr>
            <a:r>
              <a:rPr lang="en-US" sz="2499">
                <a:solidFill>
                  <a:srgbClr val="000000"/>
                </a:solidFill>
                <a:latin typeface="Core Bandi Face"/>
                <a:ea typeface="Core Bandi Face"/>
                <a:cs typeface="Core Bandi Face"/>
                <a:sym typeface="Core Bandi Face"/>
              </a:rPr>
              <a:t>Resources can be found for Georgia Standards through GaDOE Inspire</a:t>
            </a: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pPr>
            <a:r>
              <a:rPr lang="en-US" sz="2499">
                <a:solidFill>
                  <a:srgbClr val="000000"/>
                </a:solidFill>
                <a:latin typeface="Core Bandi Face"/>
                <a:ea typeface="Core Bandi Face"/>
                <a:cs typeface="Core Bandi Face"/>
                <a:sym typeface="Core Bandi Face"/>
              </a:rPr>
              <a:t>ACCESS for ELLs is the WIDA's set of summative English language proficiency</a:t>
            </a:r>
          </a:p>
          <a:p>
            <a:pPr algn="l">
              <a:lnSpc>
                <a:spcPts val="2999"/>
              </a:lnSpc>
            </a:pPr>
            <a:r>
              <a:rPr lang="en-US" sz="2499">
                <a:solidFill>
                  <a:srgbClr val="000000"/>
                </a:solidFill>
                <a:latin typeface="Core Bandi Face"/>
                <a:ea typeface="Core Bandi Face"/>
                <a:cs typeface="Core Bandi Face"/>
                <a:sym typeface="Core Bandi Face"/>
              </a:rPr>
              <a:t>assessments. ACCESS is taken annually by English learners in kindergarten through</a:t>
            </a:r>
          </a:p>
          <a:p>
            <a:pPr algn="l">
              <a:lnSpc>
                <a:spcPts val="2999"/>
              </a:lnSpc>
            </a:pPr>
            <a:r>
              <a:rPr lang="en-US" sz="2499">
                <a:solidFill>
                  <a:srgbClr val="000000"/>
                </a:solidFill>
                <a:latin typeface="Core Bandi Face"/>
                <a:ea typeface="Core Bandi Face"/>
                <a:cs typeface="Core Bandi Face"/>
                <a:sym typeface="Core Bandi Face"/>
              </a:rPr>
              <a:t>grade 12. ACCESS generally starts in January.</a:t>
            </a: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pPr>
            <a:r>
              <a:rPr lang="en-US" sz="2499">
                <a:solidFill>
                  <a:srgbClr val="000000"/>
                </a:solidFill>
                <a:latin typeface="Core Bandi Face"/>
                <a:ea typeface="Core Bandi Face"/>
                <a:cs typeface="Core Bandi Face"/>
                <a:sym typeface="Core Bandi Face"/>
              </a:rPr>
              <a:t>Georgia Milestones measures how well students have learned the knowledge and skills</a:t>
            </a:r>
          </a:p>
          <a:p>
            <a:pPr algn="l">
              <a:lnSpc>
                <a:spcPts val="2999"/>
              </a:lnSpc>
            </a:pPr>
            <a:r>
              <a:rPr lang="en-US" sz="2499">
                <a:solidFill>
                  <a:srgbClr val="000000"/>
                </a:solidFill>
                <a:latin typeface="Core Bandi Face"/>
                <a:ea typeface="Core Bandi Face"/>
                <a:cs typeface="Core Bandi Face"/>
                <a:sym typeface="Core Bandi Face"/>
              </a:rPr>
              <a:t>outlined in the state-adopted content standards in English Language Arts, Mathematics,</a:t>
            </a:r>
          </a:p>
          <a:p>
            <a:pPr algn="l">
              <a:lnSpc>
                <a:spcPts val="2999"/>
              </a:lnSpc>
            </a:pPr>
            <a:r>
              <a:rPr lang="en-US" sz="2499">
                <a:solidFill>
                  <a:srgbClr val="000000"/>
                </a:solidFill>
                <a:latin typeface="Core Bandi Face"/>
                <a:ea typeface="Core Bandi Face"/>
                <a:cs typeface="Core Bandi Face"/>
                <a:sym typeface="Core Bandi Face"/>
              </a:rPr>
              <a:t>Science, and Social Studies. Our dates are:</a:t>
            </a: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pPr>
            <a:r>
              <a:rPr lang="en-US" sz="2499">
                <a:solidFill>
                  <a:srgbClr val="000000"/>
                </a:solidFill>
                <a:latin typeface="Core Bandi Face"/>
                <a:ea typeface="Core Bandi Face"/>
                <a:cs typeface="Core Bandi Face"/>
                <a:sym typeface="Core Bandi Face"/>
              </a:rPr>
              <a:t>April 26:  ELA 1                         April 28:  Math 1 &amp; 2</a:t>
            </a:r>
          </a:p>
          <a:p>
            <a:pPr algn="l">
              <a:lnSpc>
                <a:spcPts val="2999"/>
              </a:lnSpc>
            </a:pPr>
            <a:r>
              <a:rPr lang="en-US" sz="2499">
                <a:solidFill>
                  <a:srgbClr val="000000"/>
                </a:solidFill>
                <a:latin typeface="Core Bandi Face"/>
                <a:ea typeface="Core Bandi Face"/>
                <a:cs typeface="Core Bandi Face"/>
                <a:sym typeface="Core Bandi Face"/>
              </a:rPr>
              <a:t>April 27:  ELA 2 &amp; 3                   April 29:  Science 1 &amp; 2 (8th Grade Only)</a:t>
            </a:r>
          </a:p>
          <a:p>
            <a:pPr algn="l">
              <a:lnSpc>
                <a:spcPts val="2999"/>
              </a:lnSpc>
            </a:pPr>
            <a:r>
              <a:rPr lang="en-US" sz="2499">
                <a:solidFill>
                  <a:srgbClr val="000000"/>
                </a:solidFill>
                <a:latin typeface="Core Bandi Face"/>
                <a:ea typeface="Core Bandi Face"/>
                <a:cs typeface="Core Bandi Face"/>
                <a:sym typeface="Core Bandi Face"/>
              </a:rPr>
              <a:t>                                              April 30:  Social Studies 1 &amp; 2 (8th Grade Only)</a:t>
            </a: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pPr>
            <a:endParaRPr lang="en-US" sz="2499">
              <a:solidFill>
                <a:srgbClr val="000000"/>
              </a:solidFill>
              <a:latin typeface="Core Bandi Face"/>
              <a:ea typeface="Core Bandi Face"/>
              <a:cs typeface="Core Bandi Face"/>
              <a:sym typeface="Core Bandi Face"/>
            </a:endParaRPr>
          </a:p>
          <a:p>
            <a:pPr algn="l">
              <a:lnSpc>
                <a:spcPts val="2999"/>
              </a:lnSpc>
              <a:spcBef>
                <a:spcPct val="0"/>
              </a:spcBef>
            </a:pPr>
            <a:endParaRPr lang="en-US" sz="2499">
              <a:solidFill>
                <a:srgbClr val="000000"/>
              </a:solidFill>
              <a:latin typeface="Core Bandi Face"/>
              <a:ea typeface="Core Bandi Face"/>
              <a:cs typeface="Core Bandi Face"/>
              <a:sym typeface="Core Bandi Face"/>
            </a:endParaRPr>
          </a:p>
        </p:txBody>
      </p:sp>
      <p:sp>
        <p:nvSpPr>
          <p:cNvPr id="4" name="TextBox 4"/>
          <p:cNvSpPr txBox="1"/>
          <p:nvPr/>
        </p:nvSpPr>
        <p:spPr>
          <a:xfrm>
            <a:off x="1433650" y="823434"/>
            <a:ext cx="9822188"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STMS Curriculum &amp; Testing</a:t>
            </a:r>
          </a:p>
        </p:txBody>
      </p:sp>
      <p:sp>
        <p:nvSpPr>
          <p:cNvPr id="5" name="TextBox 5"/>
          <p:cNvSpPr txBox="1"/>
          <p:nvPr/>
        </p:nvSpPr>
        <p:spPr>
          <a:xfrm>
            <a:off x="10634792" y="1021220"/>
            <a:ext cx="7774962" cy="1130935"/>
          </a:xfrm>
          <a:prstGeom prst="rect">
            <a:avLst/>
          </a:prstGeom>
        </p:spPr>
        <p:txBody>
          <a:bodyPr lIns="0" tIns="0" rIns="0" bIns="0" rtlCol="0" anchor="t">
            <a:spAutoFit/>
          </a:bodyPr>
          <a:lstStyle/>
          <a:p>
            <a:pPr algn="ctr">
              <a:lnSpc>
                <a:spcPts val="2870"/>
              </a:lnSpc>
            </a:pPr>
            <a:r>
              <a:rPr lang="en-US" sz="3500">
                <a:solidFill>
                  <a:srgbClr val="516FA2"/>
                </a:solidFill>
                <a:latin typeface="Adigiana Extreme"/>
                <a:ea typeface="Adigiana Extreme"/>
                <a:cs typeface="Adigiana Extreme"/>
                <a:sym typeface="Adigiana Extreme"/>
              </a:rPr>
              <a:t>Our Curriculum is guided by GADOE’s</a:t>
            </a:r>
          </a:p>
          <a:p>
            <a:pPr algn="ctr">
              <a:lnSpc>
                <a:spcPts val="2870"/>
              </a:lnSpc>
            </a:pPr>
            <a:r>
              <a:rPr lang="en-US" sz="3500">
                <a:solidFill>
                  <a:srgbClr val="516FA2"/>
                </a:solidFill>
                <a:latin typeface="Adigiana Extreme"/>
                <a:ea typeface="Adigiana Extreme"/>
                <a:cs typeface="Adigiana Extreme"/>
                <a:sym typeface="Adigiana Extreme"/>
              </a:rPr>
              <a:t>    Georgia Standards of Excellence.</a:t>
            </a:r>
          </a:p>
          <a:p>
            <a:pPr algn="ctr">
              <a:lnSpc>
                <a:spcPts val="2870"/>
              </a:lnSpc>
            </a:pPr>
            <a:endParaRPr lang="en-US" sz="3500">
              <a:solidFill>
                <a:srgbClr val="516FA2"/>
              </a:solidFill>
              <a:latin typeface="Adigiana Extreme"/>
              <a:ea typeface="Adigiana Extreme"/>
              <a:cs typeface="Adigiana Extreme"/>
              <a:sym typeface="Adigiana Extreme"/>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19275"/>
            <a:ext cx="16070338" cy="7620000"/>
          </a:xfrm>
          <a:prstGeom prst="rect">
            <a:avLst/>
          </a:prstGeom>
        </p:spPr>
        <p:txBody>
          <a:bodyPr lIns="0" tIns="0" rIns="0" bIns="0" rtlCol="0" anchor="t">
            <a:spAutoFit/>
          </a:bodyPr>
          <a:lstStyle/>
          <a:p>
            <a:pPr algn="l">
              <a:lnSpc>
                <a:spcPts val="3599"/>
              </a:lnSpc>
            </a:pPr>
            <a:r>
              <a:rPr lang="en-US" sz="2999" u="sng">
                <a:solidFill>
                  <a:srgbClr val="000000"/>
                </a:solidFill>
                <a:latin typeface="Core Bandi Face"/>
                <a:ea typeface="Core Bandi Face"/>
                <a:cs typeface="Core Bandi Face"/>
                <a:sym typeface="Core Bandi Face"/>
              </a:rPr>
              <a:t>How do these tests measure my child’s progress?</a:t>
            </a:r>
            <a:r>
              <a:rPr lang="en-US" sz="2999">
                <a:solidFill>
                  <a:srgbClr val="000000"/>
                </a:solidFill>
                <a:latin typeface="Core Bandi Face"/>
                <a:ea typeface="Core Bandi Face"/>
                <a:cs typeface="Core Bandi Face"/>
                <a:sym typeface="Core Bandi Face"/>
              </a:rPr>
              <a:t> The EOG GA Milestones</a:t>
            </a:r>
          </a:p>
          <a:p>
            <a:pPr algn="l">
              <a:lnSpc>
                <a:spcPts val="3599"/>
              </a:lnSpc>
            </a:pPr>
            <a:r>
              <a:rPr lang="en-US" sz="2999">
                <a:solidFill>
                  <a:srgbClr val="000000"/>
                </a:solidFill>
                <a:latin typeface="Core Bandi Face"/>
                <a:ea typeface="Core Bandi Face"/>
                <a:cs typeface="Core Bandi Face"/>
                <a:sym typeface="Core Bandi Face"/>
              </a:rPr>
              <a:t>measures how well students have learned the knowledge and skills outlined in the state</a:t>
            </a:r>
          </a:p>
          <a:p>
            <a:pPr algn="l">
              <a:lnSpc>
                <a:spcPts val="3599"/>
              </a:lnSpc>
            </a:pPr>
            <a:r>
              <a:rPr lang="en-US" sz="2999">
                <a:solidFill>
                  <a:srgbClr val="000000"/>
                </a:solidFill>
                <a:latin typeface="Core Bandi Face"/>
                <a:ea typeface="Core Bandi Face"/>
                <a:cs typeface="Core Bandi Face"/>
                <a:sym typeface="Core Bandi Face"/>
              </a:rPr>
              <a:t>adopted content standards in ELA, Math, Science ,and SS. ACCESS is a language proficiency</a:t>
            </a:r>
          </a:p>
          <a:p>
            <a:pPr algn="l">
              <a:lnSpc>
                <a:spcPts val="3599"/>
              </a:lnSpc>
            </a:pPr>
            <a:r>
              <a:rPr lang="en-US" sz="2999">
                <a:solidFill>
                  <a:srgbClr val="000000"/>
                </a:solidFill>
                <a:latin typeface="Core Bandi Face"/>
                <a:ea typeface="Core Bandi Face"/>
                <a:cs typeface="Core Bandi Face"/>
                <a:sym typeface="Core Bandi Face"/>
              </a:rPr>
              <a:t>test used to measure Els’ social and academic proficiency in English.</a:t>
            </a:r>
          </a:p>
          <a:p>
            <a:pPr algn="l">
              <a:lnSpc>
                <a:spcPts val="3599"/>
              </a:lnSpc>
            </a:pPr>
            <a:r>
              <a:rPr lang="en-US" sz="2999">
                <a:solidFill>
                  <a:srgbClr val="000000"/>
                </a:solidFill>
                <a:latin typeface="Core Bandi Face"/>
                <a:ea typeface="Core Bandi Face"/>
                <a:cs typeface="Core Bandi Face"/>
                <a:sym typeface="Core Bandi Face"/>
              </a:rPr>
              <a:t>The GAA 2.0 enables the demonstration of achievement and progress relative to selected skills</a:t>
            </a:r>
          </a:p>
          <a:p>
            <a:pPr algn="l">
              <a:lnSpc>
                <a:spcPts val="3599"/>
              </a:lnSpc>
            </a:pPr>
            <a:r>
              <a:rPr lang="en-US" sz="2999">
                <a:solidFill>
                  <a:srgbClr val="000000"/>
                </a:solidFill>
                <a:latin typeface="Core Bandi Face"/>
                <a:ea typeface="Core Bandi Face"/>
                <a:cs typeface="Core Bandi Face"/>
                <a:sym typeface="Core Bandi Face"/>
              </a:rPr>
              <a:t>that are aligned to the GA curriculum for SWD.</a:t>
            </a:r>
          </a:p>
          <a:p>
            <a:pPr algn="l">
              <a:lnSpc>
                <a:spcPts val="3599"/>
              </a:lnSpc>
            </a:pPr>
            <a:endParaRPr lang="en-US" sz="2999">
              <a:solidFill>
                <a:srgbClr val="000000"/>
              </a:solidFill>
              <a:latin typeface="Core Bandi Face"/>
              <a:ea typeface="Core Bandi Face"/>
              <a:cs typeface="Core Bandi Face"/>
              <a:sym typeface="Core Bandi Face"/>
            </a:endParaRPr>
          </a:p>
          <a:p>
            <a:pPr algn="l">
              <a:lnSpc>
                <a:spcPts val="3599"/>
              </a:lnSpc>
            </a:pPr>
            <a:r>
              <a:rPr lang="en-US" sz="2999" u="sng">
                <a:solidFill>
                  <a:srgbClr val="000000"/>
                </a:solidFill>
                <a:latin typeface="Core Bandi Face"/>
                <a:ea typeface="Core Bandi Face"/>
                <a:cs typeface="Core Bandi Face"/>
                <a:sym typeface="Core Bandi Face"/>
              </a:rPr>
              <a:t>What proficiency levels is my child expected to meet?</a:t>
            </a:r>
            <a:r>
              <a:rPr lang="en-US" sz="2999">
                <a:solidFill>
                  <a:srgbClr val="000000"/>
                </a:solidFill>
                <a:latin typeface="Core Bandi Face"/>
                <a:ea typeface="Core Bandi Face"/>
                <a:cs typeface="Core Bandi Face"/>
                <a:sym typeface="Core Bandi Face"/>
              </a:rPr>
              <a:t> For the EOG GA</a:t>
            </a:r>
          </a:p>
          <a:p>
            <a:pPr algn="l">
              <a:lnSpc>
                <a:spcPts val="3599"/>
              </a:lnSpc>
            </a:pPr>
            <a:r>
              <a:rPr lang="en-US" sz="2999">
                <a:solidFill>
                  <a:srgbClr val="000000"/>
                </a:solidFill>
                <a:latin typeface="Core Bandi Face"/>
                <a:ea typeface="Core Bandi Face"/>
                <a:cs typeface="Core Bandi Face"/>
                <a:sym typeface="Core Bandi Face"/>
              </a:rPr>
              <a:t>Milestones: Levels 1-4 (Beginning, Developing, Proficient &amp; Distinguished)</a:t>
            </a:r>
          </a:p>
          <a:p>
            <a:pPr algn="l">
              <a:lnSpc>
                <a:spcPts val="3599"/>
              </a:lnSpc>
            </a:pPr>
            <a:r>
              <a:rPr lang="en-US" sz="2999">
                <a:solidFill>
                  <a:srgbClr val="000000"/>
                </a:solidFill>
                <a:latin typeface="Core Bandi Face"/>
                <a:ea typeface="Core Bandi Face"/>
                <a:cs typeface="Core Bandi Face"/>
                <a:sym typeface="Core Bandi Face"/>
              </a:rPr>
              <a:t>ACCESS: Levels1-6 (Entering – Reaching)</a:t>
            </a:r>
          </a:p>
          <a:p>
            <a:pPr algn="l">
              <a:lnSpc>
                <a:spcPts val="3599"/>
              </a:lnSpc>
            </a:pPr>
            <a:r>
              <a:rPr lang="en-US" sz="2999">
                <a:solidFill>
                  <a:srgbClr val="000000"/>
                </a:solidFill>
                <a:latin typeface="Core Bandi Face"/>
                <a:ea typeface="Core Bandi Face"/>
                <a:cs typeface="Core Bandi Face"/>
                <a:sym typeface="Core Bandi Face"/>
              </a:rPr>
              <a:t>GAA 2.0: Levels 1-4</a:t>
            </a:r>
          </a:p>
          <a:p>
            <a:pPr algn="l">
              <a:lnSpc>
                <a:spcPts val="3599"/>
              </a:lnSpc>
            </a:pPr>
            <a:endParaRPr lang="en-US" sz="2999">
              <a:solidFill>
                <a:srgbClr val="000000"/>
              </a:solidFill>
              <a:latin typeface="Core Bandi Face"/>
              <a:ea typeface="Core Bandi Face"/>
              <a:cs typeface="Core Bandi Face"/>
              <a:sym typeface="Core Bandi Face"/>
            </a:endParaRPr>
          </a:p>
          <a:p>
            <a:pPr algn="l">
              <a:lnSpc>
                <a:spcPts val="3599"/>
              </a:lnSpc>
            </a:pPr>
            <a:r>
              <a:rPr lang="en-US" sz="2999" u="sng">
                <a:solidFill>
                  <a:srgbClr val="000000"/>
                </a:solidFill>
                <a:latin typeface="Core Bandi Face"/>
                <a:ea typeface="Core Bandi Face"/>
                <a:cs typeface="Core Bandi Face"/>
                <a:sym typeface="Core Bandi Face"/>
              </a:rPr>
              <a:t>How to access previous test performance, standards, and attendance about</a:t>
            </a:r>
          </a:p>
          <a:p>
            <a:pPr algn="l">
              <a:lnSpc>
                <a:spcPts val="3599"/>
              </a:lnSpc>
            </a:pPr>
            <a:r>
              <a:rPr lang="en-US" sz="2999" u="sng">
                <a:solidFill>
                  <a:srgbClr val="000000"/>
                </a:solidFill>
                <a:latin typeface="Core Bandi Face"/>
                <a:ea typeface="Core Bandi Face"/>
                <a:cs typeface="Core Bandi Face"/>
                <a:sym typeface="Core Bandi Face"/>
              </a:rPr>
              <a:t>my child using the Statewide Longitudinal Data System (SLDS) through the</a:t>
            </a:r>
          </a:p>
          <a:p>
            <a:pPr algn="l">
              <a:lnSpc>
                <a:spcPts val="3599"/>
              </a:lnSpc>
            </a:pPr>
            <a:r>
              <a:rPr lang="en-US" sz="2999" u="sng">
                <a:solidFill>
                  <a:srgbClr val="000000"/>
                </a:solidFill>
                <a:latin typeface="Core Bandi Face"/>
                <a:ea typeface="Core Bandi Face"/>
                <a:cs typeface="Core Bandi Face"/>
                <a:sym typeface="Core Bandi Face"/>
              </a:rPr>
              <a:t>school’s parent porta</a:t>
            </a:r>
            <a:r>
              <a:rPr lang="en-US" sz="2999">
                <a:solidFill>
                  <a:srgbClr val="000000"/>
                </a:solidFill>
                <a:latin typeface="Core Bandi Face"/>
                <a:ea typeface="Core Bandi Face"/>
                <a:cs typeface="Core Bandi Face"/>
                <a:sym typeface="Core Bandi Face"/>
              </a:rPr>
              <a:t>l--Login to your Powerschool account and click SLDS Portal</a:t>
            </a:r>
          </a:p>
          <a:p>
            <a:pPr algn="l">
              <a:lnSpc>
                <a:spcPts val="3599"/>
              </a:lnSpc>
            </a:pPr>
            <a:r>
              <a:rPr lang="en-US" sz="2999">
                <a:solidFill>
                  <a:srgbClr val="000000"/>
                </a:solidFill>
                <a:latin typeface="Core Bandi Face"/>
                <a:ea typeface="Core Bandi Face"/>
                <a:cs typeface="Core Bandi Face"/>
                <a:sym typeface="Core Bandi Face"/>
              </a:rPr>
              <a:t>button. You can look at performance/assessment, attendance, etc.</a:t>
            </a:r>
          </a:p>
          <a:p>
            <a:pPr algn="l">
              <a:lnSpc>
                <a:spcPts val="3599"/>
              </a:lnSpc>
              <a:spcBef>
                <a:spcPct val="0"/>
              </a:spcBef>
            </a:pPr>
            <a:endParaRPr lang="en-US" sz="2999">
              <a:solidFill>
                <a:srgbClr val="000000"/>
              </a:solidFill>
              <a:latin typeface="Core Bandi Face"/>
              <a:ea typeface="Core Bandi Face"/>
              <a:cs typeface="Core Bandi Face"/>
              <a:sym typeface="Core Bandi Face"/>
            </a:endParaRPr>
          </a:p>
        </p:txBody>
      </p:sp>
      <p:sp>
        <p:nvSpPr>
          <p:cNvPr id="4" name="TextBox 4"/>
          <p:cNvSpPr txBox="1"/>
          <p:nvPr/>
        </p:nvSpPr>
        <p:spPr>
          <a:xfrm>
            <a:off x="525968" y="381000"/>
            <a:ext cx="16392995"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Student Academic Expectations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819275"/>
            <a:ext cx="16070338" cy="8105775"/>
          </a:xfrm>
          <a:prstGeom prst="rect">
            <a:avLst/>
          </a:prstGeom>
        </p:spPr>
        <p:txBody>
          <a:bodyPr lIns="0" tIns="0" rIns="0" bIns="0" rtlCol="0" anchor="t">
            <a:spAutoFit/>
          </a:bodyPr>
          <a:lstStyle/>
          <a:p>
            <a:pPr algn="l">
              <a:lnSpc>
                <a:spcPts val="4799"/>
              </a:lnSpc>
            </a:pPr>
            <a:r>
              <a:rPr lang="en-US" sz="3999">
                <a:solidFill>
                  <a:srgbClr val="000000"/>
                </a:solidFill>
                <a:latin typeface="Core Bandi Face"/>
                <a:ea typeface="Core Bandi Face"/>
                <a:cs typeface="Core Bandi Face"/>
                <a:sym typeface="Core Bandi Face"/>
              </a:rPr>
              <a:t>In compliance with the requirements of the Every Student Succeeds Act, parents may request professional qualifications of student’s teacher(s) and/or paraprofessional(s).</a:t>
            </a:r>
          </a:p>
          <a:p>
            <a:pPr algn="l">
              <a:lnSpc>
                <a:spcPts val="4799"/>
              </a:lnSpc>
            </a:pPr>
            <a:endParaRPr lang="en-US" sz="3999">
              <a:solidFill>
                <a:srgbClr val="000000"/>
              </a:solidFill>
              <a:latin typeface="Core Bandi Face"/>
              <a:ea typeface="Core Bandi Face"/>
              <a:cs typeface="Core Bandi Face"/>
              <a:sym typeface="Core Bandi Face"/>
            </a:endParaRPr>
          </a:p>
          <a:p>
            <a:pPr algn="l">
              <a:lnSpc>
                <a:spcPts val="4799"/>
              </a:lnSpc>
            </a:pPr>
            <a:r>
              <a:rPr lang="en-US" sz="3999">
                <a:solidFill>
                  <a:srgbClr val="000000"/>
                </a:solidFill>
                <a:latin typeface="Core Bandi Face"/>
                <a:ea typeface="Core Bandi Face"/>
                <a:cs typeface="Core Bandi Face"/>
                <a:sym typeface="Core Bandi Face"/>
              </a:rPr>
              <a:t>A copy of notification can be viewed on Tattnall County Schools district page by selecting Departments and Federal Programs from drop down. Copy of notice is located under Parent and Community section.</a:t>
            </a:r>
          </a:p>
          <a:p>
            <a:pPr algn="l">
              <a:lnSpc>
                <a:spcPts val="4799"/>
              </a:lnSpc>
            </a:pPr>
            <a:endParaRPr lang="en-US" sz="3999">
              <a:solidFill>
                <a:srgbClr val="000000"/>
              </a:solidFill>
              <a:latin typeface="Core Bandi Face"/>
              <a:ea typeface="Core Bandi Face"/>
              <a:cs typeface="Core Bandi Face"/>
              <a:sym typeface="Core Bandi Face"/>
            </a:endParaRPr>
          </a:p>
          <a:p>
            <a:pPr algn="l">
              <a:lnSpc>
                <a:spcPts val="4799"/>
              </a:lnSpc>
            </a:pPr>
            <a:r>
              <a:rPr lang="en-US" sz="3999">
                <a:solidFill>
                  <a:srgbClr val="000000"/>
                </a:solidFill>
                <a:latin typeface="Core Bandi Face"/>
                <a:ea typeface="Core Bandi Face"/>
                <a:cs typeface="Core Bandi Face"/>
                <a:sym typeface="Core Bandi Face"/>
              </a:rPr>
              <a:t>If you wish to request information concerning your child’s teacher(s) and/ or paraprofessional’s qualifications, please contact the principal at your child’s school or Mrs. Gwenda Johnson at the Tattnall County Board of Education (912)-557-4726.</a:t>
            </a:r>
          </a:p>
          <a:p>
            <a:pPr algn="l">
              <a:lnSpc>
                <a:spcPts val="3599"/>
              </a:lnSpc>
            </a:pPr>
            <a:endParaRPr lang="en-US" sz="3999">
              <a:solidFill>
                <a:srgbClr val="000000"/>
              </a:solidFill>
              <a:latin typeface="Core Bandi Face"/>
              <a:ea typeface="Core Bandi Face"/>
              <a:cs typeface="Core Bandi Face"/>
              <a:sym typeface="Core Bandi Face"/>
            </a:endParaRPr>
          </a:p>
          <a:p>
            <a:pPr algn="l">
              <a:lnSpc>
                <a:spcPts val="3599"/>
              </a:lnSpc>
              <a:spcBef>
                <a:spcPct val="0"/>
              </a:spcBef>
            </a:pPr>
            <a:endParaRPr lang="en-US" sz="3999">
              <a:solidFill>
                <a:srgbClr val="000000"/>
              </a:solidFill>
              <a:latin typeface="Core Bandi Face"/>
              <a:ea typeface="Core Bandi Face"/>
              <a:cs typeface="Core Bandi Face"/>
              <a:sym typeface="Core Bandi Face"/>
            </a:endParaRPr>
          </a:p>
        </p:txBody>
      </p:sp>
      <p:sp>
        <p:nvSpPr>
          <p:cNvPr id="4" name="Freeform 4"/>
          <p:cNvSpPr/>
          <p:nvPr/>
        </p:nvSpPr>
        <p:spPr>
          <a:xfrm>
            <a:off x="12384584" y="0"/>
            <a:ext cx="1922082" cy="1900726"/>
          </a:xfrm>
          <a:custGeom>
            <a:avLst/>
            <a:gdLst/>
            <a:ahLst/>
            <a:cxnLst/>
            <a:rect l="l" t="t" r="r" b="b"/>
            <a:pathLst>
              <a:path w="1922082" h="1900726">
                <a:moveTo>
                  <a:pt x="0" y="0"/>
                </a:moveTo>
                <a:lnTo>
                  <a:pt x="1922082" y="0"/>
                </a:lnTo>
                <a:lnTo>
                  <a:pt x="1922082" y="1900726"/>
                </a:lnTo>
                <a:lnTo>
                  <a:pt x="0" y="1900726"/>
                </a:lnTo>
                <a:lnTo>
                  <a:pt x="0" y="0"/>
                </a:lnTo>
                <a:close/>
              </a:path>
            </a:pathLst>
          </a:custGeom>
          <a:blipFill>
            <a:blip r:embed="rId4"/>
            <a:stretch>
              <a:fillRect/>
            </a:stretch>
          </a:blipFill>
        </p:spPr>
      </p:sp>
      <p:sp>
        <p:nvSpPr>
          <p:cNvPr id="5" name="TextBox 5"/>
          <p:cNvSpPr txBox="1"/>
          <p:nvPr/>
        </p:nvSpPr>
        <p:spPr>
          <a:xfrm>
            <a:off x="525968" y="381000"/>
            <a:ext cx="16392995"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Parents’ Right to Know</a:t>
            </a:r>
          </a:p>
          <a:p>
            <a:pPr algn="l">
              <a:lnSpc>
                <a:spcPts val="8838"/>
              </a:lnSpc>
            </a:pPr>
            <a:endParaRPr lang="en-US" sz="10778">
              <a:solidFill>
                <a:srgbClr val="516FA2"/>
              </a:solidFill>
              <a:latin typeface="Adigiana Extreme"/>
              <a:ea typeface="Adigiana Extreme"/>
              <a:cs typeface="Adigiana Extreme"/>
              <a:sym typeface="Adigiana Extreme"/>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612260"/>
            <a:ext cx="16070338" cy="8858250"/>
          </a:xfrm>
          <a:prstGeom prst="rect">
            <a:avLst/>
          </a:prstGeom>
        </p:spPr>
        <p:txBody>
          <a:bodyPr lIns="0" tIns="0" rIns="0" bIns="0" rtlCol="0" anchor="t">
            <a:spAutoFit/>
          </a:bodyPr>
          <a:lstStyle/>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July 30th:  6th Grade Orientation</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July 30th:  7th &amp; 8th Grade Open house</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September 21st:  Grade Night</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September 21st:  Annual Title 1 Parent Meeting</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November 16th-18th:  Pastries with Parents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February 1st:  Grade Night/Literacy Night</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April 5th:  Title 1 Input Meeting</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April 5th:  Grade night</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May 2027:  Comprehensive Needs Assessment (CNA) Meeting</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Athletic Events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Club Organizations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Quarterly School Council Meetings</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Parent Surveys:  Throughout the year</a:t>
            </a:r>
          </a:p>
          <a:p>
            <a:pPr marL="863599" lvl="1" indent="-431800" algn="l">
              <a:lnSpc>
                <a:spcPts val="4799"/>
              </a:lnSpc>
              <a:buFont typeface="Arial"/>
              <a:buChar char="•"/>
            </a:pPr>
            <a:r>
              <a:rPr lang="en-US" sz="3999">
                <a:solidFill>
                  <a:srgbClr val="000000"/>
                </a:solidFill>
                <a:latin typeface="Core Bandi Face"/>
                <a:ea typeface="Core Bandi Face"/>
                <a:cs typeface="Core Bandi Face"/>
                <a:sym typeface="Core Bandi Face"/>
              </a:rPr>
              <a:t>Parent Volunteer &amp; Engagement Survey</a:t>
            </a:r>
          </a:p>
          <a:p>
            <a:pPr algn="l">
              <a:lnSpc>
                <a:spcPts val="3599"/>
              </a:lnSpc>
              <a:spcBef>
                <a:spcPct val="0"/>
              </a:spcBef>
            </a:pPr>
            <a:endParaRPr lang="en-US" sz="3999">
              <a:solidFill>
                <a:srgbClr val="000000"/>
              </a:solidFill>
              <a:latin typeface="Core Bandi Face"/>
              <a:ea typeface="Core Bandi Face"/>
              <a:cs typeface="Core Bandi Face"/>
              <a:sym typeface="Core Bandi Face"/>
            </a:endParaRP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Family Engagement Opportunities</a:t>
            </a:r>
          </a:p>
          <a:p>
            <a:pPr algn="l">
              <a:lnSpc>
                <a:spcPts val="8838"/>
              </a:lnSpc>
            </a:pPr>
            <a:endParaRPr lang="en-US" sz="10778">
              <a:solidFill>
                <a:srgbClr val="516FA2"/>
              </a:solidFill>
              <a:latin typeface="Adigiana Extreme"/>
              <a:ea typeface="Adigiana Extreme"/>
              <a:cs typeface="Adigiana Extreme"/>
              <a:sym typeface="Adigiana Extreme"/>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1612260"/>
            <a:ext cx="16070338" cy="7096125"/>
          </a:xfrm>
          <a:prstGeom prst="rect">
            <a:avLst/>
          </a:prstGeom>
        </p:spPr>
        <p:txBody>
          <a:bodyPr lIns="0" tIns="0" rIns="0" bIns="0" rtlCol="0" anchor="t">
            <a:spAutoFit/>
          </a:bodyPr>
          <a:lstStyle/>
          <a:p>
            <a:pPr algn="ctr">
              <a:lnSpc>
                <a:spcPts val="4679"/>
              </a:lnSpc>
            </a:pPr>
            <a:r>
              <a:rPr lang="en-US" sz="3899">
                <a:solidFill>
                  <a:srgbClr val="000000"/>
                </a:solidFill>
                <a:latin typeface="Core Bandi Face"/>
                <a:ea typeface="Core Bandi Face"/>
                <a:cs typeface="Core Bandi Face"/>
                <a:sym typeface="Core Bandi Face"/>
              </a:rPr>
              <a:t>South Tattnall Middle School</a:t>
            </a:r>
          </a:p>
          <a:p>
            <a:pPr algn="ctr">
              <a:lnSpc>
                <a:spcPts val="4679"/>
              </a:lnSpc>
            </a:pPr>
            <a:r>
              <a:rPr lang="en-US" sz="3899">
                <a:solidFill>
                  <a:srgbClr val="000000"/>
                </a:solidFill>
                <a:latin typeface="Core Bandi Face"/>
                <a:ea typeface="Core Bandi Face"/>
                <a:cs typeface="Core Bandi Face"/>
                <a:sym typeface="Core Bandi Face"/>
              </a:rPr>
              <a:t>721 East Barnard Street</a:t>
            </a:r>
          </a:p>
          <a:p>
            <a:pPr algn="ctr">
              <a:lnSpc>
                <a:spcPts val="4679"/>
              </a:lnSpc>
            </a:pPr>
            <a:r>
              <a:rPr lang="en-US" sz="3899">
                <a:solidFill>
                  <a:srgbClr val="000000"/>
                </a:solidFill>
                <a:latin typeface="Core Bandi Face"/>
                <a:ea typeface="Core Bandi Face"/>
                <a:cs typeface="Core Bandi Face"/>
                <a:sym typeface="Core Bandi Face"/>
              </a:rPr>
              <a:t>Glennville, Ga.  30427</a:t>
            </a:r>
          </a:p>
          <a:p>
            <a:pPr algn="ctr">
              <a:lnSpc>
                <a:spcPts val="4679"/>
              </a:lnSpc>
            </a:pPr>
            <a:r>
              <a:rPr lang="en-US" sz="3899">
                <a:solidFill>
                  <a:srgbClr val="000000"/>
                </a:solidFill>
                <a:latin typeface="Core Bandi Face"/>
                <a:ea typeface="Core Bandi Face"/>
                <a:cs typeface="Core Bandi Face"/>
                <a:sym typeface="Core Bandi Face"/>
              </a:rPr>
              <a:t>Phone:  912-654-1467      Fax:  912-654-1300</a:t>
            </a:r>
          </a:p>
          <a:p>
            <a:pPr algn="ctr">
              <a:lnSpc>
                <a:spcPts val="4679"/>
              </a:lnSpc>
            </a:pPr>
            <a:r>
              <a:rPr lang="en-US" sz="3899">
                <a:solidFill>
                  <a:srgbClr val="000000"/>
                </a:solidFill>
                <a:latin typeface="Core Bandi Face"/>
                <a:ea typeface="Core Bandi Face"/>
                <a:cs typeface="Core Bandi Face"/>
                <a:sym typeface="Core Bandi Face"/>
              </a:rPr>
              <a:t>Website:   </a:t>
            </a:r>
            <a:r>
              <a:rPr lang="en-US" sz="3899" u="sng">
                <a:solidFill>
                  <a:srgbClr val="000000"/>
                </a:solidFill>
                <a:latin typeface="Core Bandi Face"/>
                <a:ea typeface="Core Bandi Face"/>
                <a:cs typeface="Core Bandi Face"/>
                <a:sym typeface="Core Bandi Face"/>
                <a:hlinkClick r:id="rId4" tooltip="https://stms.tattnallschools.org"/>
              </a:rPr>
              <a:t>https://stms.tattnallschools.org/</a:t>
            </a:r>
            <a:r>
              <a:rPr lang="en-US" sz="3899">
                <a:solidFill>
                  <a:srgbClr val="000000"/>
                </a:solidFill>
                <a:latin typeface="Core Bandi Face"/>
                <a:ea typeface="Core Bandi Face"/>
                <a:cs typeface="Core Bandi Face"/>
                <a:sym typeface="Core Bandi Face"/>
              </a:rPr>
              <a:t> </a:t>
            </a:r>
          </a:p>
          <a:p>
            <a:pPr algn="ctr">
              <a:lnSpc>
                <a:spcPts val="4679"/>
              </a:lnSpc>
            </a:pPr>
            <a:endParaRPr lang="en-US" sz="3899">
              <a:solidFill>
                <a:srgbClr val="000000"/>
              </a:solidFill>
              <a:latin typeface="Core Bandi Face"/>
              <a:ea typeface="Core Bandi Face"/>
              <a:cs typeface="Core Bandi Face"/>
              <a:sym typeface="Core Bandi Face"/>
            </a:endParaRPr>
          </a:p>
          <a:p>
            <a:pPr algn="l">
              <a:lnSpc>
                <a:spcPts val="4679"/>
              </a:lnSpc>
            </a:pPr>
            <a:endParaRPr lang="en-US" sz="3899">
              <a:solidFill>
                <a:srgbClr val="000000"/>
              </a:solidFill>
              <a:latin typeface="Core Bandi Face"/>
              <a:ea typeface="Core Bandi Face"/>
              <a:cs typeface="Core Bandi Face"/>
              <a:sym typeface="Core Bandi Face"/>
            </a:endParaRPr>
          </a:p>
          <a:p>
            <a:pPr algn="ctr">
              <a:lnSpc>
                <a:spcPts val="4679"/>
              </a:lnSpc>
            </a:pPr>
            <a:r>
              <a:rPr lang="en-US" sz="3899">
                <a:solidFill>
                  <a:srgbClr val="000000"/>
                </a:solidFill>
                <a:latin typeface="Core Bandi Face"/>
                <a:ea typeface="Core Bandi Face"/>
                <a:cs typeface="Core Bandi Face"/>
                <a:sym typeface="Core Bandi Face"/>
              </a:rPr>
              <a:t>Principal:  Jessica Helms jhelms@tattnall.k12.ga.us </a:t>
            </a:r>
          </a:p>
          <a:p>
            <a:pPr algn="ctr">
              <a:lnSpc>
                <a:spcPts val="4679"/>
              </a:lnSpc>
            </a:pPr>
            <a:r>
              <a:rPr lang="en-US" sz="3899">
                <a:solidFill>
                  <a:srgbClr val="000000"/>
                </a:solidFill>
                <a:latin typeface="Core Bandi Face"/>
                <a:ea typeface="Core Bandi Face"/>
                <a:cs typeface="Core Bandi Face"/>
                <a:sym typeface="Core Bandi Face"/>
              </a:rPr>
              <a:t>Assistant Principal:  Jill Singleton Jsingleton@tattnall.k12.ga.us  </a:t>
            </a:r>
          </a:p>
          <a:p>
            <a:pPr algn="ctr">
              <a:lnSpc>
                <a:spcPts val="4679"/>
              </a:lnSpc>
            </a:pPr>
            <a:r>
              <a:rPr lang="en-US" sz="3899">
                <a:solidFill>
                  <a:srgbClr val="000000"/>
                </a:solidFill>
                <a:latin typeface="Core Bandi Face"/>
                <a:ea typeface="Core Bandi Face"/>
                <a:cs typeface="Core Bandi Face"/>
                <a:sym typeface="Core Bandi Face"/>
              </a:rPr>
              <a:t>Counselor:  Sherri Williams swilliams@tattnall.k12.ga.us</a:t>
            </a:r>
          </a:p>
          <a:p>
            <a:pPr algn="ctr">
              <a:lnSpc>
                <a:spcPts val="4679"/>
              </a:lnSpc>
            </a:pPr>
            <a:r>
              <a:rPr lang="en-US" sz="3899">
                <a:solidFill>
                  <a:srgbClr val="000000"/>
                </a:solidFill>
                <a:latin typeface="Core Bandi Face"/>
                <a:ea typeface="Core Bandi Face"/>
                <a:cs typeface="Core Bandi Face"/>
                <a:sym typeface="Core Bandi Face"/>
              </a:rPr>
              <a:t>Academic Coach:  Kim Scott kimscott@tattnall.k12.ga.us </a:t>
            </a:r>
          </a:p>
          <a:p>
            <a:pPr algn="l">
              <a:lnSpc>
                <a:spcPts val="4679"/>
              </a:lnSpc>
              <a:spcBef>
                <a:spcPct val="0"/>
              </a:spcBef>
            </a:pPr>
            <a:endParaRPr lang="en-US" sz="3899">
              <a:solidFill>
                <a:srgbClr val="000000"/>
              </a:solidFill>
              <a:latin typeface="Core Bandi Face"/>
              <a:ea typeface="Core Bandi Face"/>
              <a:cs typeface="Core Bandi Face"/>
              <a:sym typeface="Core Bandi Face"/>
            </a:endParaRPr>
          </a:p>
        </p:txBody>
      </p:sp>
      <p:sp>
        <p:nvSpPr>
          <p:cNvPr id="4" name="TextBox 4"/>
          <p:cNvSpPr txBox="1"/>
          <p:nvPr/>
        </p:nvSpPr>
        <p:spPr>
          <a:xfrm>
            <a:off x="364639" y="381000"/>
            <a:ext cx="16392995"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STMS Contact Information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90875"/>
            <a:ext cx="17009868" cy="5324475"/>
          </a:xfrm>
          <a:prstGeom prst="rect">
            <a:avLst/>
          </a:prstGeom>
        </p:spPr>
        <p:txBody>
          <a:bodyPr lIns="0" tIns="0" rIns="0" bIns="0" rtlCol="0" anchor="t">
            <a:spAutoFit/>
          </a:bodyPr>
          <a:lstStyle/>
          <a:p>
            <a:pPr algn="l">
              <a:lnSpc>
                <a:spcPts val="4679"/>
              </a:lnSpc>
            </a:pPr>
            <a:r>
              <a:rPr lang="en-US" sz="3899">
                <a:solidFill>
                  <a:srgbClr val="000000"/>
                </a:solidFill>
                <a:latin typeface="Core Bandi Face"/>
                <a:ea typeface="Core Bandi Face"/>
                <a:cs typeface="Core Bandi Face"/>
                <a:sym typeface="Core Bandi Face"/>
              </a:rPr>
              <a:t>McKinney-Vento Training</a:t>
            </a:r>
          </a:p>
          <a:p>
            <a:pPr algn="l">
              <a:lnSpc>
                <a:spcPts val="4679"/>
              </a:lnSpc>
            </a:pPr>
            <a:r>
              <a:rPr lang="en-US" sz="3899" u="sng">
                <a:solidFill>
                  <a:srgbClr val="000000"/>
                </a:solidFill>
                <a:latin typeface="Core Bandi Face"/>
                <a:ea typeface="Core Bandi Face"/>
                <a:cs typeface="Core Bandi Face"/>
                <a:sym typeface="Core Bandi Face"/>
                <a:hlinkClick r:id="rId4" tooltip="https://drive.google.com/file/d/1T21Zo_6PG5xodssfAcZWi5D8vIpXqr8z/view"/>
              </a:rPr>
              <a:t>https://drive.google.com/file/d/1T21Zo_6PG5xodssfAcZWi5D8vIpXqr8z/view</a:t>
            </a:r>
            <a:r>
              <a:rPr lang="en-US" sz="3899">
                <a:solidFill>
                  <a:srgbClr val="000000"/>
                </a:solidFill>
                <a:latin typeface="Core Bandi Face"/>
                <a:ea typeface="Core Bandi Face"/>
                <a:cs typeface="Core Bandi Face"/>
                <a:sym typeface="Core Bandi Face"/>
              </a:rPr>
              <a:t> </a:t>
            </a:r>
          </a:p>
          <a:p>
            <a:pPr algn="l">
              <a:lnSpc>
                <a:spcPts val="4679"/>
              </a:lnSpc>
            </a:pPr>
            <a:endParaRPr lang="en-US" sz="3899">
              <a:solidFill>
                <a:srgbClr val="000000"/>
              </a:solidFill>
              <a:latin typeface="Core Bandi Face"/>
              <a:ea typeface="Core Bandi Face"/>
              <a:cs typeface="Core Bandi Face"/>
              <a:sym typeface="Core Bandi Face"/>
            </a:endParaRPr>
          </a:p>
          <a:p>
            <a:pPr algn="l">
              <a:lnSpc>
                <a:spcPts val="4679"/>
              </a:lnSpc>
            </a:pPr>
            <a:r>
              <a:rPr lang="en-US" sz="3899">
                <a:solidFill>
                  <a:srgbClr val="000000"/>
                </a:solidFill>
                <a:latin typeface="Core Bandi Face"/>
                <a:ea typeface="Core Bandi Face"/>
                <a:cs typeface="Core Bandi Face"/>
                <a:sym typeface="Core Bandi Face"/>
              </a:rPr>
              <a:t>Potential Indicators of Homelessness</a:t>
            </a:r>
          </a:p>
          <a:p>
            <a:pPr algn="l">
              <a:lnSpc>
                <a:spcPts val="4679"/>
              </a:lnSpc>
            </a:pPr>
            <a:r>
              <a:rPr lang="en-US" sz="3899" u="sng">
                <a:solidFill>
                  <a:srgbClr val="000000"/>
                </a:solidFill>
                <a:latin typeface="Core Bandi Face"/>
                <a:ea typeface="Core Bandi Face"/>
                <a:cs typeface="Core Bandi Face"/>
                <a:sym typeface="Core Bandi Face"/>
                <a:hlinkClick r:id="rId5" tooltip="https://drive.google.com/file/d/1eFuJ40wlmlbyvCFuYek0GE9L6JXhTzr8/view"/>
              </a:rPr>
              <a:t>https://drive.google.com/file/d/1eFuJ40wlmlbyvCFuYek0GE9L6JXhTzr8/view</a:t>
            </a:r>
            <a:r>
              <a:rPr lang="en-US" sz="3899">
                <a:solidFill>
                  <a:srgbClr val="000000"/>
                </a:solidFill>
                <a:latin typeface="Core Bandi Face"/>
                <a:ea typeface="Core Bandi Face"/>
                <a:cs typeface="Core Bandi Face"/>
                <a:sym typeface="Core Bandi Face"/>
              </a:rPr>
              <a:t> </a:t>
            </a:r>
          </a:p>
          <a:p>
            <a:pPr algn="l">
              <a:lnSpc>
                <a:spcPts val="4679"/>
              </a:lnSpc>
            </a:pPr>
            <a:endParaRPr lang="en-US" sz="3899">
              <a:solidFill>
                <a:srgbClr val="000000"/>
              </a:solidFill>
              <a:latin typeface="Core Bandi Face"/>
              <a:ea typeface="Core Bandi Face"/>
              <a:cs typeface="Core Bandi Face"/>
              <a:sym typeface="Core Bandi Face"/>
            </a:endParaRPr>
          </a:p>
          <a:p>
            <a:pPr algn="l">
              <a:lnSpc>
                <a:spcPts val="4679"/>
              </a:lnSpc>
            </a:pPr>
            <a:r>
              <a:rPr lang="en-US" sz="3899">
                <a:solidFill>
                  <a:srgbClr val="000000"/>
                </a:solidFill>
                <a:latin typeface="Core Bandi Face"/>
                <a:ea typeface="Core Bandi Face"/>
                <a:cs typeface="Core Bandi Face"/>
                <a:sym typeface="Core Bandi Face"/>
              </a:rPr>
              <a:t>Common Signs of Homelessness</a:t>
            </a:r>
          </a:p>
          <a:p>
            <a:pPr algn="l">
              <a:lnSpc>
                <a:spcPts val="4679"/>
              </a:lnSpc>
            </a:pPr>
            <a:r>
              <a:rPr lang="en-US" sz="3899" u="sng">
                <a:solidFill>
                  <a:srgbClr val="000000"/>
                </a:solidFill>
                <a:latin typeface="Core Bandi Face"/>
                <a:ea typeface="Core Bandi Face"/>
                <a:cs typeface="Core Bandi Face"/>
                <a:sym typeface="Core Bandi Face"/>
                <a:hlinkClick r:id="rId6" tooltip="https://drive.google.com/file/d/1ro70vBtiVCRFks_Kvec3yYEAUA_1M7gA/view"/>
              </a:rPr>
              <a:t>https://drive.google.com/file/d/1ro70vBtiVCRFks_Kvec3yYEAUA_1M7gA/view</a:t>
            </a:r>
            <a:r>
              <a:rPr lang="en-US" sz="3899">
                <a:solidFill>
                  <a:srgbClr val="000000"/>
                </a:solidFill>
                <a:latin typeface="Core Bandi Face"/>
                <a:ea typeface="Core Bandi Face"/>
                <a:cs typeface="Core Bandi Face"/>
                <a:sym typeface="Core Bandi Face"/>
              </a:rPr>
              <a:t> </a:t>
            </a:r>
          </a:p>
          <a:p>
            <a:pPr algn="just">
              <a:lnSpc>
                <a:spcPts val="4679"/>
              </a:lnSpc>
              <a:spcBef>
                <a:spcPct val="0"/>
              </a:spcBef>
            </a:pPr>
            <a:endParaRPr lang="en-US" sz="3899">
              <a:solidFill>
                <a:srgbClr val="000000"/>
              </a:solidFill>
              <a:latin typeface="Core Bandi Face"/>
              <a:ea typeface="Core Bandi Face"/>
              <a:cs typeface="Core Bandi Face"/>
              <a:sym typeface="Core Bandi Face"/>
            </a:endParaRP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McKinney-Vento Education for Homeless Children and Youth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525968" y="3181350"/>
            <a:ext cx="17009868" cy="5734050"/>
          </a:xfrm>
          <a:prstGeom prst="rect">
            <a:avLst/>
          </a:prstGeom>
        </p:spPr>
        <p:txBody>
          <a:bodyPr lIns="0" tIns="0" rIns="0" bIns="0" rtlCol="0" anchor="t">
            <a:spAutoFit/>
          </a:bodyPr>
          <a:lstStyle/>
          <a:p>
            <a:pPr algn="l">
              <a:lnSpc>
                <a:spcPts val="5639"/>
              </a:lnSpc>
            </a:pPr>
            <a:r>
              <a:rPr lang="en-US" sz="4699">
                <a:solidFill>
                  <a:srgbClr val="000000"/>
                </a:solidFill>
                <a:latin typeface="Core Bandi Face"/>
                <a:ea typeface="Core Bandi Face"/>
                <a:cs typeface="Core Bandi Face"/>
                <a:sym typeface="Core Bandi Face"/>
              </a:rPr>
              <a:t>T</a:t>
            </a:r>
            <a:r>
              <a:rPr lang="en-US" sz="4699" u="none">
                <a:solidFill>
                  <a:srgbClr val="000000"/>
                </a:solidFill>
                <a:latin typeface="Core Bandi Face"/>
                <a:ea typeface="Core Bandi Face"/>
                <a:cs typeface="Core Bandi Face"/>
                <a:sym typeface="Core Bandi Face"/>
              </a:rPr>
              <a:t>he</a:t>
            </a:r>
            <a:r>
              <a:rPr lang="en-US" sz="4699">
                <a:solidFill>
                  <a:srgbClr val="000000"/>
                </a:solidFill>
                <a:latin typeface="Core Bandi Face"/>
                <a:ea typeface="Core Bandi Face"/>
                <a:cs typeface="Core Bandi Face"/>
                <a:sym typeface="Core Bandi Face"/>
              </a:rPr>
              <a:t> l</a:t>
            </a:r>
            <a:r>
              <a:rPr lang="en-US" sz="4699" u="none">
                <a:solidFill>
                  <a:srgbClr val="000000"/>
                </a:solidFill>
                <a:latin typeface="Core Bandi Face"/>
                <a:ea typeface="Core Bandi Face"/>
                <a:cs typeface="Core Bandi Face"/>
                <a:sym typeface="Core Bandi Face"/>
              </a:rPr>
              <a:t>oc</a:t>
            </a:r>
            <a:r>
              <a:rPr lang="en-US" sz="4699">
                <a:solidFill>
                  <a:srgbClr val="000000"/>
                </a:solidFill>
                <a:latin typeface="Core Bandi Face"/>
                <a:ea typeface="Core Bandi Face"/>
                <a:cs typeface="Core Bandi Face"/>
                <a:sym typeface="Core Bandi Face"/>
              </a:rPr>
              <a:t>al H</a:t>
            </a:r>
            <a:r>
              <a:rPr lang="en-US" sz="4699" u="none">
                <a:solidFill>
                  <a:srgbClr val="000000"/>
                </a:solidFill>
                <a:latin typeface="Core Bandi Face"/>
                <a:ea typeface="Core Bandi Face"/>
                <a:cs typeface="Core Bandi Face"/>
                <a:sym typeface="Core Bandi Face"/>
              </a:rPr>
              <a:t>om</a:t>
            </a:r>
            <a:r>
              <a:rPr lang="en-US" sz="4699">
                <a:solidFill>
                  <a:srgbClr val="000000"/>
                </a:solidFill>
                <a:latin typeface="Core Bandi Face"/>
                <a:ea typeface="Core Bandi Face"/>
                <a:cs typeface="Core Bandi Face"/>
                <a:sym typeface="Core Bandi Face"/>
              </a:rPr>
              <a:t>e</a:t>
            </a:r>
            <a:r>
              <a:rPr lang="en-US" sz="4699" u="none">
                <a:solidFill>
                  <a:srgbClr val="000000"/>
                </a:solidFill>
                <a:latin typeface="Core Bandi Face"/>
                <a:ea typeface="Core Bandi Face"/>
                <a:cs typeface="Core Bandi Face"/>
                <a:sym typeface="Core Bandi Face"/>
              </a:rPr>
              <a:t>le</a:t>
            </a:r>
            <a:r>
              <a:rPr lang="en-US" sz="4699">
                <a:solidFill>
                  <a:srgbClr val="000000"/>
                </a:solidFill>
                <a:latin typeface="Core Bandi Face"/>
                <a:ea typeface="Core Bandi Face"/>
                <a:cs typeface="Core Bandi Face"/>
                <a:sym typeface="Core Bandi Face"/>
              </a:rPr>
              <a:t>s</a:t>
            </a:r>
            <a:r>
              <a:rPr lang="en-US" sz="4699" u="none">
                <a:solidFill>
                  <a:srgbClr val="000000"/>
                </a:solidFill>
                <a:latin typeface="Core Bandi Face"/>
                <a:ea typeface="Core Bandi Face"/>
                <a:cs typeface="Core Bandi Face"/>
                <a:sym typeface="Core Bandi Face"/>
              </a:rPr>
              <a:t>s</a:t>
            </a:r>
            <a:r>
              <a:rPr lang="en-US" sz="4699">
                <a:solidFill>
                  <a:srgbClr val="000000"/>
                </a:solidFill>
                <a:latin typeface="Core Bandi Face"/>
                <a:ea typeface="Core Bandi Face"/>
                <a:cs typeface="Core Bandi Face"/>
                <a:sym typeface="Core Bandi Face"/>
              </a:rPr>
              <a:t> Liai</a:t>
            </a:r>
            <a:r>
              <a:rPr lang="en-US" sz="4699" u="none">
                <a:solidFill>
                  <a:srgbClr val="000000"/>
                </a:solidFill>
                <a:latin typeface="Core Bandi Face"/>
                <a:ea typeface="Core Bandi Face"/>
                <a:cs typeface="Core Bandi Face"/>
                <a:sym typeface="Core Bandi Face"/>
              </a:rPr>
              <a:t>s</a:t>
            </a:r>
            <a:r>
              <a:rPr lang="en-US" sz="4699">
                <a:solidFill>
                  <a:srgbClr val="000000"/>
                </a:solidFill>
                <a:latin typeface="Core Bandi Face"/>
                <a:ea typeface="Core Bandi Face"/>
                <a:cs typeface="Core Bandi Face"/>
                <a:sym typeface="Core Bandi Face"/>
              </a:rPr>
              <a:t>on </a:t>
            </a:r>
            <a:r>
              <a:rPr lang="en-US" sz="4699" u="none">
                <a:solidFill>
                  <a:srgbClr val="000000"/>
                </a:solidFill>
                <a:latin typeface="Core Bandi Face"/>
                <a:ea typeface="Core Bandi Face"/>
                <a:cs typeface="Core Bandi Face"/>
                <a:sym typeface="Core Bandi Face"/>
              </a:rPr>
              <a:t>i</a:t>
            </a:r>
            <a:r>
              <a:rPr lang="en-US" sz="4699">
                <a:solidFill>
                  <a:srgbClr val="000000"/>
                </a:solidFill>
                <a:latin typeface="Core Bandi Face"/>
                <a:ea typeface="Core Bandi Face"/>
                <a:cs typeface="Core Bandi Face"/>
                <a:sym typeface="Core Bandi Face"/>
              </a:rPr>
              <a:t>s </a:t>
            </a:r>
            <a:r>
              <a:rPr lang="en-US" sz="4699" u="none">
                <a:solidFill>
                  <a:srgbClr val="000000"/>
                </a:solidFill>
                <a:latin typeface="Core Bandi Face"/>
                <a:ea typeface="Core Bandi Face"/>
                <a:cs typeface="Core Bandi Face"/>
                <a:sym typeface="Core Bandi Face"/>
              </a:rPr>
              <a:t>D</a:t>
            </a:r>
            <a:r>
              <a:rPr lang="en-US" sz="4699">
                <a:solidFill>
                  <a:srgbClr val="000000"/>
                </a:solidFill>
                <a:latin typeface="Core Bandi Face"/>
                <a:ea typeface="Core Bandi Face"/>
                <a:cs typeface="Core Bandi Face"/>
                <a:sym typeface="Core Bandi Face"/>
              </a:rPr>
              <a:t>a</a:t>
            </a:r>
            <a:r>
              <a:rPr lang="en-US" sz="4699" u="none">
                <a:solidFill>
                  <a:srgbClr val="000000"/>
                </a:solidFill>
                <a:latin typeface="Core Bandi Face"/>
                <a:ea typeface="Core Bandi Face"/>
                <a:cs typeface="Core Bandi Face"/>
                <a:sym typeface="Core Bandi Face"/>
              </a:rPr>
              <a:t>vi</a:t>
            </a:r>
            <a:r>
              <a:rPr lang="en-US" sz="4699">
                <a:solidFill>
                  <a:srgbClr val="000000"/>
                </a:solidFill>
                <a:latin typeface="Core Bandi Face"/>
                <a:ea typeface="Core Bandi Face"/>
                <a:cs typeface="Core Bandi Face"/>
                <a:sym typeface="Core Bandi Face"/>
              </a:rPr>
              <a:t>d Tuck</a:t>
            </a:r>
            <a:r>
              <a:rPr lang="en-US" sz="4699" u="none">
                <a:solidFill>
                  <a:srgbClr val="000000"/>
                </a:solidFill>
                <a:latin typeface="Core Bandi Face"/>
                <a:ea typeface="Core Bandi Face"/>
                <a:cs typeface="Core Bandi Face"/>
                <a:sym typeface="Core Bandi Face"/>
              </a:rPr>
              <a:t>e</a:t>
            </a:r>
            <a:r>
              <a:rPr lang="en-US" sz="4699">
                <a:solidFill>
                  <a:srgbClr val="000000"/>
                </a:solidFill>
                <a:latin typeface="Core Bandi Face"/>
                <a:ea typeface="Core Bandi Face"/>
                <a:cs typeface="Core Bandi Face"/>
                <a:sym typeface="Core Bandi Face"/>
              </a:rPr>
              <a:t>r. You can contact him at any time with ques</a:t>
            </a:r>
            <a:r>
              <a:rPr lang="en-US" sz="4699" u="none">
                <a:solidFill>
                  <a:srgbClr val="000000"/>
                </a:solidFill>
                <a:latin typeface="Core Bandi Face"/>
                <a:ea typeface="Core Bandi Face"/>
                <a:cs typeface="Core Bandi Face"/>
                <a:sym typeface="Core Bandi Face"/>
              </a:rPr>
              <a:t>tio</a:t>
            </a:r>
            <a:r>
              <a:rPr lang="en-US" sz="4699">
                <a:solidFill>
                  <a:srgbClr val="000000"/>
                </a:solidFill>
                <a:latin typeface="Core Bandi Face"/>
                <a:ea typeface="Core Bandi Face"/>
                <a:cs typeface="Core Bandi Face"/>
                <a:sym typeface="Core Bandi Face"/>
              </a:rPr>
              <a:t>ns </a:t>
            </a:r>
            <a:r>
              <a:rPr lang="en-US" sz="4699" u="none">
                <a:solidFill>
                  <a:srgbClr val="000000"/>
                </a:solidFill>
                <a:latin typeface="Core Bandi Face"/>
                <a:ea typeface="Core Bandi Face"/>
                <a:cs typeface="Core Bandi Face"/>
                <a:sym typeface="Core Bandi Face"/>
              </a:rPr>
              <a:t>o</a:t>
            </a:r>
            <a:r>
              <a:rPr lang="en-US" sz="4699">
                <a:solidFill>
                  <a:srgbClr val="000000"/>
                </a:solidFill>
                <a:latin typeface="Core Bandi Face"/>
                <a:ea typeface="Core Bandi Face"/>
                <a:cs typeface="Core Bandi Face"/>
                <a:sym typeface="Core Bandi Face"/>
              </a:rPr>
              <a:t>r </a:t>
            </a:r>
            <a:r>
              <a:rPr lang="en-US" sz="4699" u="none">
                <a:solidFill>
                  <a:srgbClr val="000000"/>
                </a:solidFill>
                <a:latin typeface="Core Bandi Face"/>
                <a:ea typeface="Core Bandi Face"/>
                <a:cs typeface="Core Bandi Face"/>
                <a:sym typeface="Core Bandi Face"/>
              </a:rPr>
              <a:t>co</a:t>
            </a:r>
            <a:r>
              <a:rPr lang="en-US" sz="4699">
                <a:solidFill>
                  <a:srgbClr val="000000"/>
                </a:solidFill>
                <a:latin typeface="Core Bandi Face"/>
                <a:ea typeface="Core Bandi Face"/>
                <a:cs typeface="Core Bandi Face"/>
                <a:sym typeface="Core Bandi Face"/>
              </a:rPr>
              <a:t>nc</a:t>
            </a:r>
            <a:r>
              <a:rPr lang="en-US" sz="4699" u="none">
                <a:solidFill>
                  <a:srgbClr val="000000"/>
                </a:solidFill>
                <a:latin typeface="Core Bandi Face"/>
                <a:ea typeface="Core Bandi Face"/>
                <a:cs typeface="Core Bandi Face"/>
                <a:sym typeface="Core Bandi Face"/>
              </a:rPr>
              <a:t>e</a:t>
            </a:r>
            <a:r>
              <a:rPr lang="en-US" sz="4699">
                <a:solidFill>
                  <a:srgbClr val="000000"/>
                </a:solidFill>
                <a:latin typeface="Core Bandi Face"/>
                <a:ea typeface="Core Bandi Face"/>
                <a:cs typeface="Core Bandi Face"/>
                <a:sym typeface="Core Bandi Face"/>
              </a:rPr>
              <a:t>rns.</a:t>
            </a:r>
          </a:p>
          <a:p>
            <a:pPr algn="l">
              <a:lnSpc>
                <a:spcPts val="5639"/>
              </a:lnSpc>
            </a:pPr>
            <a:r>
              <a:rPr lang="en-US" sz="4699">
                <a:solidFill>
                  <a:srgbClr val="000000"/>
                </a:solidFill>
                <a:latin typeface="Core Bandi Face"/>
                <a:ea typeface="Core Bandi Face"/>
                <a:cs typeface="Core Bandi Face"/>
                <a:sym typeface="Core Bandi Face"/>
              </a:rPr>
              <a:t> </a:t>
            </a:r>
          </a:p>
          <a:p>
            <a:pPr algn="l">
              <a:lnSpc>
                <a:spcPts val="5639"/>
              </a:lnSpc>
            </a:pPr>
            <a:r>
              <a:rPr lang="en-US" sz="4699">
                <a:solidFill>
                  <a:srgbClr val="000000"/>
                </a:solidFill>
                <a:latin typeface="Core Bandi Face"/>
                <a:ea typeface="Core Bandi Face"/>
                <a:cs typeface="Core Bandi Face"/>
                <a:sym typeface="Core Bandi Face"/>
              </a:rPr>
              <a:t>    (9</a:t>
            </a:r>
            <a:r>
              <a:rPr lang="en-US" sz="4699" u="none">
                <a:solidFill>
                  <a:srgbClr val="000000"/>
                </a:solidFill>
                <a:latin typeface="Core Bandi Face"/>
                <a:ea typeface="Core Bandi Face"/>
                <a:cs typeface="Core Bandi Face"/>
                <a:sym typeface="Core Bandi Face"/>
              </a:rPr>
              <a:t>1</a:t>
            </a:r>
            <a:r>
              <a:rPr lang="en-US" sz="4699">
                <a:solidFill>
                  <a:srgbClr val="000000"/>
                </a:solidFill>
                <a:latin typeface="Core Bandi Face"/>
                <a:ea typeface="Core Bandi Face"/>
                <a:cs typeface="Core Bandi Face"/>
                <a:sym typeface="Core Bandi Face"/>
              </a:rPr>
              <a:t>2) 557-</a:t>
            </a:r>
            <a:r>
              <a:rPr lang="en-US" sz="4699" u="none">
                <a:solidFill>
                  <a:srgbClr val="000000"/>
                </a:solidFill>
                <a:latin typeface="Core Bandi Face"/>
                <a:ea typeface="Core Bandi Face"/>
                <a:cs typeface="Core Bandi Face"/>
                <a:sym typeface="Core Bandi Face"/>
              </a:rPr>
              <a:t>4</a:t>
            </a:r>
            <a:r>
              <a:rPr lang="en-US" sz="4699">
                <a:solidFill>
                  <a:srgbClr val="000000"/>
                </a:solidFill>
                <a:latin typeface="Core Bandi Face"/>
                <a:ea typeface="Core Bandi Face"/>
                <a:cs typeface="Core Bandi Face"/>
                <a:sym typeface="Core Bandi Face"/>
              </a:rPr>
              <a:t>726</a:t>
            </a:r>
          </a:p>
          <a:p>
            <a:pPr algn="l">
              <a:lnSpc>
                <a:spcPts val="5639"/>
              </a:lnSpc>
            </a:pPr>
            <a:r>
              <a:rPr lang="en-US" sz="4699">
                <a:solidFill>
                  <a:srgbClr val="000000"/>
                </a:solidFill>
                <a:latin typeface="Core Bandi Face"/>
                <a:ea typeface="Core Bandi Face"/>
                <a:cs typeface="Core Bandi Face"/>
                <a:sym typeface="Core Bandi Face"/>
              </a:rPr>
              <a:t> </a:t>
            </a:r>
            <a:r>
              <a:rPr lang="en-US" sz="4699" u="sng">
                <a:solidFill>
                  <a:srgbClr val="000000"/>
                </a:solidFill>
                <a:latin typeface="Core Bandi Face"/>
                <a:ea typeface="Core Bandi Face"/>
                <a:cs typeface="Core Bandi Face"/>
                <a:sym typeface="Core Bandi Face"/>
                <a:hlinkClick r:id="rId4" tooltip="mailto:dtucker@tattnall.k12.ga.us"/>
              </a:rPr>
              <a:t>dtucker@tattnall.k12.ga.us</a:t>
            </a:r>
            <a:r>
              <a:rPr lang="en-US" sz="4699">
                <a:solidFill>
                  <a:srgbClr val="000000"/>
                </a:solidFill>
                <a:latin typeface="Core Bandi Face"/>
                <a:ea typeface="Core Bandi Face"/>
                <a:cs typeface="Core Bandi Face"/>
                <a:sym typeface="Core Bandi Face"/>
              </a:rPr>
              <a:t> </a:t>
            </a:r>
          </a:p>
          <a:p>
            <a:pPr algn="l">
              <a:lnSpc>
                <a:spcPts val="5639"/>
              </a:lnSpc>
            </a:pPr>
            <a:r>
              <a:rPr lang="en-US" sz="4699">
                <a:solidFill>
                  <a:srgbClr val="000000"/>
                </a:solidFill>
                <a:latin typeface="Core Bandi Face"/>
                <a:ea typeface="Core Bandi Face"/>
                <a:cs typeface="Core Bandi Face"/>
                <a:sym typeface="Core Bandi Face"/>
              </a:rPr>
              <a:t> 146 Wes</a:t>
            </a:r>
            <a:r>
              <a:rPr lang="en-US" sz="4699" u="none">
                <a:solidFill>
                  <a:srgbClr val="000000"/>
                </a:solidFill>
                <a:latin typeface="Core Bandi Face"/>
                <a:ea typeface="Core Bandi Face"/>
                <a:cs typeface="Core Bandi Face"/>
                <a:sym typeface="Core Bandi Face"/>
              </a:rPr>
              <a:t>t</a:t>
            </a:r>
            <a:r>
              <a:rPr lang="en-US" sz="4699">
                <a:solidFill>
                  <a:srgbClr val="000000"/>
                </a:solidFill>
                <a:latin typeface="Core Bandi Face"/>
                <a:ea typeface="Core Bandi Face"/>
                <a:cs typeface="Core Bandi Face"/>
                <a:sym typeface="Core Bandi Face"/>
              </a:rPr>
              <a:t> B</a:t>
            </a:r>
            <a:r>
              <a:rPr lang="en-US" sz="4699" u="none">
                <a:solidFill>
                  <a:srgbClr val="000000"/>
                </a:solidFill>
                <a:latin typeface="Core Bandi Face"/>
                <a:ea typeface="Core Bandi Face"/>
                <a:cs typeface="Core Bandi Face"/>
                <a:sym typeface="Core Bandi Face"/>
              </a:rPr>
              <a:t>r</a:t>
            </a:r>
            <a:r>
              <a:rPr lang="en-US" sz="4699">
                <a:solidFill>
                  <a:srgbClr val="000000"/>
                </a:solidFill>
                <a:latin typeface="Core Bandi Face"/>
                <a:ea typeface="Core Bandi Face"/>
                <a:cs typeface="Core Bandi Face"/>
                <a:sym typeface="Core Bandi Face"/>
              </a:rPr>
              <a:t>az</a:t>
            </a:r>
            <a:r>
              <a:rPr lang="en-US" sz="4699" u="none">
                <a:solidFill>
                  <a:srgbClr val="000000"/>
                </a:solidFill>
                <a:latin typeface="Core Bandi Face"/>
                <a:ea typeface="Core Bandi Face"/>
                <a:cs typeface="Core Bandi Face"/>
                <a:sym typeface="Core Bandi Face"/>
              </a:rPr>
              <a:t>e</a:t>
            </a:r>
            <a:r>
              <a:rPr lang="en-US" sz="4699">
                <a:solidFill>
                  <a:srgbClr val="000000"/>
                </a:solidFill>
                <a:latin typeface="Core Bandi Face"/>
                <a:ea typeface="Core Bandi Face"/>
                <a:cs typeface="Core Bandi Face"/>
                <a:sym typeface="Core Bandi Face"/>
              </a:rPr>
              <a:t>l</a:t>
            </a:r>
            <a:r>
              <a:rPr lang="en-US" sz="4699" u="none">
                <a:solidFill>
                  <a:srgbClr val="000000"/>
                </a:solidFill>
                <a:latin typeface="Core Bandi Face"/>
                <a:ea typeface="Core Bandi Face"/>
                <a:cs typeface="Core Bandi Face"/>
                <a:sym typeface="Core Bandi Face"/>
              </a:rPr>
              <a:t>l</a:t>
            </a:r>
            <a:r>
              <a:rPr lang="en-US" sz="4699">
                <a:solidFill>
                  <a:srgbClr val="000000"/>
                </a:solidFill>
                <a:latin typeface="Core Bandi Face"/>
                <a:ea typeface="Core Bandi Face"/>
                <a:cs typeface="Core Bandi Face"/>
                <a:sym typeface="Core Bandi Face"/>
              </a:rPr>
              <a:t> St</a:t>
            </a:r>
            <a:r>
              <a:rPr lang="en-US" sz="4699" u="none">
                <a:solidFill>
                  <a:srgbClr val="000000"/>
                </a:solidFill>
                <a:latin typeface="Core Bandi Face"/>
                <a:ea typeface="Core Bandi Face"/>
                <a:cs typeface="Core Bandi Face"/>
                <a:sym typeface="Core Bandi Face"/>
              </a:rPr>
              <a:t>.</a:t>
            </a:r>
            <a:r>
              <a:rPr lang="en-US" sz="4699">
                <a:solidFill>
                  <a:srgbClr val="000000"/>
                </a:solidFill>
                <a:latin typeface="Core Bandi Face"/>
                <a:ea typeface="Core Bandi Face"/>
                <a:cs typeface="Core Bandi Face"/>
                <a:sym typeface="Core Bandi Face"/>
              </a:rPr>
              <a:t> Reidsv</a:t>
            </a:r>
            <a:r>
              <a:rPr lang="en-US" sz="4699" u="none">
                <a:solidFill>
                  <a:srgbClr val="000000"/>
                </a:solidFill>
                <a:latin typeface="Core Bandi Face"/>
                <a:ea typeface="Core Bandi Face"/>
                <a:cs typeface="Core Bandi Face"/>
                <a:sym typeface="Core Bandi Face"/>
              </a:rPr>
              <a:t>i</a:t>
            </a:r>
            <a:r>
              <a:rPr lang="en-US" sz="4699">
                <a:solidFill>
                  <a:srgbClr val="000000"/>
                </a:solidFill>
                <a:latin typeface="Core Bandi Face"/>
                <a:ea typeface="Core Bandi Face"/>
                <a:cs typeface="Core Bandi Face"/>
                <a:sym typeface="Core Bandi Face"/>
              </a:rPr>
              <a:t>l</a:t>
            </a:r>
            <a:r>
              <a:rPr lang="en-US" sz="4699" u="none">
                <a:solidFill>
                  <a:srgbClr val="000000"/>
                </a:solidFill>
                <a:latin typeface="Core Bandi Face"/>
                <a:ea typeface="Core Bandi Face"/>
                <a:cs typeface="Core Bandi Face"/>
                <a:sym typeface="Core Bandi Face"/>
              </a:rPr>
              <a:t>le</a:t>
            </a:r>
            <a:r>
              <a:rPr lang="en-US" sz="4699">
                <a:solidFill>
                  <a:srgbClr val="000000"/>
                </a:solidFill>
                <a:latin typeface="Core Bandi Face"/>
                <a:ea typeface="Core Bandi Face"/>
                <a:cs typeface="Core Bandi Face"/>
                <a:sym typeface="Core Bandi Face"/>
              </a:rPr>
              <a:t>, Ga </a:t>
            </a:r>
          </a:p>
          <a:p>
            <a:pPr algn="l">
              <a:lnSpc>
                <a:spcPts val="5639"/>
              </a:lnSpc>
            </a:pPr>
            <a:r>
              <a:rPr lang="en-US" sz="4699">
                <a:solidFill>
                  <a:srgbClr val="000000"/>
                </a:solidFill>
                <a:latin typeface="Core Bandi Face"/>
                <a:ea typeface="Core Bandi Face"/>
                <a:cs typeface="Core Bandi Face"/>
                <a:sym typeface="Core Bandi Face"/>
              </a:rPr>
              <a:t> (Boar</a:t>
            </a:r>
            <a:r>
              <a:rPr lang="en-US" sz="4699" u="none">
                <a:solidFill>
                  <a:srgbClr val="000000"/>
                </a:solidFill>
                <a:latin typeface="Core Bandi Face"/>
                <a:ea typeface="Core Bandi Face"/>
                <a:cs typeface="Core Bandi Face"/>
                <a:sym typeface="Core Bandi Face"/>
              </a:rPr>
              <a:t>d</a:t>
            </a:r>
            <a:r>
              <a:rPr lang="en-US" sz="4699">
                <a:solidFill>
                  <a:srgbClr val="000000"/>
                </a:solidFill>
                <a:latin typeface="Core Bandi Face"/>
                <a:ea typeface="Core Bandi Face"/>
                <a:cs typeface="Core Bandi Face"/>
                <a:sym typeface="Core Bandi Face"/>
              </a:rPr>
              <a:t> </a:t>
            </a:r>
            <a:r>
              <a:rPr lang="en-US" sz="4699" u="none">
                <a:solidFill>
                  <a:srgbClr val="000000"/>
                </a:solidFill>
                <a:latin typeface="Core Bandi Face"/>
                <a:ea typeface="Core Bandi Face"/>
                <a:cs typeface="Core Bandi Face"/>
                <a:sym typeface="Core Bandi Face"/>
              </a:rPr>
              <a:t>o</a:t>
            </a:r>
            <a:r>
              <a:rPr lang="en-US" sz="4699">
                <a:solidFill>
                  <a:srgbClr val="000000"/>
                </a:solidFill>
                <a:latin typeface="Core Bandi Face"/>
                <a:ea typeface="Core Bandi Face"/>
                <a:cs typeface="Core Bandi Face"/>
                <a:sym typeface="Core Bandi Face"/>
              </a:rPr>
              <a:t>f Educa</a:t>
            </a:r>
            <a:r>
              <a:rPr lang="en-US" sz="4699" u="none">
                <a:solidFill>
                  <a:srgbClr val="000000"/>
                </a:solidFill>
                <a:latin typeface="Core Bandi Face"/>
                <a:ea typeface="Core Bandi Face"/>
                <a:cs typeface="Core Bandi Face"/>
                <a:sym typeface="Core Bandi Face"/>
              </a:rPr>
              <a:t>ti</a:t>
            </a:r>
            <a:r>
              <a:rPr lang="en-US" sz="4699">
                <a:solidFill>
                  <a:srgbClr val="000000"/>
                </a:solidFill>
                <a:latin typeface="Core Bandi Face"/>
                <a:ea typeface="Core Bandi Face"/>
                <a:cs typeface="Core Bandi Face"/>
                <a:sym typeface="Core Bandi Face"/>
              </a:rPr>
              <a:t>on)</a:t>
            </a:r>
          </a:p>
          <a:p>
            <a:pPr algn="just">
              <a:lnSpc>
                <a:spcPts val="5639"/>
              </a:lnSpc>
              <a:spcBef>
                <a:spcPct val="0"/>
              </a:spcBef>
            </a:pPr>
            <a:endParaRPr lang="en-US" sz="4699">
              <a:solidFill>
                <a:srgbClr val="000000"/>
              </a:solidFill>
              <a:latin typeface="Core Bandi Face"/>
              <a:ea typeface="Core Bandi Face"/>
              <a:cs typeface="Core Bandi Face"/>
              <a:sym typeface="Core Bandi Face"/>
            </a:endParaRPr>
          </a:p>
        </p:txBody>
      </p:sp>
      <p:sp>
        <p:nvSpPr>
          <p:cNvPr id="4" name="TextBox 4"/>
          <p:cNvSpPr txBox="1"/>
          <p:nvPr/>
        </p:nvSpPr>
        <p:spPr>
          <a:xfrm>
            <a:off x="364639" y="381000"/>
            <a:ext cx="16392995" cy="1253605"/>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Who do I contact for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64639" y="2451997"/>
            <a:ext cx="7582715" cy="7400925"/>
          </a:xfrm>
          <a:prstGeom prst="rect">
            <a:avLst/>
          </a:prstGeom>
        </p:spPr>
        <p:txBody>
          <a:bodyPr lIns="0" tIns="0" rIns="0" bIns="0" rtlCol="0" anchor="t">
            <a:spAutoFit/>
          </a:bodyPr>
          <a:lstStyle/>
          <a:p>
            <a:pPr algn="l">
              <a:lnSpc>
                <a:spcPts val="5279"/>
              </a:lnSpc>
            </a:pPr>
            <a:r>
              <a:rPr lang="en-US" sz="4399">
                <a:solidFill>
                  <a:srgbClr val="000000"/>
                </a:solidFill>
                <a:latin typeface="Core Bandi Face"/>
                <a:ea typeface="Core Bandi Face"/>
                <a:cs typeface="Core Bandi Face"/>
                <a:sym typeface="Core Bandi Face"/>
              </a:rPr>
              <a:t>Address:</a:t>
            </a:r>
          </a:p>
          <a:p>
            <a:pPr algn="l">
              <a:lnSpc>
                <a:spcPts val="5279"/>
              </a:lnSpc>
            </a:pPr>
            <a:r>
              <a:rPr lang="en-US" sz="4399">
                <a:solidFill>
                  <a:srgbClr val="000000"/>
                </a:solidFill>
                <a:latin typeface="Core Bandi Face"/>
                <a:ea typeface="Core Bandi Face"/>
                <a:cs typeface="Core Bandi Face"/>
                <a:sym typeface="Core Bandi Face"/>
              </a:rPr>
              <a:t>146 Wes</a:t>
            </a:r>
            <a:r>
              <a:rPr lang="en-US" sz="4399" u="none">
                <a:solidFill>
                  <a:srgbClr val="000000"/>
                </a:solidFill>
                <a:latin typeface="Core Bandi Face"/>
                <a:ea typeface="Core Bandi Face"/>
                <a:cs typeface="Core Bandi Face"/>
                <a:sym typeface="Core Bandi Face"/>
              </a:rPr>
              <a:t>t</a:t>
            </a:r>
            <a:r>
              <a:rPr lang="en-US" sz="4399">
                <a:solidFill>
                  <a:srgbClr val="000000"/>
                </a:solidFill>
                <a:latin typeface="Core Bandi Face"/>
                <a:ea typeface="Core Bandi Face"/>
                <a:cs typeface="Core Bandi Face"/>
                <a:sym typeface="Core Bandi Face"/>
              </a:rPr>
              <a:t> B</a:t>
            </a:r>
            <a:r>
              <a:rPr lang="en-US" sz="4399" u="none">
                <a:solidFill>
                  <a:srgbClr val="000000"/>
                </a:solidFill>
                <a:latin typeface="Core Bandi Face"/>
                <a:ea typeface="Core Bandi Face"/>
                <a:cs typeface="Core Bandi Face"/>
                <a:sym typeface="Core Bandi Face"/>
              </a:rPr>
              <a:t>r</a:t>
            </a:r>
            <a:r>
              <a:rPr lang="en-US" sz="4399">
                <a:solidFill>
                  <a:srgbClr val="000000"/>
                </a:solidFill>
                <a:latin typeface="Core Bandi Face"/>
                <a:ea typeface="Core Bandi Face"/>
                <a:cs typeface="Core Bandi Face"/>
                <a:sym typeface="Core Bandi Face"/>
              </a:rPr>
              <a:t>az</a:t>
            </a:r>
            <a:r>
              <a:rPr lang="en-US" sz="4399" u="none">
                <a:solidFill>
                  <a:srgbClr val="000000"/>
                </a:solidFill>
                <a:latin typeface="Core Bandi Face"/>
                <a:ea typeface="Core Bandi Face"/>
                <a:cs typeface="Core Bandi Face"/>
                <a:sym typeface="Core Bandi Face"/>
              </a:rPr>
              <a:t>e</a:t>
            </a:r>
            <a:r>
              <a:rPr lang="en-US" sz="4399">
                <a:solidFill>
                  <a:srgbClr val="000000"/>
                </a:solidFill>
                <a:latin typeface="Core Bandi Face"/>
                <a:ea typeface="Core Bandi Face"/>
                <a:cs typeface="Core Bandi Face"/>
                <a:sym typeface="Core Bandi Face"/>
              </a:rPr>
              <a:t>l</a:t>
            </a:r>
            <a:r>
              <a:rPr lang="en-US" sz="4399" u="none">
                <a:solidFill>
                  <a:srgbClr val="000000"/>
                </a:solidFill>
                <a:latin typeface="Core Bandi Face"/>
                <a:ea typeface="Core Bandi Face"/>
                <a:cs typeface="Core Bandi Face"/>
                <a:sym typeface="Core Bandi Face"/>
              </a:rPr>
              <a:t>l</a:t>
            </a:r>
            <a:r>
              <a:rPr lang="en-US" sz="4399">
                <a:solidFill>
                  <a:srgbClr val="000000"/>
                </a:solidFill>
                <a:latin typeface="Core Bandi Face"/>
                <a:ea typeface="Core Bandi Face"/>
                <a:cs typeface="Core Bandi Face"/>
                <a:sym typeface="Core Bandi Face"/>
              </a:rPr>
              <a:t> St</a:t>
            </a:r>
            <a:r>
              <a:rPr lang="en-US" sz="4399" u="none">
                <a:solidFill>
                  <a:srgbClr val="000000"/>
                </a:solidFill>
                <a:latin typeface="Core Bandi Face"/>
                <a:ea typeface="Core Bandi Face"/>
                <a:cs typeface="Core Bandi Face"/>
                <a:sym typeface="Core Bandi Face"/>
              </a:rPr>
              <a:t>.</a:t>
            </a:r>
          </a:p>
          <a:p>
            <a:pPr algn="l">
              <a:lnSpc>
                <a:spcPts val="5279"/>
              </a:lnSpc>
            </a:pPr>
            <a:r>
              <a:rPr lang="en-US" sz="4399">
                <a:solidFill>
                  <a:srgbClr val="000000"/>
                </a:solidFill>
                <a:latin typeface="Core Bandi Face"/>
                <a:ea typeface="Core Bandi Face"/>
                <a:cs typeface="Core Bandi Face"/>
                <a:sym typeface="Core Bandi Face"/>
              </a:rPr>
              <a:t>Reidsv</a:t>
            </a:r>
            <a:r>
              <a:rPr lang="en-US" sz="4399" u="none">
                <a:solidFill>
                  <a:srgbClr val="000000"/>
                </a:solidFill>
                <a:latin typeface="Core Bandi Face"/>
                <a:ea typeface="Core Bandi Face"/>
                <a:cs typeface="Core Bandi Face"/>
                <a:sym typeface="Core Bandi Face"/>
              </a:rPr>
              <a:t>i</a:t>
            </a:r>
            <a:r>
              <a:rPr lang="en-US" sz="4399">
                <a:solidFill>
                  <a:srgbClr val="000000"/>
                </a:solidFill>
                <a:latin typeface="Core Bandi Face"/>
                <a:ea typeface="Core Bandi Face"/>
                <a:cs typeface="Core Bandi Face"/>
                <a:sym typeface="Core Bandi Face"/>
              </a:rPr>
              <a:t>l</a:t>
            </a:r>
            <a:r>
              <a:rPr lang="en-US" sz="4399" u="none">
                <a:solidFill>
                  <a:srgbClr val="000000"/>
                </a:solidFill>
                <a:latin typeface="Core Bandi Face"/>
                <a:ea typeface="Core Bandi Face"/>
                <a:cs typeface="Core Bandi Face"/>
                <a:sym typeface="Core Bandi Face"/>
              </a:rPr>
              <a:t>le</a:t>
            </a:r>
            <a:r>
              <a:rPr lang="en-US" sz="4399">
                <a:solidFill>
                  <a:srgbClr val="000000"/>
                </a:solidFill>
                <a:latin typeface="Core Bandi Face"/>
                <a:ea typeface="Core Bandi Face"/>
                <a:cs typeface="Core Bandi Face"/>
                <a:sym typeface="Core Bandi Face"/>
              </a:rPr>
              <a:t>, GA 30453</a:t>
            </a:r>
          </a:p>
          <a:p>
            <a:pPr algn="l">
              <a:lnSpc>
                <a:spcPts val="5279"/>
              </a:lnSpc>
            </a:pPr>
            <a:r>
              <a:rPr lang="en-US" sz="4399">
                <a:solidFill>
                  <a:srgbClr val="000000"/>
                </a:solidFill>
                <a:latin typeface="Core Bandi Face"/>
                <a:ea typeface="Core Bandi Face"/>
                <a:cs typeface="Core Bandi Face"/>
                <a:sym typeface="Core Bandi Face"/>
              </a:rPr>
              <a:t>557-4726</a:t>
            </a:r>
          </a:p>
          <a:p>
            <a:pPr algn="l">
              <a:lnSpc>
                <a:spcPts val="5279"/>
              </a:lnSpc>
            </a:pPr>
            <a:r>
              <a:rPr lang="en-US" sz="4399">
                <a:solidFill>
                  <a:srgbClr val="000000"/>
                </a:solidFill>
                <a:latin typeface="Core Bandi Face"/>
                <a:ea typeface="Core Bandi Face"/>
                <a:cs typeface="Core Bandi Face"/>
                <a:sym typeface="Core Bandi Face"/>
              </a:rPr>
              <a:t>557-3036 (fax)</a:t>
            </a:r>
          </a:p>
          <a:p>
            <a:pPr algn="l">
              <a:lnSpc>
                <a:spcPts val="5279"/>
              </a:lnSpc>
            </a:pPr>
            <a:endParaRPr lang="en-US" sz="4399">
              <a:solidFill>
                <a:srgbClr val="000000"/>
              </a:solidFill>
              <a:latin typeface="Core Bandi Face"/>
              <a:ea typeface="Core Bandi Face"/>
              <a:cs typeface="Core Bandi Face"/>
              <a:sym typeface="Core Bandi Face"/>
            </a:endParaRPr>
          </a:p>
          <a:p>
            <a:pPr algn="l">
              <a:lnSpc>
                <a:spcPts val="5279"/>
              </a:lnSpc>
            </a:pPr>
            <a:r>
              <a:rPr lang="en-US" sz="4399">
                <a:solidFill>
                  <a:srgbClr val="000000"/>
                </a:solidFill>
                <a:latin typeface="Core Bandi Face"/>
                <a:ea typeface="Core Bandi Face"/>
                <a:cs typeface="Core Bandi Face"/>
                <a:sym typeface="Core Bandi Face"/>
              </a:rPr>
              <a:t>Central Office H</a:t>
            </a:r>
            <a:r>
              <a:rPr lang="en-US" sz="4399" u="none">
                <a:solidFill>
                  <a:srgbClr val="000000"/>
                </a:solidFill>
                <a:latin typeface="Core Bandi Face"/>
                <a:ea typeface="Core Bandi Face"/>
                <a:cs typeface="Core Bandi Face"/>
                <a:sym typeface="Core Bandi Face"/>
              </a:rPr>
              <a:t>ours: </a:t>
            </a:r>
          </a:p>
          <a:p>
            <a:pPr algn="l">
              <a:lnSpc>
                <a:spcPts val="5279"/>
              </a:lnSpc>
            </a:pPr>
            <a:r>
              <a:rPr lang="en-US" sz="4399" u="none">
                <a:solidFill>
                  <a:srgbClr val="000000"/>
                </a:solidFill>
                <a:latin typeface="Core Bandi Face"/>
                <a:ea typeface="Core Bandi Face"/>
                <a:cs typeface="Core Bandi Face"/>
                <a:sym typeface="Core Bandi Face"/>
              </a:rPr>
              <a:t>Mon</a:t>
            </a:r>
            <a:r>
              <a:rPr lang="en-US" sz="4399">
                <a:solidFill>
                  <a:srgbClr val="000000"/>
                </a:solidFill>
                <a:latin typeface="Core Bandi Face"/>
                <a:ea typeface="Core Bandi Face"/>
                <a:cs typeface="Core Bandi Face"/>
                <a:sym typeface="Core Bandi Face"/>
              </a:rPr>
              <a:t>day - Thursday (8:00-4:30)</a:t>
            </a:r>
          </a:p>
          <a:p>
            <a:pPr algn="l">
              <a:lnSpc>
                <a:spcPts val="5279"/>
              </a:lnSpc>
            </a:pPr>
            <a:r>
              <a:rPr lang="en-US" sz="4399">
                <a:solidFill>
                  <a:srgbClr val="000000"/>
                </a:solidFill>
                <a:latin typeface="Core Bandi Face"/>
                <a:ea typeface="Core Bandi Face"/>
                <a:cs typeface="Core Bandi Face"/>
                <a:sym typeface="Core Bandi Face"/>
              </a:rPr>
              <a:t>Fr</a:t>
            </a:r>
            <a:r>
              <a:rPr lang="en-US" sz="4399" u="none">
                <a:solidFill>
                  <a:srgbClr val="000000"/>
                </a:solidFill>
                <a:latin typeface="Core Bandi Face"/>
                <a:ea typeface="Core Bandi Face"/>
                <a:cs typeface="Core Bandi Face"/>
                <a:sym typeface="Core Bandi Face"/>
              </a:rPr>
              <a:t>iday</a:t>
            </a:r>
          </a:p>
          <a:p>
            <a:pPr algn="l">
              <a:lnSpc>
                <a:spcPts val="5279"/>
              </a:lnSpc>
            </a:pPr>
            <a:r>
              <a:rPr lang="en-US" sz="4399" u="none">
                <a:solidFill>
                  <a:srgbClr val="000000"/>
                </a:solidFill>
                <a:latin typeface="Core Bandi Face"/>
                <a:ea typeface="Core Bandi Face"/>
                <a:cs typeface="Core Bandi Face"/>
                <a:sym typeface="Core Bandi Face"/>
              </a:rPr>
              <a:t> (8:00-4:00</a:t>
            </a:r>
            <a:r>
              <a:rPr lang="en-US" sz="4399">
                <a:solidFill>
                  <a:srgbClr val="000000"/>
                </a:solidFill>
                <a:latin typeface="Core Bandi Face"/>
                <a:ea typeface="Core Bandi Face"/>
                <a:cs typeface="Core Bandi Face"/>
                <a:sym typeface="Core Bandi Face"/>
              </a:rPr>
              <a:t>)</a:t>
            </a:r>
          </a:p>
          <a:p>
            <a:pPr algn="just">
              <a:lnSpc>
                <a:spcPts val="5639"/>
              </a:lnSpc>
              <a:spcBef>
                <a:spcPct val="0"/>
              </a:spcBef>
            </a:pPr>
            <a:endParaRPr lang="en-US" sz="4399">
              <a:solidFill>
                <a:srgbClr val="000000"/>
              </a:solidFill>
              <a:latin typeface="Core Bandi Face"/>
              <a:ea typeface="Core Bandi Face"/>
              <a:cs typeface="Core Bandi Face"/>
              <a:sym typeface="Core Bandi Face"/>
            </a:endParaRPr>
          </a:p>
        </p:txBody>
      </p:sp>
      <p:sp>
        <p:nvSpPr>
          <p:cNvPr id="4" name="TextBox 4"/>
          <p:cNvSpPr txBox="1"/>
          <p:nvPr/>
        </p:nvSpPr>
        <p:spPr>
          <a:xfrm>
            <a:off x="364639" y="381000"/>
            <a:ext cx="16392995" cy="2368030"/>
          </a:xfrm>
          <a:prstGeom prst="rect">
            <a:avLst/>
          </a:prstGeom>
        </p:spPr>
        <p:txBody>
          <a:bodyPr lIns="0" tIns="0" rIns="0" bIns="0" rtlCol="0" anchor="t">
            <a:spAutoFit/>
          </a:bodyPr>
          <a:lstStyle/>
          <a:p>
            <a:pPr algn="l">
              <a:lnSpc>
                <a:spcPts val="8838"/>
              </a:lnSpc>
            </a:pPr>
            <a:r>
              <a:rPr lang="en-US" sz="10778">
                <a:solidFill>
                  <a:srgbClr val="516FA2"/>
                </a:solidFill>
                <a:latin typeface="Adigiana Extreme"/>
                <a:ea typeface="Adigiana Extreme"/>
                <a:cs typeface="Adigiana Extreme"/>
                <a:sym typeface="Adigiana Extreme"/>
              </a:rPr>
              <a:t>Tattnall County BOE Contact Information</a:t>
            </a:r>
          </a:p>
        </p:txBody>
      </p:sp>
      <p:sp>
        <p:nvSpPr>
          <p:cNvPr id="5" name="TextBox 5"/>
          <p:cNvSpPr txBox="1"/>
          <p:nvPr/>
        </p:nvSpPr>
        <p:spPr>
          <a:xfrm>
            <a:off x="7956766" y="1502462"/>
            <a:ext cx="9302534" cy="8591550"/>
          </a:xfrm>
          <a:prstGeom prst="rect">
            <a:avLst/>
          </a:prstGeom>
        </p:spPr>
        <p:txBody>
          <a:bodyPr lIns="0" tIns="0" rIns="0" bIns="0" rtlCol="0" anchor="t">
            <a:spAutoFit/>
          </a:bodyPr>
          <a:lstStyle/>
          <a:p>
            <a:pPr algn="l">
              <a:lnSpc>
                <a:spcPts val="4199"/>
              </a:lnSpc>
            </a:pPr>
            <a:r>
              <a:rPr lang="en-US" sz="3499">
                <a:solidFill>
                  <a:srgbClr val="000000"/>
                </a:solidFill>
                <a:latin typeface="Core Bandi Face"/>
                <a:ea typeface="Core Bandi Face"/>
                <a:cs typeface="Core Bandi Face"/>
                <a:sym typeface="Core Bandi Face"/>
              </a:rPr>
              <a:t>Dr. Kris</a:t>
            </a:r>
            <a:r>
              <a:rPr lang="en-US" sz="3499" u="none">
                <a:solidFill>
                  <a:srgbClr val="000000"/>
                </a:solidFill>
                <a:latin typeface="Core Bandi Face"/>
                <a:ea typeface="Core Bandi Face"/>
                <a:cs typeface="Core Bandi Face"/>
                <a:sym typeface="Core Bandi Face"/>
              </a:rPr>
              <a:t>ten</a:t>
            </a:r>
            <a:r>
              <a:rPr lang="en-US" sz="3499">
                <a:solidFill>
                  <a:srgbClr val="000000"/>
                </a:solidFill>
                <a:latin typeface="Core Bandi Face"/>
                <a:ea typeface="Core Bandi Face"/>
                <a:cs typeface="Core Bandi Face"/>
                <a:sym typeface="Core Bandi Face"/>
              </a:rPr>
              <a:t> Wat</a:t>
            </a:r>
            <a:r>
              <a:rPr lang="en-US" sz="3499" u="none">
                <a:solidFill>
                  <a:srgbClr val="000000"/>
                </a:solidFill>
                <a:latin typeface="Core Bandi Face"/>
                <a:ea typeface="Core Bandi Face"/>
                <a:cs typeface="Core Bandi Face"/>
                <a:sym typeface="Core Bandi Face"/>
              </a:rPr>
              <a:t>ers,</a:t>
            </a:r>
          </a:p>
          <a:p>
            <a:pPr algn="l">
              <a:lnSpc>
                <a:spcPts val="4199"/>
              </a:lnSpc>
            </a:pPr>
            <a:r>
              <a:rPr lang="en-US" sz="3499">
                <a:solidFill>
                  <a:srgbClr val="000000"/>
                </a:solidFill>
                <a:latin typeface="Core Bandi Face"/>
                <a:ea typeface="Core Bandi Face"/>
                <a:cs typeface="Core Bandi Face"/>
                <a:sym typeface="Core Bandi Face"/>
              </a:rPr>
              <a:t> Superintendent</a:t>
            </a:r>
          </a:p>
          <a:p>
            <a:pPr algn="l">
              <a:lnSpc>
                <a:spcPts val="4199"/>
              </a:lnSpc>
            </a:pPr>
            <a:r>
              <a:rPr lang="en-US" sz="3499">
                <a:solidFill>
                  <a:srgbClr val="000000"/>
                </a:solidFill>
                <a:latin typeface="Core Bandi Face"/>
                <a:ea typeface="Core Bandi Face"/>
                <a:cs typeface="Core Bandi Face"/>
                <a:sym typeface="Core Bandi Face"/>
              </a:rPr>
              <a:t> kwaters@tattnal</a:t>
            </a:r>
            <a:r>
              <a:rPr lang="en-US" sz="3499" u="none">
                <a:solidFill>
                  <a:srgbClr val="000000"/>
                </a:solidFill>
                <a:latin typeface="Core Bandi Face"/>
                <a:ea typeface="Core Bandi Face"/>
                <a:cs typeface="Core Bandi Face"/>
                <a:sym typeface="Core Bandi Face"/>
              </a:rPr>
              <a:t>l.k12.ga.us</a:t>
            </a:r>
          </a:p>
          <a:p>
            <a:pPr algn="l">
              <a:lnSpc>
                <a:spcPts val="4199"/>
              </a:lnSpc>
            </a:pPr>
            <a:endParaRPr lang="en-US" sz="3499" u="none">
              <a:solidFill>
                <a:srgbClr val="000000"/>
              </a:solidFill>
              <a:latin typeface="Core Bandi Face"/>
              <a:ea typeface="Core Bandi Face"/>
              <a:cs typeface="Core Bandi Face"/>
              <a:sym typeface="Core Bandi Face"/>
            </a:endParaRPr>
          </a:p>
          <a:p>
            <a:pPr algn="l">
              <a:lnSpc>
                <a:spcPts val="4199"/>
              </a:lnSpc>
            </a:pPr>
            <a:r>
              <a:rPr lang="en-US" sz="3499" u="none">
                <a:solidFill>
                  <a:srgbClr val="000000"/>
                </a:solidFill>
                <a:latin typeface="Core Bandi Face"/>
                <a:ea typeface="Core Bandi Face"/>
                <a:cs typeface="Core Bandi Face"/>
                <a:sym typeface="Core Bandi Face"/>
              </a:rPr>
              <a:t>Dr. Carla Waters</a:t>
            </a:r>
            <a:r>
              <a:rPr lang="en-US" sz="3499">
                <a:solidFill>
                  <a:srgbClr val="000000"/>
                </a:solidFill>
                <a:latin typeface="Core Bandi Face"/>
                <a:ea typeface="Core Bandi Face"/>
                <a:cs typeface="Core Bandi Face"/>
                <a:sym typeface="Core Bandi Face"/>
              </a:rPr>
              <a:t>,</a:t>
            </a:r>
          </a:p>
          <a:p>
            <a:pPr algn="l">
              <a:lnSpc>
                <a:spcPts val="4199"/>
              </a:lnSpc>
            </a:pPr>
            <a:r>
              <a:rPr lang="en-US" sz="3499">
                <a:solidFill>
                  <a:srgbClr val="000000"/>
                </a:solidFill>
                <a:latin typeface="Core Bandi Face"/>
                <a:ea typeface="Core Bandi Face"/>
                <a:cs typeface="Core Bandi Face"/>
                <a:sym typeface="Core Bandi Face"/>
              </a:rPr>
              <a:t>  Assistant Superintendent</a:t>
            </a:r>
          </a:p>
          <a:p>
            <a:pPr algn="l">
              <a:lnSpc>
                <a:spcPts val="4199"/>
              </a:lnSpc>
            </a:pPr>
            <a:r>
              <a:rPr lang="en-US" sz="3499">
                <a:solidFill>
                  <a:srgbClr val="000000"/>
                </a:solidFill>
                <a:latin typeface="Core Bandi Face"/>
                <a:ea typeface="Core Bandi Face"/>
                <a:cs typeface="Core Bandi Face"/>
                <a:sym typeface="Core Bandi Face"/>
              </a:rPr>
              <a:t> cwaters@tattnall.k12.ga.us </a:t>
            </a:r>
          </a:p>
          <a:p>
            <a:pPr algn="l">
              <a:lnSpc>
                <a:spcPts val="4199"/>
              </a:lnSpc>
            </a:pPr>
            <a:endParaRPr lang="en-US" sz="3499">
              <a:solidFill>
                <a:srgbClr val="000000"/>
              </a:solidFill>
              <a:latin typeface="Core Bandi Face"/>
              <a:ea typeface="Core Bandi Face"/>
              <a:cs typeface="Core Bandi Face"/>
              <a:sym typeface="Core Bandi Face"/>
            </a:endParaRPr>
          </a:p>
          <a:p>
            <a:pPr algn="l">
              <a:lnSpc>
                <a:spcPts val="4199"/>
              </a:lnSpc>
            </a:pPr>
            <a:r>
              <a:rPr lang="en-US" sz="3499">
                <a:solidFill>
                  <a:srgbClr val="000000"/>
                </a:solidFill>
                <a:latin typeface="Core Bandi Face"/>
                <a:ea typeface="Core Bandi Face"/>
                <a:cs typeface="Core Bandi Face"/>
                <a:sym typeface="Core Bandi Face"/>
              </a:rPr>
              <a:t>Mr. David Tucker </a:t>
            </a:r>
          </a:p>
          <a:p>
            <a:pPr algn="l">
              <a:lnSpc>
                <a:spcPts val="4199"/>
              </a:lnSpc>
            </a:pPr>
            <a:r>
              <a:rPr lang="en-US" sz="3499">
                <a:solidFill>
                  <a:srgbClr val="000000"/>
                </a:solidFill>
                <a:latin typeface="Core Bandi Face"/>
                <a:ea typeface="Core Bandi Face"/>
                <a:cs typeface="Core Bandi Face"/>
                <a:sym typeface="Core Bandi Face"/>
              </a:rPr>
              <a:t> Federal Programs Direct</a:t>
            </a:r>
            <a:r>
              <a:rPr lang="en-US" sz="3499" u="none">
                <a:solidFill>
                  <a:srgbClr val="000000"/>
                </a:solidFill>
                <a:latin typeface="Core Bandi Face"/>
                <a:ea typeface="Core Bandi Face"/>
                <a:cs typeface="Core Bandi Face"/>
                <a:sym typeface="Core Bandi Face"/>
              </a:rPr>
              <a:t>or</a:t>
            </a:r>
          </a:p>
          <a:p>
            <a:pPr algn="l">
              <a:lnSpc>
                <a:spcPts val="4199"/>
              </a:lnSpc>
            </a:pPr>
            <a:r>
              <a:rPr lang="en-US" sz="3499" u="none">
                <a:solidFill>
                  <a:srgbClr val="000000"/>
                </a:solidFill>
                <a:latin typeface="Core Bandi Face"/>
                <a:ea typeface="Core Bandi Face"/>
                <a:cs typeface="Core Bandi Face"/>
                <a:sym typeface="Core Bandi Face"/>
              </a:rPr>
              <a:t> dtucker@tattnall.k12.ga.us </a:t>
            </a:r>
          </a:p>
          <a:p>
            <a:pPr algn="l">
              <a:lnSpc>
                <a:spcPts val="4199"/>
              </a:lnSpc>
            </a:pPr>
            <a:endParaRPr lang="en-US" sz="3499" u="none">
              <a:solidFill>
                <a:srgbClr val="000000"/>
              </a:solidFill>
              <a:latin typeface="Core Bandi Face"/>
              <a:ea typeface="Core Bandi Face"/>
              <a:cs typeface="Core Bandi Face"/>
              <a:sym typeface="Core Bandi Face"/>
            </a:endParaRPr>
          </a:p>
          <a:p>
            <a:pPr algn="l">
              <a:lnSpc>
                <a:spcPts val="4199"/>
              </a:lnSpc>
            </a:pPr>
            <a:r>
              <a:rPr lang="en-US" sz="3499" u="none">
                <a:solidFill>
                  <a:srgbClr val="000000"/>
                </a:solidFill>
                <a:latin typeface="Core Bandi Face"/>
                <a:ea typeface="Core Bandi Face"/>
                <a:cs typeface="Core Bandi Face"/>
                <a:sym typeface="Core Bandi Face"/>
              </a:rPr>
              <a:t>Ms.</a:t>
            </a:r>
            <a:r>
              <a:rPr lang="en-US" sz="3499">
                <a:solidFill>
                  <a:srgbClr val="000000"/>
                </a:solidFill>
                <a:latin typeface="Core Bandi Face"/>
                <a:ea typeface="Core Bandi Face"/>
                <a:cs typeface="Core Bandi Face"/>
                <a:sym typeface="Core Bandi Face"/>
              </a:rPr>
              <a:t> Tarsha Brown, </a:t>
            </a:r>
          </a:p>
          <a:p>
            <a:pPr algn="l">
              <a:lnSpc>
                <a:spcPts val="4199"/>
              </a:lnSpc>
            </a:pPr>
            <a:r>
              <a:rPr lang="en-US" sz="3499">
                <a:solidFill>
                  <a:srgbClr val="000000"/>
                </a:solidFill>
                <a:latin typeface="Core Bandi Face"/>
                <a:ea typeface="Core Bandi Face"/>
                <a:cs typeface="Core Bandi Face"/>
                <a:sym typeface="Core Bandi Face"/>
              </a:rPr>
              <a:t> Fam</a:t>
            </a:r>
            <a:r>
              <a:rPr lang="en-US" sz="3499" u="none">
                <a:solidFill>
                  <a:srgbClr val="000000"/>
                </a:solidFill>
                <a:latin typeface="Core Bandi Face"/>
                <a:ea typeface="Core Bandi Face"/>
                <a:cs typeface="Core Bandi Face"/>
                <a:sym typeface="Core Bandi Face"/>
              </a:rPr>
              <a:t>ily Engagement Coordinator</a:t>
            </a:r>
          </a:p>
          <a:p>
            <a:pPr algn="l">
              <a:lnSpc>
                <a:spcPts val="4199"/>
              </a:lnSpc>
            </a:pPr>
            <a:r>
              <a:rPr lang="en-US" sz="3499" u="none">
                <a:solidFill>
                  <a:srgbClr val="000000"/>
                </a:solidFill>
                <a:latin typeface="Core Bandi Face"/>
                <a:ea typeface="Core Bandi Face"/>
                <a:cs typeface="Core Bandi Face"/>
                <a:sym typeface="Core Bandi Face"/>
              </a:rPr>
              <a:t> tarshabrown@tattnall.k12.ga.us</a:t>
            </a:r>
          </a:p>
          <a:p>
            <a:pPr algn="just">
              <a:lnSpc>
                <a:spcPts val="5639"/>
              </a:lnSpc>
              <a:spcBef>
                <a:spcPct val="0"/>
              </a:spcBef>
            </a:pPr>
            <a:endParaRPr lang="en-US" sz="3499" u="none">
              <a:solidFill>
                <a:srgbClr val="000000"/>
              </a:solidFill>
              <a:latin typeface="Core Bandi Face"/>
              <a:ea typeface="Core Bandi Face"/>
              <a:cs typeface="Core Bandi Face"/>
              <a:sym typeface="Core Bandi Face"/>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376316" y="365921"/>
            <a:ext cx="17535369" cy="9401175"/>
          </a:xfrm>
          <a:prstGeom prst="rect">
            <a:avLst/>
          </a:prstGeom>
        </p:spPr>
        <p:txBody>
          <a:bodyPr lIns="0" tIns="0" rIns="0" bIns="0" rtlCol="0" anchor="t">
            <a:spAutoFit/>
          </a:bodyPr>
          <a:lstStyle/>
          <a:p>
            <a:pPr algn="l">
              <a:lnSpc>
                <a:spcPts val="5279"/>
              </a:lnSpc>
            </a:pP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Tattnall County Schools                     </a:t>
            </a:r>
            <a:r>
              <a:rPr lang="en-US" sz="4399" u="sng">
                <a:solidFill>
                  <a:srgbClr val="000000"/>
                </a:solidFill>
                <a:latin typeface="Core Bandi Face"/>
                <a:ea typeface="Core Bandi Face"/>
                <a:cs typeface="Core Bandi Face"/>
                <a:sym typeface="Core Bandi Face"/>
                <a:hlinkClick r:id="rId4" tooltip="http://www.tattnallschools.org"/>
              </a:rPr>
              <a:t>www.tattnallschools.org</a:t>
            </a:r>
          </a:p>
          <a:p>
            <a:pPr algn="l">
              <a:lnSpc>
                <a:spcPts val="5279"/>
              </a:lnSpc>
            </a:pPr>
            <a:r>
              <a:rPr lang="en-US" sz="4399">
                <a:solidFill>
                  <a:srgbClr val="000000"/>
                </a:solidFill>
                <a:latin typeface="Core Bandi Face"/>
                <a:ea typeface="Core Bandi Face"/>
                <a:cs typeface="Core Bandi Face"/>
                <a:sym typeface="Core Bandi Face"/>
              </a:rPr>
              <a:t>North Tattnall Elementary School       </a:t>
            </a:r>
            <a:r>
              <a:rPr lang="en-US" sz="4399" u="sng">
                <a:solidFill>
                  <a:srgbClr val="000000"/>
                </a:solidFill>
                <a:latin typeface="Core Bandi Face"/>
                <a:ea typeface="Core Bandi Face"/>
                <a:cs typeface="Core Bandi Face"/>
                <a:sym typeface="Core Bandi Face"/>
              </a:rPr>
              <a:t>https://ntes.tattnallschools.org/</a:t>
            </a: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Sou</a:t>
            </a:r>
            <a:r>
              <a:rPr lang="en-US" sz="4399" u="none">
                <a:solidFill>
                  <a:srgbClr val="000000"/>
                </a:solidFill>
                <a:latin typeface="Core Bandi Face"/>
                <a:ea typeface="Core Bandi Face"/>
                <a:cs typeface="Core Bandi Face"/>
                <a:sym typeface="Core Bandi Face"/>
              </a:rPr>
              <a:t>th</a:t>
            </a:r>
            <a:r>
              <a:rPr lang="en-US" sz="4399">
                <a:solidFill>
                  <a:srgbClr val="000000"/>
                </a:solidFill>
                <a:latin typeface="Core Bandi Face"/>
                <a:ea typeface="Core Bandi Face"/>
                <a:cs typeface="Core Bandi Face"/>
                <a:sym typeface="Core Bandi Face"/>
              </a:rPr>
              <a:t> Tattnal</a:t>
            </a:r>
            <a:r>
              <a:rPr lang="en-US" sz="4399" u="none">
                <a:solidFill>
                  <a:srgbClr val="000000"/>
                </a:solidFill>
                <a:latin typeface="Core Bandi Face"/>
                <a:ea typeface="Core Bandi Face"/>
                <a:cs typeface="Core Bandi Face"/>
                <a:sym typeface="Core Bandi Face"/>
              </a:rPr>
              <a:t>l</a:t>
            </a:r>
            <a:r>
              <a:rPr lang="en-US" sz="4399">
                <a:solidFill>
                  <a:srgbClr val="000000"/>
                </a:solidFill>
                <a:latin typeface="Core Bandi Face"/>
                <a:ea typeface="Core Bandi Face"/>
                <a:cs typeface="Core Bandi Face"/>
                <a:sym typeface="Core Bandi Face"/>
              </a:rPr>
              <a:t> Elementary School       </a:t>
            </a:r>
            <a:r>
              <a:rPr lang="en-US" sz="4399" u="sng">
                <a:solidFill>
                  <a:srgbClr val="000000"/>
                </a:solidFill>
                <a:latin typeface="Core Bandi Face"/>
                <a:ea typeface="Core Bandi Face"/>
                <a:cs typeface="Core Bandi Face"/>
                <a:sym typeface="Core Bandi Face"/>
                <a:hlinkClick r:id="rId5" tooltip="https://stes.tattnallschools.org"/>
              </a:rPr>
              <a:t>https://stes.tattnallschools.org/</a:t>
            </a:r>
          </a:p>
          <a:p>
            <a:pPr algn="l">
              <a:lnSpc>
                <a:spcPts val="5279"/>
              </a:lnSpc>
            </a:pPr>
            <a:r>
              <a:rPr lang="en-US" sz="4399" u="none">
                <a:solidFill>
                  <a:srgbClr val="000000"/>
                </a:solidFill>
                <a:latin typeface="Core Bandi Face"/>
                <a:ea typeface="Core Bandi Face"/>
                <a:cs typeface="Core Bandi Face"/>
                <a:sym typeface="Core Bandi Face"/>
              </a:rPr>
              <a:t> </a:t>
            </a:r>
          </a:p>
          <a:p>
            <a:pPr algn="l">
              <a:lnSpc>
                <a:spcPts val="5279"/>
              </a:lnSpc>
            </a:pPr>
            <a:r>
              <a:rPr lang="en-US" sz="4399" u="none">
                <a:solidFill>
                  <a:srgbClr val="000000"/>
                </a:solidFill>
                <a:latin typeface="Core Bandi Face"/>
                <a:ea typeface="Core Bandi Face"/>
                <a:cs typeface="Core Bandi Face"/>
                <a:sym typeface="Core Bandi Face"/>
              </a:rPr>
              <a:t>North</a:t>
            </a:r>
            <a:r>
              <a:rPr lang="en-US" sz="4399">
                <a:solidFill>
                  <a:srgbClr val="000000"/>
                </a:solidFill>
                <a:latin typeface="Core Bandi Face"/>
                <a:ea typeface="Core Bandi Face"/>
                <a:cs typeface="Core Bandi Face"/>
                <a:sym typeface="Core Bandi Face"/>
              </a:rPr>
              <a:t> Tattnall Middle School              </a:t>
            </a:r>
            <a:r>
              <a:rPr lang="en-US" sz="4399" u="sng">
                <a:solidFill>
                  <a:srgbClr val="000000"/>
                </a:solidFill>
                <a:latin typeface="Core Bandi Face"/>
                <a:ea typeface="Core Bandi Face"/>
                <a:cs typeface="Core Bandi Face"/>
                <a:sym typeface="Core Bandi Face"/>
              </a:rPr>
              <a:t>https://ntms.tattnallschools.org/</a:t>
            </a: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South Tattnall Middle School              </a:t>
            </a:r>
            <a:r>
              <a:rPr lang="en-US" sz="4399" u="sng">
                <a:solidFill>
                  <a:srgbClr val="000000"/>
                </a:solidFill>
                <a:latin typeface="Core Bandi Face"/>
                <a:ea typeface="Core Bandi Face"/>
                <a:cs typeface="Core Bandi Face"/>
                <a:sym typeface="Core Bandi Face"/>
                <a:hlinkClick r:id="rId6" tooltip="https://stms.tattnallschools.org"/>
              </a:rPr>
              <a:t>https://stms.tattnallschools.org/</a:t>
            </a:r>
          </a:p>
          <a:p>
            <a:pPr algn="l">
              <a:lnSpc>
                <a:spcPts val="5279"/>
              </a:lnSpc>
            </a:pP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Tattnall County High Sch</a:t>
            </a:r>
            <a:r>
              <a:rPr lang="en-US" sz="4399" u="none">
                <a:solidFill>
                  <a:srgbClr val="000000"/>
                </a:solidFill>
                <a:latin typeface="Core Bandi Face"/>
                <a:ea typeface="Core Bandi Face"/>
                <a:cs typeface="Core Bandi Face"/>
                <a:sym typeface="Core Bandi Face"/>
              </a:rPr>
              <a:t>ool               </a:t>
            </a:r>
            <a:r>
              <a:rPr lang="en-US" sz="4399" u="sng">
                <a:solidFill>
                  <a:srgbClr val="000000"/>
                </a:solidFill>
                <a:latin typeface="Core Bandi Face"/>
                <a:ea typeface="Core Bandi Face"/>
                <a:cs typeface="Core Bandi Face"/>
                <a:sym typeface="Core Bandi Face"/>
                <a:hlinkClick r:id="rId7" tooltip="https://tchs.tattnallschools.org"/>
              </a:rPr>
              <a:t>https://tchs.tattnallschools.org/</a:t>
            </a:r>
            <a:r>
              <a:rPr lang="en-US" sz="4399" u="none">
                <a:solidFill>
                  <a:srgbClr val="000000"/>
                </a:solidFill>
                <a:latin typeface="Core Bandi Face"/>
                <a:ea typeface="Core Bandi Face"/>
                <a:cs typeface="Core Bandi Face"/>
                <a:sym typeface="Core Bandi Face"/>
              </a:rPr>
              <a:t> </a:t>
            </a:r>
          </a:p>
          <a:p>
            <a:pPr algn="l">
              <a:lnSpc>
                <a:spcPts val="5279"/>
              </a:lnSpc>
            </a:pPr>
            <a:endParaRPr lang="en-US" sz="4399" u="none">
              <a:solidFill>
                <a:srgbClr val="000000"/>
              </a:solidFill>
              <a:latin typeface="Core Bandi Face"/>
              <a:ea typeface="Core Bandi Face"/>
              <a:cs typeface="Core Bandi Face"/>
              <a:sym typeface="Core Bandi Face"/>
            </a:endParaRPr>
          </a:p>
          <a:p>
            <a:pPr algn="l">
              <a:lnSpc>
                <a:spcPts val="5279"/>
              </a:lnSpc>
            </a:pPr>
            <a:r>
              <a:rPr lang="en-US" sz="4399" u="none">
                <a:solidFill>
                  <a:srgbClr val="000000"/>
                </a:solidFill>
                <a:latin typeface="Core Bandi Face"/>
                <a:ea typeface="Core Bandi Face"/>
                <a:cs typeface="Core Bandi Face"/>
                <a:sym typeface="Core Bandi Face"/>
              </a:rPr>
              <a:t>Georgia Department of E</a:t>
            </a:r>
            <a:r>
              <a:rPr lang="en-US" sz="4399">
                <a:solidFill>
                  <a:srgbClr val="000000"/>
                </a:solidFill>
                <a:latin typeface="Core Bandi Face"/>
                <a:ea typeface="Core Bandi Face"/>
                <a:cs typeface="Core Bandi Face"/>
                <a:sym typeface="Core Bandi Face"/>
              </a:rPr>
              <a:t>ducation       </a:t>
            </a:r>
            <a:r>
              <a:rPr lang="en-US" sz="4399" u="sng">
                <a:solidFill>
                  <a:srgbClr val="000000"/>
                </a:solidFill>
                <a:latin typeface="Core Bandi Face"/>
                <a:ea typeface="Core Bandi Face"/>
                <a:cs typeface="Core Bandi Face"/>
                <a:sym typeface="Core Bandi Face"/>
                <a:hlinkClick r:id="rId8" tooltip="http://www.gadoe.org"/>
              </a:rPr>
              <a:t>www.gadoe.org</a:t>
            </a: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U.S. Department of Education             </a:t>
            </a:r>
            <a:r>
              <a:rPr lang="en-US" sz="4399" u="sng">
                <a:solidFill>
                  <a:srgbClr val="000000"/>
                </a:solidFill>
                <a:latin typeface="Core Bandi Face"/>
                <a:ea typeface="Core Bandi Face"/>
                <a:cs typeface="Core Bandi Face"/>
                <a:sym typeface="Core Bandi Face"/>
                <a:hlinkClick r:id="rId9" tooltip="http://www.ed.gov"/>
              </a:rPr>
              <a:t>www.ed.gov</a:t>
            </a:r>
            <a:r>
              <a:rPr lang="en-US" sz="4399">
                <a:solidFill>
                  <a:srgbClr val="000000"/>
                </a:solidFill>
                <a:latin typeface="Core Bandi Face"/>
                <a:ea typeface="Core Bandi Face"/>
                <a:cs typeface="Core Bandi Face"/>
                <a:sym typeface="Core Bandi Face"/>
              </a:rPr>
              <a:t> </a:t>
            </a:r>
          </a:p>
          <a:p>
            <a:pPr algn="l">
              <a:lnSpc>
                <a:spcPts val="5279"/>
              </a:lnSpc>
            </a:pPr>
            <a:r>
              <a:rPr lang="en-US" sz="4399">
                <a:solidFill>
                  <a:srgbClr val="000000"/>
                </a:solidFill>
                <a:latin typeface="Core Bandi Face"/>
                <a:ea typeface="Core Bandi Face"/>
                <a:cs typeface="Core Bandi Face"/>
                <a:sym typeface="Core Bandi Face"/>
              </a:rPr>
              <a:t>Georgia Standards                            </a:t>
            </a:r>
            <a:r>
              <a:rPr lang="en-US" sz="4399" u="sng">
                <a:solidFill>
                  <a:srgbClr val="000000"/>
                </a:solidFill>
                <a:latin typeface="Core Bandi Face"/>
                <a:ea typeface="Core Bandi Face"/>
                <a:cs typeface="Core Bandi Face"/>
                <a:sym typeface="Core Bandi Face"/>
                <a:hlinkClick r:id="rId10" tooltip="http://www.georgiastandards.org"/>
              </a:rPr>
              <a:t>www.georgiastandards.org</a:t>
            </a:r>
            <a:r>
              <a:rPr lang="en-US" sz="4399" u="none">
                <a:solidFill>
                  <a:srgbClr val="000000"/>
                </a:solidFill>
                <a:latin typeface="Core Bandi Face"/>
                <a:ea typeface="Core Bandi Face"/>
                <a:cs typeface="Core Bandi Face"/>
                <a:sym typeface="Core Bandi Face"/>
              </a:rPr>
              <a:t> </a:t>
            </a:r>
          </a:p>
          <a:p>
            <a:pPr algn="just">
              <a:lnSpc>
                <a:spcPts val="5639"/>
              </a:lnSpc>
              <a:spcBef>
                <a:spcPct val="0"/>
              </a:spcBef>
            </a:pPr>
            <a:endParaRPr lang="en-US" sz="4399" u="none">
              <a:solidFill>
                <a:srgbClr val="000000"/>
              </a:solidFill>
              <a:latin typeface="Core Bandi Face"/>
              <a:ea typeface="Core Bandi Face"/>
              <a:cs typeface="Core Bandi Face"/>
              <a:sym typeface="Core Bandi Face"/>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rot="10369536" flipH="1" flipV="1">
            <a:off x="7273524" y="7201426"/>
            <a:ext cx="11860071" cy="5302992"/>
          </a:xfrm>
          <a:custGeom>
            <a:avLst/>
            <a:gdLst/>
            <a:ahLst/>
            <a:cxnLst/>
            <a:rect l="l" t="t" r="r" b="b"/>
            <a:pathLst>
              <a:path w="11860071" h="5302992">
                <a:moveTo>
                  <a:pt x="11860071" y="5302993"/>
                </a:moveTo>
                <a:lnTo>
                  <a:pt x="0" y="5302993"/>
                </a:lnTo>
                <a:lnTo>
                  <a:pt x="0" y="0"/>
                </a:lnTo>
                <a:lnTo>
                  <a:pt x="11860071" y="0"/>
                </a:lnTo>
                <a:lnTo>
                  <a:pt x="11860071" y="5302993"/>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Freeform 3"/>
          <p:cNvSpPr/>
          <p:nvPr/>
        </p:nvSpPr>
        <p:spPr>
          <a:xfrm>
            <a:off x="7705656" y="1961915"/>
            <a:ext cx="2876689" cy="2843812"/>
          </a:xfrm>
          <a:custGeom>
            <a:avLst/>
            <a:gdLst/>
            <a:ahLst/>
            <a:cxnLst/>
            <a:rect l="l" t="t" r="r" b="b"/>
            <a:pathLst>
              <a:path w="2876689" h="2843812">
                <a:moveTo>
                  <a:pt x="0" y="0"/>
                </a:moveTo>
                <a:lnTo>
                  <a:pt x="2876688" y="0"/>
                </a:lnTo>
                <a:lnTo>
                  <a:pt x="2876688" y="2843812"/>
                </a:lnTo>
                <a:lnTo>
                  <a:pt x="0" y="2843812"/>
                </a:lnTo>
                <a:lnTo>
                  <a:pt x="0" y="0"/>
                </a:lnTo>
                <a:close/>
              </a:path>
            </a:pathLst>
          </a:custGeom>
          <a:blipFill>
            <a:blip r:embed="rId4"/>
            <a:stretch>
              <a:fillRect/>
            </a:stretch>
          </a:blipFill>
        </p:spPr>
      </p:sp>
      <p:sp>
        <p:nvSpPr>
          <p:cNvPr id="4" name="TextBox 4"/>
          <p:cNvSpPr txBox="1"/>
          <p:nvPr/>
        </p:nvSpPr>
        <p:spPr>
          <a:xfrm>
            <a:off x="376316" y="5124450"/>
            <a:ext cx="17535369" cy="2733675"/>
          </a:xfrm>
          <a:prstGeom prst="rect">
            <a:avLst/>
          </a:prstGeom>
        </p:spPr>
        <p:txBody>
          <a:bodyPr lIns="0" tIns="0" rIns="0" bIns="0" rtlCol="0" anchor="t">
            <a:spAutoFit/>
          </a:bodyPr>
          <a:lstStyle/>
          <a:p>
            <a:pPr algn="l">
              <a:lnSpc>
                <a:spcPts val="5279"/>
              </a:lnSpc>
            </a:pPr>
            <a:r>
              <a:rPr lang="en-US" sz="4399">
                <a:solidFill>
                  <a:srgbClr val="000000"/>
                </a:solidFill>
                <a:latin typeface="Core Bandi Face"/>
                <a:ea typeface="Core Bandi Face"/>
                <a:cs typeface="Core Bandi Face"/>
                <a:sym typeface="Core Bandi Face"/>
              </a:rPr>
              <a:t>The Tattnall County School District is commi</a:t>
            </a:r>
            <a:r>
              <a:rPr lang="en-US" sz="4399" u="none">
                <a:solidFill>
                  <a:srgbClr val="000000"/>
                </a:solidFill>
                <a:latin typeface="Core Bandi Face"/>
                <a:ea typeface="Core Bandi Face"/>
                <a:cs typeface="Core Bandi Face"/>
                <a:sym typeface="Core Bandi Face"/>
              </a:rPr>
              <a:t>tt</a:t>
            </a:r>
            <a:r>
              <a:rPr lang="en-US" sz="4399">
                <a:solidFill>
                  <a:srgbClr val="000000"/>
                </a:solidFill>
                <a:latin typeface="Core Bandi Face"/>
                <a:ea typeface="Core Bandi Face"/>
                <a:cs typeface="Core Bandi Face"/>
                <a:sym typeface="Core Bandi Face"/>
              </a:rPr>
              <a:t>ed </a:t>
            </a:r>
            <a:r>
              <a:rPr lang="en-US" sz="4399" u="none">
                <a:solidFill>
                  <a:srgbClr val="000000"/>
                </a:solidFill>
                <a:latin typeface="Core Bandi Face"/>
                <a:ea typeface="Core Bandi Face"/>
                <a:cs typeface="Core Bandi Face"/>
                <a:sym typeface="Core Bandi Face"/>
              </a:rPr>
              <a:t>to</a:t>
            </a:r>
            <a:r>
              <a:rPr lang="en-US" sz="4399">
                <a:solidFill>
                  <a:srgbClr val="000000"/>
                </a:solidFill>
                <a:latin typeface="Core Bandi Face"/>
                <a:ea typeface="Core Bandi Face"/>
                <a:cs typeface="Core Bandi Face"/>
                <a:sym typeface="Core Bandi Face"/>
              </a:rPr>
              <a:t> d</a:t>
            </a:r>
            <a:r>
              <a:rPr lang="en-US" sz="4399" u="none">
                <a:solidFill>
                  <a:srgbClr val="000000"/>
                </a:solidFill>
                <a:latin typeface="Core Bandi Face"/>
                <a:ea typeface="Core Bandi Face"/>
                <a:cs typeface="Core Bandi Face"/>
                <a:sym typeface="Core Bandi Face"/>
              </a:rPr>
              <a:t>o</a:t>
            </a:r>
            <a:r>
              <a:rPr lang="en-US" sz="4399">
                <a:solidFill>
                  <a:srgbClr val="000000"/>
                </a:solidFill>
                <a:latin typeface="Core Bandi Face"/>
                <a:ea typeface="Core Bandi Face"/>
                <a:cs typeface="Core Bandi Face"/>
                <a:sym typeface="Core Bandi Face"/>
              </a:rPr>
              <a:t>in</a:t>
            </a:r>
            <a:r>
              <a:rPr lang="en-US" sz="4399" u="none">
                <a:solidFill>
                  <a:srgbClr val="000000"/>
                </a:solidFill>
                <a:latin typeface="Core Bandi Face"/>
                <a:ea typeface="Core Bandi Face"/>
                <a:cs typeface="Core Bandi Face"/>
                <a:sym typeface="Core Bandi Face"/>
              </a:rPr>
              <a:t>g</a:t>
            </a:r>
            <a:r>
              <a:rPr lang="en-US" sz="4399">
                <a:solidFill>
                  <a:srgbClr val="000000"/>
                </a:solidFill>
                <a:latin typeface="Core Bandi Face"/>
                <a:ea typeface="Core Bandi Face"/>
                <a:cs typeface="Core Bandi Face"/>
                <a:sym typeface="Core Bandi Face"/>
              </a:rPr>
              <a:t> whatever it </a:t>
            </a:r>
            <a:r>
              <a:rPr lang="en-US" sz="4399" u="none">
                <a:solidFill>
                  <a:srgbClr val="000000"/>
                </a:solidFill>
                <a:latin typeface="Core Bandi Face"/>
                <a:ea typeface="Core Bandi Face"/>
                <a:cs typeface="Core Bandi Face"/>
                <a:sym typeface="Core Bandi Face"/>
              </a:rPr>
              <a:t>t</a:t>
            </a:r>
            <a:r>
              <a:rPr lang="en-US" sz="4399">
                <a:solidFill>
                  <a:srgbClr val="000000"/>
                </a:solidFill>
                <a:latin typeface="Core Bandi Face"/>
                <a:ea typeface="Core Bandi Face"/>
                <a:cs typeface="Core Bandi Face"/>
                <a:sym typeface="Core Bandi Face"/>
              </a:rPr>
              <a:t>ake</a:t>
            </a:r>
            <a:r>
              <a:rPr lang="en-US" sz="4399" u="none">
                <a:solidFill>
                  <a:srgbClr val="000000"/>
                </a:solidFill>
                <a:latin typeface="Core Bandi Face"/>
                <a:ea typeface="Core Bandi Face"/>
                <a:cs typeface="Core Bandi Face"/>
                <a:sym typeface="Core Bandi Face"/>
              </a:rPr>
              <a:t>s</a:t>
            </a:r>
            <a:r>
              <a:rPr lang="en-US" sz="4399">
                <a:solidFill>
                  <a:srgbClr val="000000"/>
                </a:solidFill>
                <a:latin typeface="Core Bandi Face"/>
                <a:ea typeface="Core Bandi Face"/>
                <a:cs typeface="Core Bandi Face"/>
                <a:sym typeface="Core Bandi Face"/>
              </a:rPr>
              <a:t> </a:t>
            </a:r>
            <a:r>
              <a:rPr lang="en-US" sz="4399" u="none">
                <a:solidFill>
                  <a:srgbClr val="000000"/>
                </a:solidFill>
                <a:latin typeface="Core Bandi Face"/>
                <a:ea typeface="Core Bandi Face"/>
                <a:cs typeface="Core Bandi Face"/>
                <a:sym typeface="Core Bandi Face"/>
              </a:rPr>
              <a:t>t</a:t>
            </a:r>
            <a:r>
              <a:rPr lang="en-US" sz="4399">
                <a:solidFill>
                  <a:srgbClr val="000000"/>
                </a:solidFill>
                <a:latin typeface="Core Bandi Face"/>
                <a:ea typeface="Core Bandi Face"/>
                <a:cs typeface="Core Bandi Face"/>
                <a:sym typeface="Core Bandi Face"/>
              </a:rPr>
              <a:t>o </a:t>
            </a:r>
            <a:r>
              <a:rPr lang="en-US" sz="4399" u="none">
                <a:solidFill>
                  <a:srgbClr val="000000"/>
                </a:solidFill>
                <a:latin typeface="Core Bandi Face"/>
                <a:ea typeface="Core Bandi Face"/>
                <a:cs typeface="Core Bandi Face"/>
                <a:sym typeface="Core Bandi Face"/>
              </a:rPr>
              <a:t>ens</a:t>
            </a:r>
            <a:r>
              <a:rPr lang="en-US" sz="4399">
                <a:solidFill>
                  <a:srgbClr val="000000"/>
                </a:solidFill>
                <a:latin typeface="Core Bandi Face"/>
                <a:ea typeface="Core Bandi Face"/>
                <a:cs typeface="Core Bandi Face"/>
                <a:sym typeface="Core Bandi Face"/>
              </a:rPr>
              <a:t>u</a:t>
            </a:r>
            <a:r>
              <a:rPr lang="en-US" sz="4399" u="none">
                <a:solidFill>
                  <a:srgbClr val="000000"/>
                </a:solidFill>
                <a:latin typeface="Core Bandi Face"/>
                <a:ea typeface="Core Bandi Face"/>
                <a:cs typeface="Core Bandi Face"/>
                <a:sym typeface="Core Bandi Face"/>
              </a:rPr>
              <a:t>r</a:t>
            </a:r>
            <a:r>
              <a:rPr lang="en-US" sz="4399">
                <a:solidFill>
                  <a:srgbClr val="000000"/>
                </a:solidFill>
                <a:latin typeface="Core Bandi Face"/>
                <a:ea typeface="Core Bandi Face"/>
                <a:cs typeface="Core Bandi Face"/>
                <a:sym typeface="Core Bandi Face"/>
              </a:rPr>
              <a:t>e a quality educ</a:t>
            </a:r>
            <a:r>
              <a:rPr lang="en-US" sz="4399" u="none">
                <a:solidFill>
                  <a:srgbClr val="000000"/>
                </a:solidFill>
                <a:latin typeface="Core Bandi Face"/>
                <a:ea typeface="Core Bandi Face"/>
                <a:cs typeface="Core Bandi Face"/>
                <a:sym typeface="Core Bandi Face"/>
              </a:rPr>
              <a:t>at</a:t>
            </a:r>
            <a:r>
              <a:rPr lang="en-US" sz="4399">
                <a:solidFill>
                  <a:srgbClr val="000000"/>
                </a:solidFill>
                <a:latin typeface="Core Bandi Face"/>
                <a:ea typeface="Core Bandi Face"/>
                <a:cs typeface="Core Bandi Face"/>
                <a:sym typeface="Core Bandi Face"/>
              </a:rPr>
              <a:t>i</a:t>
            </a:r>
            <a:r>
              <a:rPr lang="en-US" sz="4399" u="none">
                <a:solidFill>
                  <a:srgbClr val="000000"/>
                </a:solidFill>
                <a:latin typeface="Core Bandi Face"/>
                <a:ea typeface="Core Bandi Face"/>
                <a:cs typeface="Core Bandi Face"/>
                <a:sym typeface="Core Bandi Face"/>
              </a:rPr>
              <a:t>o</a:t>
            </a:r>
            <a:r>
              <a:rPr lang="en-US" sz="4399">
                <a:solidFill>
                  <a:srgbClr val="000000"/>
                </a:solidFill>
                <a:latin typeface="Core Bandi Face"/>
                <a:ea typeface="Core Bandi Face"/>
                <a:cs typeface="Core Bandi Face"/>
                <a:sym typeface="Core Bandi Face"/>
              </a:rPr>
              <a:t>n</a:t>
            </a:r>
            <a:r>
              <a:rPr lang="en-US" sz="4399" u="none">
                <a:solidFill>
                  <a:srgbClr val="000000"/>
                </a:solidFill>
                <a:latin typeface="Core Bandi Face"/>
                <a:ea typeface="Core Bandi Face"/>
                <a:cs typeface="Core Bandi Face"/>
                <a:sym typeface="Core Bandi Face"/>
              </a:rPr>
              <a:t> th</a:t>
            </a:r>
            <a:r>
              <a:rPr lang="en-US" sz="4399">
                <a:solidFill>
                  <a:srgbClr val="000000"/>
                </a:solidFill>
                <a:latin typeface="Core Bandi Face"/>
                <a:ea typeface="Core Bandi Face"/>
                <a:cs typeface="Core Bandi Face"/>
                <a:sym typeface="Core Bandi Face"/>
              </a:rPr>
              <a:t>at affirms ALL s</a:t>
            </a:r>
            <a:r>
              <a:rPr lang="en-US" sz="4399" u="none">
                <a:solidFill>
                  <a:srgbClr val="000000"/>
                </a:solidFill>
                <a:latin typeface="Core Bandi Face"/>
                <a:ea typeface="Core Bandi Face"/>
                <a:cs typeface="Core Bandi Face"/>
                <a:sym typeface="Core Bandi Face"/>
              </a:rPr>
              <a:t>t</a:t>
            </a:r>
            <a:r>
              <a:rPr lang="en-US" sz="4399">
                <a:solidFill>
                  <a:srgbClr val="000000"/>
                </a:solidFill>
                <a:latin typeface="Core Bandi Face"/>
                <a:ea typeface="Core Bandi Face"/>
                <a:cs typeface="Core Bandi Face"/>
                <a:sym typeface="Core Bandi Face"/>
              </a:rPr>
              <a:t>ude</a:t>
            </a:r>
            <a:r>
              <a:rPr lang="en-US" sz="4399" u="none">
                <a:solidFill>
                  <a:srgbClr val="000000"/>
                </a:solidFill>
                <a:latin typeface="Core Bandi Face"/>
                <a:ea typeface="Core Bandi Face"/>
                <a:cs typeface="Core Bandi Face"/>
                <a:sym typeface="Core Bandi Face"/>
              </a:rPr>
              <a:t>nts</a:t>
            </a:r>
            <a:r>
              <a:rPr lang="en-US" sz="4399">
                <a:solidFill>
                  <a:srgbClr val="000000"/>
                </a:solidFill>
                <a:latin typeface="Core Bandi Face"/>
                <a:ea typeface="Core Bandi Face"/>
                <a:cs typeface="Core Bandi Face"/>
                <a:sym typeface="Core Bandi Face"/>
              </a:rPr>
              <a:t>' v</a:t>
            </a:r>
            <a:r>
              <a:rPr lang="en-US" sz="4399" u="none">
                <a:solidFill>
                  <a:srgbClr val="000000"/>
                </a:solidFill>
                <a:latin typeface="Core Bandi Face"/>
                <a:ea typeface="Core Bandi Face"/>
                <a:cs typeface="Core Bandi Face"/>
                <a:sym typeface="Core Bandi Face"/>
              </a:rPr>
              <a:t>al</a:t>
            </a:r>
            <a:r>
              <a:rPr lang="en-US" sz="4399">
                <a:solidFill>
                  <a:srgbClr val="000000"/>
                </a:solidFill>
                <a:latin typeface="Core Bandi Face"/>
                <a:ea typeface="Core Bandi Face"/>
                <a:cs typeface="Core Bandi Face"/>
                <a:sym typeface="Core Bandi Face"/>
              </a:rPr>
              <a:t>ue and worth and will </a:t>
            </a:r>
            <a:r>
              <a:rPr lang="en-US" sz="4399" u="none">
                <a:solidFill>
                  <a:srgbClr val="000000"/>
                </a:solidFill>
                <a:latin typeface="Core Bandi Face"/>
                <a:ea typeface="Core Bandi Face"/>
                <a:cs typeface="Core Bandi Face"/>
                <a:sym typeface="Core Bandi Face"/>
              </a:rPr>
              <a:t>l</a:t>
            </a:r>
            <a:r>
              <a:rPr lang="en-US" sz="4399">
                <a:solidFill>
                  <a:srgbClr val="000000"/>
                </a:solidFill>
                <a:latin typeface="Core Bandi Face"/>
                <a:ea typeface="Core Bandi Face"/>
                <a:cs typeface="Core Bandi Face"/>
                <a:sym typeface="Core Bandi Face"/>
              </a:rPr>
              <a:t>ead to high sch</a:t>
            </a:r>
            <a:r>
              <a:rPr lang="en-US" sz="4399" u="none">
                <a:solidFill>
                  <a:srgbClr val="000000"/>
                </a:solidFill>
                <a:latin typeface="Core Bandi Face"/>
                <a:ea typeface="Core Bandi Face"/>
                <a:cs typeface="Core Bandi Face"/>
                <a:sym typeface="Core Bandi Face"/>
              </a:rPr>
              <a:t>ool gra</a:t>
            </a:r>
            <a:r>
              <a:rPr lang="en-US" sz="4399">
                <a:solidFill>
                  <a:srgbClr val="000000"/>
                </a:solidFill>
                <a:latin typeface="Core Bandi Face"/>
                <a:ea typeface="Core Bandi Face"/>
                <a:cs typeface="Core Bandi Face"/>
                <a:sym typeface="Core Bandi Face"/>
              </a:rPr>
              <a:t>duation </a:t>
            </a:r>
            <a:r>
              <a:rPr lang="en-US" sz="4399" u="none">
                <a:solidFill>
                  <a:srgbClr val="000000"/>
                </a:solidFill>
                <a:latin typeface="Core Bandi Face"/>
                <a:ea typeface="Core Bandi Face"/>
                <a:cs typeface="Core Bandi Face"/>
                <a:sym typeface="Core Bandi Face"/>
              </a:rPr>
              <a:t>a</a:t>
            </a:r>
            <a:r>
              <a:rPr lang="en-US" sz="4399">
                <a:solidFill>
                  <a:srgbClr val="000000"/>
                </a:solidFill>
                <a:latin typeface="Core Bandi Face"/>
                <a:ea typeface="Core Bandi Face"/>
                <a:cs typeface="Core Bandi Face"/>
                <a:sym typeface="Core Bandi Face"/>
              </a:rPr>
              <a:t>n</a:t>
            </a:r>
            <a:r>
              <a:rPr lang="en-US" sz="4399" u="none">
                <a:solidFill>
                  <a:srgbClr val="000000"/>
                </a:solidFill>
                <a:latin typeface="Core Bandi Face"/>
                <a:ea typeface="Core Bandi Face"/>
                <a:cs typeface="Core Bandi Face"/>
                <a:sym typeface="Core Bandi Face"/>
              </a:rPr>
              <a:t>d</a:t>
            </a:r>
            <a:r>
              <a:rPr lang="en-US" sz="4399">
                <a:solidFill>
                  <a:srgbClr val="000000"/>
                </a:solidFill>
                <a:latin typeface="Core Bandi Face"/>
                <a:ea typeface="Core Bandi Face"/>
                <a:cs typeface="Core Bandi Face"/>
                <a:sym typeface="Core Bandi Face"/>
              </a:rPr>
              <a:t> productiv</a:t>
            </a:r>
            <a:r>
              <a:rPr lang="en-US" sz="4399" u="none">
                <a:solidFill>
                  <a:srgbClr val="000000"/>
                </a:solidFill>
                <a:latin typeface="Core Bandi Face"/>
                <a:ea typeface="Core Bandi Face"/>
                <a:cs typeface="Core Bandi Face"/>
                <a:sym typeface="Core Bandi Face"/>
              </a:rPr>
              <a:t>e</a:t>
            </a:r>
            <a:r>
              <a:rPr lang="en-US" sz="4399">
                <a:solidFill>
                  <a:srgbClr val="000000"/>
                </a:solidFill>
                <a:latin typeface="Core Bandi Face"/>
                <a:ea typeface="Core Bandi Face"/>
                <a:cs typeface="Core Bandi Face"/>
                <a:sym typeface="Core Bandi Face"/>
              </a:rPr>
              <a:t> cit</a:t>
            </a:r>
            <a:r>
              <a:rPr lang="en-US" sz="4399" u="none">
                <a:solidFill>
                  <a:srgbClr val="000000"/>
                </a:solidFill>
                <a:latin typeface="Core Bandi Face"/>
                <a:ea typeface="Core Bandi Face"/>
                <a:cs typeface="Core Bandi Face"/>
                <a:sym typeface="Core Bandi Face"/>
              </a:rPr>
              <a:t>i</a:t>
            </a:r>
            <a:r>
              <a:rPr lang="en-US" sz="4399">
                <a:solidFill>
                  <a:srgbClr val="000000"/>
                </a:solidFill>
                <a:latin typeface="Core Bandi Face"/>
                <a:ea typeface="Core Bandi Face"/>
                <a:cs typeface="Core Bandi Face"/>
                <a:sym typeface="Core Bandi Face"/>
              </a:rPr>
              <a:t>ze</a:t>
            </a:r>
            <a:r>
              <a:rPr lang="en-US" sz="4399" u="none">
                <a:solidFill>
                  <a:srgbClr val="000000"/>
                </a:solidFill>
                <a:latin typeface="Core Bandi Face"/>
                <a:ea typeface="Core Bandi Face"/>
                <a:cs typeface="Core Bandi Face"/>
                <a:sym typeface="Core Bandi Face"/>
              </a:rPr>
              <a:t>ns</a:t>
            </a:r>
            <a:r>
              <a:rPr lang="en-US" sz="4399">
                <a:solidFill>
                  <a:srgbClr val="000000"/>
                </a:solidFill>
                <a:latin typeface="Core Bandi Face"/>
                <a:ea typeface="Core Bandi Face"/>
                <a:cs typeface="Core Bandi Face"/>
                <a:sym typeface="Core Bandi Face"/>
              </a:rPr>
              <a:t>hip</a:t>
            </a:r>
            <a:r>
              <a:rPr lang="en-US" sz="4399" u="none">
                <a:solidFill>
                  <a:srgbClr val="000000"/>
                </a:solidFill>
                <a:latin typeface="Core Bandi Face"/>
                <a:ea typeface="Core Bandi Face"/>
                <a:cs typeface="Core Bandi Face"/>
                <a:sym typeface="Core Bandi Face"/>
              </a:rPr>
              <a:t>.</a:t>
            </a:r>
            <a:r>
              <a:rPr lang="en-US" sz="4399">
                <a:solidFill>
                  <a:srgbClr val="000000"/>
                </a:solidFill>
                <a:latin typeface="Core Bandi Face"/>
                <a:ea typeface="Core Bandi Face"/>
                <a:cs typeface="Core Bandi Face"/>
                <a:sym typeface="Core Bandi Face"/>
              </a:rPr>
              <a:t> </a:t>
            </a:r>
          </a:p>
          <a:p>
            <a:pPr algn="just">
              <a:lnSpc>
                <a:spcPts val="5639"/>
              </a:lnSpc>
              <a:spcBef>
                <a:spcPct val="0"/>
              </a:spcBef>
            </a:pPr>
            <a:endParaRPr lang="en-US" sz="4399">
              <a:solidFill>
                <a:srgbClr val="000000"/>
              </a:solidFill>
              <a:latin typeface="Core Bandi Face"/>
              <a:ea typeface="Core Bandi Face"/>
              <a:cs typeface="Core Bandi Face"/>
              <a:sym typeface="Core Bandi Face"/>
            </a:endParaRPr>
          </a:p>
        </p:txBody>
      </p:sp>
      <p:sp>
        <p:nvSpPr>
          <p:cNvPr id="5" name="TextBox 5"/>
          <p:cNvSpPr txBox="1"/>
          <p:nvPr/>
        </p:nvSpPr>
        <p:spPr>
          <a:xfrm>
            <a:off x="376316" y="416830"/>
            <a:ext cx="17535369" cy="1704975"/>
          </a:xfrm>
          <a:prstGeom prst="rect">
            <a:avLst/>
          </a:prstGeom>
        </p:spPr>
        <p:txBody>
          <a:bodyPr lIns="0" tIns="0" rIns="0" bIns="0" rtlCol="0" anchor="t">
            <a:spAutoFit/>
          </a:bodyPr>
          <a:lstStyle/>
          <a:p>
            <a:pPr algn="ctr">
              <a:lnSpc>
                <a:spcPts val="13198"/>
              </a:lnSpc>
              <a:spcBef>
                <a:spcPct val="0"/>
              </a:spcBef>
            </a:pPr>
            <a:r>
              <a:rPr lang="en-US" sz="10999">
                <a:solidFill>
                  <a:srgbClr val="000000"/>
                </a:solidFill>
                <a:latin typeface="Core Bandi Face"/>
                <a:ea typeface="Core Bandi Face"/>
                <a:cs typeface="Core Bandi Face"/>
                <a:sym typeface="Core Bandi Face"/>
              </a:rPr>
              <a:t>“Whatever It Take</a:t>
            </a:r>
            <a:r>
              <a:rPr lang="en-US" sz="10999" u="none">
                <a:solidFill>
                  <a:srgbClr val="000000"/>
                </a:solidFill>
                <a:latin typeface="Core Bandi Face"/>
                <a:ea typeface="Core Bandi Face"/>
                <a:cs typeface="Core Bandi Face"/>
                <a:sym typeface="Core Bandi Face"/>
              </a:rPr>
              <a: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DF7F2"/>
        </a:solidFill>
        <a:effectLst/>
      </p:bgPr>
    </p:bg>
    <p:spTree>
      <p:nvGrpSpPr>
        <p:cNvPr id="1" name=""/>
        <p:cNvGrpSpPr/>
        <p:nvPr/>
      </p:nvGrpSpPr>
      <p:grpSpPr>
        <a:xfrm>
          <a:off x="0" y="0"/>
          <a:ext cx="0" cy="0"/>
          <a:chOff x="0" y="0"/>
          <a:chExt cx="0" cy="0"/>
        </a:xfrm>
      </p:grpSpPr>
      <p:sp>
        <p:nvSpPr>
          <p:cNvPr id="2" name="Freeform 2"/>
          <p:cNvSpPr/>
          <p:nvPr/>
        </p:nvSpPr>
        <p:spPr>
          <a:xfrm>
            <a:off x="11909988" y="5394448"/>
            <a:ext cx="4585488" cy="4706690"/>
          </a:xfrm>
          <a:custGeom>
            <a:avLst/>
            <a:gdLst/>
            <a:ahLst/>
            <a:cxnLst/>
            <a:rect l="l" t="t" r="r" b="b"/>
            <a:pathLst>
              <a:path w="4585488" h="4706690">
                <a:moveTo>
                  <a:pt x="0" y="0"/>
                </a:moveTo>
                <a:lnTo>
                  <a:pt x="4585488" y="0"/>
                </a:lnTo>
                <a:lnTo>
                  <a:pt x="4585488" y="4706690"/>
                </a:lnTo>
                <a:lnTo>
                  <a:pt x="0" y="4706690"/>
                </a:lnTo>
                <a:lnTo>
                  <a:pt x="0" y="0"/>
                </a:lnTo>
                <a:close/>
              </a:path>
            </a:pathLst>
          </a:custGeom>
          <a:blipFill>
            <a:blip r:embed="rId2"/>
            <a:stretch>
              <a:fillRect/>
            </a:stretch>
          </a:blipFill>
        </p:spPr>
      </p:sp>
      <p:sp>
        <p:nvSpPr>
          <p:cNvPr id="3" name="TextBox 3"/>
          <p:cNvSpPr txBox="1"/>
          <p:nvPr/>
        </p:nvSpPr>
        <p:spPr>
          <a:xfrm>
            <a:off x="280770" y="2102755"/>
            <a:ext cx="17535369" cy="4733925"/>
          </a:xfrm>
          <a:prstGeom prst="rect">
            <a:avLst/>
          </a:prstGeom>
        </p:spPr>
        <p:txBody>
          <a:bodyPr lIns="0" tIns="0" rIns="0" bIns="0" rtlCol="0" anchor="t">
            <a:spAutoFit/>
          </a:bodyPr>
          <a:lstStyle/>
          <a:p>
            <a:pPr marL="949949" lvl="1" indent="-474975" algn="l">
              <a:lnSpc>
                <a:spcPts val="5279"/>
              </a:lnSpc>
              <a:buFont typeface="Arial"/>
              <a:buChar char="•"/>
            </a:pPr>
            <a:r>
              <a:rPr lang="en-US" sz="4399">
                <a:solidFill>
                  <a:srgbClr val="000000"/>
                </a:solidFill>
                <a:latin typeface="Core Bandi Face"/>
                <a:ea typeface="Core Bandi Face"/>
                <a:cs typeface="Core Bandi Face"/>
                <a:sym typeface="Core Bandi Face"/>
              </a:rPr>
              <a:t>Please complete the survey at the following link or use the QR Code.</a:t>
            </a:r>
          </a:p>
          <a:p>
            <a:pPr marL="949949" lvl="1" indent="-474975" algn="l">
              <a:lnSpc>
                <a:spcPts val="5279"/>
              </a:lnSpc>
              <a:buFont typeface="Arial"/>
              <a:buChar char="•"/>
            </a:pPr>
            <a:r>
              <a:rPr lang="en-US" sz="4399">
                <a:solidFill>
                  <a:srgbClr val="000000"/>
                </a:solidFill>
                <a:latin typeface="Core Bandi Face"/>
                <a:ea typeface="Core Bandi Face"/>
                <a:cs typeface="Core Bandi Face"/>
                <a:sym typeface="Core Bandi Face"/>
              </a:rPr>
              <a:t>The results of this survey will be u</a:t>
            </a:r>
            <a:r>
              <a:rPr lang="en-US" sz="4399" u="none">
                <a:solidFill>
                  <a:srgbClr val="000000"/>
                </a:solidFill>
                <a:latin typeface="Core Bandi Face"/>
                <a:ea typeface="Core Bandi Face"/>
                <a:cs typeface="Core Bandi Face"/>
                <a:sym typeface="Core Bandi Face"/>
              </a:rPr>
              <a:t>tiliz</a:t>
            </a:r>
            <a:r>
              <a:rPr lang="en-US" sz="4399">
                <a:solidFill>
                  <a:srgbClr val="000000"/>
                </a:solidFill>
                <a:latin typeface="Core Bandi Face"/>
                <a:ea typeface="Core Bandi Face"/>
                <a:cs typeface="Core Bandi Face"/>
                <a:sym typeface="Core Bandi Face"/>
              </a:rPr>
              <a:t>ed </a:t>
            </a:r>
            <a:r>
              <a:rPr lang="en-US" sz="4399" u="none">
                <a:solidFill>
                  <a:srgbClr val="000000"/>
                </a:solidFill>
                <a:latin typeface="Core Bandi Face"/>
                <a:ea typeface="Core Bandi Face"/>
                <a:cs typeface="Core Bandi Face"/>
                <a:sym typeface="Core Bandi Face"/>
              </a:rPr>
              <a:t>to</a:t>
            </a:r>
            <a:r>
              <a:rPr lang="en-US" sz="4399">
                <a:solidFill>
                  <a:srgbClr val="000000"/>
                </a:solidFill>
                <a:latin typeface="Core Bandi Face"/>
                <a:ea typeface="Core Bandi Face"/>
                <a:cs typeface="Core Bandi Face"/>
                <a:sym typeface="Core Bandi Face"/>
              </a:rPr>
              <a:t> help in the development of the Ti</a:t>
            </a:r>
            <a:r>
              <a:rPr lang="en-US" sz="4399" u="none">
                <a:solidFill>
                  <a:srgbClr val="000000"/>
                </a:solidFill>
                <a:latin typeface="Core Bandi Face"/>
                <a:ea typeface="Core Bandi Face"/>
                <a:cs typeface="Core Bandi Face"/>
                <a:sym typeface="Core Bandi Face"/>
              </a:rPr>
              <a:t>tl</a:t>
            </a:r>
            <a:r>
              <a:rPr lang="en-US" sz="4399">
                <a:solidFill>
                  <a:srgbClr val="000000"/>
                </a:solidFill>
                <a:latin typeface="Core Bandi Face"/>
                <a:ea typeface="Core Bandi Face"/>
                <a:cs typeface="Core Bandi Face"/>
                <a:sym typeface="Core Bandi Face"/>
              </a:rPr>
              <a:t>e I School-Level Par</a:t>
            </a:r>
            <a:r>
              <a:rPr lang="en-US" sz="4399" u="none">
                <a:solidFill>
                  <a:srgbClr val="000000"/>
                </a:solidFill>
                <a:latin typeface="Core Bandi Face"/>
                <a:ea typeface="Core Bandi Face"/>
                <a:cs typeface="Core Bandi Face"/>
                <a:sym typeface="Core Bandi Face"/>
              </a:rPr>
              <a:t>ent</a:t>
            </a:r>
            <a:r>
              <a:rPr lang="en-US" sz="4399">
                <a:solidFill>
                  <a:srgbClr val="000000"/>
                </a:solidFill>
                <a:latin typeface="Core Bandi Face"/>
                <a:ea typeface="Core Bandi Face"/>
                <a:cs typeface="Core Bandi Face"/>
                <a:sym typeface="Core Bandi Face"/>
              </a:rPr>
              <a:t> and Family Engagement Plan and future p</a:t>
            </a:r>
            <a:r>
              <a:rPr lang="en-US" sz="4399" u="none">
                <a:solidFill>
                  <a:srgbClr val="000000"/>
                </a:solidFill>
                <a:latin typeface="Core Bandi Face"/>
                <a:ea typeface="Core Bandi Face"/>
                <a:cs typeface="Core Bandi Face"/>
                <a:sym typeface="Core Bandi Face"/>
              </a:rPr>
              <a:t>arent and fam</a:t>
            </a:r>
            <a:r>
              <a:rPr lang="en-US" sz="4399">
                <a:solidFill>
                  <a:srgbClr val="000000"/>
                </a:solidFill>
                <a:latin typeface="Core Bandi Face"/>
                <a:ea typeface="Core Bandi Face"/>
                <a:cs typeface="Core Bandi Face"/>
                <a:sym typeface="Core Bandi Face"/>
              </a:rPr>
              <a:t>ily engagement activities and eve</a:t>
            </a:r>
            <a:r>
              <a:rPr lang="en-US" sz="4399" u="none">
                <a:solidFill>
                  <a:srgbClr val="000000"/>
                </a:solidFill>
                <a:latin typeface="Core Bandi Face"/>
                <a:ea typeface="Core Bandi Face"/>
                <a:cs typeface="Core Bandi Face"/>
                <a:sym typeface="Core Bandi Face"/>
              </a:rPr>
              <a:t>nts. </a:t>
            </a:r>
          </a:p>
          <a:p>
            <a:pPr marL="949949" lvl="1" indent="-474975" algn="l">
              <a:lnSpc>
                <a:spcPts val="5279"/>
              </a:lnSpc>
              <a:buFont typeface="Arial"/>
              <a:buChar char="•"/>
            </a:pPr>
            <a:r>
              <a:rPr lang="en-US" sz="4399" u="none">
                <a:solidFill>
                  <a:srgbClr val="000000"/>
                </a:solidFill>
                <a:latin typeface="Core Bandi Face"/>
                <a:ea typeface="Core Bandi Face"/>
                <a:cs typeface="Core Bandi Face"/>
                <a:sym typeface="Core Bandi Face"/>
              </a:rPr>
              <a:t>If</a:t>
            </a:r>
            <a:r>
              <a:rPr lang="en-US" sz="4399">
                <a:solidFill>
                  <a:srgbClr val="000000"/>
                </a:solidFill>
                <a:latin typeface="Core Bandi Face"/>
                <a:ea typeface="Core Bandi Face"/>
                <a:cs typeface="Core Bandi Face"/>
                <a:sym typeface="Core Bandi Face"/>
              </a:rPr>
              <a:t> you have a question or suggestions, p</a:t>
            </a:r>
            <a:r>
              <a:rPr lang="en-US" sz="4399" u="none">
                <a:solidFill>
                  <a:srgbClr val="000000"/>
                </a:solidFill>
                <a:latin typeface="Core Bandi Face"/>
                <a:ea typeface="Core Bandi Face"/>
                <a:cs typeface="Core Bandi Face"/>
                <a:sym typeface="Core Bandi Face"/>
              </a:rPr>
              <a:t>l</a:t>
            </a:r>
            <a:r>
              <a:rPr lang="en-US" sz="4399">
                <a:solidFill>
                  <a:srgbClr val="000000"/>
                </a:solidFill>
                <a:latin typeface="Core Bandi Face"/>
                <a:ea typeface="Core Bandi Face"/>
                <a:cs typeface="Core Bandi Face"/>
                <a:sym typeface="Core Bandi Face"/>
              </a:rPr>
              <a:t>ease contact your child’s sch</a:t>
            </a:r>
            <a:r>
              <a:rPr lang="en-US" sz="4399" u="none">
                <a:solidFill>
                  <a:srgbClr val="000000"/>
                </a:solidFill>
                <a:latin typeface="Core Bandi Face"/>
                <a:ea typeface="Core Bandi Face"/>
                <a:cs typeface="Core Bandi Face"/>
                <a:sym typeface="Core Bandi Face"/>
              </a:rPr>
              <a:t>ool </a:t>
            </a:r>
            <a:r>
              <a:rPr lang="en-US" sz="4399">
                <a:solidFill>
                  <a:srgbClr val="000000"/>
                </a:solidFill>
                <a:latin typeface="Core Bandi Face"/>
                <a:ea typeface="Core Bandi Face"/>
                <a:cs typeface="Core Bandi Face"/>
                <a:sym typeface="Core Bandi Face"/>
              </a:rPr>
              <a:t>at the number previously prov</a:t>
            </a:r>
            <a:r>
              <a:rPr lang="en-US" sz="4399" u="none">
                <a:solidFill>
                  <a:srgbClr val="000000"/>
                </a:solidFill>
                <a:latin typeface="Core Bandi Face"/>
                <a:ea typeface="Core Bandi Face"/>
                <a:cs typeface="Core Bandi Face"/>
                <a:sym typeface="Core Bandi Face"/>
              </a:rPr>
              <a:t>id</a:t>
            </a:r>
            <a:r>
              <a:rPr lang="en-US" sz="4399">
                <a:solidFill>
                  <a:srgbClr val="000000"/>
                </a:solidFill>
                <a:latin typeface="Core Bandi Face"/>
                <a:ea typeface="Core Bandi Face"/>
                <a:cs typeface="Core Bandi Face"/>
                <a:sym typeface="Core Bandi Face"/>
              </a:rPr>
              <a:t>ed</a:t>
            </a:r>
            <a:r>
              <a:rPr lang="en-US" sz="4399" u="none">
                <a:solidFill>
                  <a:srgbClr val="000000"/>
                </a:solidFill>
                <a:latin typeface="Core Bandi Face"/>
                <a:ea typeface="Core Bandi Face"/>
                <a:cs typeface="Core Bandi Face"/>
                <a:sym typeface="Core Bandi Face"/>
              </a:rPr>
              <a:t>.</a:t>
            </a:r>
          </a:p>
          <a:p>
            <a:pPr algn="just">
              <a:lnSpc>
                <a:spcPts val="5639"/>
              </a:lnSpc>
              <a:spcBef>
                <a:spcPct val="0"/>
              </a:spcBef>
            </a:pPr>
            <a:endParaRPr lang="en-US" sz="4399" u="none">
              <a:solidFill>
                <a:srgbClr val="000000"/>
              </a:solidFill>
              <a:latin typeface="Core Bandi Face"/>
              <a:ea typeface="Core Bandi Face"/>
              <a:cs typeface="Core Bandi Face"/>
              <a:sym typeface="Core Bandi Face"/>
            </a:endParaRPr>
          </a:p>
        </p:txBody>
      </p:sp>
      <p:sp>
        <p:nvSpPr>
          <p:cNvPr id="4" name="TextBox 4"/>
          <p:cNvSpPr txBox="1"/>
          <p:nvPr/>
        </p:nvSpPr>
        <p:spPr>
          <a:xfrm>
            <a:off x="376316" y="416830"/>
            <a:ext cx="17535369" cy="1704975"/>
          </a:xfrm>
          <a:prstGeom prst="rect">
            <a:avLst/>
          </a:prstGeom>
        </p:spPr>
        <p:txBody>
          <a:bodyPr lIns="0" tIns="0" rIns="0" bIns="0" rtlCol="0" anchor="t">
            <a:spAutoFit/>
          </a:bodyPr>
          <a:lstStyle/>
          <a:p>
            <a:pPr algn="ctr">
              <a:lnSpc>
                <a:spcPts val="13198"/>
              </a:lnSpc>
              <a:spcBef>
                <a:spcPct val="0"/>
              </a:spcBef>
            </a:pPr>
            <a:r>
              <a:rPr lang="en-US" sz="10999">
                <a:solidFill>
                  <a:srgbClr val="000000"/>
                </a:solidFill>
                <a:latin typeface="Core Bandi Face"/>
                <a:ea typeface="Core Bandi Face"/>
                <a:cs typeface="Core Bandi Face"/>
                <a:sym typeface="Core Bandi Face"/>
              </a:rPr>
              <a:t>Questions/Evaluations</a:t>
            </a:r>
          </a:p>
        </p:txBody>
      </p:sp>
      <p:sp>
        <p:nvSpPr>
          <p:cNvPr id="5" name="TextBox 5"/>
          <p:cNvSpPr txBox="1"/>
          <p:nvPr/>
        </p:nvSpPr>
        <p:spPr>
          <a:xfrm>
            <a:off x="592413" y="6557632"/>
            <a:ext cx="17535369" cy="733425"/>
          </a:xfrm>
          <a:prstGeom prst="rect">
            <a:avLst/>
          </a:prstGeom>
        </p:spPr>
        <p:txBody>
          <a:bodyPr lIns="0" tIns="0" rIns="0" bIns="0" rtlCol="0" anchor="t">
            <a:spAutoFit/>
          </a:bodyPr>
          <a:lstStyle/>
          <a:p>
            <a:pPr algn="just">
              <a:lnSpc>
                <a:spcPts val="5639"/>
              </a:lnSpc>
              <a:spcBef>
                <a:spcPct val="0"/>
              </a:spcBef>
            </a:pPr>
            <a:r>
              <a:rPr lang="en-US" sz="4699" u="sng">
                <a:solidFill>
                  <a:srgbClr val="000000"/>
                </a:solidFill>
                <a:latin typeface="Core Bandi Face"/>
                <a:ea typeface="Core Bandi Face"/>
                <a:cs typeface="Core Bandi Face"/>
                <a:sym typeface="Core Bandi Face"/>
                <a:hlinkClick r:id="rId3" tooltip="https://docs.google.com/forms/d/e/1FAIpQLSf9iH_R8HzrRI_fm-Wy2KsNg8cs0l9pAxhGilZPGV6kZm8lIA/viewform?usp=sharing&amp;ouid=100332902119078334249"/>
              </a:rPr>
              <a:t>Evaluation Survey</a:t>
            </a:r>
          </a:p>
        </p:txBody>
      </p:sp>
      <p:sp>
        <p:nvSpPr>
          <p:cNvPr id="6" name="TextBox 6"/>
          <p:cNvSpPr txBox="1"/>
          <p:nvPr/>
        </p:nvSpPr>
        <p:spPr>
          <a:xfrm>
            <a:off x="592413" y="8186088"/>
            <a:ext cx="8978335" cy="762000"/>
          </a:xfrm>
          <a:prstGeom prst="rect">
            <a:avLst/>
          </a:prstGeom>
        </p:spPr>
        <p:txBody>
          <a:bodyPr lIns="0" tIns="0" rIns="0" bIns="0" rtlCol="0" anchor="t">
            <a:spAutoFit/>
          </a:bodyPr>
          <a:lstStyle/>
          <a:p>
            <a:pPr algn="l">
              <a:lnSpc>
                <a:spcPts val="5845"/>
              </a:lnSpc>
              <a:spcBef>
                <a:spcPct val="0"/>
              </a:spcBef>
            </a:pPr>
            <a:r>
              <a:rPr lang="en-US" sz="4871">
                <a:solidFill>
                  <a:srgbClr val="000000"/>
                </a:solidFill>
                <a:latin typeface="Core Bandi Face"/>
                <a:ea typeface="Core Bandi Face"/>
                <a:cs typeface="Core Bandi Face"/>
                <a:sym typeface="Core Bandi Face"/>
              </a:rPr>
              <a:t>Thank You For Your Support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2419</Words>
  <Application>Microsoft Office PowerPoint</Application>
  <PresentationFormat>Custom</PresentationFormat>
  <Paragraphs>247</Paragraphs>
  <Slides>27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27</vt:i4>
      </vt:variant>
    </vt:vector>
  </HeadingPairs>
  <TitlesOfParts>
    <vt:vector size="32" baseType="lpstr">
      <vt:lpstr>Adigiana Extreme</vt:lpstr>
      <vt:lpstr>Arial</vt:lpstr>
      <vt:lpstr>Core Bandi Face</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FY26 STMS Annual Title 1 Meeting Presentation</dc:title>
  <dc:creator>Kimberly Scott</dc:creator>
  <cp:lastModifiedBy>Kimberly Scott</cp:lastModifiedBy>
  <cp:revision>2</cp:revision>
  <dcterms:created xsi:type="dcterms:W3CDTF">2006-08-16T00:00:00Z</dcterms:created>
  <dcterms:modified xsi:type="dcterms:W3CDTF">2026-09-09T15:56:43Z</dcterms:modified>
  <dc:identifier>DAHRiFgxe-U</dc:identifier>
</cp:coreProperties>
</file>