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Maven Pro" panose="020B0604020202020204" charset="0"/>
      <p:regular r:id="rId28"/>
      <p:bold r:id="rId29"/>
    </p:embeddedFont>
    <p:embeddedFont>
      <p:font typeface="Nunito"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8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78" y="72"/>
      </p:cViewPr>
      <p:guideLst>
        <p:guide orient="horz" pos="1620"/>
        <p:guide pos="2880"/>
        <p:guide orient="horz" pos="2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5369cc9692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15369cc9692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447834ae94_0_2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1447834ae94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5369cc9692_1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5369cc9692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7f7d42ae33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7f7d42ae3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7f7d42ae33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7f7d42ae33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447834ae94_0_3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1447834ae94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447834ae94_0_3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447834ae94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447834ae94_0_3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447834ae94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447834ae94_0_3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1447834ae94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5369cc9692_1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5369cc9692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447834ae94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447834ae94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5369cc9692_1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15369cc9692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5369cc9692_1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15369cc9692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5369cc9692_1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15369cc9692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447834ae94_0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1447834ae94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447834ae94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447834ae94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7f7d42ae33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27f7d42ae33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447834ae94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447834ae94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447834ae94_0_2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447834ae94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53228cf994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53228cf994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7f7d42ae3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7f7d42ae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7f7d42ae33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7f7d42ae3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5369cc9692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15369cc9692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53380d6e02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53380d6e02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0"/>
              </a:spcBef>
              <a:spcAft>
                <a:spcPts val="0"/>
              </a:spcAft>
              <a:buClr>
                <a:schemeClr val="lt1"/>
              </a:buClr>
              <a:buSzPts val="1100"/>
              <a:buChar char="○"/>
              <a:defRPr>
                <a:solidFill>
                  <a:schemeClr val="lt1"/>
                </a:solidFill>
              </a:defRPr>
            </a:lvl2pPr>
            <a:lvl3pPr marL="1371600" lvl="2" indent="-298450" algn="ctr">
              <a:spcBef>
                <a:spcPts val="0"/>
              </a:spcBef>
              <a:spcAft>
                <a:spcPts val="0"/>
              </a:spcAft>
              <a:buClr>
                <a:schemeClr val="lt1"/>
              </a:buClr>
              <a:buSzPts val="1100"/>
              <a:buChar char="■"/>
              <a:defRPr>
                <a:solidFill>
                  <a:schemeClr val="lt1"/>
                </a:solidFill>
              </a:defRPr>
            </a:lvl3pPr>
            <a:lvl4pPr marL="1828800" lvl="3" indent="-298450" algn="ctr">
              <a:spcBef>
                <a:spcPts val="0"/>
              </a:spcBef>
              <a:spcAft>
                <a:spcPts val="0"/>
              </a:spcAft>
              <a:buClr>
                <a:schemeClr val="lt1"/>
              </a:buClr>
              <a:buSzPts val="1100"/>
              <a:buChar char="●"/>
              <a:defRPr>
                <a:solidFill>
                  <a:schemeClr val="lt1"/>
                </a:solidFill>
              </a:defRPr>
            </a:lvl4pPr>
            <a:lvl5pPr marL="2286000" lvl="4" indent="-298450" algn="ctr">
              <a:spcBef>
                <a:spcPts val="0"/>
              </a:spcBef>
              <a:spcAft>
                <a:spcPts val="0"/>
              </a:spcAft>
              <a:buClr>
                <a:schemeClr val="lt1"/>
              </a:buClr>
              <a:buSzPts val="1100"/>
              <a:buChar char="○"/>
              <a:defRPr>
                <a:solidFill>
                  <a:schemeClr val="lt1"/>
                </a:solidFill>
              </a:defRPr>
            </a:lvl5pPr>
            <a:lvl6pPr marL="2743200" lvl="5" indent="-298450" algn="ctr">
              <a:spcBef>
                <a:spcPts val="0"/>
              </a:spcBef>
              <a:spcAft>
                <a:spcPts val="0"/>
              </a:spcAft>
              <a:buClr>
                <a:schemeClr val="lt1"/>
              </a:buClr>
              <a:buSzPts val="1100"/>
              <a:buChar char="■"/>
              <a:defRPr>
                <a:solidFill>
                  <a:schemeClr val="lt1"/>
                </a:solidFill>
              </a:defRPr>
            </a:lvl6pPr>
            <a:lvl7pPr marL="3200400" lvl="6" indent="-298450" algn="ctr">
              <a:spcBef>
                <a:spcPts val="0"/>
              </a:spcBef>
              <a:spcAft>
                <a:spcPts val="0"/>
              </a:spcAft>
              <a:buClr>
                <a:schemeClr val="lt1"/>
              </a:buClr>
              <a:buSzPts val="1100"/>
              <a:buChar char="●"/>
              <a:defRPr>
                <a:solidFill>
                  <a:schemeClr val="lt1"/>
                </a:solidFill>
              </a:defRPr>
            </a:lvl7pPr>
            <a:lvl8pPr marL="3657600" lvl="7" indent="-298450" algn="ctr">
              <a:spcBef>
                <a:spcPts val="0"/>
              </a:spcBef>
              <a:spcAft>
                <a:spcPts val="0"/>
              </a:spcAft>
              <a:buClr>
                <a:schemeClr val="lt1"/>
              </a:buClr>
              <a:buSzPts val="1100"/>
              <a:buChar char="○"/>
              <a:defRPr>
                <a:solidFill>
                  <a:schemeClr val="lt1"/>
                </a:solidFill>
              </a:defRPr>
            </a:lvl8pPr>
            <a:lvl9pPr marL="4114800" lvl="8" indent="-298450" algn="ctr">
              <a:spcBef>
                <a:spcPts val="0"/>
              </a:spcBef>
              <a:spcAft>
                <a:spcPts val="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rm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521450" y="597250"/>
            <a:ext cx="6028200" cy="42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West Elementary </a:t>
            </a:r>
            <a:endParaRPr/>
          </a:p>
          <a:p>
            <a:pPr marL="0" lvl="0" indent="0" algn="l" rtl="0">
              <a:spcBef>
                <a:spcPts val="0"/>
              </a:spcBef>
              <a:spcAft>
                <a:spcPts val="0"/>
              </a:spcAft>
              <a:buNone/>
            </a:pPr>
            <a:endParaRPr/>
          </a:p>
          <a:p>
            <a:pPr marL="0" lvl="0" indent="0" algn="l" rtl="0">
              <a:spcBef>
                <a:spcPts val="0"/>
              </a:spcBef>
              <a:spcAft>
                <a:spcPts val="0"/>
              </a:spcAft>
              <a:buNone/>
            </a:pPr>
            <a:r>
              <a:rPr lang="en"/>
              <a:t>Grade 3 Promotion Policy </a:t>
            </a:r>
            <a:endParaRPr/>
          </a:p>
          <a:p>
            <a:pPr marL="0" lvl="0" indent="0" algn="l" rtl="0">
              <a:spcBef>
                <a:spcPts val="0"/>
              </a:spcBef>
              <a:spcAft>
                <a:spcPts val="0"/>
              </a:spcAft>
              <a:buNone/>
            </a:pPr>
            <a:endParaRPr/>
          </a:p>
          <a:p>
            <a:pPr marL="0" lvl="0" indent="0" algn="l" rtl="0">
              <a:spcBef>
                <a:spcPts val="0"/>
              </a:spcBef>
              <a:spcAft>
                <a:spcPts val="0"/>
              </a:spcAft>
              <a:buNone/>
            </a:pPr>
            <a:r>
              <a:rPr lang="en"/>
              <a:t>Family Meeting</a:t>
            </a:r>
            <a:endParaRPr/>
          </a:p>
          <a:p>
            <a:pPr marL="0" lvl="0" indent="0" algn="l" rtl="0">
              <a:spcBef>
                <a:spcPts val="0"/>
              </a:spcBef>
              <a:spcAft>
                <a:spcPts val="0"/>
              </a:spcAft>
              <a:buNone/>
            </a:pPr>
            <a:endParaRPr/>
          </a:p>
          <a:p>
            <a:pPr marL="0" lvl="0" indent="0" algn="l" rtl="0">
              <a:spcBef>
                <a:spcPts val="0"/>
              </a:spcBef>
              <a:spcAft>
                <a:spcPts val="0"/>
              </a:spcAft>
              <a:buNone/>
            </a:pPr>
            <a:r>
              <a:rPr lang="en"/>
              <a:t>September 19,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376"/>
        <p:cNvGrpSpPr/>
        <p:nvPr/>
      </p:nvGrpSpPr>
      <p:grpSpPr>
        <a:xfrm>
          <a:off x="0" y="0"/>
          <a:ext cx="0" cy="0"/>
          <a:chOff x="0" y="0"/>
          <a:chExt cx="0" cy="0"/>
        </a:xfrm>
      </p:grpSpPr>
      <p:pic>
        <p:nvPicPr>
          <p:cNvPr id="377" name="Google Shape;377;p22"/>
          <p:cNvPicPr preferRelativeResize="0"/>
          <p:nvPr/>
        </p:nvPicPr>
        <p:blipFill>
          <a:blip r:embed="rId3">
            <a:alphaModFix/>
          </a:blip>
          <a:stretch>
            <a:fillRect/>
          </a:stretch>
        </p:blipFill>
        <p:spPr>
          <a:xfrm>
            <a:off x="5689276" y="409575"/>
            <a:ext cx="2924700" cy="4724530"/>
          </a:xfrm>
          <a:prstGeom prst="rect">
            <a:avLst/>
          </a:prstGeom>
          <a:noFill/>
          <a:ln>
            <a:noFill/>
          </a:ln>
        </p:spPr>
      </p:pic>
      <p:pic>
        <p:nvPicPr>
          <p:cNvPr id="378" name="Google Shape;378;p22"/>
          <p:cNvPicPr preferRelativeResize="0"/>
          <p:nvPr/>
        </p:nvPicPr>
        <p:blipFill>
          <a:blip r:embed="rId4">
            <a:alphaModFix/>
          </a:blip>
          <a:stretch>
            <a:fillRect/>
          </a:stretch>
        </p:blipFill>
        <p:spPr>
          <a:xfrm>
            <a:off x="694925" y="400175"/>
            <a:ext cx="2974758" cy="4743325"/>
          </a:xfrm>
          <a:prstGeom prst="rect">
            <a:avLst/>
          </a:prstGeom>
          <a:noFill/>
          <a:ln>
            <a:noFill/>
          </a:ln>
        </p:spPr>
      </p:pic>
      <p:sp>
        <p:nvSpPr>
          <p:cNvPr id="379" name="Google Shape;379;p22"/>
          <p:cNvSpPr txBox="1"/>
          <p:nvPr/>
        </p:nvSpPr>
        <p:spPr>
          <a:xfrm>
            <a:off x="705249" y="-25"/>
            <a:ext cx="2954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FFFF"/>
                </a:solidFill>
              </a:rPr>
              <a:t>Above Average Student</a:t>
            </a:r>
            <a:endParaRPr>
              <a:solidFill>
                <a:srgbClr val="FFFFFF"/>
              </a:solidFill>
            </a:endParaRPr>
          </a:p>
        </p:txBody>
      </p:sp>
      <p:sp>
        <p:nvSpPr>
          <p:cNvPr id="380" name="Google Shape;380;p22"/>
          <p:cNvSpPr txBox="1"/>
          <p:nvPr/>
        </p:nvSpPr>
        <p:spPr>
          <a:xfrm>
            <a:off x="5689263" y="-12"/>
            <a:ext cx="2924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FFFF"/>
                </a:solidFill>
              </a:rPr>
              <a:t>Well Above Average Student</a:t>
            </a:r>
            <a:endParaRPr>
              <a:solidFill>
                <a:srgbClr val="FFFFFF"/>
              </a:solidFill>
            </a:endParaRPr>
          </a:p>
        </p:txBody>
      </p:sp>
      <p:sp>
        <p:nvSpPr>
          <p:cNvPr id="381" name="Google Shape;381;p22"/>
          <p:cNvSpPr/>
          <p:nvPr/>
        </p:nvSpPr>
        <p:spPr>
          <a:xfrm>
            <a:off x="2599363" y="831863"/>
            <a:ext cx="504000" cy="436200"/>
          </a:xfrm>
          <a:prstGeom prst="leftArrow">
            <a:avLst>
              <a:gd name="adj1" fmla="val 50000"/>
              <a:gd name="adj2" fmla="val 50000"/>
            </a:avLst>
          </a:prstGeom>
          <a:solidFill>
            <a:srgbClr val="51B1A7"/>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2"/>
          <p:cNvSpPr/>
          <p:nvPr/>
        </p:nvSpPr>
        <p:spPr>
          <a:xfrm>
            <a:off x="7558013" y="795513"/>
            <a:ext cx="528600" cy="436200"/>
          </a:xfrm>
          <a:prstGeom prst="leftArrow">
            <a:avLst>
              <a:gd name="adj1" fmla="val 50000"/>
              <a:gd name="adj2" fmla="val 50000"/>
            </a:avLst>
          </a:prstGeom>
          <a:solidFill>
            <a:srgbClr val="4A86E8"/>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386"/>
        <p:cNvGrpSpPr/>
        <p:nvPr/>
      </p:nvGrpSpPr>
      <p:grpSpPr>
        <a:xfrm>
          <a:off x="0" y="0"/>
          <a:ext cx="0" cy="0"/>
          <a:chOff x="0" y="0"/>
          <a:chExt cx="0" cy="0"/>
        </a:xfrm>
      </p:grpSpPr>
      <p:sp>
        <p:nvSpPr>
          <p:cNvPr id="387" name="Google Shape;387;p23"/>
          <p:cNvSpPr txBox="1">
            <a:spLocks noGrp="1"/>
          </p:cNvSpPr>
          <p:nvPr>
            <p:ph type="title"/>
          </p:nvPr>
        </p:nvSpPr>
        <p:spPr>
          <a:xfrm>
            <a:off x="1388550" y="1581025"/>
            <a:ext cx="6366900" cy="18633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TN State Law for 3rd Graders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391"/>
        <p:cNvGrpSpPr/>
        <p:nvPr/>
      </p:nvGrpSpPr>
      <p:grpSpPr>
        <a:xfrm>
          <a:off x="0" y="0"/>
          <a:ext cx="0" cy="0"/>
          <a:chOff x="0" y="0"/>
          <a:chExt cx="0" cy="0"/>
        </a:xfrm>
      </p:grpSpPr>
      <p:sp>
        <p:nvSpPr>
          <p:cNvPr id="392" name="Google Shape;392;p24"/>
          <p:cNvSpPr txBox="1">
            <a:spLocks noGrp="1"/>
          </p:cNvSpPr>
          <p:nvPr>
            <p:ph type="title"/>
          </p:nvPr>
        </p:nvSpPr>
        <p:spPr>
          <a:xfrm>
            <a:off x="148850" y="191775"/>
            <a:ext cx="8790000" cy="197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400"/>
              <a:t>TN State Law for 3rd Graders</a:t>
            </a:r>
            <a:endParaRPr sz="4400"/>
          </a:p>
          <a:p>
            <a:pPr marL="0" lvl="0" indent="0" algn="ctr" rtl="0">
              <a:spcBef>
                <a:spcPts val="0"/>
              </a:spcBef>
              <a:spcAft>
                <a:spcPts val="0"/>
              </a:spcAft>
              <a:buSzPts val="990"/>
              <a:buNone/>
            </a:pPr>
            <a:endParaRPr sz="4400"/>
          </a:p>
          <a:p>
            <a:pPr marL="0" lvl="0" indent="0" algn="l" rtl="0">
              <a:spcBef>
                <a:spcPts val="0"/>
              </a:spcBef>
              <a:spcAft>
                <a:spcPts val="0"/>
              </a:spcAft>
              <a:buNone/>
            </a:pPr>
            <a:r>
              <a:rPr lang="en" sz="3000"/>
              <a:t>Tenn. Code Annotated 49-6-3115 requires that schools and districts retain any student in 3rd grade who does not Meet (3) or Exceed Expectation (4) on 3rd Grade ELA assessment. </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396"/>
        <p:cNvGrpSpPr/>
        <p:nvPr/>
      </p:nvGrpSpPr>
      <p:grpSpPr>
        <a:xfrm>
          <a:off x="0" y="0"/>
          <a:ext cx="0" cy="0"/>
          <a:chOff x="0" y="0"/>
          <a:chExt cx="0" cy="0"/>
        </a:xfrm>
      </p:grpSpPr>
      <p:grpSp>
        <p:nvGrpSpPr>
          <p:cNvPr id="397" name="Google Shape;397;p25"/>
          <p:cNvGrpSpPr/>
          <p:nvPr/>
        </p:nvGrpSpPr>
        <p:grpSpPr>
          <a:xfrm>
            <a:off x="4606700" y="1820082"/>
            <a:ext cx="4364500" cy="2293180"/>
            <a:chOff x="207500" y="1574220"/>
            <a:chExt cx="4364500" cy="2293180"/>
          </a:xfrm>
        </p:grpSpPr>
        <p:pic>
          <p:nvPicPr>
            <p:cNvPr id="398" name="Google Shape;398;p25"/>
            <p:cNvPicPr preferRelativeResize="0"/>
            <p:nvPr/>
          </p:nvPicPr>
          <p:blipFill>
            <a:blip r:embed="rId3">
              <a:alphaModFix/>
            </a:blip>
            <a:stretch>
              <a:fillRect/>
            </a:stretch>
          </p:blipFill>
          <p:spPr>
            <a:xfrm>
              <a:off x="263800" y="1590876"/>
              <a:ext cx="4308200" cy="2195225"/>
            </a:xfrm>
            <a:prstGeom prst="rect">
              <a:avLst/>
            </a:prstGeom>
            <a:noFill/>
            <a:ln>
              <a:noFill/>
            </a:ln>
          </p:spPr>
        </p:pic>
        <p:cxnSp>
          <p:nvCxnSpPr>
            <p:cNvPr id="399" name="Google Shape;399;p25"/>
            <p:cNvCxnSpPr>
              <a:stCxn id="400" idx="3"/>
              <a:endCxn id="401" idx="2"/>
            </p:cNvCxnSpPr>
            <p:nvPr/>
          </p:nvCxnSpPr>
          <p:spPr>
            <a:xfrm rot="10800000" flipH="1">
              <a:off x="2541350" y="3268600"/>
              <a:ext cx="1121700" cy="398700"/>
            </a:xfrm>
            <a:prstGeom prst="straightConnector1">
              <a:avLst/>
            </a:prstGeom>
            <a:noFill/>
            <a:ln w="19050" cap="flat" cmpd="sng">
              <a:solidFill>
                <a:schemeClr val="dk2"/>
              </a:solidFill>
              <a:prstDash val="solid"/>
              <a:round/>
              <a:headEnd type="none" w="med" len="med"/>
              <a:tailEnd type="none" w="med" len="med"/>
            </a:ln>
          </p:spPr>
        </p:cxnSp>
        <p:sp>
          <p:nvSpPr>
            <p:cNvPr id="402" name="Google Shape;402;p25"/>
            <p:cNvSpPr/>
            <p:nvPr/>
          </p:nvSpPr>
          <p:spPr>
            <a:xfrm>
              <a:off x="2293850" y="3548500"/>
              <a:ext cx="247500" cy="2376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3" name="Google Shape;403;p25"/>
            <p:cNvCxnSpPr/>
            <p:nvPr/>
          </p:nvCxnSpPr>
          <p:spPr>
            <a:xfrm flipH="1">
              <a:off x="2417300" y="1590875"/>
              <a:ext cx="600" cy="871800"/>
            </a:xfrm>
            <a:prstGeom prst="straightConnector1">
              <a:avLst/>
            </a:prstGeom>
            <a:noFill/>
            <a:ln w="38100" cap="flat" cmpd="sng">
              <a:solidFill>
                <a:schemeClr val="dk2"/>
              </a:solidFill>
              <a:prstDash val="solid"/>
              <a:round/>
              <a:headEnd type="none" w="med" len="med"/>
              <a:tailEnd type="none" w="med" len="med"/>
            </a:ln>
          </p:spPr>
        </p:cxnSp>
        <p:sp>
          <p:nvSpPr>
            <p:cNvPr id="400" name="Google Shape;400;p25"/>
            <p:cNvSpPr txBox="1"/>
            <p:nvPr/>
          </p:nvSpPr>
          <p:spPr>
            <a:xfrm>
              <a:off x="2293850" y="3467200"/>
              <a:ext cx="24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4</a:t>
              </a:r>
              <a:endParaRPr>
                <a:latin typeface="Nunito"/>
                <a:ea typeface="Nunito"/>
                <a:cs typeface="Nunito"/>
                <a:sym typeface="Nunito"/>
              </a:endParaRPr>
            </a:p>
          </p:txBody>
        </p:sp>
        <p:sp>
          <p:nvSpPr>
            <p:cNvPr id="404" name="Google Shape;404;p25"/>
            <p:cNvSpPr txBox="1"/>
            <p:nvPr/>
          </p:nvSpPr>
          <p:spPr>
            <a:xfrm rot="-3792540">
              <a:off x="189643" y="2778101"/>
              <a:ext cx="1190715" cy="69269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Nunito"/>
                  <a:ea typeface="Nunito"/>
                  <a:cs typeface="Nunito"/>
                  <a:sym typeface="Nunito"/>
                </a:rPr>
                <a:t>Below </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Expectations</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(200-333)</a:t>
              </a:r>
              <a:endParaRPr sz="1100" b="1">
                <a:latin typeface="Nunito"/>
                <a:ea typeface="Nunito"/>
                <a:cs typeface="Nunito"/>
                <a:sym typeface="Nunito"/>
              </a:endParaRPr>
            </a:p>
          </p:txBody>
        </p:sp>
        <p:sp>
          <p:nvSpPr>
            <p:cNvPr id="405" name="Google Shape;405;p25"/>
            <p:cNvSpPr txBox="1"/>
            <p:nvPr/>
          </p:nvSpPr>
          <p:spPr>
            <a:xfrm rot="-1454810">
              <a:off x="1154879" y="1804840"/>
              <a:ext cx="1190742" cy="69258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Nunito"/>
                  <a:ea typeface="Nunito"/>
                  <a:cs typeface="Nunito"/>
                  <a:sym typeface="Nunito"/>
                </a:rPr>
                <a:t>Approaching</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Expectations</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(334-364)</a:t>
              </a:r>
              <a:endParaRPr sz="1100" b="1">
                <a:latin typeface="Nunito"/>
                <a:ea typeface="Nunito"/>
                <a:cs typeface="Nunito"/>
                <a:sym typeface="Nunito"/>
              </a:endParaRPr>
            </a:p>
          </p:txBody>
        </p:sp>
        <p:sp>
          <p:nvSpPr>
            <p:cNvPr id="406" name="Google Shape;406;p25"/>
            <p:cNvSpPr txBox="1"/>
            <p:nvPr/>
          </p:nvSpPr>
          <p:spPr>
            <a:xfrm rot="1601650">
              <a:off x="2443126" y="1804774"/>
              <a:ext cx="1190709" cy="69269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FFFFFF"/>
                  </a:solidFill>
                  <a:latin typeface="Nunito"/>
                  <a:ea typeface="Nunito"/>
                  <a:cs typeface="Nunito"/>
                  <a:sym typeface="Nunito"/>
                </a:rPr>
                <a:t>Met</a:t>
              </a:r>
              <a:endParaRPr sz="1100" b="1">
                <a:solidFill>
                  <a:srgbClr val="FFFFFF"/>
                </a:solidFill>
                <a:latin typeface="Nunito"/>
                <a:ea typeface="Nunito"/>
                <a:cs typeface="Nunito"/>
                <a:sym typeface="Nunito"/>
              </a:endParaRPr>
            </a:p>
            <a:p>
              <a:pPr marL="0" lvl="0" indent="0" algn="ctr" rtl="0">
                <a:spcBef>
                  <a:spcPts val="0"/>
                </a:spcBef>
                <a:spcAft>
                  <a:spcPts val="0"/>
                </a:spcAft>
                <a:buNone/>
              </a:pPr>
              <a:r>
                <a:rPr lang="en" sz="1100" b="1">
                  <a:solidFill>
                    <a:srgbClr val="FFFFFF"/>
                  </a:solidFill>
                  <a:latin typeface="Nunito"/>
                  <a:ea typeface="Nunito"/>
                  <a:cs typeface="Nunito"/>
                  <a:sym typeface="Nunito"/>
                </a:rPr>
                <a:t>Expectations</a:t>
              </a:r>
              <a:endParaRPr sz="1100" b="1">
                <a:solidFill>
                  <a:srgbClr val="FFFFFF"/>
                </a:solidFill>
                <a:latin typeface="Nunito"/>
                <a:ea typeface="Nunito"/>
                <a:cs typeface="Nunito"/>
                <a:sym typeface="Nunito"/>
              </a:endParaRPr>
            </a:p>
            <a:p>
              <a:pPr marL="0" lvl="0" indent="0" algn="ctr" rtl="0">
                <a:spcBef>
                  <a:spcPts val="0"/>
                </a:spcBef>
                <a:spcAft>
                  <a:spcPts val="0"/>
                </a:spcAft>
                <a:buNone/>
              </a:pPr>
              <a:r>
                <a:rPr lang="en" sz="1100" b="1">
                  <a:solidFill>
                    <a:srgbClr val="FFFFFF"/>
                  </a:solidFill>
                  <a:latin typeface="Nunito"/>
                  <a:ea typeface="Nunito"/>
                  <a:cs typeface="Nunito"/>
                  <a:sym typeface="Nunito"/>
                </a:rPr>
                <a:t>(365-385)</a:t>
              </a:r>
              <a:endParaRPr sz="1100" b="1">
                <a:solidFill>
                  <a:srgbClr val="FFFFFF"/>
                </a:solidFill>
                <a:latin typeface="Nunito"/>
                <a:ea typeface="Nunito"/>
                <a:cs typeface="Nunito"/>
                <a:sym typeface="Nunito"/>
              </a:endParaRPr>
            </a:p>
          </p:txBody>
        </p:sp>
        <p:sp>
          <p:nvSpPr>
            <p:cNvPr id="401" name="Google Shape;401;p25"/>
            <p:cNvSpPr txBox="1"/>
            <p:nvPr/>
          </p:nvSpPr>
          <p:spPr>
            <a:xfrm rot="3607680">
              <a:off x="3367869" y="2749835"/>
              <a:ext cx="1190811" cy="69263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Nunito"/>
                  <a:ea typeface="Nunito"/>
                  <a:cs typeface="Nunito"/>
                  <a:sym typeface="Nunito"/>
                </a:rPr>
                <a:t>Exceeded</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Expectations</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(384-450)</a:t>
              </a:r>
              <a:endParaRPr sz="1100" b="1">
                <a:latin typeface="Nunito"/>
                <a:ea typeface="Nunito"/>
                <a:cs typeface="Nunito"/>
                <a:sym typeface="Nunito"/>
              </a:endParaRPr>
            </a:p>
          </p:txBody>
        </p:sp>
      </p:grpSp>
      <p:grpSp>
        <p:nvGrpSpPr>
          <p:cNvPr id="407" name="Google Shape;407;p25"/>
          <p:cNvGrpSpPr/>
          <p:nvPr/>
        </p:nvGrpSpPr>
        <p:grpSpPr>
          <a:xfrm>
            <a:off x="158350" y="1849951"/>
            <a:ext cx="4352152" cy="2233436"/>
            <a:chOff x="4676450" y="1590876"/>
            <a:chExt cx="4352152" cy="2233436"/>
          </a:xfrm>
        </p:grpSpPr>
        <p:pic>
          <p:nvPicPr>
            <p:cNvPr id="408" name="Google Shape;408;p25"/>
            <p:cNvPicPr preferRelativeResize="0"/>
            <p:nvPr/>
          </p:nvPicPr>
          <p:blipFill>
            <a:blip r:embed="rId3">
              <a:alphaModFix/>
            </a:blip>
            <a:stretch>
              <a:fillRect/>
            </a:stretch>
          </p:blipFill>
          <p:spPr>
            <a:xfrm>
              <a:off x="4714475" y="1590876"/>
              <a:ext cx="4308200" cy="2195225"/>
            </a:xfrm>
            <a:prstGeom prst="rect">
              <a:avLst/>
            </a:prstGeom>
            <a:noFill/>
            <a:ln>
              <a:noFill/>
            </a:ln>
          </p:spPr>
        </p:pic>
        <p:cxnSp>
          <p:nvCxnSpPr>
            <p:cNvPr id="409" name="Google Shape;409;p25"/>
            <p:cNvCxnSpPr>
              <a:endCxn id="410" idx="2"/>
            </p:cNvCxnSpPr>
            <p:nvPr/>
          </p:nvCxnSpPr>
          <p:spPr>
            <a:xfrm rot="10800000">
              <a:off x="6317116" y="2473174"/>
              <a:ext cx="551700" cy="1274700"/>
            </a:xfrm>
            <a:prstGeom prst="straightConnector1">
              <a:avLst/>
            </a:prstGeom>
            <a:noFill/>
            <a:ln w="19050" cap="flat" cmpd="sng">
              <a:solidFill>
                <a:schemeClr val="dk2"/>
              </a:solidFill>
              <a:prstDash val="solid"/>
              <a:round/>
              <a:headEnd type="none" w="med" len="med"/>
              <a:tailEnd type="none" w="med" len="med"/>
            </a:ln>
          </p:spPr>
        </p:cxnSp>
        <p:cxnSp>
          <p:nvCxnSpPr>
            <p:cNvPr id="411" name="Google Shape;411;p25"/>
            <p:cNvCxnSpPr>
              <a:stCxn id="408" idx="0"/>
            </p:cNvCxnSpPr>
            <p:nvPr/>
          </p:nvCxnSpPr>
          <p:spPr>
            <a:xfrm>
              <a:off x="6868575" y="1590876"/>
              <a:ext cx="1500" cy="881100"/>
            </a:xfrm>
            <a:prstGeom prst="straightConnector1">
              <a:avLst/>
            </a:prstGeom>
            <a:noFill/>
            <a:ln w="38100" cap="flat" cmpd="sng">
              <a:solidFill>
                <a:schemeClr val="dk2"/>
              </a:solidFill>
              <a:prstDash val="solid"/>
              <a:round/>
              <a:headEnd type="none" w="med" len="med"/>
              <a:tailEnd type="none" w="med" len="med"/>
            </a:ln>
          </p:spPr>
        </p:cxnSp>
        <p:sp>
          <p:nvSpPr>
            <p:cNvPr id="412" name="Google Shape;412;p25"/>
            <p:cNvSpPr/>
            <p:nvPr/>
          </p:nvSpPr>
          <p:spPr>
            <a:xfrm>
              <a:off x="6753825" y="3548500"/>
              <a:ext cx="247500" cy="237600"/>
            </a:xfrm>
            <a:prstGeom prst="ellipse">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txBox="1"/>
            <p:nvPr/>
          </p:nvSpPr>
          <p:spPr>
            <a:xfrm>
              <a:off x="6744825" y="3424113"/>
              <a:ext cx="24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2</a:t>
              </a:r>
              <a:endParaRPr>
                <a:latin typeface="Nunito"/>
                <a:ea typeface="Nunito"/>
                <a:cs typeface="Nunito"/>
                <a:sym typeface="Nunito"/>
              </a:endParaRPr>
            </a:p>
          </p:txBody>
        </p:sp>
        <p:sp>
          <p:nvSpPr>
            <p:cNvPr id="414" name="Google Shape;414;p25"/>
            <p:cNvSpPr txBox="1"/>
            <p:nvPr/>
          </p:nvSpPr>
          <p:spPr>
            <a:xfrm rot="-3792540">
              <a:off x="4658593" y="2749801"/>
              <a:ext cx="1190715" cy="69269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Nunito"/>
                  <a:ea typeface="Nunito"/>
                  <a:cs typeface="Nunito"/>
                  <a:sym typeface="Nunito"/>
                </a:rPr>
                <a:t>Below </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Expectations</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(200-333)</a:t>
              </a:r>
              <a:endParaRPr sz="1100" b="1">
                <a:latin typeface="Nunito"/>
                <a:ea typeface="Nunito"/>
                <a:cs typeface="Nunito"/>
                <a:sym typeface="Nunito"/>
              </a:endParaRPr>
            </a:p>
          </p:txBody>
        </p:sp>
        <p:sp>
          <p:nvSpPr>
            <p:cNvPr id="410" name="Google Shape;410;p25"/>
            <p:cNvSpPr txBox="1"/>
            <p:nvPr/>
          </p:nvSpPr>
          <p:spPr>
            <a:xfrm rot="-1296021">
              <a:off x="5594310" y="1804754"/>
              <a:ext cx="1190612" cy="69274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Nunito"/>
                  <a:ea typeface="Nunito"/>
                  <a:cs typeface="Nunito"/>
                  <a:sym typeface="Nunito"/>
                </a:rPr>
                <a:t>Approaching </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Expectations</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(334-364)</a:t>
              </a:r>
              <a:endParaRPr sz="1100" b="1">
                <a:latin typeface="Nunito"/>
                <a:ea typeface="Nunito"/>
                <a:cs typeface="Nunito"/>
                <a:sym typeface="Nunito"/>
              </a:endParaRPr>
            </a:p>
          </p:txBody>
        </p:sp>
        <p:sp>
          <p:nvSpPr>
            <p:cNvPr id="415" name="Google Shape;415;p25"/>
            <p:cNvSpPr txBox="1"/>
            <p:nvPr/>
          </p:nvSpPr>
          <p:spPr>
            <a:xfrm rot="1446280">
              <a:off x="6893045" y="1843931"/>
              <a:ext cx="1190731" cy="69251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FFFFFF"/>
                  </a:solidFill>
                  <a:latin typeface="Nunito"/>
                  <a:ea typeface="Nunito"/>
                  <a:cs typeface="Nunito"/>
                  <a:sym typeface="Nunito"/>
                </a:rPr>
                <a:t>Met </a:t>
              </a:r>
              <a:endParaRPr sz="1100" b="1">
                <a:solidFill>
                  <a:srgbClr val="FFFFFF"/>
                </a:solidFill>
                <a:latin typeface="Nunito"/>
                <a:ea typeface="Nunito"/>
                <a:cs typeface="Nunito"/>
                <a:sym typeface="Nunito"/>
              </a:endParaRPr>
            </a:p>
            <a:p>
              <a:pPr marL="0" lvl="0" indent="0" algn="ctr" rtl="0">
                <a:spcBef>
                  <a:spcPts val="0"/>
                </a:spcBef>
                <a:spcAft>
                  <a:spcPts val="0"/>
                </a:spcAft>
                <a:buNone/>
              </a:pPr>
              <a:r>
                <a:rPr lang="en" sz="1100" b="1">
                  <a:solidFill>
                    <a:srgbClr val="FFFFFF"/>
                  </a:solidFill>
                  <a:latin typeface="Nunito"/>
                  <a:ea typeface="Nunito"/>
                  <a:cs typeface="Nunito"/>
                  <a:sym typeface="Nunito"/>
                </a:rPr>
                <a:t>Expectations</a:t>
              </a:r>
              <a:endParaRPr sz="1100" b="1">
                <a:solidFill>
                  <a:srgbClr val="FFFFFF"/>
                </a:solidFill>
                <a:latin typeface="Nunito"/>
                <a:ea typeface="Nunito"/>
                <a:cs typeface="Nunito"/>
                <a:sym typeface="Nunito"/>
              </a:endParaRPr>
            </a:p>
            <a:p>
              <a:pPr marL="0" lvl="0" indent="0" algn="ctr" rtl="0">
                <a:spcBef>
                  <a:spcPts val="0"/>
                </a:spcBef>
                <a:spcAft>
                  <a:spcPts val="0"/>
                </a:spcAft>
                <a:buNone/>
              </a:pPr>
              <a:r>
                <a:rPr lang="en" sz="1100" b="1">
                  <a:solidFill>
                    <a:srgbClr val="FFFFFF"/>
                  </a:solidFill>
                  <a:latin typeface="Nunito"/>
                  <a:ea typeface="Nunito"/>
                  <a:cs typeface="Nunito"/>
                  <a:sym typeface="Nunito"/>
                </a:rPr>
                <a:t>(365-385)</a:t>
              </a:r>
              <a:endParaRPr sz="1100" b="1">
                <a:solidFill>
                  <a:srgbClr val="FFFFFF"/>
                </a:solidFill>
                <a:latin typeface="Nunito"/>
                <a:ea typeface="Nunito"/>
                <a:cs typeface="Nunito"/>
                <a:sym typeface="Nunito"/>
              </a:endParaRPr>
            </a:p>
          </p:txBody>
        </p:sp>
        <p:sp>
          <p:nvSpPr>
            <p:cNvPr id="416" name="Google Shape;416;p25"/>
            <p:cNvSpPr txBox="1"/>
            <p:nvPr/>
          </p:nvSpPr>
          <p:spPr>
            <a:xfrm rot="4011496">
              <a:off x="7880742" y="2718047"/>
              <a:ext cx="1190819" cy="69258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Nunito"/>
                  <a:ea typeface="Nunito"/>
                  <a:cs typeface="Nunito"/>
                  <a:sym typeface="Nunito"/>
                </a:rPr>
                <a:t>Exceeded</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Expectations</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(384-450)</a:t>
              </a:r>
              <a:endParaRPr sz="1100" b="1">
                <a:latin typeface="Nunito"/>
                <a:ea typeface="Nunito"/>
                <a:cs typeface="Nunito"/>
                <a:sym typeface="Nunito"/>
              </a:endParaRPr>
            </a:p>
          </p:txBody>
        </p:sp>
      </p:grpSp>
      <p:sp>
        <p:nvSpPr>
          <p:cNvPr id="417" name="Google Shape;417;p25"/>
          <p:cNvSpPr txBox="1"/>
          <p:nvPr/>
        </p:nvSpPr>
        <p:spPr>
          <a:xfrm>
            <a:off x="217800" y="1326750"/>
            <a:ext cx="4292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solidFill>
                  <a:srgbClr val="FFFFFF"/>
                </a:solidFill>
                <a:latin typeface="Maven Pro"/>
                <a:ea typeface="Maven Pro"/>
                <a:cs typeface="Maven Pro"/>
                <a:sym typeface="Maven Pro"/>
              </a:rPr>
              <a:t>ELA</a:t>
            </a:r>
            <a:endParaRPr sz="2200" b="1">
              <a:solidFill>
                <a:srgbClr val="FFFFFF"/>
              </a:solidFill>
              <a:latin typeface="Maven Pro"/>
              <a:ea typeface="Maven Pro"/>
              <a:cs typeface="Maven Pro"/>
              <a:sym typeface="Maven Pro"/>
            </a:endParaRPr>
          </a:p>
        </p:txBody>
      </p:sp>
      <p:sp>
        <p:nvSpPr>
          <p:cNvPr id="418" name="Google Shape;418;p25"/>
          <p:cNvSpPr txBox="1"/>
          <p:nvPr/>
        </p:nvSpPr>
        <p:spPr>
          <a:xfrm>
            <a:off x="4642600" y="1326750"/>
            <a:ext cx="4292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solidFill>
                  <a:srgbClr val="FFFFFF"/>
                </a:solidFill>
                <a:latin typeface="Maven Pro"/>
                <a:ea typeface="Maven Pro"/>
                <a:cs typeface="Maven Pro"/>
                <a:sym typeface="Maven Pro"/>
              </a:rPr>
              <a:t>Math</a:t>
            </a:r>
            <a:endParaRPr sz="2200" b="1">
              <a:solidFill>
                <a:srgbClr val="FFFFFF"/>
              </a:solidFill>
              <a:latin typeface="Maven Pro"/>
              <a:ea typeface="Maven Pro"/>
              <a:cs typeface="Maven Pro"/>
              <a:sym typeface="Maven Pro"/>
            </a:endParaRPr>
          </a:p>
        </p:txBody>
      </p:sp>
      <p:sp>
        <p:nvSpPr>
          <p:cNvPr id="419" name="Google Shape;419;p25"/>
          <p:cNvSpPr txBox="1"/>
          <p:nvPr/>
        </p:nvSpPr>
        <p:spPr>
          <a:xfrm>
            <a:off x="75425" y="82500"/>
            <a:ext cx="89787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FFFFFF"/>
                </a:solidFill>
                <a:latin typeface="Maven Pro"/>
                <a:ea typeface="Maven Pro"/>
                <a:cs typeface="Maven Pro"/>
                <a:sym typeface="Maven Pro"/>
              </a:rPr>
              <a:t>This student would be impacted by the TN State Law for Third Graders</a:t>
            </a:r>
            <a:endParaRPr sz="2700" b="1">
              <a:solidFill>
                <a:srgbClr val="FFFFFF"/>
              </a:solidFill>
              <a:latin typeface="Maven Pro"/>
              <a:ea typeface="Maven Pro"/>
              <a:cs typeface="Maven Pro"/>
              <a:sym typeface="Maven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423"/>
        <p:cNvGrpSpPr/>
        <p:nvPr/>
      </p:nvGrpSpPr>
      <p:grpSpPr>
        <a:xfrm>
          <a:off x="0" y="0"/>
          <a:ext cx="0" cy="0"/>
          <a:chOff x="0" y="0"/>
          <a:chExt cx="0" cy="0"/>
        </a:xfrm>
      </p:grpSpPr>
      <p:grpSp>
        <p:nvGrpSpPr>
          <p:cNvPr id="424" name="Google Shape;424;p26"/>
          <p:cNvGrpSpPr/>
          <p:nvPr/>
        </p:nvGrpSpPr>
        <p:grpSpPr>
          <a:xfrm>
            <a:off x="4562375" y="2311282"/>
            <a:ext cx="4364500" cy="2293180"/>
            <a:chOff x="207500" y="1574220"/>
            <a:chExt cx="4364500" cy="2293180"/>
          </a:xfrm>
        </p:grpSpPr>
        <p:pic>
          <p:nvPicPr>
            <p:cNvPr id="425" name="Google Shape;425;p26"/>
            <p:cNvPicPr preferRelativeResize="0"/>
            <p:nvPr/>
          </p:nvPicPr>
          <p:blipFill>
            <a:blip r:embed="rId3">
              <a:alphaModFix/>
            </a:blip>
            <a:stretch>
              <a:fillRect/>
            </a:stretch>
          </p:blipFill>
          <p:spPr>
            <a:xfrm>
              <a:off x="263800" y="1590876"/>
              <a:ext cx="4308200" cy="2195225"/>
            </a:xfrm>
            <a:prstGeom prst="rect">
              <a:avLst/>
            </a:prstGeom>
            <a:noFill/>
            <a:ln>
              <a:noFill/>
            </a:ln>
          </p:spPr>
        </p:pic>
        <p:cxnSp>
          <p:nvCxnSpPr>
            <p:cNvPr id="426" name="Google Shape;426;p26"/>
            <p:cNvCxnSpPr>
              <a:stCxn id="425" idx="2"/>
            </p:cNvCxnSpPr>
            <p:nvPr/>
          </p:nvCxnSpPr>
          <p:spPr>
            <a:xfrm rot="10800000" flipH="1">
              <a:off x="2417900" y="2462801"/>
              <a:ext cx="17400" cy="1323300"/>
            </a:xfrm>
            <a:prstGeom prst="straightConnector1">
              <a:avLst/>
            </a:prstGeom>
            <a:noFill/>
            <a:ln w="19050" cap="flat" cmpd="sng">
              <a:solidFill>
                <a:schemeClr val="dk2"/>
              </a:solidFill>
              <a:prstDash val="solid"/>
              <a:round/>
              <a:headEnd type="none" w="med" len="med"/>
              <a:tailEnd type="none" w="med" len="med"/>
            </a:ln>
          </p:spPr>
        </p:cxnSp>
        <p:sp>
          <p:nvSpPr>
            <p:cNvPr id="427" name="Google Shape;427;p26"/>
            <p:cNvSpPr/>
            <p:nvPr/>
          </p:nvSpPr>
          <p:spPr>
            <a:xfrm>
              <a:off x="2293850" y="3548500"/>
              <a:ext cx="247500" cy="2376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8" name="Google Shape;428;p26"/>
            <p:cNvCxnSpPr/>
            <p:nvPr/>
          </p:nvCxnSpPr>
          <p:spPr>
            <a:xfrm flipH="1">
              <a:off x="2417300" y="1590875"/>
              <a:ext cx="600" cy="871800"/>
            </a:xfrm>
            <a:prstGeom prst="straightConnector1">
              <a:avLst/>
            </a:prstGeom>
            <a:noFill/>
            <a:ln w="38100" cap="flat" cmpd="sng">
              <a:solidFill>
                <a:schemeClr val="dk2"/>
              </a:solidFill>
              <a:prstDash val="solid"/>
              <a:round/>
              <a:headEnd type="none" w="med" len="med"/>
              <a:tailEnd type="none" w="med" len="med"/>
            </a:ln>
          </p:spPr>
        </p:cxnSp>
        <p:sp>
          <p:nvSpPr>
            <p:cNvPr id="429" name="Google Shape;429;p26"/>
            <p:cNvSpPr txBox="1"/>
            <p:nvPr/>
          </p:nvSpPr>
          <p:spPr>
            <a:xfrm>
              <a:off x="2302850" y="3467200"/>
              <a:ext cx="24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FFFF"/>
                  </a:solidFill>
                  <a:latin typeface="Nunito"/>
                  <a:ea typeface="Nunito"/>
                  <a:cs typeface="Nunito"/>
                  <a:sym typeface="Nunito"/>
                </a:rPr>
                <a:t>3</a:t>
              </a:r>
              <a:endParaRPr>
                <a:solidFill>
                  <a:srgbClr val="FFFFFF"/>
                </a:solidFill>
                <a:latin typeface="Nunito"/>
                <a:ea typeface="Nunito"/>
                <a:cs typeface="Nunito"/>
                <a:sym typeface="Nunito"/>
              </a:endParaRPr>
            </a:p>
          </p:txBody>
        </p:sp>
        <p:sp>
          <p:nvSpPr>
            <p:cNvPr id="430" name="Google Shape;430;p26"/>
            <p:cNvSpPr txBox="1"/>
            <p:nvPr/>
          </p:nvSpPr>
          <p:spPr>
            <a:xfrm rot="-3792540">
              <a:off x="189643" y="2778101"/>
              <a:ext cx="1190715" cy="69269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Nunito"/>
                  <a:ea typeface="Nunito"/>
                  <a:cs typeface="Nunito"/>
                  <a:sym typeface="Nunito"/>
                </a:rPr>
                <a:t>Below </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Expectations</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(200-333)</a:t>
              </a:r>
              <a:endParaRPr sz="1100" b="1">
                <a:latin typeface="Nunito"/>
                <a:ea typeface="Nunito"/>
                <a:cs typeface="Nunito"/>
                <a:sym typeface="Nunito"/>
              </a:endParaRPr>
            </a:p>
          </p:txBody>
        </p:sp>
        <p:sp>
          <p:nvSpPr>
            <p:cNvPr id="431" name="Google Shape;431;p26"/>
            <p:cNvSpPr txBox="1"/>
            <p:nvPr/>
          </p:nvSpPr>
          <p:spPr>
            <a:xfrm rot="-1454810">
              <a:off x="1154879" y="1804840"/>
              <a:ext cx="1190742" cy="69258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Nunito"/>
                  <a:ea typeface="Nunito"/>
                  <a:cs typeface="Nunito"/>
                  <a:sym typeface="Nunito"/>
                </a:rPr>
                <a:t>Approaching</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Expectations</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(334-364)</a:t>
              </a:r>
              <a:endParaRPr sz="1100" b="1">
                <a:latin typeface="Nunito"/>
                <a:ea typeface="Nunito"/>
                <a:cs typeface="Nunito"/>
                <a:sym typeface="Nunito"/>
              </a:endParaRPr>
            </a:p>
          </p:txBody>
        </p:sp>
        <p:sp>
          <p:nvSpPr>
            <p:cNvPr id="432" name="Google Shape;432;p26"/>
            <p:cNvSpPr txBox="1"/>
            <p:nvPr/>
          </p:nvSpPr>
          <p:spPr>
            <a:xfrm rot="1601650">
              <a:off x="2443126" y="1804774"/>
              <a:ext cx="1190709" cy="69269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FFFFFF"/>
                  </a:solidFill>
                  <a:latin typeface="Nunito"/>
                  <a:ea typeface="Nunito"/>
                  <a:cs typeface="Nunito"/>
                  <a:sym typeface="Nunito"/>
                </a:rPr>
                <a:t>Met</a:t>
              </a:r>
              <a:endParaRPr sz="1100" b="1">
                <a:solidFill>
                  <a:srgbClr val="FFFFFF"/>
                </a:solidFill>
                <a:latin typeface="Nunito"/>
                <a:ea typeface="Nunito"/>
                <a:cs typeface="Nunito"/>
                <a:sym typeface="Nunito"/>
              </a:endParaRPr>
            </a:p>
            <a:p>
              <a:pPr marL="0" lvl="0" indent="0" algn="ctr" rtl="0">
                <a:spcBef>
                  <a:spcPts val="0"/>
                </a:spcBef>
                <a:spcAft>
                  <a:spcPts val="0"/>
                </a:spcAft>
                <a:buNone/>
              </a:pPr>
              <a:r>
                <a:rPr lang="en" sz="1100" b="1">
                  <a:solidFill>
                    <a:srgbClr val="FFFFFF"/>
                  </a:solidFill>
                  <a:latin typeface="Nunito"/>
                  <a:ea typeface="Nunito"/>
                  <a:cs typeface="Nunito"/>
                  <a:sym typeface="Nunito"/>
                </a:rPr>
                <a:t>Expectations</a:t>
              </a:r>
              <a:endParaRPr sz="1100" b="1">
                <a:solidFill>
                  <a:srgbClr val="FFFFFF"/>
                </a:solidFill>
                <a:latin typeface="Nunito"/>
                <a:ea typeface="Nunito"/>
                <a:cs typeface="Nunito"/>
                <a:sym typeface="Nunito"/>
              </a:endParaRPr>
            </a:p>
            <a:p>
              <a:pPr marL="0" lvl="0" indent="0" algn="ctr" rtl="0">
                <a:spcBef>
                  <a:spcPts val="0"/>
                </a:spcBef>
                <a:spcAft>
                  <a:spcPts val="0"/>
                </a:spcAft>
                <a:buNone/>
              </a:pPr>
              <a:r>
                <a:rPr lang="en" sz="1100" b="1">
                  <a:solidFill>
                    <a:srgbClr val="FFFFFF"/>
                  </a:solidFill>
                  <a:latin typeface="Nunito"/>
                  <a:ea typeface="Nunito"/>
                  <a:cs typeface="Nunito"/>
                  <a:sym typeface="Nunito"/>
                </a:rPr>
                <a:t>(365-385)</a:t>
              </a:r>
              <a:endParaRPr sz="1100" b="1">
                <a:solidFill>
                  <a:srgbClr val="FFFFFF"/>
                </a:solidFill>
                <a:latin typeface="Nunito"/>
                <a:ea typeface="Nunito"/>
                <a:cs typeface="Nunito"/>
                <a:sym typeface="Nunito"/>
              </a:endParaRPr>
            </a:p>
          </p:txBody>
        </p:sp>
        <p:sp>
          <p:nvSpPr>
            <p:cNvPr id="433" name="Google Shape;433;p26"/>
            <p:cNvSpPr txBox="1"/>
            <p:nvPr/>
          </p:nvSpPr>
          <p:spPr>
            <a:xfrm rot="3607680">
              <a:off x="3367869" y="2749835"/>
              <a:ext cx="1190811" cy="69263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Nunito"/>
                  <a:ea typeface="Nunito"/>
                  <a:cs typeface="Nunito"/>
                  <a:sym typeface="Nunito"/>
                </a:rPr>
                <a:t>Exceeded</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Expectations</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(384-450)</a:t>
              </a:r>
              <a:endParaRPr sz="1100" b="1">
                <a:latin typeface="Nunito"/>
                <a:ea typeface="Nunito"/>
                <a:cs typeface="Nunito"/>
                <a:sym typeface="Nunito"/>
              </a:endParaRPr>
            </a:p>
          </p:txBody>
        </p:sp>
      </p:grpSp>
      <p:grpSp>
        <p:nvGrpSpPr>
          <p:cNvPr id="434" name="Google Shape;434;p26"/>
          <p:cNvGrpSpPr/>
          <p:nvPr/>
        </p:nvGrpSpPr>
        <p:grpSpPr>
          <a:xfrm>
            <a:off x="114025" y="2341151"/>
            <a:ext cx="4352152" cy="2233436"/>
            <a:chOff x="4676450" y="1590876"/>
            <a:chExt cx="4352152" cy="2233436"/>
          </a:xfrm>
        </p:grpSpPr>
        <p:pic>
          <p:nvPicPr>
            <p:cNvPr id="435" name="Google Shape;435;p26"/>
            <p:cNvPicPr preferRelativeResize="0"/>
            <p:nvPr/>
          </p:nvPicPr>
          <p:blipFill>
            <a:blip r:embed="rId3">
              <a:alphaModFix/>
            </a:blip>
            <a:stretch>
              <a:fillRect/>
            </a:stretch>
          </p:blipFill>
          <p:spPr>
            <a:xfrm>
              <a:off x="4714475" y="1590876"/>
              <a:ext cx="4308200" cy="2195225"/>
            </a:xfrm>
            <a:prstGeom prst="rect">
              <a:avLst/>
            </a:prstGeom>
            <a:noFill/>
            <a:ln>
              <a:noFill/>
            </a:ln>
          </p:spPr>
        </p:pic>
        <p:cxnSp>
          <p:nvCxnSpPr>
            <p:cNvPr id="436" name="Google Shape;436;p26"/>
            <p:cNvCxnSpPr/>
            <p:nvPr/>
          </p:nvCxnSpPr>
          <p:spPr>
            <a:xfrm rot="10800000">
              <a:off x="6833775" y="2444389"/>
              <a:ext cx="35100" cy="1303500"/>
            </a:xfrm>
            <a:prstGeom prst="straightConnector1">
              <a:avLst/>
            </a:prstGeom>
            <a:noFill/>
            <a:ln w="19050" cap="flat" cmpd="sng">
              <a:solidFill>
                <a:schemeClr val="dk2"/>
              </a:solidFill>
              <a:prstDash val="solid"/>
              <a:round/>
              <a:headEnd type="none" w="med" len="med"/>
              <a:tailEnd type="none" w="med" len="med"/>
            </a:ln>
          </p:spPr>
        </p:cxnSp>
        <p:cxnSp>
          <p:nvCxnSpPr>
            <p:cNvPr id="437" name="Google Shape;437;p26"/>
            <p:cNvCxnSpPr>
              <a:stCxn id="435" idx="0"/>
            </p:cNvCxnSpPr>
            <p:nvPr/>
          </p:nvCxnSpPr>
          <p:spPr>
            <a:xfrm>
              <a:off x="6868575" y="1590876"/>
              <a:ext cx="1500" cy="881100"/>
            </a:xfrm>
            <a:prstGeom prst="straightConnector1">
              <a:avLst/>
            </a:prstGeom>
            <a:noFill/>
            <a:ln w="38100" cap="flat" cmpd="sng">
              <a:solidFill>
                <a:schemeClr val="dk2"/>
              </a:solidFill>
              <a:prstDash val="solid"/>
              <a:round/>
              <a:headEnd type="none" w="med" len="med"/>
              <a:tailEnd type="none" w="med" len="med"/>
            </a:ln>
          </p:spPr>
        </p:cxnSp>
        <p:sp>
          <p:nvSpPr>
            <p:cNvPr id="438" name="Google Shape;438;p26"/>
            <p:cNvSpPr/>
            <p:nvPr/>
          </p:nvSpPr>
          <p:spPr>
            <a:xfrm>
              <a:off x="6753825" y="3548500"/>
              <a:ext cx="247500" cy="237600"/>
            </a:xfrm>
            <a:prstGeom prst="ellipse">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6"/>
            <p:cNvSpPr txBox="1"/>
            <p:nvPr/>
          </p:nvSpPr>
          <p:spPr>
            <a:xfrm>
              <a:off x="6744825" y="3424113"/>
              <a:ext cx="24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2</a:t>
              </a:r>
              <a:endParaRPr>
                <a:latin typeface="Nunito"/>
                <a:ea typeface="Nunito"/>
                <a:cs typeface="Nunito"/>
                <a:sym typeface="Nunito"/>
              </a:endParaRPr>
            </a:p>
          </p:txBody>
        </p:sp>
        <p:sp>
          <p:nvSpPr>
            <p:cNvPr id="440" name="Google Shape;440;p26"/>
            <p:cNvSpPr txBox="1"/>
            <p:nvPr/>
          </p:nvSpPr>
          <p:spPr>
            <a:xfrm rot="-3792540">
              <a:off x="4658593" y="2749801"/>
              <a:ext cx="1190715" cy="69269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Nunito"/>
                  <a:ea typeface="Nunito"/>
                  <a:cs typeface="Nunito"/>
                  <a:sym typeface="Nunito"/>
                </a:rPr>
                <a:t>Below </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Expectations</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(200-333)</a:t>
              </a:r>
              <a:endParaRPr sz="1100" b="1">
                <a:latin typeface="Nunito"/>
                <a:ea typeface="Nunito"/>
                <a:cs typeface="Nunito"/>
                <a:sym typeface="Nunito"/>
              </a:endParaRPr>
            </a:p>
          </p:txBody>
        </p:sp>
        <p:sp>
          <p:nvSpPr>
            <p:cNvPr id="441" name="Google Shape;441;p26"/>
            <p:cNvSpPr txBox="1"/>
            <p:nvPr/>
          </p:nvSpPr>
          <p:spPr>
            <a:xfrm rot="-1296021">
              <a:off x="5594310" y="1804754"/>
              <a:ext cx="1190612" cy="69274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Nunito"/>
                  <a:ea typeface="Nunito"/>
                  <a:cs typeface="Nunito"/>
                  <a:sym typeface="Nunito"/>
                </a:rPr>
                <a:t>Approaching </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Expectations</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(334-364)</a:t>
              </a:r>
              <a:endParaRPr sz="1100" b="1">
                <a:latin typeface="Nunito"/>
                <a:ea typeface="Nunito"/>
                <a:cs typeface="Nunito"/>
                <a:sym typeface="Nunito"/>
              </a:endParaRPr>
            </a:p>
          </p:txBody>
        </p:sp>
        <p:sp>
          <p:nvSpPr>
            <p:cNvPr id="442" name="Google Shape;442;p26"/>
            <p:cNvSpPr txBox="1"/>
            <p:nvPr/>
          </p:nvSpPr>
          <p:spPr>
            <a:xfrm rot="1446280">
              <a:off x="6893045" y="1843931"/>
              <a:ext cx="1190731" cy="69251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FFFFFF"/>
                  </a:solidFill>
                  <a:latin typeface="Nunito"/>
                  <a:ea typeface="Nunito"/>
                  <a:cs typeface="Nunito"/>
                  <a:sym typeface="Nunito"/>
                </a:rPr>
                <a:t>Met </a:t>
              </a:r>
              <a:endParaRPr sz="1100" b="1">
                <a:solidFill>
                  <a:srgbClr val="FFFFFF"/>
                </a:solidFill>
                <a:latin typeface="Nunito"/>
                <a:ea typeface="Nunito"/>
                <a:cs typeface="Nunito"/>
                <a:sym typeface="Nunito"/>
              </a:endParaRPr>
            </a:p>
            <a:p>
              <a:pPr marL="0" lvl="0" indent="0" algn="ctr" rtl="0">
                <a:spcBef>
                  <a:spcPts val="0"/>
                </a:spcBef>
                <a:spcAft>
                  <a:spcPts val="0"/>
                </a:spcAft>
                <a:buNone/>
              </a:pPr>
              <a:r>
                <a:rPr lang="en" sz="1100" b="1">
                  <a:solidFill>
                    <a:srgbClr val="FFFFFF"/>
                  </a:solidFill>
                  <a:latin typeface="Nunito"/>
                  <a:ea typeface="Nunito"/>
                  <a:cs typeface="Nunito"/>
                  <a:sym typeface="Nunito"/>
                </a:rPr>
                <a:t>Expectations</a:t>
              </a:r>
              <a:endParaRPr sz="1100" b="1">
                <a:solidFill>
                  <a:srgbClr val="FFFFFF"/>
                </a:solidFill>
                <a:latin typeface="Nunito"/>
                <a:ea typeface="Nunito"/>
                <a:cs typeface="Nunito"/>
                <a:sym typeface="Nunito"/>
              </a:endParaRPr>
            </a:p>
            <a:p>
              <a:pPr marL="0" lvl="0" indent="0" algn="ctr" rtl="0">
                <a:spcBef>
                  <a:spcPts val="0"/>
                </a:spcBef>
                <a:spcAft>
                  <a:spcPts val="0"/>
                </a:spcAft>
                <a:buNone/>
              </a:pPr>
              <a:r>
                <a:rPr lang="en" sz="1100" b="1">
                  <a:solidFill>
                    <a:srgbClr val="FFFFFF"/>
                  </a:solidFill>
                  <a:latin typeface="Nunito"/>
                  <a:ea typeface="Nunito"/>
                  <a:cs typeface="Nunito"/>
                  <a:sym typeface="Nunito"/>
                </a:rPr>
                <a:t>(365-385)</a:t>
              </a:r>
              <a:endParaRPr sz="1100" b="1">
                <a:solidFill>
                  <a:srgbClr val="FFFFFF"/>
                </a:solidFill>
                <a:latin typeface="Nunito"/>
                <a:ea typeface="Nunito"/>
                <a:cs typeface="Nunito"/>
                <a:sym typeface="Nunito"/>
              </a:endParaRPr>
            </a:p>
          </p:txBody>
        </p:sp>
        <p:sp>
          <p:nvSpPr>
            <p:cNvPr id="443" name="Google Shape;443;p26"/>
            <p:cNvSpPr txBox="1"/>
            <p:nvPr/>
          </p:nvSpPr>
          <p:spPr>
            <a:xfrm rot="4011496">
              <a:off x="7880742" y="2718047"/>
              <a:ext cx="1190819" cy="69258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Nunito"/>
                  <a:ea typeface="Nunito"/>
                  <a:cs typeface="Nunito"/>
                  <a:sym typeface="Nunito"/>
                </a:rPr>
                <a:t>Exceeded</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Expectations</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(384-450)</a:t>
              </a:r>
              <a:endParaRPr sz="1100" b="1">
                <a:latin typeface="Nunito"/>
                <a:ea typeface="Nunito"/>
                <a:cs typeface="Nunito"/>
                <a:sym typeface="Nunito"/>
              </a:endParaRPr>
            </a:p>
          </p:txBody>
        </p:sp>
      </p:grpSp>
      <p:sp>
        <p:nvSpPr>
          <p:cNvPr id="444" name="Google Shape;444;p26"/>
          <p:cNvSpPr txBox="1"/>
          <p:nvPr/>
        </p:nvSpPr>
        <p:spPr>
          <a:xfrm>
            <a:off x="173475" y="1817950"/>
            <a:ext cx="4292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solidFill>
                  <a:srgbClr val="FFFFFF"/>
                </a:solidFill>
                <a:latin typeface="Maven Pro"/>
                <a:ea typeface="Maven Pro"/>
                <a:cs typeface="Maven Pro"/>
                <a:sym typeface="Maven Pro"/>
              </a:rPr>
              <a:t>ELA (did not pass the test)</a:t>
            </a:r>
            <a:endParaRPr sz="2200" b="1">
              <a:solidFill>
                <a:srgbClr val="FFFFFF"/>
              </a:solidFill>
              <a:latin typeface="Maven Pro"/>
              <a:ea typeface="Maven Pro"/>
              <a:cs typeface="Maven Pro"/>
              <a:sym typeface="Maven Pro"/>
            </a:endParaRPr>
          </a:p>
        </p:txBody>
      </p:sp>
      <p:sp>
        <p:nvSpPr>
          <p:cNvPr id="445" name="Google Shape;445;p26"/>
          <p:cNvSpPr txBox="1"/>
          <p:nvPr/>
        </p:nvSpPr>
        <p:spPr>
          <a:xfrm>
            <a:off x="4598275" y="1817950"/>
            <a:ext cx="4292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solidFill>
                  <a:srgbClr val="FFFFFF"/>
                </a:solidFill>
                <a:latin typeface="Maven Pro"/>
                <a:ea typeface="Maven Pro"/>
                <a:cs typeface="Maven Pro"/>
                <a:sym typeface="Maven Pro"/>
              </a:rPr>
              <a:t>ELA (passed the test)</a:t>
            </a:r>
            <a:endParaRPr sz="2200" b="1">
              <a:solidFill>
                <a:srgbClr val="FFFFFF"/>
              </a:solidFill>
              <a:latin typeface="Maven Pro"/>
              <a:ea typeface="Maven Pro"/>
              <a:cs typeface="Maven Pro"/>
              <a:sym typeface="Maven Pro"/>
            </a:endParaRPr>
          </a:p>
        </p:txBody>
      </p:sp>
      <p:sp>
        <p:nvSpPr>
          <p:cNvPr id="446" name="Google Shape;446;p26"/>
          <p:cNvSpPr txBox="1"/>
          <p:nvPr/>
        </p:nvSpPr>
        <p:spPr>
          <a:xfrm>
            <a:off x="46550" y="390725"/>
            <a:ext cx="4487100" cy="1154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FFFFFF"/>
                </a:solidFill>
                <a:latin typeface="Maven Pro"/>
                <a:ea typeface="Maven Pro"/>
                <a:cs typeface="Maven Pro"/>
                <a:sym typeface="Maven Pro"/>
              </a:rPr>
              <a:t>This student could be retained for not passing the 3rd grade ELA Assessment.</a:t>
            </a:r>
            <a:endParaRPr sz="2100" b="1">
              <a:solidFill>
                <a:srgbClr val="FFFFFF"/>
              </a:solidFill>
              <a:latin typeface="Maven Pro"/>
              <a:ea typeface="Maven Pro"/>
              <a:cs typeface="Maven Pro"/>
              <a:sym typeface="Maven Pro"/>
            </a:endParaRPr>
          </a:p>
        </p:txBody>
      </p:sp>
      <p:sp>
        <p:nvSpPr>
          <p:cNvPr id="447" name="Google Shape;447;p26"/>
          <p:cNvSpPr txBox="1"/>
          <p:nvPr/>
        </p:nvSpPr>
        <p:spPr>
          <a:xfrm>
            <a:off x="4598275" y="390725"/>
            <a:ext cx="4487100" cy="1154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FFFFFF"/>
                </a:solidFill>
                <a:latin typeface="Maven Pro"/>
                <a:ea typeface="Maven Pro"/>
                <a:cs typeface="Maven Pro"/>
                <a:sym typeface="Maven Pro"/>
              </a:rPr>
              <a:t>This student would be promoted to 4th grade for passing the 3rd grade ELA Assessment.</a:t>
            </a:r>
            <a:endParaRPr sz="2100" b="1">
              <a:solidFill>
                <a:srgbClr val="FFFFFF"/>
              </a:solidFill>
              <a:latin typeface="Maven Pro"/>
              <a:ea typeface="Maven Pro"/>
              <a:cs typeface="Maven Pro"/>
              <a:sym typeface="Maven Pro"/>
            </a:endParaRPr>
          </a:p>
        </p:txBody>
      </p:sp>
      <p:sp>
        <p:nvSpPr>
          <p:cNvPr id="448" name="Google Shape;448;p26"/>
          <p:cNvSpPr/>
          <p:nvPr/>
        </p:nvSpPr>
        <p:spPr>
          <a:xfrm>
            <a:off x="2058950" y="1477725"/>
            <a:ext cx="462300" cy="414300"/>
          </a:xfrm>
          <a:prstGeom prst="downArrow">
            <a:avLst>
              <a:gd name="adj1" fmla="val 50000"/>
              <a:gd name="adj2" fmla="val 50000"/>
            </a:avLst>
          </a:prstGeom>
          <a:solidFill>
            <a:srgbClr val="00FFFF"/>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6"/>
          <p:cNvSpPr/>
          <p:nvPr/>
        </p:nvSpPr>
        <p:spPr>
          <a:xfrm>
            <a:off x="6513475" y="1477725"/>
            <a:ext cx="462300" cy="414300"/>
          </a:xfrm>
          <a:prstGeom prst="downArrow">
            <a:avLst>
              <a:gd name="adj1" fmla="val 50000"/>
              <a:gd name="adj2" fmla="val 50000"/>
            </a:avLst>
          </a:prstGeom>
          <a:solidFill>
            <a:srgbClr val="00FFFF"/>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453"/>
        <p:cNvGrpSpPr/>
        <p:nvPr/>
      </p:nvGrpSpPr>
      <p:grpSpPr>
        <a:xfrm>
          <a:off x="0" y="0"/>
          <a:ext cx="0" cy="0"/>
          <a:chOff x="0" y="0"/>
          <a:chExt cx="0" cy="0"/>
        </a:xfrm>
      </p:grpSpPr>
      <p:sp>
        <p:nvSpPr>
          <p:cNvPr id="454" name="Google Shape;454;p27"/>
          <p:cNvSpPr txBox="1">
            <a:spLocks noGrp="1"/>
          </p:cNvSpPr>
          <p:nvPr>
            <p:ph type="title"/>
          </p:nvPr>
        </p:nvSpPr>
        <p:spPr>
          <a:xfrm>
            <a:off x="148850" y="191775"/>
            <a:ext cx="8790000" cy="197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400"/>
              <a:t>TN State Law for 3rd Graders</a:t>
            </a:r>
            <a:endParaRPr sz="4400"/>
          </a:p>
          <a:p>
            <a:pPr marL="0" lvl="0" indent="0" algn="ctr" rtl="0">
              <a:spcBef>
                <a:spcPts val="0"/>
              </a:spcBef>
              <a:spcAft>
                <a:spcPts val="0"/>
              </a:spcAft>
              <a:buSzPts val="990"/>
              <a:buNone/>
            </a:pPr>
            <a:endParaRPr sz="1200"/>
          </a:p>
          <a:p>
            <a:pPr marL="0" lvl="0" indent="0" algn="ctr" rtl="0">
              <a:spcBef>
                <a:spcPts val="0"/>
              </a:spcBef>
              <a:spcAft>
                <a:spcPts val="0"/>
              </a:spcAft>
              <a:buNone/>
            </a:pPr>
            <a:r>
              <a:rPr lang="en" sz="1700"/>
              <a:t>Tenn. Code Annotated 49-6-3115 requires that schools and districts retain any student in 3rd grade who does not Meet or Exceed Expectation on 3rd Grade ELA assessment. </a:t>
            </a:r>
            <a:endParaRPr sz="1700"/>
          </a:p>
          <a:p>
            <a:pPr marL="0" lvl="0" indent="0" algn="ctr" rtl="0">
              <a:spcBef>
                <a:spcPts val="0"/>
              </a:spcBef>
              <a:spcAft>
                <a:spcPts val="0"/>
              </a:spcAft>
              <a:buNone/>
            </a:pPr>
            <a:endParaRPr sz="2000"/>
          </a:p>
          <a:p>
            <a:pPr marL="0" lvl="0" indent="0" algn="ctr" rtl="0">
              <a:spcBef>
                <a:spcPts val="0"/>
              </a:spcBef>
              <a:spcAft>
                <a:spcPts val="0"/>
              </a:spcAft>
              <a:buNone/>
            </a:pPr>
            <a:endParaRPr sz="2000"/>
          </a:p>
          <a:p>
            <a:pPr marL="0" lvl="0" indent="0" algn="l" rtl="0">
              <a:spcBef>
                <a:spcPts val="0"/>
              </a:spcBef>
              <a:spcAft>
                <a:spcPts val="0"/>
              </a:spcAft>
              <a:buNone/>
            </a:pPr>
            <a:r>
              <a:rPr lang="en" sz="2000"/>
              <a:t>A student who does not meet these expectations may be promoted to 4th grade if they meet certain requirements:</a:t>
            </a:r>
            <a:endParaRPr sz="2000"/>
          </a:p>
          <a:p>
            <a:pPr marL="0" lvl="0" indent="0" algn="l" rtl="0">
              <a:spcBef>
                <a:spcPts val="0"/>
              </a:spcBef>
              <a:spcAft>
                <a:spcPts val="0"/>
              </a:spcAft>
              <a:buNone/>
            </a:pPr>
            <a:endParaRPr sz="2000"/>
          </a:p>
          <a:p>
            <a:pPr marL="457200" lvl="0" indent="-355600" algn="l" rtl="0">
              <a:spcBef>
                <a:spcPts val="0"/>
              </a:spcBef>
              <a:spcAft>
                <a:spcPts val="0"/>
              </a:spcAft>
              <a:buSzPts val="2000"/>
              <a:buChar char="●"/>
            </a:pPr>
            <a:r>
              <a:rPr lang="en" sz="2000"/>
              <a:t>Attend a summer program, maintaining a </a:t>
            </a:r>
            <a:r>
              <a:rPr lang="en" sz="2400" u="sng"/>
              <a:t>90% attendance</a:t>
            </a:r>
            <a:r>
              <a:rPr lang="en" sz="2000"/>
              <a:t> rate and </a:t>
            </a:r>
            <a:r>
              <a:rPr lang="en" sz="2700" u="sng"/>
              <a:t>demonstrate adequate growth</a:t>
            </a:r>
            <a:r>
              <a:rPr lang="en" sz="2000"/>
              <a:t>.  </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458"/>
        <p:cNvGrpSpPr/>
        <p:nvPr/>
      </p:nvGrpSpPr>
      <p:grpSpPr>
        <a:xfrm>
          <a:off x="0" y="0"/>
          <a:ext cx="0" cy="0"/>
          <a:chOff x="0" y="0"/>
          <a:chExt cx="0" cy="0"/>
        </a:xfrm>
      </p:grpSpPr>
      <p:sp>
        <p:nvSpPr>
          <p:cNvPr id="459" name="Google Shape;459;p28"/>
          <p:cNvSpPr txBox="1">
            <a:spLocks noGrp="1"/>
          </p:cNvSpPr>
          <p:nvPr>
            <p:ph type="title"/>
          </p:nvPr>
        </p:nvSpPr>
        <p:spPr>
          <a:xfrm>
            <a:off x="148850" y="191775"/>
            <a:ext cx="8790000" cy="197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400"/>
              <a:t>TN State Law for 3rd Graders</a:t>
            </a:r>
            <a:endParaRPr sz="4400"/>
          </a:p>
          <a:p>
            <a:pPr marL="0" lvl="0" indent="0" algn="ctr" rtl="0">
              <a:spcBef>
                <a:spcPts val="0"/>
              </a:spcBef>
              <a:spcAft>
                <a:spcPts val="0"/>
              </a:spcAft>
              <a:buSzPts val="990"/>
              <a:buNone/>
            </a:pPr>
            <a:endParaRPr sz="1200"/>
          </a:p>
          <a:p>
            <a:pPr marL="0" lvl="0" indent="0" algn="ctr" rtl="0">
              <a:spcBef>
                <a:spcPts val="0"/>
              </a:spcBef>
              <a:spcAft>
                <a:spcPts val="0"/>
              </a:spcAft>
              <a:buNone/>
            </a:pPr>
            <a:r>
              <a:rPr lang="en" sz="1700"/>
              <a:t>Tenn. Code Annotated 49-6-3115 requires that schools and districts retain any student in 3rd grade who does not Meet or Exceed Expectation on 3rd Grade ELA assessment. </a:t>
            </a:r>
            <a:endParaRPr sz="1700"/>
          </a:p>
          <a:p>
            <a:pPr marL="0" lvl="0" indent="0" algn="ctr" rtl="0">
              <a:spcBef>
                <a:spcPts val="0"/>
              </a:spcBef>
              <a:spcAft>
                <a:spcPts val="0"/>
              </a:spcAft>
              <a:buNone/>
            </a:pPr>
            <a:endParaRPr sz="2000"/>
          </a:p>
          <a:p>
            <a:pPr marL="0" lvl="0" indent="0" algn="ctr" rtl="0">
              <a:spcBef>
                <a:spcPts val="0"/>
              </a:spcBef>
              <a:spcAft>
                <a:spcPts val="0"/>
              </a:spcAft>
              <a:buNone/>
            </a:pPr>
            <a:endParaRPr sz="2000"/>
          </a:p>
          <a:p>
            <a:pPr marL="0" lvl="0" indent="0" algn="l" rtl="0">
              <a:spcBef>
                <a:spcPts val="0"/>
              </a:spcBef>
              <a:spcAft>
                <a:spcPts val="0"/>
              </a:spcAft>
              <a:buNone/>
            </a:pPr>
            <a:r>
              <a:rPr lang="en" sz="2000"/>
              <a:t>A student who does not meet these expectations may be promoted to 4th grade if they meet certain requirements:</a:t>
            </a:r>
            <a:endParaRPr sz="2000"/>
          </a:p>
          <a:p>
            <a:pPr marL="0" lvl="0" indent="0" algn="l" rtl="0">
              <a:spcBef>
                <a:spcPts val="0"/>
              </a:spcBef>
              <a:spcAft>
                <a:spcPts val="0"/>
              </a:spcAft>
              <a:buNone/>
            </a:pPr>
            <a:endParaRPr sz="2000"/>
          </a:p>
          <a:p>
            <a:pPr marL="457200" lvl="0" indent="-355600" algn="l" rtl="0">
              <a:spcBef>
                <a:spcPts val="0"/>
              </a:spcBef>
              <a:spcAft>
                <a:spcPts val="0"/>
              </a:spcAft>
              <a:buSzPts val="2000"/>
              <a:buChar char="●"/>
            </a:pPr>
            <a:r>
              <a:rPr lang="en" sz="2000"/>
              <a:t>The student is </a:t>
            </a:r>
            <a:r>
              <a:rPr lang="en" sz="2500" u="sng"/>
              <a:t>retested</a:t>
            </a:r>
            <a:r>
              <a:rPr lang="en" sz="2000"/>
              <a:t> before the beginning of the next school year and </a:t>
            </a:r>
            <a:r>
              <a:rPr lang="en" sz="2300" u="sng"/>
              <a:t>scores proficient in ELA</a:t>
            </a:r>
            <a:r>
              <a:rPr lang="en" sz="2000"/>
              <a:t>. </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463"/>
        <p:cNvGrpSpPr/>
        <p:nvPr/>
      </p:nvGrpSpPr>
      <p:grpSpPr>
        <a:xfrm>
          <a:off x="0" y="0"/>
          <a:ext cx="0" cy="0"/>
          <a:chOff x="0" y="0"/>
          <a:chExt cx="0" cy="0"/>
        </a:xfrm>
      </p:grpSpPr>
      <p:sp>
        <p:nvSpPr>
          <p:cNvPr id="464" name="Google Shape;464;p29"/>
          <p:cNvSpPr txBox="1">
            <a:spLocks noGrp="1"/>
          </p:cNvSpPr>
          <p:nvPr>
            <p:ph type="title"/>
          </p:nvPr>
        </p:nvSpPr>
        <p:spPr>
          <a:xfrm>
            <a:off x="148850" y="191775"/>
            <a:ext cx="8790000" cy="197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400"/>
              <a:t>TN State Law for 3rd Graders</a:t>
            </a:r>
            <a:endParaRPr sz="4400"/>
          </a:p>
          <a:p>
            <a:pPr marL="0" lvl="0" indent="0" algn="ctr" rtl="0">
              <a:spcBef>
                <a:spcPts val="0"/>
              </a:spcBef>
              <a:spcAft>
                <a:spcPts val="0"/>
              </a:spcAft>
              <a:buSzPts val="990"/>
              <a:buNone/>
            </a:pPr>
            <a:endParaRPr sz="1200"/>
          </a:p>
          <a:p>
            <a:pPr marL="0" lvl="0" indent="0" algn="ctr" rtl="0">
              <a:spcBef>
                <a:spcPts val="0"/>
              </a:spcBef>
              <a:spcAft>
                <a:spcPts val="0"/>
              </a:spcAft>
              <a:buNone/>
            </a:pPr>
            <a:r>
              <a:rPr lang="en" sz="1700"/>
              <a:t>Tenn. Code Annotated 49-6-3115 requires that schools and districts retain any student in 3rd grade who does not Meet or Exceed Expectation on 3rd Grade ELA assessment. </a:t>
            </a:r>
            <a:endParaRPr sz="1700"/>
          </a:p>
          <a:p>
            <a:pPr marL="0" lvl="0" indent="0" algn="ctr" rtl="0">
              <a:spcBef>
                <a:spcPts val="0"/>
              </a:spcBef>
              <a:spcAft>
                <a:spcPts val="0"/>
              </a:spcAft>
              <a:buNone/>
            </a:pPr>
            <a:endParaRPr sz="2000"/>
          </a:p>
          <a:p>
            <a:pPr marL="0" lvl="0" indent="0" algn="ctr" rtl="0">
              <a:spcBef>
                <a:spcPts val="0"/>
              </a:spcBef>
              <a:spcAft>
                <a:spcPts val="0"/>
              </a:spcAft>
              <a:buNone/>
            </a:pPr>
            <a:endParaRPr sz="2000"/>
          </a:p>
          <a:p>
            <a:pPr marL="0" lvl="0" indent="0" algn="l" rtl="0">
              <a:spcBef>
                <a:spcPts val="0"/>
              </a:spcBef>
              <a:spcAft>
                <a:spcPts val="0"/>
              </a:spcAft>
              <a:buNone/>
            </a:pPr>
            <a:r>
              <a:rPr lang="en" sz="2000"/>
              <a:t>A student who does not meet these expectations may be promoted to 4th grade if they meet certain requirements:</a:t>
            </a:r>
            <a:endParaRPr sz="2000"/>
          </a:p>
          <a:p>
            <a:pPr marL="0" lvl="0" indent="0" algn="l" rtl="0">
              <a:spcBef>
                <a:spcPts val="0"/>
              </a:spcBef>
              <a:spcAft>
                <a:spcPts val="0"/>
              </a:spcAft>
              <a:buNone/>
            </a:pPr>
            <a:endParaRPr sz="2000"/>
          </a:p>
          <a:p>
            <a:pPr marL="457200" lvl="0" indent="-355600" algn="l" rtl="0">
              <a:spcBef>
                <a:spcPts val="0"/>
              </a:spcBef>
              <a:spcAft>
                <a:spcPts val="0"/>
              </a:spcAft>
              <a:buSzPts val="2000"/>
              <a:buChar char="●"/>
            </a:pPr>
            <a:r>
              <a:rPr lang="en" sz="2000"/>
              <a:t>The student is </a:t>
            </a:r>
            <a:r>
              <a:rPr lang="en" sz="2200" u="sng"/>
              <a:t>assigned a tutor</a:t>
            </a:r>
            <a:r>
              <a:rPr lang="en" sz="2000"/>
              <a:t> through the TN Accelerating Literacy and Learning Corps to provide tutoring services for the entirety of the upcoming school year </a:t>
            </a:r>
            <a:r>
              <a:rPr lang="en" sz="2200" u="sng"/>
              <a:t>attending 90% of sessions</a:t>
            </a:r>
            <a:r>
              <a:rPr lang="en" sz="2000"/>
              <a:t>. </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468"/>
        <p:cNvGrpSpPr/>
        <p:nvPr/>
      </p:nvGrpSpPr>
      <p:grpSpPr>
        <a:xfrm>
          <a:off x="0" y="0"/>
          <a:ext cx="0" cy="0"/>
          <a:chOff x="0" y="0"/>
          <a:chExt cx="0" cy="0"/>
        </a:xfrm>
      </p:grpSpPr>
      <p:sp>
        <p:nvSpPr>
          <p:cNvPr id="469" name="Google Shape;469;p30"/>
          <p:cNvSpPr txBox="1">
            <a:spLocks noGrp="1"/>
          </p:cNvSpPr>
          <p:nvPr>
            <p:ph type="title"/>
          </p:nvPr>
        </p:nvSpPr>
        <p:spPr>
          <a:xfrm>
            <a:off x="148850" y="191775"/>
            <a:ext cx="8790000" cy="197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400"/>
              <a:t>TN State Law for 3rd Graders</a:t>
            </a:r>
            <a:endParaRPr sz="4400"/>
          </a:p>
          <a:p>
            <a:pPr marL="0" lvl="0" indent="0" algn="ctr" rtl="0">
              <a:spcBef>
                <a:spcPts val="0"/>
              </a:spcBef>
              <a:spcAft>
                <a:spcPts val="0"/>
              </a:spcAft>
              <a:buSzPts val="990"/>
              <a:buNone/>
            </a:pPr>
            <a:endParaRPr sz="1200"/>
          </a:p>
          <a:p>
            <a:pPr marL="0" lvl="0" indent="0" algn="ctr" rtl="0">
              <a:spcBef>
                <a:spcPts val="0"/>
              </a:spcBef>
              <a:spcAft>
                <a:spcPts val="0"/>
              </a:spcAft>
              <a:buNone/>
            </a:pPr>
            <a:r>
              <a:rPr lang="en" sz="1700"/>
              <a:t>Tenn. Code Annotated 49-6-3115 requires that schools and districts retain any student in 3rd grade who does not Meet or Exceed Expectation on 3rd Grade ELA assessment. </a:t>
            </a:r>
            <a:endParaRPr sz="1700"/>
          </a:p>
          <a:p>
            <a:pPr marL="0" lvl="0" indent="0" algn="ctr" rtl="0">
              <a:spcBef>
                <a:spcPts val="0"/>
              </a:spcBef>
              <a:spcAft>
                <a:spcPts val="0"/>
              </a:spcAft>
              <a:buNone/>
            </a:pPr>
            <a:endParaRPr sz="2000"/>
          </a:p>
          <a:p>
            <a:pPr marL="0" lvl="0" indent="0" algn="ctr" rtl="0">
              <a:spcBef>
                <a:spcPts val="0"/>
              </a:spcBef>
              <a:spcAft>
                <a:spcPts val="0"/>
              </a:spcAft>
              <a:buNone/>
            </a:pPr>
            <a:endParaRPr sz="2000"/>
          </a:p>
          <a:p>
            <a:pPr marL="0" lvl="0" indent="0" algn="ctr" rtl="0">
              <a:spcBef>
                <a:spcPts val="0"/>
              </a:spcBef>
              <a:spcAft>
                <a:spcPts val="0"/>
              </a:spcAft>
              <a:buNone/>
            </a:pPr>
            <a:endParaRPr sz="2000"/>
          </a:p>
          <a:p>
            <a:pPr marL="0" lvl="0" indent="0" algn="ctr" rtl="0">
              <a:spcBef>
                <a:spcPts val="0"/>
              </a:spcBef>
              <a:spcAft>
                <a:spcPts val="0"/>
              </a:spcAft>
              <a:buNone/>
            </a:pPr>
            <a:r>
              <a:rPr lang="en" sz="3500"/>
              <a:t>What does this mean for my child as a West Elementary 3rd grader? </a:t>
            </a:r>
            <a:endParaRPr sz="3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473"/>
        <p:cNvGrpSpPr/>
        <p:nvPr/>
      </p:nvGrpSpPr>
      <p:grpSpPr>
        <a:xfrm>
          <a:off x="0" y="0"/>
          <a:ext cx="0" cy="0"/>
          <a:chOff x="0" y="0"/>
          <a:chExt cx="0" cy="0"/>
        </a:xfrm>
      </p:grpSpPr>
      <p:sp>
        <p:nvSpPr>
          <p:cNvPr id="474" name="Google Shape;474;p31"/>
          <p:cNvSpPr/>
          <p:nvPr/>
        </p:nvSpPr>
        <p:spPr>
          <a:xfrm>
            <a:off x="799700" y="296825"/>
            <a:ext cx="7469100" cy="4549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5" name="Google Shape;475;p31"/>
          <p:cNvPicPr preferRelativeResize="0"/>
          <p:nvPr/>
        </p:nvPicPr>
        <p:blipFill>
          <a:blip r:embed="rId3">
            <a:alphaModFix/>
          </a:blip>
          <a:stretch>
            <a:fillRect/>
          </a:stretch>
        </p:blipFill>
        <p:spPr>
          <a:xfrm>
            <a:off x="875249" y="229588"/>
            <a:ext cx="7393525" cy="4549875"/>
          </a:xfrm>
          <a:prstGeom prst="rect">
            <a:avLst/>
          </a:prstGeom>
          <a:noFill/>
          <a:ln>
            <a:noFill/>
          </a:ln>
        </p:spPr>
      </p:pic>
      <p:sp>
        <p:nvSpPr>
          <p:cNvPr id="476" name="Google Shape;476;p31"/>
          <p:cNvSpPr txBox="1"/>
          <p:nvPr/>
        </p:nvSpPr>
        <p:spPr>
          <a:xfrm>
            <a:off x="4007575" y="3571400"/>
            <a:ext cx="34986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solidFill>
                  <a:srgbClr val="FFFFFF"/>
                </a:solidFill>
                <a:latin typeface="Nunito"/>
                <a:ea typeface="Nunito"/>
                <a:cs typeface="Nunito"/>
                <a:sym typeface="Nunito"/>
              </a:rPr>
              <a:t>Every Third Grader (110 minutes per day)</a:t>
            </a:r>
            <a:endParaRPr sz="2500" b="1">
              <a:solidFill>
                <a:srgbClr val="FFFFFF"/>
              </a:solidFill>
              <a:latin typeface="Nunito"/>
              <a:ea typeface="Nunito"/>
              <a:cs typeface="Nunito"/>
              <a:sym typeface="Nunito"/>
            </a:endParaRPr>
          </a:p>
        </p:txBody>
      </p:sp>
      <p:sp>
        <p:nvSpPr>
          <p:cNvPr id="477" name="Google Shape;477;p31"/>
          <p:cNvSpPr txBox="1"/>
          <p:nvPr/>
        </p:nvSpPr>
        <p:spPr>
          <a:xfrm>
            <a:off x="799700" y="693800"/>
            <a:ext cx="2621400" cy="6156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434343"/>
                </a:solidFill>
              </a:rPr>
              <a:t>Individualized Intensive Intervention</a:t>
            </a:r>
            <a:endParaRPr b="1">
              <a:solidFill>
                <a:srgbClr val="434343"/>
              </a:solidFill>
            </a:endParaRPr>
          </a:p>
        </p:txBody>
      </p:sp>
      <p:sp>
        <p:nvSpPr>
          <p:cNvPr id="478" name="Google Shape;478;p31"/>
          <p:cNvSpPr txBox="1"/>
          <p:nvPr/>
        </p:nvSpPr>
        <p:spPr>
          <a:xfrm>
            <a:off x="799700" y="2156100"/>
            <a:ext cx="2621400" cy="831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434343"/>
                </a:solidFill>
              </a:rPr>
              <a:t>Targeted Small Group Interventions for at-risk students</a:t>
            </a:r>
            <a:endParaRPr b="1">
              <a:solidFill>
                <a:srgbClr val="434343"/>
              </a:solidFill>
            </a:endParaRPr>
          </a:p>
        </p:txBody>
      </p:sp>
      <p:sp>
        <p:nvSpPr>
          <p:cNvPr id="479" name="Google Shape;479;p31"/>
          <p:cNvSpPr txBox="1"/>
          <p:nvPr/>
        </p:nvSpPr>
        <p:spPr>
          <a:xfrm>
            <a:off x="799700" y="3571400"/>
            <a:ext cx="2465700" cy="831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434343"/>
                </a:solidFill>
              </a:rPr>
              <a:t>Whole Class Research-Based Core Instruction</a:t>
            </a:r>
            <a:endParaRPr b="1">
              <a:solidFill>
                <a:srgbClr val="43434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281"/>
        <p:cNvGrpSpPr/>
        <p:nvPr/>
      </p:nvGrpSpPr>
      <p:grpSpPr>
        <a:xfrm>
          <a:off x="0" y="0"/>
          <a:ext cx="0" cy="0"/>
          <a:chOff x="0" y="0"/>
          <a:chExt cx="0" cy="0"/>
        </a:xfrm>
      </p:grpSpPr>
      <p:sp>
        <p:nvSpPr>
          <p:cNvPr id="282" name="Google Shape;282;p14"/>
          <p:cNvSpPr txBox="1">
            <a:spLocks noGrp="1"/>
          </p:cNvSpPr>
          <p:nvPr>
            <p:ph type="title"/>
          </p:nvPr>
        </p:nvSpPr>
        <p:spPr>
          <a:xfrm>
            <a:off x="1388550" y="1078800"/>
            <a:ext cx="6366900" cy="298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Welcome!</a:t>
            </a:r>
            <a:endParaRPr/>
          </a:p>
          <a:p>
            <a:pPr marL="0" lvl="0" indent="0" algn="ctr" rtl="0">
              <a:spcBef>
                <a:spcPts val="0"/>
              </a:spcBef>
              <a:spcAft>
                <a:spcPts val="0"/>
              </a:spcAft>
              <a:buNone/>
            </a:pPr>
            <a:r>
              <a:rPr lang="en" sz="5200"/>
              <a:t>Thank you for being here tonight!</a:t>
            </a:r>
            <a:endParaRPr sz="5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483"/>
        <p:cNvGrpSpPr/>
        <p:nvPr/>
      </p:nvGrpSpPr>
      <p:grpSpPr>
        <a:xfrm>
          <a:off x="0" y="0"/>
          <a:ext cx="0" cy="0"/>
          <a:chOff x="0" y="0"/>
          <a:chExt cx="0" cy="0"/>
        </a:xfrm>
      </p:grpSpPr>
      <p:sp>
        <p:nvSpPr>
          <p:cNvPr id="484" name="Google Shape;484;p32"/>
          <p:cNvSpPr/>
          <p:nvPr/>
        </p:nvSpPr>
        <p:spPr>
          <a:xfrm>
            <a:off x="0" y="508884"/>
            <a:ext cx="6419700" cy="3910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5" name="Google Shape;485;p32"/>
          <p:cNvPicPr preferRelativeResize="0"/>
          <p:nvPr/>
        </p:nvPicPr>
        <p:blipFill>
          <a:blip r:embed="rId3">
            <a:alphaModFix/>
          </a:blip>
          <a:stretch>
            <a:fillRect/>
          </a:stretch>
        </p:blipFill>
        <p:spPr>
          <a:xfrm>
            <a:off x="64925" y="508873"/>
            <a:ext cx="6354842" cy="3910700"/>
          </a:xfrm>
          <a:prstGeom prst="rect">
            <a:avLst/>
          </a:prstGeom>
          <a:noFill/>
          <a:ln>
            <a:noFill/>
          </a:ln>
        </p:spPr>
      </p:pic>
      <p:sp>
        <p:nvSpPr>
          <p:cNvPr id="486" name="Google Shape;486;p32"/>
          <p:cNvSpPr txBox="1"/>
          <p:nvPr/>
        </p:nvSpPr>
        <p:spPr>
          <a:xfrm>
            <a:off x="2535425" y="3262425"/>
            <a:ext cx="3498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solidFill>
                  <a:srgbClr val="FFFFFF"/>
                </a:solidFill>
                <a:latin typeface="Nunito"/>
                <a:ea typeface="Nunito"/>
                <a:cs typeface="Nunito"/>
                <a:sym typeface="Nunito"/>
              </a:rPr>
              <a:t>110 minutes per day</a:t>
            </a:r>
            <a:endParaRPr sz="3000" b="1">
              <a:solidFill>
                <a:srgbClr val="FFFFFF"/>
              </a:solidFill>
              <a:latin typeface="Nunito"/>
              <a:ea typeface="Nunito"/>
              <a:cs typeface="Nunito"/>
              <a:sym typeface="Nunito"/>
            </a:endParaRPr>
          </a:p>
        </p:txBody>
      </p:sp>
      <p:pic>
        <p:nvPicPr>
          <p:cNvPr id="487" name="Google Shape;487;p32"/>
          <p:cNvPicPr preferRelativeResize="0"/>
          <p:nvPr/>
        </p:nvPicPr>
        <p:blipFill rotWithShape="1">
          <a:blip r:embed="rId4">
            <a:alphaModFix/>
          </a:blip>
          <a:srcRect l="1061" t="2071" r="78446" b="75490"/>
          <a:stretch/>
        </p:blipFill>
        <p:spPr>
          <a:xfrm>
            <a:off x="6419700" y="1388125"/>
            <a:ext cx="2724225" cy="2152010"/>
          </a:xfrm>
          <a:prstGeom prst="rect">
            <a:avLst/>
          </a:prstGeom>
          <a:noFill/>
          <a:ln>
            <a:noFill/>
          </a:ln>
        </p:spPr>
      </p:pic>
      <p:sp>
        <p:nvSpPr>
          <p:cNvPr id="488" name="Google Shape;488;p32"/>
          <p:cNvSpPr txBox="1"/>
          <p:nvPr/>
        </p:nvSpPr>
        <p:spPr>
          <a:xfrm>
            <a:off x="3275975" y="2090125"/>
            <a:ext cx="20175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latin typeface="Nunito"/>
                <a:ea typeface="Nunito"/>
                <a:cs typeface="Nunito"/>
                <a:sym typeface="Nunito"/>
              </a:rPr>
              <a:t>30 minutes per day</a:t>
            </a:r>
            <a:endParaRPr sz="2300" b="1">
              <a:latin typeface="Nunito"/>
              <a:ea typeface="Nunito"/>
              <a:cs typeface="Nunito"/>
              <a:sym typeface="Nunito"/>
            </a:endParaRPr>
          </a:p>
        </p:txBody>
      </p:sp>
      <p:sp>
        <p:nvSpPr>
          <p:cNvPr id="489" name="Google Shape;489;p32"/>
          <p:cNvSpPr/>
          <p:nvPr/>
        </p:nvSpPr>
        <p:spPr>
          <a:xfrm>
            <a:off x="3971225" y="2826250"/>
            <a:ext cx="627000" cy="627000"/>
          </a:xfrm>
          <a:prstGeom prst="mathPlus">
            <a:avLst>
              <a:gd name="adj1" fmla="val 23520"/>
            </a:avLst>
          </a:prstGeom>
          <a:solidFill>
            <a:srgbClr val="CCCCCC"/>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txBox="1"/>
          <p:nvPr/>
        </p:nvSpPr>
        <p:spPr>
          <a:xfrm>
            <a:off x="0" y="849300"/>
            <a:ext cx="2621400" cy="6156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434343"/>
                </a:solidFill>
              </a:rPr>
              <a:t>Individualized Intensive Intervention</a:t>
            </a:r>
            <a:endParaRPr b="1">
              <a:solidFill>
                <a:srgbClr val="434343"/>
              </a:solidFill>
            </a:endParaRPr>
          </a:p>
        </p:txBody>
      </p:sp>
      <p:sp>
        <p:nvSpPr>
          <p:cNvPr id="491" name="Google Shape;491;p32"/>
          <p:cNvSpPr txBox="1"/>
          <p:nvPr/>
        </p:nvSpPr>
        <p:spPr>
          <a:xfrm>
            <a:off x="0" y="2180250"/>
            <a:ext cx="2621400" cy="831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434343"/>
                </a:solidFill>
              </a:rPr>
              <a:t>Targeted Small Group Interventions for at-risk students</a:t>
            </a:r>
            <a:endParaRPr b="1">
              <a:solidFill>
                <a:srgbClr val="434343"/>
              </a:solidFill>
            </a:endParaRPr>
          </a:p>
        </p:txBody>
      </p:sp>
      <p:sp>
        <p:nvSpPr>
          <p:cNvPr id="492" name="Google Shape;492;p32"/>
          <p:cNvSpPr txBox="1"/>
          <p:nvPr/>
        </p:nvSpPr>
        <p:spPr>
          <a:xfrm>
            <a:off x="0" y="3400875"/>
            <a:ext cx="2069400" cy="831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434343"/>
                </a:solidFill>
              </a:rPr>
              <a:t>Whole Class Research-Based Core Instruction</a:t>
            </a:r>
            <a:endParaRPr b="1">
              <a:solidFill>
                <a:srgbClr val="43434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496"/>
        <p:cNvGrpSpPr/>
        <p:nvPr/>
      </p:nvGrpSpPr>
      <p:grpSpPr>
        <a:xfrm>
          <a:off x="0" y="0"/>
          <a:ext cx="0" cy="0"/>
          <a:chOff x="0" y="0"/>
          <a:chExt cx="0" cy="0"/>
        </a:xfrm>
      </p:grpSpPr>
      <p:sp>
        <p:nvSpPr>
          <p:cNvPr id="497" name="Google Shape;497;p33"/>
          <p:cNvSpPr/>
          <p:nvPr/>
        </p:nvSpPr>
        <p:spPr>
          <a:xfrm>
            <a:off x="0" y="508884"/>
            <a:ext cx="6419700" cy="3910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8" name="Google Shape;498;p33"/>
          <p:cNvPicPr preferRelativeResize="0"/>
          <p:nvPr/>
        </p:nvPicPr>
        <p:blipFill>
          <a:blip r:embed="rId3">
            <a:alphaModFix/>
          </a:blip>
          <a:stretch>
            <a:fillRect/>
          </a:stretch>
        </p:blipFill>
        <p:spPr>
          <a:xfrm>
            <a:off x="64925" y="508873"/>
            <a:ext cx="6354842" cy="3910700"/>
          </a:xfrm>
          <a:prstGeom prst="rect">
            <a:avLst/>
          </a:prstGeom>
          <a:noFill/>
          <a:ln>
            <a:noFill/>
          </a:ln>
        </p:spPr>
      </p:pic>
      <p:pic>
        <p:nvPicPr>
          <p:cNvPr id="499" name="Google Shape;499;p33"/>
          <p:cNvPicPr preferRelativeResize="0"/>
          <p:nvPr/>
        </p:nvPicPr>
        <p:blipFill rotWithShape="1">
          <a:blip r:embed="rId4">
            <a:alphaModFix/>
          </a:blip>
          <a:srcRect l="2315" t="1438" r="77069" b="79073"/>
          <a:stretch/>
        </p:blipFill>
        <p:spPr>
          <a:xfrm>
            <a:off x="6236000" y="508875"/>
            <a:ext cx="2908000" cy="1996200"/>
          </a:xfrm>
          <a:prstGeom prst="rect">
            <a:avLst/>
          </a:prstGeom>
          <a:noFill/>
          <a:ln>
            <a:noFill/>
          </a:ln>
        </p:spPr>
      </p:pic>
      <p:sp>
        <p:nvSpPr>
          <p:cNvPr id="500" name="Google Shape;500;p33"/>
          <p:cNvSpPr/>
          <p:nvPr/>
        </p:nvSpPr>
        <p:spPr>
          <a:xfrm>
            <a:off x="3987325" y="2150625"/>
            <a:ext cx="627000" cy="627000"/>
          </a:xfrm>
          <a:prstGeom prst="mathPlus">
            <a:avLst>
              <a:gd name="adj1" fmla="val 23520"/>
            </a:avLst>
          </a:prstGeom>
          <a:solidFill>
            <a:srgbClr val="CCCCCC"/>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txBox="1"/>
          <p:nvPr/>
        </p:nvSpPr>
        <p:spPr>
          <a:xfrm>
            <a:off x="2535425" y="3262425"/>
            <a:ext cx="3498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solidFill>
                  <a:srgbClr val="FFFFFF"/>
                </a:solidFill>
                <a:latin typeface="Nunito"/>
                <a:ea typeface="Nunito"/>
                <a:cs typeface="Nunito"/>
                <a:sym typeface="Nunito"/>
              </a:rPr>
              <a:t>110 minutes per day</a:t>
            </a:r>
            <a:endParaRPr sz="3000" b="1">
              <a:solidFill>
                <a:srgbClr val="FFFFFF"/>
              </a:solidFill>
              <a:latin typeface="Nunito"/>
              <a:ea typeface="Nunito"/>
              <a:cs typeface="Nunito"/>
              <a:sym typeface="Nunito"/>
            </a:endParaRPr>
          </a:p>
        </p:txBody>
      </p:sp>
      <p:sp>
        <p:nvSpPr>
          <p:cNvPr id="502" name="Google Shape;502;p33"/>
          <p:cNvSpPr txBox="1"/>
          <p:nvPr/>
        </p:nvSpPr>
        <p:spPr>
          <a:xfrm>
            <a:off x="3662225" y="890575"/>
            <a:ext cx="1245000" cy="1062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solidFill>
                  <a:srgbClr val="FFFFFF"/>
                </a:solidFill>
                <a:latin typeface="Nunito"/>
                <a:ea typeface="Nunito"/>
                <a:cs typeface="Nunito"/>
                <a:sym typeface="Nunito"/>
              </a:rPr>
              <a:t>60 minutes per day</a:t>
            </a:r>
            <a:endParaRPr sz="1900" b="1">
              <a:solidFill>
                <a:srgbClr val="FFFFFF"/>
              </a:solidFill>
              <a:latin typeface="Nunito"/>
              <a:ea typeface="Nunito"/>
              <a:cs typeface="Nunito"/>
              <a:sym typeface="Nunito"/>
            </a:endParaRPr>
          </a:p>
        </p:txBody>
      </p:sp>
      <p:sp>
        <p:nvSpPr>
          <p:cNvPr id="503" name="Google Shape;503;p33"/>
          <p:cNvSpPr txBox="1"/>
          <p:nvPr/>
        </p:nvSpPr>
        <p:spPr>
          <a:xfrm>
            <a:off x="0" y="842713"/>
            <a:ext cx="2621400" cy="6156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434343"/>
                </a:solidFill>
              </a:rPr>
              <a:t>Individualized Intensive Intervention</a:t>
            </a:r>
            <a:endParaRPr b="1">
              <a:solidFill>
                <a:srgbClr val="434343"/>
              </a:solidFill>
            </a:endParaRPr>
          </a:p>
        </p:txBody>
      </p:sp>
      <p:sp>
        <p:nvSpPr>
          <p:cNvPr id="504" name="Google Shape;504;p33"/>
          <p:cNvSpPr txBox="1"/>
          <p:nvPr/>
        </p:nvSpPr>
        <p:spPr>
          <a:xfrm>
            <a:off x="0" y="2173663"/>
            <a:ext cx="2621400" cy="831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434343"/>
                </a:solidFill>
              </a:rPr>
              <a:t>Targeted Small Group Interventions for at-risk students</a:t>
            </a:r>
            <a:endParaRPr b="1">
              <a:solidFill>
                <a:srgbClr val="434343"/>
              </a:solidFill>
            </a:endParaRPr>
          </a:p>
        </p:txBody>
      </p:sp>
      <p:sp>
        <p:nvSpPr>
          <p:cNvPr id="505" name="Google Shape;505;p33"/>
          <p:cNvSpPr txBox="1"/>
          <p:nvPr/>
        </p:nvSpPr>
        <p:spPr>
          <a:xfrm>
            <a:off x="0" y="3400863"/>
            <a:ext cx="2069400" cy="831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434343"/>
                </a:solidFill>
              </a:rPr>
              <a:t>Whole Class Research-Based Core Instruction</a:t>
            </a:r>
            <a:endParaRPr b="1">
              <a:solidFill>
                <a:srgbClr val="434343"/>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509"/>
        <p:cNvGrpSpPr/>
        <p:nvPr/>
      </p:nvGrpSpPr>
      <p:grpSpPr>
        <a:xfrm>
          <a:off x="0" y="0"/>
          <a:ext cx="0" cy="0"/>
          <a:chOff x="0" y="0"/>
          <a:chExt cx="0" cy="0"/>
        </a:xfrm>
      </p:grpSpPr>
      <p:pic>
        <p:nvPicPr>
          <p:cNvPr id="510" name="Google Shape;510;p34"/>
          <p:cNvPicPr preferRelativeResize="0"/>
          <p:nvPr/>
        </p:nvPicPr>
        <p:blipFill>
          <a:blip r:embed="rId3">
            <a:alphaModFix/>
          </a:blip>
          <a:stretch>
            <a:fillRect/>
          </a:stretch>
        </p:blipFill>
        <p:spPr>
          <a:xfrm>
            <a:off x="2747045" y="0"/>
            <a:ext cx="3649916" cy="51435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514"/>
        <p:cNvGrpSpPr/>
        <p:nvPr/>
      </p:nvGrpSpPr>
      <p:grpSpPr>
        <a:xfrm>
          <a:off x="0" y="0"/>
          <a:ext cx="0" cy="0"/>
          <a:chOff x="0" y="0"/>
          <a:chExt cx="0" cy="0"/>
        </a:xfrm>
      </p:grpSpPr>
      <p:sp>
        <p:nvSpPr>
          <p:cNvPr id="515" name="Google Shape;515;p35"/>
          <p:cNvSpPr txBox="1">
            <a:spLocks noGrp="1"/>
          </p:cNvSpPr>
          <p:nvPr>
            <p:ph type="title"/>
          </p:nvPr>
        </p:nvSpPr>
        <p:spPr>
          <a:xfrm>
            <a:off x="148850" y="191775"/>
            <a:ext cx="8790000" cy="81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400"/>
              <a:t>What can families do at home?</a:t>
            </a:r>
            <a:endParaRPr sz="3000"/>
          </a:p>
        </p:txBody>
      </p:sp>
      <p:pic>
        <p:nvPicPr>
          <p:cNvPr id="516" name="Google Shape;516;p35"/>
          <p:cNvPicPr preferRelativeResize="0"/>
          <p:nvPr/>
        </p:nvPicPr>
        <p:blipFill rotWithShape="1">
          <a:blip r:embed="rId3">
            <a:alphaModFix/>
          </a:blip>
          <a:srcRect l="2198" t="3423" r="2645" b="13277"/>
          <a:stretch/>
        </p:blipFill>
        <p:spPr>
          <a:xfrm>
            <a:off x="239900" y="1144850"/>
            <a:ext cx="4183974" cy="3662426"/>
          </a:xfrm>
          <a:prstGeom prst="rect">
            <a:avLst/>
          </a:prstGeom>
          <a:noFill/>
          <a:ln w="76200" cap="flat" cmpd="sng">
            <a:solidFill>
              <a:srgbClr val="93C47D"/>
            </a:solidFill>
            <a:prstDash val="solid"/>
            <a:round/>
            <a:headEnd type="none" w="sm" len="sm"/>
            <a:tailEnd type="none" w="sm" len="sm"/>
          </a:ln>
        </p:spPr>
      </p:pic>
      <p:sp>
        <p:nvSpPr>
          <p:cNvPr id="517" name="Google Shape;517;p35"/>
          <p:cNvSpPr txBox="1">
            <a:spLocks noGrp="1"/>
          </p:cNvSpPr>
          <p:nvPr>
            <p:ph type="title"/>
          </p:nvPr>
        </p:nvSpPr>
        <p:spPr>
          <a:xfrm>
            <a:off x="4572000" y="1359525"/>
            <a:ext cx="4418700" cy="331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Please read with your child about 100 minutes per week or 20 minutes per day.</a:t>
            </a:r>
            <a:endParaRPr sz="3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521"/>
        <p:cNvGrpSpPr/>
        <p:nvPr/>
      </p:nvGrpSpPr>
      <p:grpSpPr>
        <a:xfrm>
          <a:off x="0" y="0"/>
          <a:ext cx="0" cy="0"/>
          <a:chOff x="0" y="0"/>
          <a:chExt cx="0" cy="0"/>
        </a:xfrm>
      </p:grpSpPr>
      <p:sp>
        <p:nvSpPr>
          <p:cNvPr id="522" name="Google Shape;522;p36"/>
          <p:cNvSpPr txBox="1">
            <a:spLocks noGrp="1"/>
          </p:cNvSpPr>
          <p:nvPr>
            <p:ph type="title"/>
          </p:nvPr>
        </p:nvSpPr>
        <p:spPr>
          <a:xfrm>
            <a:off x="298600" y="300525"/>
            <a:ext cx="8562900" cy="4372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Have you signed up for conferences?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526"/>
        <p:cNvGrpSpPr/>
        <p:nvPr/>
      </p:nvGrpSpPr>
      <p:grpSpPr>
        <a:xfrm>
          <a:off x="0" y="0"/>
          <a:ext cx="0" cy="0"/>
          <a:chOff x="0" y="0"/>
          <a:chExt cx="0" cy="0"/>
        </a:xfrm>
      </p:grpSpPr>
      <p:sp>
        <p:nvSpPr>
          <p:cNvPr id="527" name="Google Shape;527;p37"/>
          <p:cNvSpPr txBox="1">
            <a:spLocks noGrp="1"/>
          </p:cNvSpPr>
          <p:nvPr>
            <p:ph type="title"/>
          </p:nvPr>
        </p:nvSpPr>
        <p:spPr>
          <a:xfrm>
            <a:off x="1388550" y="1581025"/>
            <a:ext cx="6366900" cy="1863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286"/>
        <p:cNvGrpSpPr/>
        <p:nvPr/>
      </p:nvGrpSpPr>
      <p:grpSpPr>
        <a:xfrm>
          <a:off x="0" y="0"/>
          <a:ext cx="0" cy="0"/>
          <a:chOff x="0" y="0"/>
          <a:chExt cx="0" cy="0"/>
        </a:xfrm>
      </p:grpSpPr>
      <p:sp>
        <p:nvSpPr>
          <p:cNvPr id="287" name="Google Shape;287;p15"/>
          <p:cNvSpPr txBox="1">
            <a:spLocks noGrp="1"/>
          </p:cNvSpPr>
          <p:nvPr>
            <p:ph type="title"/>
          </p:nvPr>
        </p:nvSpPr>
        <p:spPr>
          <a:xfrm>
            <a:off x="1388550" y="1581025"/>
            <a:ext cx="6366900" cy="18633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Grade 2 Test Scores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291"/>
        <p:cNvGrpSpPr/>
        <p:nvPr/>
      </p:nvGrpSpPr>
      <p:grpSpPr>
        <a:xfrm>
          <a:off x="0" y="0"/>
          <a:ext cx="0" cy="0"/>
          <a:chOff x="0" y="0"/>
          <a:chExt cx="0" cy="0"/>
        </a:xfrm>
      </p:grpSpPr>
      <p:pic>
        <p:nvPicPr>
          <p:cNvPr id="292" name="Google Shape;292;p16"/>
          <p:cNvPicPr preferRelativeResize="0"/>
          <p:nvPr/>
        </p:nvPicPr>
        <p:blipFill>
          <a:blip r:embed="rId3">
            <a:alphaModFix/>
          </a:blip>
          <a:stretch>
            <a:fillRect/>
          </a:stretch>
        </p:blipFill>
        <p:spPr>
          <a:xfrm>
            <a:off x="152400" y="1488425"/>
            <a:ext cx="8839204" cy="216664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296"/>
        <p:cNvGrpSpPr/>
        <p:nvPr/>
      </p:nvGrpSpPr>
      <p:grpSpPr>
        <a:xfrm>
          <a:off x="0" y="0"/>
          <a:ext cx="0" cy="0"/>
          <a:chOff x="0" y="0"/>
          <a:chExt cx="0" cy="0"/>
        </a:xfrm>
      </p:grpSpPr>
      <p:grpSp>
        <p:nvGrpSpPr>
          <p:cNvPr id="297" name="Google Shape;297;p17"/>
          <p:cNvGrpSpPr/>
          <p:nvPr/>
        </p:nvGrpSpPr>
        <p:grpSpPr>
          <a:xfrm>
            <a:off x="4572000" y="1425157"/>
            <a:ext cx="4364500" cy="2293180"/>
            <a:chOff x="207500" y="1574220"/>
            <a:chExt cx="4364500" cy="2293180"/>
          </a:xfrm>
        </p:grpSpPr>
        <p:pic>
          <p:nvPicPr>
            <p:cNvPr id="298" name="Google Shape;298;p17"/>
            <p:cNvPicPr preferRelativeResize="0"/>
            <p:nvPr/>
          </p:nvPicPr>
          <p:blipFill>
            <a:blip r:embed="rId3">
              <a:alphaModFix/>
            </a:blip>
            <a:stretch>
              <a:fillRect/>
            </a:stretch>
          </p:blipFill>
          <p:spPr>
            <a:xfrm>
              <a:off x="263800" y="1590876"/>
              <a:ext cx="4308200" cy="2195225"/>
            </a:xfrm>
            <a:prstGeom prst="rect">
              <a:avLst/>
            </a:prstGeom>
            <a:noFill/>
            <a:ln>
              <a:noFill/>
            </a:ln>
          </p:spPr>
        </p:pic>
        <p:cxnSp>
          <p:nvCxnSpPr>
            <p:cNvPr id="299" name="Google Shape;299;p17"/>
            <p:cNvCxnSpPr>
              <a:stCxn id="300" idx="3"/>
              <a:endCxn id="301" idx="2"/>
            </p:cNvCxnSpPr>
            <p:nvPr/>
          </p:nvCxnSpPr>
          <p:spPr>
            <a:xfrm rot="10800000" flipH="1">
              <a:off x="2541350" y="3268600"/>
              <a:ext cx="1121700" cy="398700"/>
            </a:xfrm>
            <a:prstGeom prst="straightConnector1">
              <a:avLst/>
            </a:prstGeom>
            <a:noFill/>
            <a:ln w="19050" cap="flat" cmpd="sng">
              <a:solidFill>
                <a:schemeClr val="dk2"/>
              </a:solidFill>
              <a:prstDash val="solid"/>
              <a:round/>
              <a:headEnd type="none" w="med" len="med"/>
              <a:tailEnd type="none" w="med" len="med"/>
            </a:ln>
          </p:spPr>
        </p:cxnSp>
        <p:sp>
          <p:nvSpPr>
            <p:cNvPr id="302" name="Google Shape;302;p17"/>
            <p:cNvSpPr/>
            <p:nvPr/>
          </p:nvSpPr>
          <p:spPr>
            <a:xfrm>
              <a:off x="2293850" y="3548500"/>
              <a:ext cx="247500" cy="2376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3" name="Google Shape;303;p17"/>
            <p:cNvCxnSpPr/>
            <p:nvPr/>
          </p:nvCxnSpPr>
          <p:spPr>
            <a:xfrm flipH="1">
              <a:off x="2417300" y="1590875"/>
              <a:ext cx="600" cy="871800"/>
            </a:xfrm>
            <a:prstGeom prst="straightConnector1">
              <a:avLst/>
            </a:prstGeom>
            <a:noFill/>
            <a:ln w="38100" cap="flat" cmpd="sng">
              <a:solidFill>
                <a:schemeClr val="dk2"/>
              </a:solidFill>
              <a:prstDash val="solid"/>
              <a:round/>
              <a:headEnd type="none" w="med" len="med"/>
              <a:tailEnd type="none" w="med" len="med"/>
            </a:ln>
          </p:spPr>
        </p:cxnSp>
        <p:sp>
          <p:nvSpPr>
            <p:cNvPr id="300" name="Google Shape;300;p17"/>
            <p:cNvSpPr txBox="1"/>
            <p:nvPr/>
          </p:nvSpPr>
          <p:spPr>
            <a:xfrm>
              <a:off x="2293850" y="3467200"/>
              <a:ext cx="24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4</a:t>
              </a:r>
              <a:endParaRPr>
                <a:latin typeface="Nunito"/>
                <a:ea typeface="Nunito"/>
                <a:cs typeface="Nunito"/>
                <a:sym typeface="Nunito"/>
              </a:endParaRPr>
            </a:p>
          </p:txBody>
        </p:sp>
        <p:sp>
          <p:nvSpPr>
            <p:cNvPr id="304" name="Google Shape;304;p17"/>
            <p:cNvSpPr txBox="1"/>
            <p:nvPr/>
          </p:nvSpPr>
          <p:spPr>
            <a:xfrm rot="-3792540">
              <a:off x="189643" y="2778101"/>
              <a:ext cx="1190715" cy="69269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Nunito"/>
                  <a:ea typeface="Nunito"/>
                  <a:cs typeface="Nunito"/>
                  <a:sym typeface="Nunito"/>
                </a:rPr>
                <a:t>Below </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Expectations</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(200-333)</a:t>
              </a:r>
              <a:endParaRPr sz="1100" b="1">
                <a:latin typeface="Nunito"/>
                <a:ea typeface="Nunito"/>
                <a:cs typeface="Nunito"/>
                <a:sym typeface="Nunito"/>
              </a:endParaRPr>
            </a:p>
          </p:txBody>
        </p:sp>
        <p:sp>
          <p:nvSpPr>
            <p:cNvPr id="305" name="Google Shape;305;p17"/>
            <p:cNvSpPr txBox="1"/>
            <p:nvPr/>
          </p:nvSpPr>
          <p:spPr>
            <a:xfrm rot="-1454810">
              <a:off x="1154879" y="1804840"/>
              <a:ext cx="1190742" cy="69258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Nunito"/>
                  <a:ea typeface="Nunito"/>
                  <a:cs typeface="Nunito"/>
                  <a:sym typeface="Nunito"/>
                </a:rPr>
                <a:t>Approaching</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Expectations</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(334-364)</a:t>
              </a:r>
              <a:endParaRPr sz="1100" b="1">
                <a:latin typeface="Nunito"/>
                <a:ea typeface="Nunito"/>
                <a:cs typeface="Nunito"/>
                <a:sym typeface="Nunito"/>
              </a:endParaRPr>
            </a:p>
          </p:txBody>
        </p:sp>
        <p:sp>
          <p:nvSpPr>
            <p:cNvPr id="306" name="Google Shape;306;p17"/>
            <p:cNvSpPr txBox="1"/>
            <p:nvPr/>
          </p:nvSpPr>
          <p:spPr>
            <a:xfrm rot="1601650">
              <a:off x="2443126" y="1804774"/>
              <a:ext cx="1190709" cy="69269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FFFFFF"/>
                  </a:solidFill>
                  <a:latin typeface="Nunito"/>
                  <a:ea typeface="Nunito"/>
                  <a:cs typeface="Nunito"/>
                  <a:sym typeface="Nunito"/>
                </a:rPr>
                <a:t>Met</a:t>
              </a:r>
              <a:endParaRPr sz="1100" b="1">
                <a:solidFill>
                  <a:srgbClr val="FFFFFF"/>
                </a:solidFill>
                <a:latin typeface="Nunito"/>
                <a:ea typeface="Nunito"/>
                <a:cs typeface="Nunito"/>
                <a:sym typeface="Nunito"/>
              </a:endParaRPr>
            </a:p>
            <a:p>
              <a:pPr marL="0" lvl="0" indent="0" algn="ctr" rtl="0">
                <a:spcBef>
                  <a:spcPts val="0"/>
                </a:spcBef>
                <a:spcAft>
                  <a:spcPts val="0"/>
                </a:spcAft>
                <a:buNone/>
              </a:pPr>
              <a:r>
                <a:rPr lang="en" sz="1100" b="1">
                  <a:solidFill>
                    <a:srgbClr val="FFFFFF"/>
                  </a:solidFill>
                  <a:latin typeface="Nunito"/>
                  <a:ea typeface="Nunito"/>
                  <a:cs typeface="Nunito"/>
                  <a:sym typeface="Nunito"/>
                </a:rPr>
                <a:t>Expectations</a:t>
              </a:r>
              <a:endParaRPr sz="1100" b="1">
                <a:solidFill>
                  <a:srgbClr val="FFFFFF"/>
                </a:solidFill>
                <a:latin typeface="Nunito"/>
                <a:ea typeface="Nunito"/>
                <a:cs typeface="Nunito"/>
                <a:sym typeface="Nunito"/>
              </a:endParaRPr>
            </a:p>
            <a:p>
              <a:pPr marL="0" lvl="0" indent="0" algn="ctr" rtl="0">
                <a:spcBef>
                  <a:spcPts val="0"/>
                </a:spcBef>
                <a:spcAft>
                  <a:spcPts val="0"/>
                </a:spcAft>
                <a:buNone/>
              </a:pPr>
              <a:r>
                <a:rPr lang="en" sz="1100" b="1">
                  <a:solidFill>
                    <a:srgbClr val="FFFFFF"/>
                  </a:solidFill>
                  <a:latin typeface="Nunito"/>
                  <a:ea typeface="Nunito"/>
                  <a:cs typeface="Nunito"/>
                  <a:sym typeface="Nunito"/>
                </a:rPr>
                <a:t>(365-385)</a:t>
              </a:r>
              <a:endParaRPr sz="1100" b="1">
                <a:solidFill>
                  <a:srgbClr val="FFFFFF"/>
                </a:solidFill>
                <a:latin typeface="Nunito"/>
                <a:ea typeface="Nunito"/>
                <a:cs typeface="Nunito"/>
                <a:sym typeface="Nunito"/>
              </a:endParaRPr>
            </a:p>
          </p:txBody>
        </p:sp>
        <p:sp>
          <p:nvSpPr>
            <p:cNvPr id="301" name="Google Shape;301;p17"/>
            <p:cNvSpPr txBox="1"/>
            <p:nvPr/>
          </p:nvSpPr>
          <p:spPr>
            <a:xfrm rot="3607680">
              <a:off x="3367869" y="2749835"/>
              <a:ext cx="1190811" cy="69263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Nunito"/>
                  <a:ea typeface="Nunito"/>
                  <a:cs typeface="Nunito"/>
                  <a:sym typeface="Nunito"/>
                </a:rPr>
                <a:t>Exceeded</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Expectations</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(384-450)</a:t>
              </a:r>
              <a:endParaRPr sz="1100" b="1">
                <a:latin typeface="Nunito"/>
                <a:ea typeface="Nunito"/>
                <a:cs typeface="Nunito"/>
                <a:sym typeface="Nunito"/>
              </a:endParaRPr>
            </a:p>
          </p:txBody>
        </p:sp>
      </p:grpSp>
      <p:grpSp>
        <p:nvGrpSpPr>
          <p:cNvPr id="307" name="Google Shape;307;p17"/>
          <p:cNvGrpSpPr/>
          <p:nvPr/>
        </p:nvGrpSpPr>
        <p:grpSpPr>
          <a:xfrm>
            <a:off x="123650" y="1455026"/>
            <a:ext cx="4352152" cy="2233436"/>
            <a:chOff x="4676450" y="1590876"/>
            <a:chExt cx="4352152" cy="2233436"/>
          </a:xfrm>
        </p:grpSpPr>
        <p:pic>
          <p:nvPicPr>
            <p:cNvPr id="308" name="Google Shape;308;p17"/>
            <p:cNvPicPr preferRelativeResize="0"/>
            <p:nvPr/>
          </p:nvPicPr>
          <p:blipFill>
            <a:blip r:embed="rId3">
              <a:alphaModFix/>
            </a:blip>
            <a:stretch>
              <a:fillRect/>
            </a:stretch>
          </p:blipFill>
          <p:spPr>
            <a:xfrm>
              <a:off x="4714475" y="1590876"/>
              <a:ext cx="4308200" cy="2195225"/>
            </a:xfrm>
            <a:prstGeom prst="rect">
              <a:avLst/>
            </a:prstGeom>
            <a:noFill/>
            <a:ln>
              <a:noFill/>
            </a:ln>
          </p:spPr>
        </p:pic>
        <p:cxnSp>
          <p:nvCxnSpPr>
            <p:cNvPr id="309" name="Google Shape;309;p17"/>
            <p:cNvCxnSpPr>
              <a:endCxn id="310" idx="2"/>
            </p:cNvCxnSpPr>
            <p:nvPr/>
          </p:nvCxnSpPr>
          <p:spPr>
            <a:xfrm rot="10800000">
              <a:off x="6317116" y="2473174"/>
              <a:ext cx="551700" cy="1274700"/>
            </a:xfrm>
            <a:prstGeom prst="straightConnector1">
              <a:avLst/>
            </a:prstGeom>
            <a:noFill/>
            <a:ln w="19050" cap="flat" cmpd="sng">
              <a:solidFill>
                <a:schemeClr val="dk2"/>
              </a:solidFill>
              <a:prstDash val="solid"/>
              <a:round/>
              <a:headEnd type="none" w="med" len="med"/>
              <a:tailEnd type="none" w="med" len="med"/>
            </a:ln>
          </p:spPr>
        </p:cxnSp>
        <p:cxnSp>
          <p:nvCxnSpPr>
            <p:cNvPr id="311" name="Google Shape;311;p17"/>
            <p:cNvCxnSpPr>
              <a:stCxn id="308" idx="0"/>
            </p:cNvCxnSpPr>
            <p:nvPr/>
          </p:nvCxnSpPr>
          <p:spPr>
            <a:xfrm>
              <a:off x="6868575" y="1590876"/>
              <a:ext cx="1500" cy="881100"/>
            </a:xfrm>
            <a:prstGeom prst="straightConnector1">
              <a:avLst/>
            </a:prstGeom>
            <a:noFill/>
            <a:ln w="38100" cap="flat" cmpd="sng">
              <a:solidFill>
                <a:schemeClr val="dk2"/>
              </a:solidFill>
              <a:prstDash val="solid"/>
              <a:round/>
              <a:headEnd type="none" w="med" len="med"/>
              <a:tailEnd type="none" w="med" len="med"/>
            </a:ln>
          </p:spPr>
        </p:cxnSp>
        <p:sp>
          <p:nvSpPr>
            <p:cNvPr id="312" name="Google Shape;312;p17"/>
            <p:cNvSpPr/>
            <p:nvPr/>
          </p:nvSpPr>
          <p:spPr>
            <a:xfrm>
              <a:off x="6753825" y="3548500"/>
              <a:ext cx="247500" cy="237600"/>
            </a:xfrm>
            <a:prstGeom prst="ellipse">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7"/>
            <p:cNvSpPr txBox="1"/>
            <p:nvPr/>
          </p:nvSpPr>
          <p:spPr>
            <a:xfrm>
              <a:off x="6744825" y="3424113"/>
              <a:ext cx="24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2</a:t>
              </a:r>
              <a:endParaRPr>
                <a:latin typeface="Nunito"/>
                <a:ea typeface="Nunito"/>
                <a:cs typeface="Nunito"/>
                <a:sym typeface="Nunito"/>
              </a:endParaRPr>
            </a:p>
          </p:txBody>
        </p:sp>
        <p:sp>
          <p:nvSpPr>
            <p:cNvPr id="314" name="Google Shape;314;p17"/>
            <p:cNvSpPr txBox="1"/>
            <p:nvPr/>
          </p:nvSpPr>
          <p:spPr>
            <a:xfrm rot="-3792540">
              <a:off x="4658593" y="2749801"/>
              <a:ext cx="1190715" cy="69269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Nunito"/>
                  <a:ea typeface="Nunito"/>
                  <a:cs typeface="Nunito"/>
                  <a:sym typeface="Nunito"/>
                </a:rPr>
                <a:t>Below </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Expectations</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(200-333)</a:t>
              </a:r>
              <a:endParaRPr sz="1100" b="1">
                <a:latin typeface="Nunito"/>
                <a:ea typeface="Nunito"/>
                <a:cs typeface="Nunito"/>
                <a:sym typeface="Nunito"/>
              </a:endParaRPr>
            </a:p>
          </p:txBody>
        </p:sp>
        <p:sp>
          <p:nvSpPr>
            <p:cNvPr id="310" name="Google Shape;310;p17"/>
            <p:cNvSpPr txBox="1"/>
            <p:nvPr/>
          </p:nvSpPr>
          <p:spPr>
            <a:xfrm rot="-1296021">
              <a:off x="5594310" y="1804754"/>
              <a:ext cx="1190612" cy="69274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Nunito"/>
                  <a:ea typeface="Nunito"/>
                  <a:cs typeface="Nunito"/>
                  <a:sym typeface="Nunito"/>
                </a:rPr>
                <a:t>Approaching </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Expectations</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(334-364)</a:t>
              </a:r>
              <a:endParaRPr sz="1100" b="1">
                <a:latin typeface="Nunito"/>
                <a:ea typeface="Nunito"/>
                <a:cs typeface="Nunito"/>
                <a:sym typeface="Nunito"/>
              </a:endParaRPr>
            </a:p>
          </p:txBody>
        </p:sp>
        <p:sp>
          <p:nvSpPr>
            <p:cNvPr id="315" name="Google Shape;315;p17"/>
            <p:cNvSpPr txBox="1"/>
            <p:nvPr/>
          </p:nvSpPr>
          <p:spPr>
            <a:xfrm rot="1446280">
              <a:off x="6893045" y="1843931"/>
              <a:ext cx="1190731" cy="69251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FFFFFF"/>
                  </a:solidFill>
                  <a:latin typeface="Nunito"/>
                  <a:ea typeface="Nunito"/>
                  <a:cs typeface="Nunito"/>
                  <a:sym typeface="Nunito"/>
                </a:rPr>
                <a:t>Met </a:t>
              </a:r>
              <a:endParaRPr sz="1100" b="1">
                <a:solidFill>
                  <a:srgbClr val="FFFFFF"/>
                </a:solidFill>
                <a:latin typeface="Nunito"/>
                <a:ea typeface="Nunito"/>
                <a:cs typeface="Nunito"/>
                <a:sym typeface="Nunito"/>
              </a:endParaRPr>
            </a:p>
            <a:p>
              <a:pPr marL="0" lvl="0" indent="0" algn="ctr" rtl="0">
                <a:spcBef>
                  <a:spcPts val="0"/>
                </a:spcBef>
                <a:spcAft>
                  <a:spcPts val="0"/>
                </a:spcAft>
                <a:buNone/>
              </a:pPr>
              <a:r>
                <a:rPr lang="en" sz="1100" b="1">
                  <a:solidFill>
                    <a:srgbClr val="FFFFFF"/>
                  </a:solidFill>
                  <a:latin typeface="Nunito"/>
                  <a:ea typeface="Nunito"/>
                  <a:cs typeface="Nunito"/>
                  <a:sym typeface="Nunito"/>
                </a:rPr>
                <a:t>Expectations</a:t>
              </a:r>
              <a:endParaRPr sz="1100" b="1">
                <a:solidFill>
                  <a:srgbClr val="FFFFFF"/>
                </a:solidFill>
                <a:latin typeface="Nunito"/>
                <a:ea typeface="Nunito"/>
                <a:cs typeface="Nunito"/>
                <a:sym typeface="Nunito"/>
              </a:endParaRPr>
            </a:p>
            <a:p>
              <a:pPr marL="0" lvl="0" indent="0" algn="ctr" rtl="0">
                <a:spcBef>
                  <a:spcPts val="0"/>
                </a:spcBef>
                <a:spcAft>
                  <a:spcPts val="0"/>
                </a:spcAft>
                <a:buNone/>
              </a:pPr>
              <a:r>
                <a:rPr lang="en" sz="1100" b="1">
                  <a:solidFill>
                    <a:srgbClr val="FFFFFF"/>
                  </a:solidFill>
                  <a:latin typeface="Nunito"/>
                  <a:ea typeface="Nunito"/>
                  <a:cs typeface="Nunito"/>
                  <a:sym typeface="Nunito"/>
                </a:rPr>
                <a:t>(365-385)</a:t>
              </a:r>
              <a:endParaRPr sz="1100" b="1">
                <a:solidFill>
                  <a:srgbClr val="FFFFFF"/>
                </a:solidFill>
                <a:latin typeface="Nunito"/>
                <a:ea typeface="Nunito"/>
                <a:cs typeface="Nunito"/>
                <a:sym typeface="Nunito"/>
              </a:endParaRPr>
            </a:p>
          </p:txBody>
        </p:sp>
        <p:sp>
          <p:nvSpPr>
            <p:cNvPr id="316" name="Google Shape;316;p17"/>
            <p:cNvSpPr txBox="1"/>
            <p:nvPr/>
          </p:nvSpPr>
          <p:spPr>
            <a:xfrm rot="4011496">
              <a:off x="7880742" y="2718047"/>
              <a:ext cx="1190819" cy="69258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Nunito"/>
                  <a:ea typeface="Nunito"/>
                  <a:cs typeface="Nunito"/>
                  <a:sym typeface="Nunito"/>
                </a:rPr>
                <a:t>Exceeded</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Expectations</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(384-450)</a:t>
              </a:r>
              <a:endParaRPr sz="1100" b="1">
                <a:latin typeface="Nunito"/>
                <a:ea typeface="Nunito"/>
                <a:cs typeface="Nunito"/>
                <a:sym typeface="Nunito"/>
              </a:endParaRPr>
            </a:p>
          </p:txBody>
        </p:sp>
      </p:grpSp>
      <p:sp>
        <p:nvSpPr>
          <p:cNvPr id="317" name="Google Shape;317;p17"/>
          <p:cNvSpPr txBox="1"/>
          <p:nvPr/>
        </p:nvSpPr>
        <p:spPr>
          <a:xfrm>
            <a:off x="183100" y="931825"/>
            <a:ext cx="4292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solidFill>
                  <a:srgbClr val="FFFFFF"/>
                </a:solidFill>
                <a:latin typeface="Maven Pro"/>
                <a:ea typeface="Maven Pro"/>
                <a:cs typeface="Maven Pro"/>
                <a:sym typeface="Maven Pro"/>
              </a:rPr>
              <a:t>ELA</a:t>
            </a:r>
            <a:endParaRPr sz="2200" b="1">
              <a:solidFill>
                <a:srgbClr val="FFFFFF"/>
              </a:solidFill>
              <a:latin typeface="Maven Pro"/>
              <a:ea typeface="Maven Pro"/>
              <a:cs typeface="Maven Pro"/>
              <a:sym typeface="Maven Pro"/>
            </a:endParaRPr>
          </a:p>
        </p:txBody>
      </p:sp>
      <p:sp>
        <p:nvSpPr>
          <p:cNvPr id="318" name="Google Shape;318;p17"/>
          <p:cNvSpPr txBox="1"/>
          <p:nvPr/>
        </p:nvSpPr>
        <p:spPr>
          <a:xfrm>
            <a:off x="4607900" y="931825"/>
            <a:ext cx="4292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solidFill>
                  <a:srgbClr val="FFFFFF"/>
                </a:solidFill>
                <a:latin typeface="Maven Pro"/>
                <a:ea typeface="Maven Pro"/>
                <a:cs typeface="Maven Pro"/>
                <a:sym typeface="Maven Pro"/>
              </a:rPr>
              <a:t>Math</a:t>
            </a:r>
            <a:endParaRPr sz="2200" b="1">
              <a:solidFill>
                <a:srgbClr val="FFFFFF"/>
              </a:solidFill>
              <a:latin typeface="Maven Pro"/>
              <a:ea typeface="Maven Pro"/>
              <a:cs typeface="Maven Pro"/>
              <a:sym typeface="Maven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322"/>
        <p:cNvGrpSpPr/>
        <p:nvPr/>
      </p:nvGrpSpPr>
      <p:grpSpPr>
        <a:xfrm>
          <a:off x="0" y="0"/>
          <a:ext cx="0" cy="0"/>
          <a:chOff x="0" y="0"/>
          <a:chExt cx="0" cy="0"/>
        </a:xfrm>
      </p:grpSpPr>
      <p:grpSp>
        <p:nvGrpSpPr>
          <p:cNvPr id="323" name="Google Shape;323;p18"/>
          <p:cNvGrpSpPr/>
          <p:nvPr/>
        </p:nvGrpSpPr>
        <p:grpSpPr>
          <a:xfrm>
            <a:off x="4572000" y="1425157"/>
            <a:ext cx="4364500" cy="2293180"/>
            <a:chOff x="207500" y="1574220"/>
            <a:chExt cx="4364500" cy="2293180"/>
          </a:xfrm>
        </p:grpSpPr>
        <p:pic>
          <p:nvPicPr>
            <p:cNvPr id="324" name="Google Shape;324;p18"/>
            <p:cNvPicPr preferRelativeResize="0"/>
            <p:nvPr/>
          </p:nvPicPr>
          <p:blipFill>
            <a:blip r:embed="rId3">
              <a:alphaModFix/>
            </a:blip>
            <a:stretch>
              <a:fillRect/>
            </a:stretch>
          </p:blipFill>
          <p:spPr>
            <a:xfrm>
              <a:off x="263800" y="1590876"/>
              <a:ext cx="4308200" cy="2195225"/>
            </a:xfrm>
            <a:prstGeom prst="rect">
              <a:avLst/>
            </a:prstGeom>
            <a:noFill/>
            <a:ln>
              <a:noFill/>
            </a:ln>
          </p:spPr>
        </p:pic>
        <p:cxnSp>
          <p:nvCxnSpPr>
            <p:cNvPr id="325" name="Google Shape;325;p18"/>
            <p:cNvCxnSpPr>
              <a:stCxn id="324" idx="2"/>
            </p:cNvCxnSpPr>
            <p:nvPr/>
          </p:nvCxnSpPr>
          <p:spPr>
            <a:xfrm rot="10800000" flipH="1">
              <a:off x="2417900" y="2462801"/>
              <a:ext cx="17400" cy="1323300"/>
            </a:xfrm>
            <a:prstGeom prst="straightConnector1">
              <a:avLst/>
            </a:prstGeom>
            <a:noFill/>
            <a:ln w="19050" cap="flat" cmpd="sng">
              <a:solidFill>
                <a:schemeClr val="dk2"/>
              </a:solidFill>
              <a:prstDash val="solid"/>
              <a:round/>
              <a:headEnd type="none" w="med" len="med"/>
              <a:tailEnd type="none" w="med" len="med"/>
            </a:ln>
          </p:spPr>
        </p:cxnSp>
        <p:sp>
          <p:nvSpPr>
            <p:cNvPr id="326" name="Google Shape;326;p18"/>
            <p:cNvSpPr/>
            <p:nvPr/>
          </p:nvSpPr>
          <p:spPr>
            <a:xfrm>
              <a:off x="2293850" y="3548500"/>
              <a:ext cx="247500" cy="2376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7" name="Google Shape;327;p18"/>
            <p:cNvCxnSpPr/>
            <p:nvPr/>
          </p:nvCxnSpPr>
          <p:spPr>
            <a:xfrm flipH="1">
              <a:off x="2417300" y="1590875"/>
              <a:ext cx="600" cy="871800"/>
            </a:xfrm>
            <a:prstGeom prst="straightConnector1">
              <a:avLst/>
            </a:prstGeom>
            <a:noFill/>
            <a:ln w="38100" cap="flat" cmpd="sng">
              <a:solidFill>
                <a:schemeClr val="dk2"/>
              </a:solidFill>
              <a:prstDash val="solid"/>
              <a:round/>
              <a:headEnd type="none" w="med" len="med"/>
              <a:tailEnd type="none" w="med" len="med"/>
            </a:ln>
          </p:spPr>
        </p:cxnSp>
        <p:sp>
          <p:nvSpPr>
            <p:cNvPr id="328" name="Google Shape;328;p18"/>
            <p:cNvSpPr txBox="1"/>
            <p:nvPr/>
          </p:nvSpPr>
          <p:spPr>
            <a:xfrm>
              <a:off x="2302850" y="3467200"/>
              <a:ext cx="24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FFFF"/>
                  </a:solidFill>
                  <a:latin typeface="Nunito"/>
                  <a:ea typeface="Nunito"/>
                  <a:cs typeface="Nunito"/>
                  <a:sym typeface="Nunito"/>
                </a:rPr>
                <a:t>3</a:t>
              </a:r>
              <a:endParaRPr>
                <a:solidFill>
                  <a:srgbClr val="FFFFFF"/>
                </a:solidFill>
                <a:latin typeface="Nunito"/>
                <a:ea typeface="Nunito"/>
                <a:cs typeface="Nunito"/>
                <a:sym typeface="Nunito"/>
              </a:endParaRPr>
            </a:p>
          </p:txBody>
        </p:sp>
        <p:sp>
          <p:nvSpPr>
            <p:cNvPr id="329" name="Google Shape;329;p18"/>
            <p:cNvSpPr txBox="1"/>
            <p:nvPr/>
          </p:nvSpPr>
          <p:spPr>
            <a:xfrm rot="-3792540">
              <a:off x="189643" y="2778101"/>
              <a:ext cx="1190715" cy="69269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Nunito"/>
                  <a:ea typeface="Nunito"/>
                  <a:cs typeface="Nunito"/>
                  <a:sym typeface="Nunito"/>
                </a:rPr>
                <a:t>Below </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Expectations</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(200-333)</a:t>
              </a:r>
              <a:endParaRPr sz="1100" b="1">
                <a:latin typeface="Nunito"/>
                <a:ea typeface="Nunito"/>
                <a:cs typeface="Nunito"/>
                <a:sym typeface="Nunito"/>
              </a:endParaRPr>
            </a:p>
          </p:txBody>
        </p:sp>
        <p:sp>
          <p:nvSpPr>
            <p:cNvPr id="330" name="Google Shape;330;p18"/>
            <p:cNvSpPr txBox="1"/>
            <p:nvPr/>
          </p:nvSpPr>
          <p:spPr>
            <a:xfrm rot="-1454810">
              <a:off x="1154879" y="1804840"/>
              <a:ext cx="1190742" cy="69258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Nunito"/>
                  <a:ea typeface="Nunito"/>
                  <a:cs typeface="Nunito"/>
                  <a:sym typeface="Nunito"/>
                </a:rPr>
                <a:t>Approaching</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Expectations</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(334-364)</a:t>
              </a:r>
              <a:endParaRPr sz="1100" b="1">
                <a:latin typeface="Nunito"/>
                <a:ea typeface="Nunito"/>
                <a:cs typeface="Nunito"/>
                <a:sym typeface="Nunito"/>
              </a:endParaRPr>
            </a:p>
          </p:txBody>
        </p:sp>
        <p:sp>
          <p:nvSpPr>
            <p:cNvPr id="331" name="Google Shape;331;p18"/>
            <p:cNvSpPr txBox="1"/>
            <p:nvPr/>
          </p:nvSpPr>
          <p:spPr>
            <a:xfrm rot="1601650">
              <a:off x="2443126" y="1804774"/>
              <a:ext cx="1190709" cy="69269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FFFFFF"/>
                  </a:solidFill>
                  <a:latin typeface="Nunito"/>
                  <a:ea typeface="Nunito"/>
                  <a:cs typeface="Nunito"/>
                  <a:sym typeface="Nunito"/>
                </a:rPr>
                <a:t>Met</a:t>
              </a:r>
              <a:endParaRPr sz="1100" b="1">
                <a:solidFill>
                  <a:srgbClr val="FFFFFF"/>
                </a:solidFill>
                <a:latin typeface="Nunito"/>
                <a:ea typeface="Nunito"/>
                <a:cs typeface="Nunito"/>
                <a:sym typeface="Nunito"/>
              </a:endParaRPr>
            </a:p>
            <a:p>
              <a:pPr marL="0" lvl="0" indent="0" algn="ctr" rtl="0">
                <a:spcBef>
                  <a:spcPts val="0"/>
                </a:spcBef>
                <a:spcAft>
                  <a:spcPts val="0"/>
                </a:spcAft>
                <a:buNone/>
              </a:pPr>
              <a:r>
                <a:rPr lang="en" sz="1100" b="1">
                  <a:solidFill>
                    <a:srgbClr val="FFFFFF"/>
                  </a:solidFill>
                  <a:latin typeface="Nunito"/>
                  <a:ea typeface="Nunito"/>
                  <a:cs typeface="Nunito"/>
                  <a:sym typeface="Nunito"/>
                </a:rPr>
                <a:t>Expectations</a:t>
              </a:r>
              <a:endParaRPr sz="1100" b="1">
                <a:solidFill>
                  <a:srgbClr val="FFFFFF"/>
                </a:solidFill>
                <a:latin typeface="Nunito"/>
                <a:ea typeface="Nunito"/>
                <a:cs typeface="Nunito"/>
                <a:sym typeface="Nunito"/>
              </a:endParaRPr>
            </a:p>
            <a:p>
              <a:pPr marL="0" lvl="0" indent="0" algn="ctr" rtl="0">
                <a:spcBef>
                  <a:spcPts val="0"/>
                </a:spcBef>
                <a:spcAft>
                  <a:spcPts val="0"/>
                </a:spcAft>
                <a:buNone/>
              </a:pPr>
              <a:r>
                <a:rPr lang="en" sz="1100" b="1">
                  <a:solidFill>
                    <a:srgbClr val="FFFFFF"/>
                  </a:solidFill>
                  <a:latin typeface="Nunito"/>
                  <a:ea typeface="Nunito"/>
                  <a:cs typeface="Nunito"/>
                  <a:sym typeface="Nunito"/>
                </a:rPr>
                <a:t>(365-385)</a:t>
              </a:r>
              <a:endParaRPr sz="1100" b="1">
                <a:solidFill>
                  <a:srgbClr val="FFFFFF"/>
                </a:solidFill>
                <a:latin typeface="Nunito"/>
                <a:ea typeface="Nunito"/>
                <a:cs typeface="Nunito"/>
                <a:sym typeface="Nunito"/>
              </a:endParaRPr>
            </a:p>
          </p:txBody>
        </p:sp>
        <p:sp>
          <p:nvSpPr>
            <p:cNvPr id="332" name="Google Shape;332;p18"/>
            <p:cNvSpPr txBox="1"/>
            <p:nvPr/>
          </p:nvSpPr>
          <p:spPr>
            <a:xfrm rot="3607680">
              <a:off x="3367869" y="2749835"/>
              <a:ext cx="1190811" cy="69263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Nunito"/>
                  <a:ea typeface="Nunito"/>
                  <a:cs typeface="Nunito"/>
                  <a:sym typeface="Nunito"/>
                </a:rPr>
                <a:t>Exceeded</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Expectations</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(384-450)</a:t>
              </a:r>
              <a:endParaRPr sz="1100" b="1">
                <a:latin typeface="Nunito"/>
                <a:ea typeface="Nunito"/>
                <a:cs typeface="Nunito"/>
                <a:sym typeface="Nunito"/>
              </a:endParaRPr>
            </a:p>
          </p:txBody>
        </p:sp>
      </p:grpSp>
      <p:grpSp>
        <p:nvGrpSpPr>
          <p:cNvPr id="333" name="Google Shape;333;p18"/>
          <p:cNvGrpSpPr/>
          <p:nvPr/>
        </p:nvGrpSpPr>
        <p:grpSpPr>
          <a:xfrm>
            <a:off x="123650" y="1455026"/>
            <a:ext cx="4352152" cy="2233436"/>
            <a:chOff x="4676450" y="1590876"/>
            <a:chExt cx="4352152" cy="2233436"/>
          </a:xfrm>
        </p:grpSpPr>
        <p:pic>
          <p:nvPicPr>
            <p:cNvPr id="334" name="Google Shape;334;p18"/>
            <p:cNvPicPr preferRelativeResize="0"/>
            <p:nvPr/>
          </p:nvPicPr>
          <p:blipFill>
            <a:blip r:embed="rId3">
              <a:alphaModFix/>
            </a:blip>
            <a:stretch>
              <a:fillRect/>
            </a:stretch>
          </p:blipFill>
          <p:spPr>
            <a:xfrm>
              <a:off x="4714475" y="1590876"/>
              <a:ext cx="4308200" cy="2195225"/>
            </a:xfrm>
            <a:prstGeom prst="rect">
              <a:avLst/>
            </a:prstGeom>
            <a:noFill/>
            <a:ln>
              <a:noFill/>
            </a:ln>
          </p:spPr>
        </p:pic>
        <p:cxnSp>
          <p:nvCxnSpPr>
            <p:cNvPr id="335" name="Google Shape;335;p18"/>
            <p:cNvCxnSpPr/>
            <p:nvPr/>
          </p:nvCxnSpPr>
          <p:spPr>
            <a:xfrm rot="10800000">
              <a:off x="6833775" y="2444389"/>
              <a:ext cx="35100" cy="1303500"/>
            </a:xfrm>
            <a:prstGeom prst="straightConnector1">
              <a:avLst/>
            </a:prstGeom>
            <a:noFill/>
            <a:ln w="19050" cap="flat" cmpd="sng">
              <a:solidFill>
                <a:schemeClr val="dk2"/>
              </a:solidFill>
              <a:prstDash val="solid"/>
              <a:round/>
              <a:headEnd type="none" w="med" len="med"/>
              <a:tailEnd type="none" w="med" len="med"/>
            </a:ln>
          </p:spPr>
        </p:cxnSp>
        <p:cxnSp>
          <p:nvCxnSpPr>
            <p:cNvPr id="336" name="Google Shape;336;p18"/>
            <p:cNvCxnSpPr>
              <a:stCxn id="334" idx="0"/>
            </p:cNvCxnSpPr>
            <p:nvPr/>
          </p:nvCxnSpPr>
          <p:spPr>
            <a:xfrm>
              <a:off x="6868575" y="1590876"/>
              <a:ext cx="1500" cy="881100"/>
            </a:xfrm>
            <a:prstGeom prst="straightConnector1">
              <a:avLst/>
            </a:prstGeom>
            <a:noFill/>
            <a:ln w="38100" cap="flat" cmpd="sng">
              <a:solidFill>
                <a:schemeClr val="dk2"/>
              </a:solidFill>
              <a:prstDash val="solid"/>
              <a:round/>
              <a:headEnd type="none" w="med" len="med"/>
              <a:tailEnd type="none" w="med" len="med"/>
            </a:ln>
          </p:spPr>
        </p:cxnSp>
        <p:sp>
          <p:nvSpPr>
            <p:cNvPr id="337" name="Google Shape;337;p18"/>
            <p:cNvSpPr/>
            <p:nvPr/>
          </p:nvSpPr>
          <p:spPr>
            <a:xfrm>
              <a:off x="6753825" y="3548500"/>
              <a:ext cx="247500" cy="237600"/>
            </a:xfrm>
            <a:prstGeom prst="ellipse">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txBox="1"/>
            <p:nvPr/>
          </p:nvSpPr>
          <p:spPr>
            <a:xfrm>
              <a:off x="6744825" y="3424113"/>
              <a:ext cx="24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2</a:t>
              </a:r>
              <a:endParaRPr>
                <a:latin typeface="Nunito"/>
                <a:ea typeface="Nunito"/>
                <a:cs typeface="Nunito"/>
                <a:sym typeface="Nunito"/>
              </a:endParaRPr>
            </a:p>
          </p:txBody>
        </p:sp>
        <p:sp>
          <p:nvSpPr>
            <p:cNvPr id="339" name="Google Shape;339;p18"/>
            <p:cNvSpPr txBox="1"/>
            <p:nvPr/>
          </p:nvSpPr>
          <p:spPr>
            <a:xfrm rot="-3792540">
              <a:off x="4658593" y="2749801"/>
              <a:ext cx="1190715" cy="69269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Nunito"/>
                  <a:ea typeface="Nunito"/>
                  <a:cs typeface="Nunito"/>
                  <a:sym typeface="Nunito"/>
                </a:rPr>
                <a:t>Below </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Expectations</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(200-333)</a:t>
              </a:r>
              <a:endParaRPr sz="1100" b="1">
                <a:latin typeface="Nunito"/>
                <a:ea typeface="Nunito"/>
                <a:cs typeface="Nunito"/>
                <a:sym typeface="Nunito"/>
              </a:endParaRPr>
            </a:p>
          </p:txBody>
        </p:sp>
        <p:sp>
          <p:nvSpPr>
            <p:cNvPr id="340" name="Google Shape;340;p18"/>
            <p:cNvSpPr txBox="1"/>
            <p:nvPr/>
          </p:nvSpPr>
          <p:spPr>
            <a:xfrm rot="-1296021">
              <a:off x="5594310" y="1804754"/>
              <a:ext cx="1190612" cy="69274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Nunito"/>
                  <a:ea typeface="Nunito"/>
                  <a:cs typeface="Nunito"/>
                  <a:sym typeface="Nunito"/>
                </a:rPr>
                <a:t>Approaching </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Expectations</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(334-364)</a:t>
              </a:r>
              <a:endParaRPr sz="1100" b="1">
                <a:latin typeface="Nunito"/>
                <a:ea typeface="Nunito"/>
                <a:cs typeface="Nunito"/>
                <a:sym typeface="Nunito"/>
              </a:endParaRPr>
            </a:p>
          </p:txBody>
        </p:sp>
        <p:sp>
          <p:nvSpPr>
            <p:cNvPr id="341" name="Google Shape;341;p18"/>
            <p:cNvSpPr txBox="1"/>
            <p:nvPr/>
          </p:nvSpPr>
          <p:spPr>
            <a:xfrm rot="1446280">
              <a:off x="6893045" y="1843931"/>
              <a:ext cx="1190731" cy="69251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FFFFFF"/>
                  </a:solidFill>
                  <a:latin typeface="Nunito"/>
                  <a:ea typeface="Nunito"/>
                  <a:cs typeface="Nunito"/>
                  <a:sym typeface="Nunito"/>
                </a:rPr>
                <a:t>Met </a:t>
              </a:r>
              <a:endParaRPr sz="1100" b="1">
                <a:solidFill>
                  <a:srgbClr val="FFFFFF"/>
                </a:solidFill>
                <a:latin typeface="Nunito"/>
                <a:ea typeface="Nunito"/>
                <a:cs typeface="Nunito"/>
                <a:sym typeface="Nunito"/>
              </a:endParaRPr>
            </a:p>
            <a:p>
              <a:pPr marL="0" lvl="0" indent="0" algn="ctr" rtl="0">
                <a:spcBef>
                  <a:spcPts val="0"/>
                </a:spcBef>
                <a:spcAft>
                  <a:spcPts val="0"/>
                </a:spcAft>
                <a:buNone/>
              </a:pPr>
              <a:r>
                <a:rPr lang="en" sz="1100" b="1">
                  <a:solidFill>
                    <a:srgbClr val="FFFFFF"/>
                  </a:solidFill>
                  <a:latin typeface="Nunito"/>
                  <a:ea typeface="Nunito"/>
                  <a:cs typeface="Nunito"/>
                  <a:sym typeface="Nunito"/>
                </a:rPr>
                <a:t>Expectations</a:t>
              </a:r>
              <a:endParaRPr sz="1100" b="1">
                <a:solidFill>
                  <a:srgbClr val="FFFFFF"/>
                </a:solidFill>
                <a:latin typeface="Nunito"/>
                <a:ea typeface="Nunito"/>
                <a:cs typeface="Nunito"/>
                <a:sym typeface="Nunito"/>
              </a:endParaRPr>
            </a:p>
            <a:p>
              <a:pPr marL="0" lvl="0" indent="0" algn="ctr" rtl="0">
                <a:spcBef>
                  <a:spcPts val="0"/>
                </a:spcBef>
                <a:spcAft>
                  <a:spcPts val="0"/>
                </a:spcAft>
                <a:buNone/>
              </a:pPr>
              <a:r>
                <a:rPr lang="en" sz="1100" b="1">
                  <a:solidFill>
                    <a:srgbClr val="FFFFFF"/>
                  </a:solidFill>
                  <a:latin typeface="Nunito"/>
                  <a:ea typeface="Nunito"/>
                  <a:cs typeface="Nunito"/>
                  <a:sym typeface="Nunito"/>
                </a:rPr>
                <a:t>(365-385)</a:t>
              </a:r>
              <a:endParaRPr sz="1100" b="1">
                <a:solidFill>
                  <a:srgbClr val="FFFFFF"/>
                </a:solidFill>
                <a:latin typeface="Nunito"/>
                <a:ea typeface="Nunito"/>
                <a:cs typeface="Nunito"/>
                <a:sym typeface="Nunito"/>
              </a:endParaRPr>
            </a:p>
          </p:txBody>
        </p:sp>
        <p:sp>
          <p:nvSpPr>
            <p:cNvPr id="342" name="Google Shape;342;p18"/>
            <p:cNvSpPr txBox="1"/>
            <p:nvPr/>
          </p:nvSpPr>
          <p:spPr>
            <a:xfrm rot="4011496">
              <a:off x="7880742" y="2718047"/>
              <a:ext cx="1190819" cy="69258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Nunito"/>
                  <a:ea typeface="Nunito"/>
                  <a:cs typeface="Nunito"/>
                  <a:sym typeface="Nunito"/>
                </a:rPr>
                <a:t>Exceeded</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Expectations</a:t>
              </a:r>
              <a:endParaRPr sz="1100" b="1">
                <a:latin typeface="Nunito"/>
                <a:ea typeface="Nunito"/>
                <a:cs typeface="Nunito"/>
                <a:sym typeface="Nunito"/>
              </a:endParaRPr>
            </a:p>
            <a:p>
              <a:pPr marL="0" lvl="0" indent="0" algn="ctr" rtl="0">
                <a:spcBef>
                  <a:spcPts val="0"/>
                </a:spcBef>
                <a:spcAft>
                  <a:spcPts val="0"/>
                </a:spcAft>
                <a:buNone/>
              </a:pPr>
              <a:r>
                <a:rPr lang="en" sz="1100" b="1">
                  <a:latin typeface="Nunito"/>
                  <a:ea typeface="Nunito"/>
                  <a:cs typeface="Nunito"/>
                  <a:sym typeface="Nunito"/>
                </a:rPr>
                <a:t>(384-450)</a:t>
              </a:r>
              <a:endParaRPr sz="1100" b="1">
                <a:latin typeface="Nunito"/>
                <a:ea typeface="Nunito"/>
                <a:cs typeface="Nunito"/>
                <a:sym typeface="Nunito"/>
              </a:endParaRPr>
            </a:p>
          </p:txBody>
        </p:sp>
      </p:grpSp>
      <p:sp>
        <p:nvSpPr>
          <p:cNvPr id="343" name="Google Shape;343;p18"/>
          <p:cNvSpPr txBox="1"/>
          <p:nvPr/>
        </p:nvSpPr>
        <p:spPr>
          <a:xfrm>
            <a:off x="183100" y="931825"/>
            <a:ext cx="4292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solidFill>
                  <a:srgbClr val="FFFFFF"/>
                </a:solidFill>
                <a:latin typeface="Maven Pro"/>
                <a:ea typeface="Maven Pro"/>
                <a:cs typeface="Maven Pro"/>
                <a:sym typeface="Maven Pro"/>
              </a:rPr>
              <a:t>ELA (did not pass the test)</a:t>
            </a:r>
            <a:endParaRPr sz="2200" b="1">
              <a:solidFill>
                <a:srgbClr val="FFFFFF"/>
              </a:solidFill>
              <a:latin typeface="Maven Pro"/>
              <a:ea typeface="Maven Pro"/>
              <a:cs typeface="Maven Pro"/>
              <a:sym typeface="Maven Pro"/>
            </a:endParaRPr>
          </a:p>
        </p:txBody>
      </p:sp>
      <p:sp>
        <p:nvSpPr>
          <p:cNvPr id="344" name="Google Shape;344;p18"/>
          <p:cNvSpPr txBox="1"/>
          <p:nvPr/>
        </p:nvSpPr>
        <p:spPr>
          <a:xfrm>
            <a:off x="4607900" y="931825"/>
            <a:ext cx="4292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solidFill>
                  <a:srgbClr val="FFFFFF"/>
                </a:solidFill>
                <a:latin typeface="Maven Pro"/>
                <a:ea typeface="Maven Pro"/>
                <a:cs typeface="Maven Pro"/>
                <a:sym typeface="Maven Pro"/>
              </a:rPr>
              <a:t>ELA (passed the test)</a:t>
            </a:r>
            <a:endParaRPr sz="2200" b="1">
              <a:solidFill>
                <a:srgbClr val="FFFFFF"/>
              </a:solidFill>
              <a:latin typeface="Maven Pro"/>
              <a:ea typeface="Maven Pro"/>
              <a:cs typeface="Maven Pro"/>
              <a:sym typeface="Maven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348"/>
        <p:cNvGrpSpPr/>
        <p:nvPr/>
      </p:nvGrpSpPr>
      <p:grpSpPr>
        <a:xfrm>
          <a:off x="0" y="0"/>
          <a:ext cx="0" cy="0"/>
          <a:chOff x="0" y="0"/>
          <a:chExt cx="0" cy="0"/>
        </a:xfrm>
      </p:grpSpPr>
      <p:sp>
        <p:nvSpPr>
          <p:cNvPr id="349" name="Google Shape;349;p19"/>
          <p:cNvSpPr txBox="1">
            <a:spLocks noGrp="1"/>
          </p:cNvSpPr>
          <p:nvPr>
            <p:ph type="title"/>
          </p:nvPr>
        </p:nvSpPr>
        <p:spPr>
          <a:xfrm>
            <a:off x="1388550" y="1581025"/>
            <a:ext cx="6366900" cy="18633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Grade 3 Aimsweb Test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353"/>
        <p:cNvGrpSpPr/>
        <p:nvPr/>
      </p:nvGrpSpPr>
      <p:grpSpPr>
        <a:xfrm>
          <a:off x="0" y="0"/>
          <a:ext cx="0" cy="0"/>
          <a:chOff x="0" y="0"/>
          <a:chExt cx="0" cy="0"/>
        </a:xfrm>
      </p:grpSpPr>
      <p:sp>
        <p:nvSpPr>
          <p:cNvPr id="354" name="Google Shape;354;p20"/>
          <p:cNvSpPr txBox="1"/>
          <p:nvPr/>
        </p:nvSpPr>
        <p:spPr>
          <a:xfrm>
            <a:off x="705249" y="-25"/>
            <a:ext cx="2954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FFFF"/>
                </a:solidFill>
              </a:rPr>
              <a:t>Well Below Average Student</a:t>
            </a:r>
            <a:endParaRPr>
              <a:solidFill>
                <a:srgbClr val="FFFFFF"/>
              </a:solidFill>
            </a:endParaRPr>
          </a:p>
        </p:txBody>
      </p:sp>
      <p:pic>
        <p:nvPicPr>
          <p:cNvPr id="355" name="Google Shape;355;p20"/>
          <p:cNvPicPr preferRelativeResize="0"/>
          <p:nvPr/>
        </p:nvPicPr>
        <p:blipFill rotWithShape="1">
          <a:blip r:embed="rId3">
            <a:alphaModFix/>
          </a:blip>
          <a:srcRect r="68926" b="37209"/>
          <a:stretch/>
        </p:blipFill>
        <p:spPr>
          <a:xfrm>
            <a:off x="566013" y="400175"/>
            <a:ext cx="3232575" cy="4743325"/>
          </a:xfrm>
          <a:prstGeom prst="rect">
            <a:avLst/>
          </a:prstGeom>
          <a:noFill/>
          <a:ln>
            <a:noFill/>
          </a:ln>
        </p:spPr>
      </p:pic>
      <p:sp>
        <p:nvSpPr>
          <p:cNvPr id="356" name="Google Shape;356;p20"/>
          <p:cNvSpPr txBox="1"/>
          <p:nvPr/>
        </p:nvSpPr>
        <p:spPr>
          <a:xfrm>
            <a:off x="5689263" y="-12"/>
            <a:ext cx="2924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FFFF"/>
                </a:solidFill>
              </a:rPr>
              <a:t>Below Average Student</a:t>
            </a:r>
            <a:endParaRPr>
              <a:solidFill>
                <a:srgbClr val="FFFFFF"/>
              </a:solidFill>
            </a:endParaRPr>
          </a:p>
        </p:txBody>
      </p:sp>
      <p:pic>
        <p:nvPicPr>
          <p:cNvPr id="357" name="Google Shape;357;p20"/>
          <p:cNvPicPr preferRelativeResize="0"/>
          <p:nvPr/>
        </p:nvPicPr>
        <p:blipFill rotWithShape="1">
          <a:blip r:embed="rId4">
            <a:alphaModFix/>
          </a:blip>
          <a:srcRect r="70183" b="32299"/>
          <a:stretch/>
        </p:blipFill>
        <p:spPr>
          <a:xfrm>
            <a:off x="5703800" y="400175"/>
            <a:ext cx="2895649" cy="4743325"/>
          </a:xfrm>
          <a:prstGeom prst="rect">
            <a:avLst/>
          </a:prstGeom>
          <a:noFill/>
          <a:ln>
            <a:noFill/>
          </a:ln>
        </p:spPr>
      </p:pic>
      <p:sp>
        <p:nvSpPr>
          <p:cNvPr id="358" name="Google Shape;358;p20"/>
          <p:cNvSpPr/>
          <p:nvPr/>
        </p:nvSpPr>
        <p:spPr>
          <a:xfrm>
            <a:off x="2735663" y="831863"/>
            <a:ext cx="504000" cy="436200"/>
          </a:xfrm>
          <a:prstGeom prst="leftArrow">
            <a:avLst>
              <a:gd name="adj1" fmla="val 50000"/>
              <a:gd name="adj2" fmla="val 50000"/>
            </a:avLst>
          </a:prstGeom>
          <a:solidFill>
            <a:srgbClr val="FF99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0"/>
          <p:cNvSpPr/>
          <p:nvPr/>
        </p:nvSpPr>
        <p:spPr>
          <a:xfrm>
            <a:off x="7639788" y="831863"/>
            <a:ext cx="528600" cy="436200"/>
          </a:xfrm>
          <a:prstGeom prst="leftArrow">
            <a:avLst>
              <a:gd name="adj1" fmla="val 50000"/>
              <a:gd name="adj2" fmla="val 50000"/>
            </a:avLst>
          </a:prstGeom>
          <a:solidFill>
            <a:srgbClr val="FFFF00"/>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363"/>
        <p:cNvGrpSpPr/>
        <p:nvPr/>
      </p:nvGrpSpPr>
      <p:grpSpPr>
        <a:xfrm>
          <a:off x="0" y="0"/>
          <a:ext cx="0" cy="0"/>
          <a:chOff x="0" y="0"/>
          <a:chExt cx="0" cy="0"/>
        </a:xfrm>
      </p:grpSpPr>
      <p:sp>
        <p:nvSpPr>
          <p:cNvPr id="364" name="Google Shape;364;p21"/>
          <p:cNvSpPr txBox="1"/>
          <p:nvPr/>
        </p:nvSpPr>
        <p:spPr>
          <a:xfrm>
            <a:off x="-1" y="536175"/>
            <a:ext cx="2467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FFFF"/>
                </a:solidFill>
              </a:rPr>
              <a:t> Average Student - </a:t>
            </a:r>
            <a:endParaRPr>
              <a:solidFill>
                <a:srgbClr val="FFFFFF"/>
              </a:solidFill>
            </a:endParaRPr>
          </a:p>
          <a:p>
            <a:pPr marL="0" lvl="0" indent="0" algn="ctr" rtl="0">
              <a:spcBef>
                <a:spcPts val="0"/>
              </a:spcBef>
              <a:spcAft>
                <a:spcPts val="0"/>
              </a:spcAft>
              <a:buNone/>
            </a:pPr>
            <a:r>
              <a:rPr lang="en">
                <a:solidFill>
                  <a:srgbClr val="FFFFFF"/>
                </a:solidFill>
              </a:rPr>
              <a:t>Just above 25%</a:t>
            </a:r>
            <a:endParaRPr>
              <a:solidFill>
                <a:srgbClr val="FFFFFF"/>
              </a:solidFill>
            </a:endParaRPr>
          </a:p>
        </p:txBody>
      </p:sp>
      <p:pic>
        <p:nvPicPr>
          <p:cNvPr id="365" name="Google Shape;365;p21"/>
          <p:cNvPicPr preferRelativeResize="0"/>
          <p:nvPr/>
        </p:nvPicPr>
        <p:blipFill rotWithShape="1">
          <a:blip r:embed="rId3">
            <a:alphaModFix/>
          </a:blip>
          <a:srcRect r="69955" b="38229"/>
          <a:stretch/>
        </p:blipFill>
        <p:spPr>
          <a:xfrm>
            <a:off x="2" y="1125600"/>
            <a:ext cx="2467174" cy="4017899"/>
          </a:xfrm>
          <a:prstGeom prst="rect">
            <a:avLst/>
          </a:prstGeom>
          <a:noFill/>
          <a:ln>
            <a:noFill/>
          </a:ln>
        </p:spPr>
      </p:pic>
      <p:sp>
        <p:nvSpPr>
          <p:cNvPr id="366" name="Google Shape;366;p21"/>
          <p:cNvSpPr/>
          <p:nvPr/>
        </p:nvSpPr>
        <p:spPr>
          <a:xfrm>
            <a:off x="1628313" y="1479163"/>
            <a:ext cx="504000" cy="436200"/>
          </a:xfrm>
          <a:prstGeom prst="leftArrow">
            <a:avLst>
              <a:gd name="adj1" fmla="val 50000"/>
              <a:gd name="adj2" fmla="val 50000"/>
            </a:avLst>
          </a:prstGeom>
          <a:solidFill>
            <a:srgbClr val="00FF00"/>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7" name="Google Shape;367;p21"/>
          <p:cNvPicPr preferRelativeResize="0"/>
          <p:nvPr/>
        </p:nvPicPr>
        <p:blipFill>
          <a:blip r:embed="rId4">
            <a:alphaModFix/>
          </a:blip>
          <a:stretch>
            <a:fillRect/>
          </a:stretch>
        </p:blipFill>
        <p:spPr>
          <a:xfrm>
            <a:off x="3338410" y="1151780"/>
            <a:ext cx="2467175" cy="4008233"/>
          </a:xfrm>
          <a:prstGeom prst="rect">
            <a:avLst/>
          </a:prstGeom>
          <a:noFill/>
          <a:ln>
            <a:noFill/>
          </a:ln>
        </p:spPr>
      </p:pic>
      <p:pic>
        <p:nvPicPr>
          <p:cNvPr id="368" name="Google Shape;368;p21"/>
          <p:cNvPicPr preferRelativeResize="0"/>
          <p:nvPr/>
        </p:nvPicPr>
        <p:blipFill>
          <a:blip r:embed="rId5">
            <a:alphaModFix/>
          </a:blip>
          <a:stretch>
            <a:fillRect/>
          </a:stretch>
        </p:blipFill>
        <p:spPr>
          <a:xfrm>
            <a:off x="6676801" y="1159946"/>
            <a:ext cx="2467175" cy="3991916"/>
          </a:xfrm>
          <a:prstGeom prst="rect">
            <a:avLst/>
          </a:prstGeom>
          <a:noFill/>
          <a:ln>
            <a:noFill/>
          </a:ln>
        </p:spPr>
      </p:pic>
      <p:sp>
        <p:nvSpPr>
          <p:cNvPr id="369" name="Google Shape;369;p21"/>
          <p:cNvSpPr txBox="1"/>
          <p:nvPr/>
        </p:nvSpPr>
        <p:spPr>
          <a:xfrm>
            <a:off x="3338399" y="536175"/>
            <a:ext cx="2467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FFFF"/>
                </a:solidFill>
              </a:rPr>
              <a:t> Average Student - </a:t>
            </a:r>
            <a:endParaRPr>
              <a:solidFill>
                <a:srgbClr val="FFFFFF"/>
              </a:solidFill>
            </a:endParaRPr>
          </a:p>
          <a:p>
            <a:pPr marL="0" lvl="0" indent="0" algn="ctr" rtl="0">
              <a:spcBef>
                <a:spcPts val="0"/>
              </a:spcBef>
              <a:spcAft>
                <a:spcPts val="0"/>
              </a:spcAft>
              <a:buNone/>
            </a:pPr>
            <a:r>
              <a:rPr lang="en">
                <a:solidFill>
                  <a:srgbClr val="FFFFFF"/>
                </a:solidFill>
              </a:rPr>
              <a:t>Just above 50%</a:t>
            </a:r>
            <a:endParaRPr>
              <a:solidFill>
                <a:srgbClr val="FFFFFF"/>
              </a:solidFill>
            </a:endParaRPr>
          </a:p>
        </p:txBody>
      </p:sp>
      <p:sp>
        <p:nvSpPr>
          <p:cNvPr id="370" name="Google Shape;370;p21"/>
          <p:cNvSpPr txBox="1"/>
          <p:nvPr/>
        </p:nvSpPr>
        <p:spPr>
          <a:xfrm>
            <a:off x="6676799" y="536175"/>
            <a:ext cx="2467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FFFF"/>
                </a:solidFill>
              </a:rPr>
              <a:t> Average Student - </a:t>
            </a:r>
            <a:endParaRPr>
              <a:solidFill>
                <a:srgbClr val="FFFFFF"/>
              </a:solidFill>
            </a:endParaRPr>
          </a:p>
          <a:p>
            <a:pPr marL="0" lvl="0" indent="0" algn="ctr" rtl="0">
              <a:spcBef>
                <a:spcPts val="0"/>
              </a:spcBef>
              <a:spcAft>
                <a:spcPts val="0"/>
              </a:spcAft>
              <a:buNone/>
            </a:pPr>
            <a:r>
              <a:rPr lang="en">
                <a:solidFill>
                  <a:srgbClr val="FFFFFF"/>
                </a:solidFill>
              </a:rPr>
              <a:t>at 70%</a:t>
            </a:r>
            <a:endParaRPr>
              <a:solidFill>
                <a:srgbClr val="FFFFFF"/>
              </a:solidFill>
            </a:endParaRPr>
          </a:p>
        </p:txBody>
      </p:sp>
      <p:sp>
        <p:nvSpPr>
          <p:cNvPr id="371" name="Google Shape;371;p21"/>
          <p:cNvSpPr/>
          <p:nvPr/>
        </p:nvSpPr>
        <p:spPr>
          <a:xfrm>
            <a:off x="4970388" y="1479163"/>
            <a:ext cx="504000" cy="436200"/>
          </a:xfrm>
          <a:prstGeom prst="leftArrow">
            <a:avLst>
              <a:gd name="adj1" fmla="val 50000"/>
              <a:gd name="adj2" fmla="val 50000"/>
            </a:avLst>
          </a:prstGeom>
          <a:solidFill>
            <a:srgbClr val="00FF00"/>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1"/>
          <p:cNvSpPr/>
          <p:nvPr/>
        </p:nvSpPr>
        <p:spPr>
          <a:xfrm>
            <a:off x="8312463" y="1479163"/>
            <a:ext cx="504000" cy="436200"/>
          </a:xfrm>
          <a:prstGeom prst="leftArrow">
            <a:avLst>
              <a:gd name="adj1" fmla="val 50000"/>
              <a:gd name="adj2" fmla="val 50000"/>
            </a:avLst>
          </a:prstGeom>
          <a:solidFill>
            <a:srgbClr val="00FF00"/>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738</Words>
  <Application>Microsoft Office PowerPoint</Application>
  <PresentationFormat>On-screen Show (16:9)</PresentationFormat>
  <Paragraphs>189</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Maven Pro</vt:lpstr>
      <vt:lpstr>Arial</vt:lpstr>
      <vt:lpstr>Nunito</vt:lpstr>
      <vt:lpstr>Momentum</vt:lpstr>
      <vt:lpstr>West Elementary   Grade 3 Promotion Policy   Family Meeting  September 19, 2023</vt:lpstr>
      <vt:lpstr>Welcome! Thank you for being here tonight!</vt:lpstr>
      <vt:lpstr>Grade 2 Test Scores</vt:lpstr>
      <vt:lpstr>PowerPoint Presentation</vt:lpstr>
      <vt:lpstr>PowerPoint Presentation</vt:lpstr>
      <vt:lpstr>PowerPoint Presentation</vt:lpstr>
      <vt:lpstr>Grade 3 Aimsweb Test</vt:lpstr>
      <vt:lpstr>PowerPoint Presentation</vt:lpstr>
      <vt:lpstr>PowerPoint Presentation</vt:lpstr>
      <vt:lpstr>PowerPoint Presentation</vt:lpstr>
      <vt:lpstr>TN State Law for 3rd Graders</vt:lpstr>
      <vt:lpstr>TN State Law for 3rd Graders  Tenn. Code Annotated 49-6-3115 requires that schools and districts retain any student in 3rd grade who does not Meet (3) or Exceed Expectation (4) on 3rd Grade ELA assessment. </vt:lpstr>
      <vt:lpstr>PowerPoint Presentation</vt:lpstr>
      <vt:lpstr>PowerPoint Presentation</vt:lpstr>
      <vt:lpstr>TN State Law for 3rd Graders  Tenn. Code Annotated 49-6-3115 requires that schools and districts retain any student in 3rd grade who does not Meet or Exceed Expectation on 3rd Grade ELA assessment.    A student who does not meet these expectations may be promoted to 4th grade if they meet certain requirements:  Attend a summer program, maintaining a 90% attendance rate and demonstrate adequate growth.  </vt:lpstr>
      <vt:lpstr>TN State Law for 3rd Graders  Tenn. Code Annotated 49-6-3115 requires that schools and districts retain any student in 3rd grade who does not Meet or Exceed Expectation on 3rd Grade ELA assessment.    A student who does not meet these expectations may be promoted to 4th grade if they meet certain requirements:  The student is retested before the beginning of the next school year and scores proficient in ELA. </vt:lpstr>
      <vt:lpstr>TN State Law for 3rd Graders  Tenn. Code Annotated 49-6-3115 requires that schools and districts retain any student in 3rd grade who does not Meet or Exceed Expectation on 3rd Grade ELA assessment.    A student who does not meet these expectations may be promoted to 4th grade if they meet certain requirements:  The student is assigned a tutor through the TN Accelerating Literacy and Learning Corps to provide tutoring services for the entirety of the upcoming school year attending 90% of sessions. </vt:lpstr>
      <vt:lpstr>TN State Law for 3rd Graders  Tenn. Code Annotated 49-6-3115 requires that schools and districts retain any student in 3rd grade who does not Meet or Exceed Expectation on 3rd Grade ELA assessment.     What does this mean for my child as a West Elementary 3rd grader? </vt:lpstr>
      <vt:lpstr>PowerPoint Presentation</vt:lpstr>
      <vt:lpstr>PowerPoint Presentation</vt:lpstr>
      <vt:lpstr>PowerPoint Presentation</vt:lpstr>
      <vt:lpstr>PowerPoint Presentation</vt:lpstr>
      <vt:lpstr>What can families do at home?</vt:lpstr>
      <vt:lpstr>Have you signed up for conferences?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Elementary   Grade 3 Promotion Policy   Family Meeting  September 19, 2023</dc:title>
  <cp:lastModifiedBy>Sherri L. Taylor</cp:lastModifiedBy>
  <cp:revision>2</cp:revision>
  <dcterms:modified xsi:type="dcterms:W3CDTF">2023-09-20T12:11:30Z</dcterms:modified>
</cp:coreProperties>
</file>