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8" r:id="rId9"/>
    <p:sldId id="270" r:id="rId10"/>
    <p:sldId id="272" r:id="rId11"/>
    <p:sldId id="331" r:id="rId12"/>
    <p:sldId id="274" r:id="rId13"/>
    <p:sldId id="276" r:id="rId14"/>
    <p:sldId id="277" r:id="rId15"/>
    <p:sldId id="279" r:id="rId16"/>
    <p:sldId id="281" r:id="rId17"/>
    <p:sldId id="283" r:id="rId18"/>
    <p:sldId id="285" r:id="rId19"/>
    <p:sldId id="287" r:id="rId20"/>
    <p:sldId id="288" r:id="rId21"/>
    <p:sldId id="290" r:id="rId22"/>
    <p:sldId id="292" r:id="rId23"/>
    <p:sldId id="294" r:id="rId24"/>
    <p:sldId id="296" r:id="rId25"/>
    <p:sldId id="298" r:id="rId26"/>
    <p:sldId id="299" r:id="rId27"/>
    <p:sldId id="301" r:id="rId28"/>
    <p:sldId id="303" r:id="rId29"/>
    <p:sldId id="305" r:id="rId30"/>
    <p:sldId id="307" r:id="rId31"/>
    <p:sldId id="309" r:id="rId32"/>
    <p:sldId id="310" r:id="rId33"/>
    <p:sldId id="312" r:id="rId34"/>
    <p:sldId id="314" r:id="rId35"/>
    <p:sldId id="316" r:id="rId36"/>
    <p:sldId id="318" r:id="rId37"/>
    <p:sldId id="320" r:id="rId38"/>
    <p:sldId id="321" r:id="rId39"/>
    <p:sldId id="323" r:id="rId40"/>
    <p:sldId id="325" r:id="rId41"/>
    <p:sldId id="327" r:id="rId42"/>
    <p:sldId id="329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>
      <p:cViewPr>
        <p:scale>
          <a:sx n="83" d="100"/>
          <a:sy n="83" d="100"/>
        </p:scale>
        <p:origin x="-1374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2608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>
            <a:spLocks noGrp="1"/>
          </p:cNvSpPr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Image"/>
          <p:cNvSpPr>
            <a:spLocks noGrp="1"/>
          </p:cNvSpPr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r>
              <a:t>“Type a quote here.”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>
            <a:lvl1pPr>
              <a:def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4200"/>
              </a:spcBef>
              <a:buSzPct val="30000"/>
              <a:buBlip>
                <a:blip r:embed="rId3"/>
              </a:buBlip>
              <a:defRPr sz="4200">
                <a:solidFill>
                  <a:srgbClr val="6C6963"/>
                </a:solidFill>
              </a:defRPr>
            </a:lvl1pPr>
            <a:lvl2pPr marL="1066800" indent="-533400">
              <a:spcBef>
                <a:spcPts val="4200"/>
              </a:spcBef>
              <a:buSzPct val="30000"/>
              <a:buBlip>
                <a:blip r:embed="rId3"/>
              </a:buBlip>
              <a:defRPr sz="4200">
                <a:solidFill>
                  <a:srgbClr val="6C6963"/>
                </a:solidFill>
              </a:defRPr>
            </a:lvl2pPr>
            <a:lvl3pPr marL="1600200" indent="-533400">
              <a:spcBef>
                <a:spcPts val="4200"/>
              </a:spcBef>
              <a:buSzPct val="30000"/>
              <a:buBlip>
                <a:blip r:embed="rId3"/>
              </a:buBlip>
              <a:defRPr sz="4200">
                <a:solidFill>
                  <a:srgbClr val="6C6963"/>
                </a:solidFill>
              </a:defRPr>
            </a:lvl3pPr>
            <a:lvl4pPr marL="2133600" indent="-533400">
              <a:spcBef>
                <a:spcPts val="4200"/>
              </a:spcBef>
              <a:buSzPct val="30000"/>
              <a:buBlip>
                <a:blip r:embed="rId3"/>
              </a:buBlip>
              <a:defRPr sz="4200">
                <a:solidFill>
                  <a:srgbClr val="6C6963"/>
                </a:solidFill>
              </a:defRPr>
            </a:lvl4pPr>
            <a:lvl5pPr marL="2667000" indent="-533400">
              <a:spcBef>
                <a:spcPts val="4200"/>
              </a:spcBef>
              <a:buSzPct val="30000"/>
              <a:buBlip>
                <a:blip r:embed="rId3"/>
              </a:buBlip>
              <a:defRPr sz="4200">
                <a:solidFill>
                  <a:srgbClr val="6C696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C6963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600"/>
              </a:spcBef>
              <a:buSzPct val="50000"/>
              <a:buBlip>
                <a:blip r:embed="rId3"/>
              </a:buBlip>
              <a:defRPr sz="36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787400" indent="-393700">
              <a:spcBef>
                <a:spcPts val="3600"/>
              </a:spcBef>
              <a:buSzPct val="50000"/>
              <a:buBlip>
                <a:blip r:embed="rId3"/>
              </a:buBlip>
              <a:defRPr sz="36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181100" indent="-393700">
              <a:spcBef>
                <a:spcPts val="3600"/>
              </a:spcBef>
              <a:buSzPct val="50000"/>
              <a:buBlip>
                <a:blip r:embed="rId3"/>
              </a:buBlip>
              <a:defRPr sz="36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574800" indent="-393700">
              <a:spcBef>
                <a:spcPts val="3600"/>
              </a:spcBef>
              <a:buSzPct val="50000"/>
              <a:buBlip>
                <a:blip r:embed="rId3"/>
              </a:buBlip>
              <a:defRPr sz="36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1968500" indent="-393700">
              <a:spcBef>
                <a:spcPts val="3600"/>
              </a:spcBef>
              <a:buSzPct val="50000"/>
              <a:buBlip>
                <a:blip r:embed="rId3"/>
              </a:buBlip>
              <a:defRPr sz="36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156" name="8th Grad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8th Grade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Benchmark 4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Week 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Week 2, Day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2, Day 3</a:t>
            </a:r>
          </a:p>
        </p:txBody>
      </p:sp>
      <p:sp>
        <p:nvSpPr>
          <p:cNvPr id="327" name="Given the data in the table at the right, graph the scatter plot.…"/>
          <p:cNvSpPr txBox="1">
            <a:spLocks noGrp="1"/>
          </p:cNvSpPr>
          <p:nvPr>
            <p:ph type="body" idx="1"/>
          </p:nvPr>
        </p:nvSpPr>
        <p:spPr>
          <a:xfrm>
            <a:off x="914400" y="2374900"/>
            <a:ext cx="8174782" cy="6511727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t>Given the data in the table at the right, graph the scatter plot.</a:t>
            </a:r>
          </a:p>
          <a:p>
            <a:pPr marL="673100" indent="-673100">
              <a:buAutoNum type="arabicPeriod"/>
              <a:defRPr sz="3000"/>
            </a:pPr>
            <a:r>
              <a:t>Draw the line of best fit on the graph.</a:t>
            </a:r>
          </a:p>
          <a:p>
            <a:pPr marL="673100" indent="-673100">
              <a:buAutoNum type="arabicPeriod"/>
              <a:defRPr sz="3000"/>
            </a:pPr>
            <a:r>
              <a:t>Write the equation of the line you drew.</a:t>
            </a:r>
          </a:p>
          <a:p>
            <a:pPr marL="673100" indent="-673100">
              <a:buAutoNum type="arabicPeriod"/>
              <a:defRPr sz="3000"/>
            </a:pPr>
            <a:r>
              <a:t>State the type of correlation.</a:t>
            </a:r>
          </a:p>
          <a:p>
            <a:pPr marL="673100" indent="-673100">
              <a:buAutoNum type="arabicPeriod"/>
              <a:defRPr sz="3000"/>
            </a:pPr>
            <a:r>
              <a:t>Are there any outliers?</a:t>
            </a:r>
          </a:p>
        </p:txBody>
      </p:sp>
      <p:graphicFrame>
        <p:nvGraphicFramePr>
          <p:cNvPr id="328" name="Table"/>
          <p:cNvGraphicFramePr/>
          <p:nvPr>
            <p:extLst>
              <p:ext uri="{D42A27DB-BD31-4B8C-83A1-F6EECF244321}">
                <p14:modId xmlns:p14="http://schemas.microsoft.com/office/powerpoint/2010/main" val="2253633567"/>
              </p:ext>
            </p:extLst>
          </p:nvPr>
        </p:nvGraphicFramePr>
        <p:xfrm>
          <a:off x="9359900" y="2374903"/>
          <a:ext cx="1936402" cy="572325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68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 dirty="0">
                          <a:solidFill>
                            <a:srgbClr val="434343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y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 dirty="0">
                          <a:solidFill>
                            <a:srgbClr val="434343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02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b="1" dirty="0">
                          <a:solidFill>
                            <a:srgbClr val="434343"/>
                          </a:solidFill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eek 2, Day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2, Day 4</a:t>
            </a:r>
          </a:p>
        </p:txBody>
      </p:sp>
      <p:sp>
        <p:nvSpPr>
          <p:cNvPr id="129" name="Given the data in the table at the right, graph the scatter plot.…"/>
          <p:cNvSpPr txBox="1">
            <a:spLocks noGrp="1"/>
          </p:cNvSpPr>
          <p:nvPr>
            <p:ph type="body" idx="1"/>
          </p:nvPr>
        </p:nvSpPr>
        <p:spPr>
          <a:xfrm>
            <a:off x="914400" y="2374900"/>
            <a:ext cx="8174782" cy="6511727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rPr dirty="0"/>
              <a:t>Given the data in the table at the right, graph the scatter plot.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Draw the line of best fit on the graph.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Write the equation of the line you drew.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State the type of correlation.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Are there any outliers?</a:t>
            </a:r>
          </a:p>
        </p:txBody>
      </p:sp>
      <p:graphicFrame>
        <p:nvGraphicFramePr>
          <p:cNvPr id="130" name="Table"/>
          <p:cNvGraphicFramePr/>
          <p:nvPr/>
        </p:nvGraphicFramePr>
        <p:xfrm>
          <a:off x="9359900" y="3627759"/>
          <a:ext cx="1936402" cy="36918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68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y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35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85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130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150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175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434343"/>
                          </a:solidFill>
                          <a:latin typeface="Baskerville"/>
                          <a:ea typeface="Baskerville"/>
                          <a:cs typeface="Baskerville"/>
                          <a:sym typeface="Baskerville"/>
                        </a:rPr>
                        <a:t>220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9343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riday F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339" name="Write the equation of the line of this graph:…"/>
          <p:cNvSpPr txBox="1">
            <a:spLocks noGrp="1"/>
          </p:cNvSpPr>
          <p:nvPr>
            <p:ph type="body" idx="1"/>
          </p:nvPr>
        </p:nvSpPr>
        <p:spPr>
          <a:xfrm>
            <a:off x="495300" y="2317204"/>
            <a:ext cx="8296722" cy="7151192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t>Write the equation of the line of this graph:</a:t>
            </a:r>
          </a:p>
          <a:p>
            <a:pPr marL="673100" indent="-673100">
              <a:buAutoNum type="arabicPeriod"/>
              <a:defRPr sz="3000"/>
            </a:pPr>
            <a:r>
              <a:t>Are there any outliers?</a:t>
            </a:r>
            <a:endParaRPr>
              <a:solidFill>
                <a:srgbClr val="FF2600"/>
              </a:solidFill>
            </a:endParaRPr>
          </a:p>
          <a:p>
            <a:pPr marL="673100" indent="-673100">
              <a:buAutoNum type="arabicPeriod"/>
              <a:defRPr sz="3000"/>
            </a:pPr>
            <a:r>
              <a:t>What does “negative correlation” mean? </a:t>
            </a:r>
            <a:endParaRPr>
              <a:solidFill>
                <a:srgbClr val="FF2600"/>
              </a:solidFill>
            </a:endParaRPr>
          </a:p>
          <a:p>
            <a:pPr marL="673100" indent="-673100">
              <a:spcBef>
                <a:spcPts val="12500"/>
              </a:spcBef>
              <a:buAutoNum type="arabicPeriod"/>
              <a:defRPr sz="3000"/>
            </a:pPr>
            <a:r>
              <a:t>Is line A or line B the line of best fit?</a:t>
            </a:r>
          </a:p>
          <a:p>
            <a:pPr marL="673100" indent="-673100">
              <a:spcBef>
                <a:spcPts val="10000"/>
              </a:spcBef>
              <a:buAutoNum type="arabicPeriod"/>
              <a:defRPr sz="3000"/>
            </a:pPr>
            <a:r>
              <a:t>Draw line of best fit on the Beach Visitors scatterplot.</a:t>
            </a:r>
          </a:p>
        </p:txBody>
      </p:sp>
      <p:pic>
        <p:nvPicPr>
          <p:cNvPr id="340" name="Screen Shot 2015-01-18 at 12.42.31 PM.png" descr="Screen Shot 2015-01-18 at 12.42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3090" y="895139"/>
            <a:ext cx="3543723" cy="35437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6" name="Group"/>
          <p:cNvGrpSpPr/>
          <p:nvPr/>
        </p:nvGrpSpPr>
        <p:grpSpPr>
          <a:xfrm>
            <a:off x="8993001" y="4742129"/>
            <a:ext cx="3263901" cy="2362443"/>
            <a:chOff x="0" y="0"/>
            <a:chExt cx="3263900" cy="2362442"/>
          </a:xfrm>
        </p:grpSpPr>
        <p:pic>
          <p:nvPicPr>
            <p:cNvPr id="341" name="droppedImage.png" descr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263900" cy="236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" name="Line"/>
            <p:cNvSpPr/>
            <p:nvPr/>
          </p:nvSpPr>
          <p:spPr>
            <a:xfrm>
              <a:off x="604048" y="494307"/>
              <a:ext cx="2207023" cy="1452960"/>
            </a:xfrm>
            <a:prstGeom prst="line">
              <a:avLst/>
            </a:prstGeom>
            <a:noFill/>
            <a:ln w="25400" cap="flat">
              <a:solidFill>
                <a:srgbClr val="23232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" name="B"/>
            <p:cNvSpPr txBox="1"/>
            <p:nvPr/>
          </p:nvSpPr>
          <p:spPr>
            <a:xfrm>
              <a:off x="2359525" y="1397000"/>
              <a:ext cx="254832" cy="355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232323"/>
                  </a:solidFill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44" name="Line"/>
            <p:cNvSpPr/>
            <p:nvPr/>
          </p:nvSpPr>
          <p:spPr>
            <a:xfrm>
              <a:off x="760913" y="921543"/>
              <a:ext cx="1677046" cy="1004194"/>
            </a:xfrm>
            <a:prstGeom prst="line">
              <a:avLst/>
            </a:prstGeom>
            <a:noFill/>
            <a:ln w="25400" cap="flat">
              <a:solidFill>
                <a:srgbClr val="23232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" name="A"/>
            <p:cNvSpPr txBox="1"/>
            <p:nvPr/>
          </p:nvSpPr>
          <p:spPr>
            <a:xfrm>
              <a:off x="1310981" y="1397000"/>
              <a:ext cx="269120" cy="355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232323"/>
                  </a:solidFill>
                </a:defRPr>
              </a:lvl1pPr>
            </a:lstStyle>
            <a:p>
              <a:r>
                <a:t>A</a:t>
              </a:r>
            </a:p>
          </p:txBody>
        </p:sp>
      </p:grpSp>
      <p:pic>
        <p:nvPicPr>
          <p:cNvPr id="347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27539" y="7255440"/>
            <a:ext cx="1994825" cy="201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367" name="8th Grad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8th Grade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Benchmark 4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Week 3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Week 3, Day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3, Day 1</a:t>
            </a:r>
          </a:p>
        </p:txBody>
      </p:sp>
      <p:sp>
        <p:nvSpPr>
          <p:cNvPr id="370" name="If the slope of the line is 4 and the x-intercept is (6,0), what is the equation of the line?…"/>
          <p:cNvSpPr txBox="1">
            <a:spLocks noGrp="1"/>
          </p:cNvSpPr>
          <p:nvPr>
            <p:ph type="body" idx="1"/>
          </p:nvPr>
        </p:nvSpPr>
        <p:spPr>
          <a:xfrm>
            <a:off x="459382" y="2374900"/>
            <a:ext cx="12189670" cy="704502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73100" indent="-673100">
              <a:buAutoNum type="arabicPeriod"/>
              <a:defRPr sz="3000"/>
            </a:pPr>
            <a:r>
              <a:rPr dirty="0"/>
              <a:t>If the slope of the line is 4 and the x-intercept is (6,0), what is the equation of the line? </a:t>
            </a:r>
          </a:p>
          <a:p>
            <a:pPr marL="0" lvl="8" indent="1828800">
              <a:spcBef>
                <a:spcPts val="1500"/>
              </a:spcBef>
              <a:buSzTx/>
              <a:buNone/>
              <a:defRPr sz="3000"/>
            </a:pPr>
            <a:r>
              <a:rPr b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A) </a:t>
            </a:r>
            <a:r>
              <a:rPr b="1"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y </a:t>
            </a:r>
            <a:r>
              <a:rPr b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= 4</a:t>
            </a:r>
            <a:r>
              <a:rPr b="1"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x</a:t>
            </a:r>
            <a:r>
              <a:rPr b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 + 24         B) </a:t>
            </a:r>
            <a:r>
              <a:rPr b="1"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y </a:t>
            </a:r>
            <a:r>
              <a:rPr b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= 4</a:t>
            </a:r>
            <a:r>
              <a:rPr b="1"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x</a:t>
            </a:r>
            <a:r>
              <a:rPr b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 - 24</a:t>
            </a:r>
            <a:r>
              <a:rPr dirty="0">
                <a:solidFill>
                  <a:srgbClr val="5E5E5E"/>
                </a:solidFill>
              </a:rPr>
              <a:t> </a:t>
            </a:r>
          </a:p>
          <a:p>
            <a:pPr marL="673100" indent="-673100">
              <a:spcBef>
                <a:spcPts val="2000"/>
              </a:spcBef>
              <a:buAutoNum type="arabicPeriod"/>
              <a:defRPr sz="3000"/>
            </a:pPr>
            <a:r>
              <a:rPr dirty="0"/>
              <a:t>Solve the following inequality and graph its solution.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If the slope of a line is 5 and the x-intercept is (2,0), what is the equation of the line?  </a:t>
            </a:r>
          </a:p>
          <a:p>
            <a:pPr marL="0" lvl="7" indent="1600200">
              <a:spcBef>
                <a:spcPts val="1500"/>
              </a:spcBef>
              <a:buSzTx/>
              <a:buNone/>
              <a:defRPr sz="3000" b="1"/>
            </a:pPr>
            <a:r>
              <a:rPr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A) </a:t>
            </a:r>
            <a:r>
              <a:rPr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y </a:t>
            </a:r>
            <a:r>
              <a:rPr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= 5</a:t>
            </a:r>
            <a:r>
              <a:rPr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x</a:t>
            </a:r>
            <a:r>
              <a:rPr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 + 2        B) </a:t>
            </a:r>
            <a:r>
              <a:rPr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y </a:t>
            </a:r>
            <a:r>
              <a:rPr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= 5</a:t>
            </a:r>
            <a:r>
              <a:rPr i="1"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x</a:t>
            </a:r>
            <a:r>
              <a:rPr dirty="0">
                <a:solidFill>
                  <a:schemeClr val="accent4">
                    <a:satOff val="-11517"/>
                    <a:lumOff val="-24324"/>
                  </a:schemeClr>
                </a:solidFill>
              </a:rPr>
              <a:t> - 10 </a:t>
            </a:r>
          </a:p>
          <a:p>
            <a:pPr marL="673100" indent="-673100">
              <a:spcBef>
                <a:spcPts val="2000"/>
              </a:spcBef>
              <a:buAutoNum type="arabicPeriod"/>
              <a:defRPr sz="3000"/>
            </a:pPr>
            <a:r>
              <a:rPr dirty="0"/>
              <a:t>A gym class charges $25/month, plus a one-time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membership fee of $50. Write an equation for the cost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in dollars as </a:t>
            </a:r>
            <a:r>
              <a:rPr i="1" dirty="0"/>
              <a:t>c</a:t>
            </a:r>
            <a:r>
              <a:rPr dirty="0"/>
              <a:t> and number of months, </a:t>
            </a:r>
            <a:r>
              <a:rPr i="1" dirty="0"/>
              <a:t>m</a:t>
            </a:r>
            <a:r>
              <a:rPr dirty="0"/>
              <a:t>.</a:t>
            </a:r>
            <a:endParaRPr dirty="0">
              <a:solidFill>
                <a:srgbClr val="E32400"/>
              </a:solidFill>
            </a:endParaRPr>
          </a:p>
          <a:p>
            <a:pPr marL="673100" indent="-673100">
              <a:buAutoNum type="arabicPeriod"/>
              <a:defRPr sz="3000">
                <a:solidFill>
                  <a:srgbClr val="5E5E5E"/>
                </a:solidFill>
              </a:defRPr>
            </a:pPr>
            <a:r>
              <a:rPr dirty="0"/>
              <a:t>Which numbers are missing from the function table?</a:t>
            </a:r>
          </a:p>
        </p:txBody>
      </p:sp>
      <p:graphicFrame>
        <p:nvGraphicFramePr>
          <p:cNvPr id="371" name="Table"/>
          <p:cNvGraphicFramePr/>
          <p:nvPr>
            <p:extLst>
              <p:ext uri="{D42A27DB-BD31-4B8C-83A1-F6EECF244321}">
                <p14:modId xmlns:p14="http://schemas.microsoft.com/office/powerpoint/2010/main" val="709937610"/>
              </p:ext>
            </p:extLst>
          </p:nvPr>
        </p:nvGraphicFramePr>
        <p:xfrm>
          <a:off x="10807700" y="7083128"/>
          <a:ext cx="1282700" cy="2336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 i="1" dirty="0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 i="1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 dirty="0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 b="1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  <a:effectLst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 b="1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  <a:effectLst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b="1" dirty="0">
                          <a:solidFill>
                            <a:schemeClr val="accent4">
                              <a:satOff val="-11517"/>
                              <a:lumOff val="-24324"/>
                            </a:schemeClr>
                          </a:solidFill>
                        </a:rPr>
                        <a:t>40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72" name="Screen Shot 2017-12-05 at 2.41.04 PM.png" descr="Screen Shot 2017-12-05 at 2.41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76533" y="4282068"/>
            <a:ext cx="2520267" cy="486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Week 3, Day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3, Day 2</a:t>
            </a:r>
          </a:p>
        </p:txBody>
      </p:sp>
      <p:sp>
        <p:nvSpPr>
          <p:cNvPr id="382" name="Each visit to the amusement park is at a reduced rate of $25/visit, with a yearly membership fee of $100. Write an equation for the rate.…"/>
          <p:cNvSpPr txBox="1">
            <a:spLocks noGrp="1"/>
          </p:cNvSpPr>
          <p:nvPr>
            <p:ph type="body" idx="1"/>
          </p:nvPr>
        </p:nvSpPr>
        <p:spPr>
          <a:xfrm>
            <a:off x="333871" y="2374900"/>
            <a:ext cx="12337058" cy="703580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590550" indent="-590550" defTabSz="543305">
              <a:spcBef>
                <a:spcPts val="2300"/>
              </a:spcBef>
              <a:buAutoNum type="arabicPeriod"/>
              <a:defRPr sz="3348">
                <a:solidFill>
                  <a:srgbClr val="7B5E2F"/>
                </a:solidFill>
              </a:defRPr>
            </a:pPr>
            <a:r>
              <a:t>Each visit to the amusement park is at a reduced rate of $25/visit, with a yearly membership fee of $100. Write an equation for the rate.</a:t>
            </a:r>
          </a:p>
          <a:p>
            <a:pPr marL="557741" indent="-557741" defTabSz="543305">
              <a:spcBef>
                <a:spcPts val="2300"/>
              </a:spcBef>
              <a:buAutoNum type="arabicPeriod"/>
              <a:defRPr sz="3348">
                <a:solidFill>
                  <a:srgbClr val="7B5E2F"/>
                </a:solidFill>
              </a:defRPr>
            </a:pPr>
            <a:r>
              <a:rPr sz="3162"/>
              <a:t>An apartment charges $400/month, plus a one-time deposit fee of $150. Write an equation for the cost in dollars, </a:t>
            </a:r>
            <a:r>
              <a:rPr sz="3162" i="1"/>
              <a:t>c</a:t>
            </a:r>
            <a:r>
              <a:rPr sz="3162"/>
              <a:t> and the number of months paid, </a:t>
            </a:r>
            <a:r>
              <a:rPr sz="3162" i="1"/>
              <a:t>m</a:t>
            </a:r>
            <a:r>
              <a:rPr sz="3162"/>
              <a:t>.</a:t>
            </a:r>
          </a:p>
          <a:p>
            <a:pPr marL="590550" indent="-590550" defTabSz="543305">
              <a:spcBef>
                <a:spcPts val="2300"/>
              </a:spcBef>
              <a:buAutoNum type="arabicPeriod"/>
              <a:defRPr sz="3348">
                <a:solidFill>
                  <a:srgbClr val="7B5E2F"/>
                </a:solidFill>
              </a:defRPr>
            </a:pPr>
            <a:r>
              <a:t>Graph the function y = 2x.</a:t>
            </a:r>
          </a:p>
          <a:p>
            <a:pPr marL="563384" indent="-563384" defTabSz="543305">
              <a:spcBef>
                <a:spcPts val="2300"/>
              </a:spcBef>
              <a:buAutoNum type="arabicPeriod"/>
              <a:defRPr sz="3069">
                <a:solidFill>
                  <a:srgbClr val="7B5E2F"/>
                </a:solidFill>
              </a:defRPr>
            </a:pPr>
            <a:r>
              <a:t>Write an equation for go-kart rentals in the format: </a:t>
            </a:r>
          </a:p>
          <a:p>
            <a:pPr marL="0" lvl="4" indent="850391" defTabSz="543305">
              <a:spcBef>
                <a:spcPts val="400"/>
              </a:spcBef>
              <a:buSzTx/>
              <a:buNone/>
              <a:defRPr sz="3069" b="1">
                <a:solidFill>
                  <a:srgbClr val="7B5E2F"/>
                </a:solidFill>
              </a:defRPr>
            </a:pPr>
            <a:r>
              <a:rPr i="1"/>
              <a:t>c</a:t>
            </a:r>
            <a:r>
              <a:t>(cost) = ____h + ____</a:t>
            </a:r>
          </a:p>
          <a:p>
            <a:pPr marL="590550" indent="-590550" defTabSz="543305">
              <a:spcBef>
                <a:spcPts val="2300"/>
              </a:spcBef>
              <a:buAutoNum type="arabicPeriod"/>
              <a:defRPr sz="3348">
                <a:solidFill>
                  <a:srgbClr val="7B5E2F"/>
                </a:solidFill>
              </a:defRPr>
            </a:pPr>
            <a:r>
              <a:t>A jet rental company charges $1,200 a day, plus a deposit fee of $2,500. Write an equation for the cost in dollars, </a:t>
            </a:r>
            <a:r>
              <a:rPr i="1"/>
              <a:t>c</a:t>
            </a:r>
            <a:r>
              <a:t> and number of days paid, </a:t>
            </a:r>
            <a:r>
              <a:rPr i="1"/>
              <a:t>d</a:t>
            </a:r>
            <a:r>
              <a:t>.</a:t>
            </a:r>
          </a:p>
        </p:txBody>
      </p:sp>
      <p:graphicFrame>
        <p:nvGraphicFramePr>
          <p:cNvPr id="383" name="Table"/>
          <p:cNvGraphicFramePr/>
          <p:nvPr>
            <p:extLst>
              <p:ext uri="{D42A27DB-BD31-4B8C-83A1-F6EECF244321}">
                <p14:modId xmlns:p14="http://schemas.microsoft.com/office/powerpoint/2010/main" val="3381903206"/>
              </p:ext>
            </p:extLst>
          </p:nvPr>
        </p:nvGraphicFramePr>
        <p:xfrm>
          <a:off x="9711353" y="6117790"/>
          <a:ext cx="2044699" cy="146074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97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7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75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i="1">
                          <a:solidFill>
                            <a:srgbClr val="3C3021"/>
                          </a:solidFill>
                        </a:rPr>
                        <a:t>Hourly Rate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i="1">
                          <a:solidFill>
                            <a:srgbClr val="3C3021"/>
                          </a:solidFill>
                        </a:rPr>
                        <a:t>Go-kart
Deposit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54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3C3021"/>
                          </a:solidFill>
                        </a:rPr>
                        <a:t>12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 dirty="0">
                          <a:solidFill>
                            <a:srgbClr val="3C3021"/>
                          </a:solidFill>
                        </a:rPr>
                        <a:t>30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Week 3, Day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3, Day 3</a:t>
            </a:r>
          </a:p>
        </p:txBody>
      </p:sp>
      <p:sp>
        <p:nvSpPr>
          <p:cNvPr id="398" name="A bowling alley charges $7 for each game, plus a one-time shoe rental charge of $9. Write an equation for the cost in dollars, c and number of games played, in g.…"/>
          <p:cNvSpPr txBox="1">
            <a:spLocks noGrp="1"/>
          </p:cNvSpPr>
          <p:nvPr>
            <p:ph type="body" idx="1"/>
          </p:nvPr>
        </p:nvSpPr>
        <p:spPr>
          <a:xfrm>
            <a:off x="454917" y="2289869"/>
            <a:ext cx="11517264" cy="6986192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592327" indent="-592327" defTabSz="514095">
              <a:spcBef>
                <a:spcPts val="3300"/>
              </a:spcBef>
              <a:buAutoNum type="arabicPeriod"/>
              <a:defRPr sz="3168"/>
            </a:pPr>
            <a:r>
              <a:t>A bowling alley charges $7 for each game, plus a one-time shoe rental charge of $9. Write an equation for the cost in dollars, </a:t>
            </a:r>
            <a:r>
              <a:rPr i="1"/>
              <a:t>c</a:t>
            </a:r>
            <a:r>
              <a:t> and number of games played, in </a:t>
            </a:r>
            <a:r>
              <a:rPr i="1"/>
              <a:t>g</a:t>
            </a:r>
            <a:r>
              <a:t>.</a:t>
            </a:r>
          </a:p>
          <a:p>
            <a:pPr marL="592328" indent="-592328" defTabSz="514095">
              <a:spcBef>
                <a:spcPts val="3300"/>
              </a:spcBef>
              <a:buAutoNum type="arabicPeriod"/>
              <a:defRPr sz="3168"/>
            </a:pPr>
            <a:r>
              <a:t>A dog boarder charges $22/day, plus a first-timer fee of $50. Write an equation for the cost in dollars, </a:t>
            </a:r>
            <a:r>
              <a:rPr i="1"/>
              <a:t>c</a:t>
            </a:r>
            <a:r>
              <a:t> and number of days paid, </a:t>
            </a:r>
            <a:r>
              <a:rPr i="1"/>
              <a:t>d</a:t>
            </a:r>
            <a:r>
              <a:t>.</a:t>
            </a:r>
          </a:p>
          <a:p>
            <a:pPr marL="592328" indent="-592328" defTabSz="514095">
              <a:spcBef>
                <a:spcPts val="3300"/>
              </a:spcBef>
              <a:buAutoNum type="arabicPeriod"/>
              <a:defRPr sz="3168"/>
            </a:pPr>
            <a:r>
              <a:t>Write an equation for costume rentals in the form </a:t>
            </a:r>
          </a:p>
          <a:p>
            <a:pPr marL="0" indent="0" defTabSz="514095">
              <a:spcBef>
                <a:spcPts val="0"/>
              </a:spcBef>
              <a:buSzTx/>
              <a:buNone/>
              <a:defRPr sz="3168"/>
            </a:pPr>
            <a:r>
              <a:t>       </a:t>
            </a:r>
            <a:r>
              <a:rPr i="1"/>
              <a:t>c</a:t>
            </a:r>
            <a:r>
              <a:t>(cost) =___ </a:t>
            </a:r>
            <a:r>
              <a:rPr i="1"/>
              <a:t>d</a:t>
            </a:r>
            <a:r>
              <a:t> +___</a:t>
            </a:r>
          </a:p>
          <a:p>
            <a:pPr marL="592328" indent="-592328" defTabSz="514095">
              <a:spcBef>
                <a:spcPts val="3300"/>
              </a:spcBef>
              <a:buAutoNum type="arabicPeriod" startAt="4"/>
              <a:defRPr sz="3168"/>
            </a:pPr>
            <a:r>
              <a:t>Each seat at each basketball game is $15/game, with a yearly membership fee of $100. Write an equation for the rate.</a:t>
            </a:r>
            <a:br/>
            <a:endParaRPr/>
          </a:p>
          <a:p>
            <a:pPr marL="592328" indent="-592328" defTabSz="514095">
              <a:spcBef>
                <a:spcPts val="1700"/>
              </a:spcBef>
              <a:buAutoNum type="arabicPeriod" startAt="4"/>
              <a:defRPr sz="3168"/>
            </a:pPr>
            <a:r>
              <a:t>Solve the following inequality and graph its solution.</a:t>
            </a:r>
          </a:p>
        </p:txBody>
      </p:sp>
      <p:grpSp>
        <p:nvGrpSpPr>
          <p:cNvPr id="401" name="Group"/>
          <p:cNvGrpSpPr/>
          <p:nvPr/>
        </p:nvGrpSpPr>
        <p:grpSpPr>
          <a:xfrm>
            <a:off x="9315170" y="5025367"/>
            <a:ext cx="2057962" cy="2078009"/>
            <a:chOff x="18770" y="0"/>
            <a:chExt cx="2057960" cy="2078007"/>
          </a:xfrm>
        </p:grpSpPr>
        <p:graphicFrame>
          <p:nvGraphicFramePr>
            <p:cNvPr id="399" name="Table"/>
            <p:cNvGraphicFramePr/>
            <p:nvPr/>
          </p:nvGraphicFramePr>
          <p:xfrm>
            <a:off x="25400" y="312464"/>
            <a:ext cx="2044697" cy="1765543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997549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4715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</a:tblGrid>
                <a:tr h="634754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 i="1">
                            <a:solidFill>
                              <a:srgbClr val="3C3021"/>
                            </a:solidFill>
                          </a:rPr>
                          <a:t>Daily Rate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 i="1">
                            <a:solidFill>
                              <a:srgbClr val="3C3021"/>
                            </a:solidFill>
                          </a:rPr>
                          <a:t>Costume
Fee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74954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>
                            <a:solidFill>
                              <a:srgbClr val="3C3021"/>
                            </a:solidFill>
                          </a:rPr>
                          <a:t>50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>
                            <a:solidFill>
                              <a:srgbClr val="3C3021"/>
                            </a:solidFill>
                          </a:rPr>
                          <a:t>25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  <p:sp>
          <p:nvSpPr>
            <p:cNvPr id="400" name="Halloween Costumes"/>
            <p:cNvSpPr txBox="1"/>
            <p:nvPr/>
          </p:nvSpPr>
          <p:spPr>
            <a:xfrm>
              <a:off x="18770" y="0"/>
              <a:ext cx="2057960" cy="355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7B5E2F"/>
                  </a:solidFill>
                </a:defRPr>
              </a:lvl1pPr>
            </a:lstStyle>
            <a:p>
              <a:r>
                <a:t>Halloween Costumes</a:t>
              </a:r>
            </a:p>
          </p:txBody>
        </p:sp>
      </p:grpSp>
      <p:pic>
        <p:nvPicPr>
          <p:cNvPr id="402" name="Screen Shot 2017-12-05 at 2.34.59 PM.png" descr="Screen Shot 2017-12-05 at 2.34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273" y="8883352"/>
            <a:ext cx="2944948" cy="534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Week 3, Day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3, Day 4</a:t>
            </a:r>
          </a:p>
        </p:txBody>
      </p:sp>
      <p:sp>
        <p:nvSpPr>
          <p:cNvPr id="417" name="If a rate of $15/hour were being considered for a job, which example,…"/>
          <p:cNvSpPr txBox="1">
            <a:spLocks noGrp="1"/>
          </p:cNvSpPr>
          <p:nvPr>
            <p:ph type="body" idx="1"/>
          </p:nvPr>
        </p:nvSpPr>
        <p:spPr>
          <a:xfrm>
            <a:off x="473719" y="2374900"/>
            <a:ext cx="12281894" cy="7035800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If a rate of $15/hour were being considered for a job, which example, </a:t>
            </a:r>
          </a:p>
          <a:p>
            <a:pPr marL="0" lvl="6" indent="1316736" defTabSz="560831">
              <a:spcBef>
                <a:spcPts val="0"/>
              </a:spcBef>
              <a:buSzTx/>
              <a:buNone/>
              <a:defRPr sz="2880"/>
            </a:pPr>
            <a:r>
              <a:t>1 or 2, would be correct?</a:t>
            </a:r>
          </a:p>
          <a:p>
            <a:pPr marL="646175" indent="-646175" defTabSz="560831">
              <a:spcBef>
                <a:spcPts val="2300"/>
              </a:spcBef>
              <a:buAutoNum type="arabicPeriod"/>
              <a:defRPr sz="2880"/>
            </a:pPr>
            <a:r>
              <a:t>A restaurant charges $27 for each dinner, plus a patio table charge of $10. Write an equation for the cost in dollars, </a:t>
            </a:r>
            <a:r>
              <a:rPr i="1"/>
              <a:t>c</a:t>
            </a:r>
            <a:r>
              <a:t> and number of dinners paid, </a:t>
            </a:r>
            <a:r>
              <a:rPr i="1"/>
              <a:t>d</a:t>
            </a:r>
            <a:r>
              <a:t>. 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Write an equation for ski rentals.                                                              </a:t>
            </a:r>
          </a:p>
          <a:p>
            <a:pPr marL="0" lvl="4" indent="877823" defTabSz="560831">
              <a:spcBef>
                <a:spcPts val="0"/>
              </a:spcBef>
              <a:buSzTx/>
              <a:buNone/>
              <a:defRPr sz="2880"/>
            </a:pPr>
            <a:r>
              <a:rPr i="1"/>
              <a:t>c</a:t>
            </a:r>
            <a:r>
              <a:t>(cost) = ____ </a:t>
            </a:r>
            <a:r>
              <a:rPr i="1"/>
              <a:t>d</a:t>
            </a:r>
            <a:r>
              <a:t> +_____</a:t>
            </a:r>
            <a:endParaRPr u="sng">
              <a:solidFill>
                <a:srgbClr val="E32400"/>
              </a:solidFill>
            </a:endParaRPr>
          </a:p>
          <a:p>
            <a:pPr marL="646175" indent="-646175" defTabSz="560831">
              <a:spcBef>
                <a:spcPts val="3600"/>
              </a:spcBef>
              <a:buAutoNum type="arabicPeriod"/>
              <a:defRPr sz="2880">
                <a:solidFill>
                  <a:srgbClr val="5E5E5E"/>
                </a:solidFill>
              </a:defRPr>
            </a:pPr>
            <a:r>
              <a:t>If a rate of 7 miles/hour was an average for biking, which          </a:t>
            </a:r>
          </a:p>
          <a:p>
            <a:pPr marL="0" lvl="3" indent="658368" defTabSz="560831">
              <a:spcBef>
                <a:spcPts val="400"/>
              </a:spcBef>
              <a:buSzTx/>
              <a:buNone/>
              <a:defRPr sz="2880">
                <a:solidFill>
                  <a:srgbClr val="5E5E5E"/>
                </a:solidFill>
              </a:defRPr>
            </a:pPr>
            <a:r>
              <a:t>example would represent the rate if x is the number of hours </a:t>
            </a:r>
          </a:p>
          <a:p>
            <a:pPr marL="0" lvl="3" indent="658368" defTabSz="560831">
              <a:spcBef>
                <a:spcPts val="400"/>
              </a:spcBef>
              <a:buSzTx/>
              <a:buNone/>
              <a:defRPr sz="2880">
                <a:solidFill>
                  <a:srgbClr val="5E5E5E"/>
                </a:solidFill>
              </a:defRPr>
            </a:pPr>
            <a:r>
              <a:t>biked?</a:t>
            </a:r>
          </a:p>
          <a:p>
            <a:pPr marL="646175" indent="-646175" defTabSz="560831">
              <a:spcBef>
                <a:spcPts val="7600"/>
              </a:spcBef>
              <a:buAutoNum type="arabicPeriod"/>
              <a:defRPr sz="2880">
                <a:solidFill>
                  <a:srgbClr val="5E5E5E"/>
                </a:solidFill>
              </a:defRPr>
            </a:pPr>
            <a:r>
              <a:t>Each rental RV costs $150/day, with a non-refundable deposit for the rental of $300. Write an equation for the rate.</a:t>
            </a:r>
          </a:p>
        </p:txBody>
      </p:sp>
      <p:grpSp>
        <p:nvGrpSpPr>
          <p:cNvPr id="420" name="Group"/>
          <p:cNvGrpSpPr/>
          <p:nvPr/>
        </p:nvGrpSpPr>
        <p:grpSpPr>
          <a:xfrm>
            <a:off x="11493500" y="939800"/>
            <a:ext cx="1282700" cy="2578099"/>
            <a:chOff x="25400" y="0"/>
            <a:chExt cx="1282700" cy="2578099"/>
          </a:xfrm>
        </p:grpSpPr>
        <p:graphicFrame>
          <p:nvGraphicFramePr>
            <p:cNvPr id="418" name="Table"/>
            <p:cNvGraphicFramePr/>
            <p:nvPr/>
          </p:nvGraphicFramePr>
          <p:xfrm>
            <a:off x="25400" y="485229"/>
            <a:ext cx="1282700" cy="209287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64135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64135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</a:tblGrid>
                <a:tr h="36567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 b="1" i="1"/>
                          <a:t>x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 b="1" i="1"/>
                          <a:t>y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15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30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45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60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/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</a:tbl>
            </a:graphicData>
          </a:graphic>
        </p:graphicFrame>
        <p:sp>
          <p:nvSpPr>
            <p:cNvPr id="419" name="Ex. 2"/>
            <p:cNvSpPr txBox="1"/>
            <p:nvPr/>
          </p:nvSpPr>
          <p:spPr>
            <a:xfrm>
              <a:off x="255612" y="0"/>
              <a:ext cx="822276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</a:defRPr>
              </a:lvl1pPr>
            </a:lstStyle>
            <a:p>
              <a:r>
                <a:t>Ex. 2</a:t>
              </a:r>
            </a:p>
          </p:txBody>
        </p:sp>
      </p:grpSp>
      <p:grpSp>
        <p:nvGrpSpPr>
          <p:cNvPr id="423" name="Group"/>
          <p:cNvGrpSpPr/>
          <p:nvPr/>
        </p:nvGrpSpPr>
        <p:grpSpPr>
          <a:xfrm>
            <a:off x="10268134" y="977900"/>
            <a:ext cx="1101924" cy="933451"/>
            <a:chOff x="0" y="0"/>
            <a:chExt cx="1101923" cy="933450"/>
          </a:xfrm>
        </p:grpSpPr>
        <p:sp>
          <p:nvSpPr>
            <p:cNvPr id="421" name="y = 15x"/>
            <p:cNvSpPr txBox="1"/>
            <p:nvPr/>
          </p:nvSpPr>
          <p:spPr>
            <a:xfrm>
              <a:off x="0" y="450850"/>
              <a:ext cx="1101924" cy="4826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2400">
                  <a:solidFill>
                    <a:srgbClr val="000000"/>
                  </a:solidFill>
                </a:defRPr>
              </a:pPr>
              <a:r>
                <a:t> </a:t>
              </a:r>
              <a:r>
                <a:rPr i="1"/>
                <a:t>y</a:t>
              </a:r>
              <a:r>
                <a:t> = 15</a:t>
              </a:r>
              <a:r>
                <a:rPr i="1"/>
                <a:t>x</a:t>
              </a:r>
            </a:p>
          </p:txBody>
        </p:sp>
        <p:sp>
          <p:nvSpPr>
            <p:cNvPr id="422" name="Ex. 1"/>
            <p:cNvSpPr txBox="1"/>
            <p:nvPr/>
          </p:nvSpPr>
          <p:spPr>
            <a:xfrm>
              <a:off x="139824" y="0"/>
              <a:ext cx="822276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</a:defRPr>
              </a:lvl1pPr>
            </a:lstStyle>
            <a:p>
              <a:r>
                <a:t>Ex. 1</a:t>
              </a:r>
            </a:p>
          </p:txBody>
        </p:sp>
      </p:grpSp>
      <p:grpSp>
        <p:nvGrpSpPr>
          <p:cNvPr id="426" name="Group"/>
          <p:cNvGrpSpPr/>
          <p:nvPr/>
        </p:nvGrpSpPr>
        <p:grpSpPr>
          <a:xfrm>
            <a:off x="6083300" y="4535426"/>
            <a:ext cx="1713110" cy="1870197"/>
            <a:chOff x="25400" y="0"/>
            <a:chExt cx="1713109" cy="1870195"/>
          </a:xfrm>
        </p:grpSpPr>
        <p:graphicFrame>
          <p:nvGraphicFramePr>
            <p:cNvPr id="424" name="Table"/>
            <p:cNvGraphicFramePr/>
            <p:nvPr/>
          </p:nvGraphicFramePr>
          <p:xfrm>
            <a:off x="25400" y="441447"/>
            <a:ext cx="1713109" cy="1428748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835777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877333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</a:tblGrid>
                <a:tr h="634754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 i="1">
                            <a:solidFill>
                              <a:srgbClr val="3C3021"/>
                            </a:solidFill>
                          </a:rPr>
                          <a:t>Daily Rate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 i="1">
                            <a:solidFill>
                              <a:srgbClr val="3C3021"/>
                            </a:solidFill>
                          </a:rPr>
                          <a:t>Ski
Deposit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41275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>
                            <a:solidFill>
                              <a:srgbClr val="3C3021"/>
                            </a:solidFill>
                          </a:rPr>
                          <a:t>75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>
                            <a:solidFill>
                              <a:srgbClr val="3C3021"/>
                            </a:solidFill>
                          </a:rPr>
                          <a:t>150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  <p:sp>
          <p:nvSpPr>
            <p:cNvPr id="425" name="Ski Fees"/>
            <p:cNvSpPr txBox="1"/>
            <p:nvPr/>
          </p:nvSpPr>
          <p:spPr>
            <a:xfrm>
              <a:off x="392720" y="0"/>
              <a:ext cx="978471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000000"/>
                  </a:solidFill>
                </a:defRPr>
              </a:lvl1pPr>
            </a:lstStyle>
            <a:p>
              <a:r>
                <a:t>Ski Fees</a:t>
              </a:r>
            </a:p>
          </p:txBody>
        </p:sp>
      </p:grpSp>
      <p:grpSp>
        <p:nvGrpSpPr>
          <p:cNvPr id="429" name="Group"/>
          <p:cNvGrpSpPr/>
          <p:nvPr/>
        </p:nvGrpSpPr>
        <p:grpSpPr>
          <a:xfrm>
            <a:off x="11248305" y="4714875"/>
            <a:ext cx="1068339" cy="958850"/>
            <a:chOff x="304874" y="0"/>
            <a:chExt cx="1068337" cy="958849"/>
          </a:xfrm>
        </p:grpSpPr>
        <p:sp>
          <p:nvSpPr>
            <p:cNvPr id="427" name="Ex. 1"/>
            <p:cNvSpPr txBox="1"/>
            <p:nvPr/>
          </p:nvSpPr>
          <p:spPr>
            <a:xfrm>
              <a:off x="304874" y="0"/>
              <a:ext cx="822276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</a:defRPr>
              </a:lvl1pPr>
            </a:lstStyle>
            <a:p>
              <a:r>
                <a:t>Ex. 1</a:t>
              </a:r>
            </a:p>
          </p:txBody>
        </p:sp>
        <p:sp>
          <p:nvSpPr>
            <p:cNvPr id="428" name="y = 7x"/>
            <p:cNvSpPr txBox="1"/>
            <p:nvPr/>
          </p:nvSpPr>
          <p:spPr>
            <a:xfrm>
              <a:off x="363611" y="476249"/>
              <a:ext cx="1009602" cy="4826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t>y = 7x </a:t>
              </a:r>
            </a:p>
          </p:txBody>
        </p:sp>
      </p:grpSp>
      <p:grpSp>
        <p:nvGrpSpPr>
          <p:cNvPr id="434" name="Group"/>
          <p:cNvGrpSpPr/>
          <p:nvPr/>
        </p:nvGrpSpPr>
        <p:grpSpPr>
          <a:xfrm>
            <a:off x="10833717" y="5861050"/>
            <a:ext cx="1897515" cy="2228850"/>
            <a:chOff x="0" y="0"/>
            <a:chExt cx="1897513" cy="2228850"/>
          </a:xfrm>
        </p:grpSpPr>
        <p:sp>
          <p:nvSpPr>
            <p:cNvPr id="430" name="Ex. 2"/>
            <p:cNvSpPr txBox="1"/>
            <p:nvPr/>
          </p:nvSpPr>
          <p:spPr>
            <a:xfrm>
              <a:off x="537619" y="0"/>
              <a:ext cx="822276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</a:defRPr>
              </a:lvl1pPr>
            </a:lstStyle>
            <a:p>
              <a:r>
                <a:t>Ex. 2</a:t>
              </a:r>
            </a:p>
          </p:txBody>
        </p:sp>
        <p:grpSp>
          <p:nvGrpSpPr>
            <p:cNvPr id="433" name="Group"/>
            <p:cNvGrpSpPr/>
            <p:nvPr/>
          </p:nvGrpSpPr>
          <p:grpSpPr>
            <a:xfrm>
              <a:off x="0" y="438150"/>
              <a:ext cx="1897514" cy="1790700"/>
              <a:chOff x="0" y="0"/>
              <a:chExt cx="1897513" cy="1790700"/>
            </a:xfrm>
          </p:grpSpPr>
          <p:pic>
            <p:nvPicPr>
              <p:cNvPr id="431" name="droppedImage.png" descr="dropped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897514" cy="17907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32" name="Line"/>
              <p:cNvSpPr/>
              <p:nvPr/>
            </p:nvSpPr>
            <p:spPr>
              <a:xfrm flipV="1">
                <a:off x="622300" y="201414"/>
                <a:ext cx="515393" cy="1373386"/>
              </a:xfrm>
              <a:prstGeom prst="line">
                <a:avLst/>
              </a:prstGeom>
              <a:noFill/>
              <a:ln w="25400" cap="flat">
                <a:solidFill>
                  <a:srgbClr val="7B5E2F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Friday F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463" name="Write an equation for ski rentals. c(cost) =____d +____…"/>
          <p:cNvSpPr txBox="1">
            <a:spLocks noGrp="1"/>
          </p:cNvSpPr>
          <p:nvPr>
            <p:ph type="body" idx="1"/>
          </p:nvPr>
        </p:nvSpPr>
        <p:spPr>
          <a:xfrm>
            <a:off x="508000" y="2374900"/>
            <a:ext cx="12496800" cy="7049741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673100" indent="-673100">
              <a:spcBef>
                <a:spcPts val="3600"/>
              </a:spcBef>
              <a:buAutoNum type="arabicPeriod"/>
              <a:defRPr sz="3600">
                <a:solidFill>
                  <a:schemeClr val="accent4">
                    <a:satOff val="-11517"/>
                    <a:lumOff val="-24324"/>
                  </a:schemeClr>
                </a:solidFill>
              </a:defRPr>
            </a:pPr>
            <a:r>
              <a:rPr dirty="0"/>
              <a:t>Write an equation for ski rentals. </a:t>
            </a:r>
            <a:r>
              <a:rPr i="1" dirty="0"/>
              <a:t>c</a:t>
            </a:r>
            <a:r>
              <a:rPr dirty="0"/>
              <a:t>(cost) =____</a:t>
            </a:r>
            <a:r>
              <a:rPr i="1" dirty="0"/>
              <a:t>d</a:t>
            </a:r>
            <a:r>
              <a:rPr dirty="0"/>
              <a:t> +____</a:t>
            </a:r>
            <a:endParaRPr u="sng" dirty="0"/>
          </a:p>
          <a:p>
            <a:pPr marL="673100" indent="-673100">
              <a:spcBef>
                <a:spcPts val="3600"/>
              </a:spcBef>
              <a:buAutoNum type="arabicPeriod"/>
              <a:defRPr sz="3600">
                <a:solidFill>
                  <a:schemeClr val="accent4">
                    <a:satOff val="-11517"/>
                    <a:lumOff val="-24324"/>
                  </a:schemeClr>
                </a:solidFill>
              </a:defRPr>
            </a:pPr>
            <a:r>
              <a:rPr dirty="0"/>
              <a:t>Each seat at each basketball game is $15/game, with a yearly membership fee of $100. Write an equation for the rate.</a:t>
            </a:r>
          </a:p>
          <a:p>
            <a:pPr marL="673100" indent="-673100">
              <a:spcBef>
                <a:spcPts val="3600"/>
              </a:spcBef>
              <a:buAutoNum type="arabicPeriod"/>
              <a:defRPr sz="3600">
                <a:solidFill>
                  <a:schemeClr val="accent4">
                    <a:satOff val="-11517"/>
                    <a:lumOff val="-24324"/>
                  </a:schemeClr>
                </a:solidFill>
              </a:defRPr>
            </a:pPr>
            <a:r>
              <a:rPr dirty="0"/>
              <a:t>If the slope of a line is 5 and the x-intercept is (2,0) what is the equation of the line?  A) </a:t>
            </a:r>
            <a:r>
              <a:rPr i="1" dirty="0"/>
              <a:t>y </a:t>
            </a:r>
            <a:r>
              <a:rPr dirty="0"/>
              <a:t>= 5</a:t>
            </a:r>
            <a:r>
              <a:rPr i="1" dirty="0"/>
              <a:t>x</a:t>
            </a:r>
            <a:r>
              <a:rPr dirty="0"/>
              <a:t> + 2     B) </a:t>
            </a:r>
            <a:r>
              <a:rPr i="1" dirty="0"/>
              <a:t>y </a:t>
            </a:r>
            <a:r>
              <a:rPr dirty="0"/>
              <a:t>= 5</a:t>
            </a:r>
            <a:r>
              <a:rPr i="1" dirty="0"/>
              <a:t>x</a:t>
            </a:r>
            <a:r>
              <a:rPr dirty="0"/>
              <a:t> - 10</a:t>
            </a:r>
          </a:p>
          <a:p>
            <a:pPr marL="673100" indent="-673100">
              <a:spcBef>
                <a:spcPts val="3600"/>
              </a:spcBef>
              <a:buAutoNum type="arabicPeriod"/>
              <a:defRPr sz="3600">
                <a:solidFill>
                  <a:schemeClr val="accent4">
                    <a:satOff val="-11517"/>
                    <a:lumOff val="-24324"/>
                  </a:schemeClr>
                </a:solidFill>
              </a:defRPr>
            </a:pPr>
            <a:r>
              <a:rPr dirty="0"/>
              <a:t>Solve the following inequality and graph its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solution.</a:t>
            </a:r>
          </a:p>
          <a:p>
            <a:pPr marL="635000" indent="-635000">
              <a:spcBef>
                <a:spcPts val="7500"/>
              </a:spcBef>
              <a:buAutoNum type="arabicPeriod"/>
              <a:defRPr sz="3600">
                <a:solidFill>
                  <a:schemeClr val="accent4">
                    <a:satOff val="-11517"/>
                    <a:lumOff val="-24324"/>
                  </a:schemeClr>
                </a:solidFill>
              </a:defRPr>
            </a:pPr>
            <a:r>
              <a:rPr dirty="0"/>
              <a:t>Which numbers are missing from the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function table?</a:t>
            </a:r>
          </a:p>
        </p:txBody>
      </p:sp>
      <p:grpSp>
        <p:nvGrpSpPr>
          <p:cNvPr id="466" name="Group"/>
          <p:cNvGrpSpPr/>
          <p:nvPr/>
        </p:nvGrpSpPr>
        <p:grpSpPr>
          <a:xfrm>
            <a:off x="10693400" y="508000"/>
            <a:ext cx="2044699" cy="1819520"/>
            <a:chOff x="25400" y="0"/>
            <a:chExt cx="2044699" cy="1819519"/>
          </a:xfrm>
        </p:grpSpPr>
        <p:graphicFrame>
          <p:nvGraphicFramePr>
            <p:cNvPr id="464" name="Table"/>
            <p:cNvGraphicFramePr/>
            <p:nvPr/>
          </p:nvGraphicFramePr>
          <p:xfrm>
            <a:off x="25400" y="358775"/>
            <a:ext cx="2044699" cy="1460744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997549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4715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</a:tblGrid>
                <a:tr h="634754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 i="1">
                            <a:solidFill>
                              <a:srgbClr val="3C3021"/>
                            </a:solidFill>
                          </a:rPr>
                          <a:t>Daily Rate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 i="1">
                            <a:solidFill>
                              <a:srgbClr val="3C3021"/>
                            </a:solidFill>
                          </a:rPr>
                          <a:t>Ski
Deposit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74954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>
                            <a:solidFill>
                              <a:srgbClr val="3C3021"/>
                            </a:solidFill>
                          </a:rPr>
                          <a:t>75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000">
                            <a:solidFill>
                              <a:srgbClr val="3C3021"/>
                            </a:solidFill>
                          </a:rPr>
                          <a:t>150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  <p:sp>
          <p:nvSpPr>
            <p:cNvPr id="465" name="Ski Fees"/>
            <p:cNvSpPr txBox="1"/>
            <p:nvPr/>
          </p:nvSpPr>
          <p:spPr>
            <a:xfrm>
              <a:off x="558514" y="0"/>
              <a:ext cx="978472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000000"/>
                  </a:solidFill>
                </a:defRPr>
              </a:lvl1pPr>
            </a:lstStyle>
            <a:p>
              <a:r>
                <a:t>Ski Fees</a:t>
              </a:r>
            </a:p>
          </p:txBody>
        </p:sp>
      </p:grpSp>
      <p:graphicFrame>
        <p:nvGraphicFramePr>
          <p:cNvPr id="467" name="Table"/>
          <p:cNvGraphicFramePr/>
          <p:nvPr>
            <p:extLst>
              <p:ext uri="{D42A27DB-BD31-4B8C-83A1-F6EECF244321}">
                <p14:modId xmlns:p14="http://schemas.microsoft.com/office/powerpoint/2010/main" val="1822437138"/>
              </p:ext>
            </p:extLst>
          </p:nvPr>
        </p:nvGraphicFramePr>
        <p:xfrm>
          <a:off x="9239250" y="7188200"/>
          <a:ext cx="1282700" cy="2336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i="1"/>
                        <a:t>x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i="1"/>
                        <a:t>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/>
                        <a:t>2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/>
                        <a:t>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/>
                        <a:t>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solidFill>
                            <a:srgbClr val="000000"/>
                          </a:solidFill>
                          <a:effectLst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/>
                        <a:t>7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/>
                        <a:t>28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solidFill>
                            <a:srgbClr val="000000"/>
                          </a:solidFill>
                          <a:effectLst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 dirty="0"/>
                        <a:t>40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68" name="Screen Shot 2017-12-05 at 2.41.04 PM.png" descr="Screen Shot 2017-12-05 at 2.41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5570" y="6906429"/>
            <a:ext cx="2917687" cy="563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483" name="8th Grad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8th Grade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Benchmark 4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Week 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eek 1, Day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1, Day 1</a:t>
            </a:r>
          </a:p>
        </p:txBody>
      </p:sp>
      <p:sp>
        <p:nvSpPr>
          <p:cNvPr id="159" name="Would a scatter plot from the table below be a positive or negative correlation?…"/>
          <p:cNvSpPr txBox="1">
            <a:spLocks noGrp="1"/>
          </p:cNvSpPr>
          <p:nvPr>
            <p:ph type="body" idx="1"/>
          </p:nvPr>
        </p:nvSpPr>
        <p:spPr>
          <a:xfrm>
            <a:off x="914400" y="2095501"/>
            <a:ext cx="11176000" cy="740306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28226" indent="-628226">
              <a:buAutoNum type="arabicPeriod"/>
              <a:defRPr sz="3000"/>
            </a:pPr>
            <a:r>
              <a:rPr sz="2800" dirty="0"/>
              <a:t>Would a scatter plot from the table below be a positive</a:t>
            </a:r>
            <a:r>
              <a:rPr dirty="0"/>
              <a:t> or negative correlation?</a:t>
            </a:r>
          </a:p>
          <a:p>
            <a:pPr marL="673100" indent="-673100">
              <a:spcBef>
                <a:spcPts val="6200"/>
              </a:spcBef>
              <a:buAutoNum type="arabicPeriod"/>
              <a:defRPr sz="3000"/>
            </a:pPr>
            <a:r>
              <a:rPr dirty="0"/>
              <a:t>Does this scatter plot display a positive or negative association?</a:t>
            </a:r>
          </a:p>
          <a:p>
            <a:pPr marL="1308100" lvl="1" indent="-673100">
              <a:buAutoNum type="arabicPeriod"/>
              <a:defRPr sz="3000"/>
            </a:pPr>
            <a:endParaRPr dirty="0"/>
          </a:p>
          <a:p>
            <a:pPr marL="673100" indent="-673100">
              <a:spcBef>
                <a:spcPts val="6400"/>
              </a:spcBef>
              <a:buAutoNum type="arabicPeriod"/>
              <a:defRPr sz="3000"/>
            </a:pPr>
            <a:r>
              <a:rPr dirty="0"/>
              <a:t>What kind of correlation does this scatter plot have?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Based on the number of hours a week spent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watching TV, is there a correlation to the test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score at the end of the week?</a:t>
            </a:r>
          </a:p>
        </p:txBody>
      </p:sp>
      <p:graphicFrame>
        <p:nvGraphicFramePr>
          <p:cNvPr id="160" name="Table"/>
          <p:cNvGraphicFramePr/>
          <p:nvPr>
            <p:extLst>
              <p:ext uri="{D42A27DB-BD31-4B8C-83A1-F6EECF244321}">
                <p14:modId xmlns:p14="http://schemas.microsoft.com/office/powerpoint/2010/main" val="1291528754"/>
              </p:ext>
            </p:extLst>
          </p:nvPr>
        </p:nvGraphicFramePr>
        <p:xfrm>
          <a:off x="5657198" y="2935701"/>
          <a:ext cx="2329806" cy="77313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8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83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83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08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i="1" dirty="0">
                          <a:solidFill>
                            <a:srgbClr val="3C3021"/>
                          </a:solidFill>
                        </a:rPr>
                        <a:t>x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1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y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dirty="0">
                          <a:solidFill>
                            <a:srgbClr val="3C3021"/>
                          </a:solidFill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dirty="0">
                          <a:solidFill>
                            <a:srgbClr val="3C3021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1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4069" y="4810298"/>
            <a:ext cx="1587500" cy="1461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5299" y="5168641"/>
            <a:ext cx="1854200" cy="185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05143" y="7524677"/>
            <a:ext cx="2032000" cy="1657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Week 4, Day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Week 4, Day 1</a:t>
            </a:r>
          </a:p>
        </p:txBody>
      </p:sp>
      <p:sp>
        <p:nvSpPr>
          <p:cNvPr id="486" name="Name a scenario that could be represented by the graph.…"/>
          <p:cNvSpPr txBox="1">
            <a:spLocks noGrp="1"/>
          </p:cNvSpPr>
          <p:nvPr>
            <p:ph type="body" idx="1"/>
          </p:nvPr>
        </p:nvSpPr>
        <p:spPr>
          <a:xfrm>
            <a:off x="522783" y="5167709"/>
            <a:ext cx="11768982" cy="448389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Name a scenario that could be represented by the graph.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Between which values is the slope increasing?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Between which values is the slope decreasing?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Between which values is the slope zero?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Using your scenario and the breakdown of slopes describe what could be happening at each part of the graph.</a:t>
            </a:r>
          </a:p>
        </p:txBody>
      </p:sp>
      <p:pic>
        <p:nvPicPr>
          <p:cNvPr id="487" name="Screen Shot 2015-03-09 at 3.15.11 PM.png" descr="Screen Shot 2015-03-09 at 3.15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9100" y="1821110"/>
            <a:ext cx="7086600" cy="336550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Use the graph given to answer the following  questions:"/>
          <p:cNvSpPr txBox="1"/>
          <p:nvPr/>
        </p:nvSpPr>
        <p:spPr>
          <a:xfrm>
            <a:off x="1010167" y="1344860"/>
            <a:ext cx="1059706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000000"/>
                </a:solidFill>
              </a:defRPr>
            </a:lvl1pPr>
          </a:lstStyle>
          <a:p>
            <a:r>
              <a:t>Use the graph given to answer the following  questions: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Week 4, Day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Week 4, Day 2</a:t>
            </a:r>
          </a:p>
        </p:txBody>
      </p:sp>
      <p:sp>
        <p:nvSpPr>
          <p:cNvPr id="501" name="Name a scenario that could be represented by the graph.…"/>
          <p:cNvSpPr txBox="1">
            <a:spLocks noGrp="1"/>
          </p:cNvSpPr>
          <p:nvPr>
            <p:ph type="body" idx="1"/>
          </p:nvPr>
        </p:nvSpPr>
        <p:spPr>
          <a:xfrm>
            <a:off x="522783" y="5167709"/>
            <a:ext cx="11768982" cy="448389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Name a scenario that could be represented by the graph.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Between which values is the slope increasing?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Between which values is the slope decreasing?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Between which values is the slope undefined?</a:t>
            </a:r>
          </a:p>
          <a:p>
            <a:pPr marL="646175" indent="-646175" defTabSz="560831">
              <a:spcBef>
                <a:spcPts val="3600"/>
              </a:spcBef>
              <a:buAutoNum type="arabicPeriod"/>
              <a:defRPr sz="2880"/>
            </a:pPr>
            <a:r>
              <a:t>Using your scenario and the breakdown of slopes describe what could be happening at each part of the graph.</a:t>
            </a:r>
          </a:p>
        </p:txBody>
      </p:sp>
      <p:sp>
        <p:nvSpPr>
          <p:cNvPr id="502" name="Use the graph given to answer the following  questions:"/>
          <p:cNvSpPr txBox="1"/>
          <p:nvPr/>
        </p:nvSpPr>
        <p:spPr>
          <a:xfrm>
            <a:off x="1010167" y="1344860"/>
            <a:ext cx="1059706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000000"/>
                </a:solidFill>
              </a:defRPr>
            </a:lvl1pPr>
          </a:lstStyle>
          <a:p>
            <a:r>
              <a:t>Use the graph given to answer the following  questions:</a:t>
            </a:r>
          </a:p>
        </p:txBody>
      </p:sp>
      <p:pic>
        <p:nvPicPr>
          <p:cNvPr id="503" name="Screen Shot 2015-03-09 at 3.19.59 PM.png" descr="Screen Shot 2015-03-09 at 3.19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6600" y="1814834"/>
            <a:ext cx="5664201" cy="3340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Week 4, Day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Week 4, Day 3</a:t>
            </a:r>
          </a:p>
        </p:txBody>
      </p:sp>
      <p:sp>
        <p:nvSpPr>
          <p:cNvPr id="516" name="What does the number 14 represent in the graph?…"/>
          <p:cNvSpPr txBox="1">
            <a:spLocks noGrp="1"/>
          </p:cNvSpPr>
          <p:nvPr>
            <p:ph type="body" idx="1"/>
          </p:nvPr>
        </p:nvSpPr>
        <p:spPr>
          <a:xfrm>
            <a:off x="419893" y="4318892"/>
            <a:ext cx="12262496" cy="5197030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spcBef>
                <a:spcPts val="4800"/>
              </a:spcBef>
              <a:buAutoNum type="arabicPeriod"/>
              <a:defRPr sz="3000"/>
            </a:pPr>
            <a:r>
              <a:t>What does the number 14 represent in the graph?</a:t>
            </a:r>
          </a:p>
          <a:p>
            <a:pPr marL="673100" indent="-673100">
              <a:spcBef>
                <a:spcPts val="4800"/>
              </a:spcBef>
              <a:buAutoNum type="arabicPeriod"/>
              <a:defRPr sz="3000"/>
            </a:pPr>
            <a:r>
              <a:t>Which subject is most popular among 7th and 8th graders?</a:t>
            </a:r>
          </a:p>
          <a:p>
            <a:pPr marL="673100" indent="-673100">
              <a:spcBef>
                <a:spcPts val="4800"/>
              </a:spcBef>
              <a:buAutoNum type="arabicPeriod"/>
              <a:defRPr sz="3000"/>
            </a:pPr>
            <a:r>
              <a:t>How many students like math and science best?</a:t>
            </a:r>
          </a:p>
          <a:p>
            <a:pPr marL="673100" indent="-673100">
              <a:spcBef>
                <a:spcPts val="4800"/>
              </a:spcBef>
              <a:buAutoNum type="arabicPeriod"/>
              <a:defRPr sz="3000"/>
            </a:pPr>
            <a:r>
              <a:t>How many students (total) participated in the survey?</a:t>
            </a:r>
          </a:p>
          <a:p>
            <a:pPr marL="673100" indent="-673100">
              <a:spcBef>
                <a:spcPts val="4800"/>
              </a:spcBef>
              <a:buAutoNum type="arabicPeriod"/>
              <a:defRPr sz="3000"/>
            </a:pPr>
            <a:r>
              <a:t>What does the number 45 represent in the graph?</a:t>
            </a:r>
          </a:p>
        </p:txBody>
      </p:sp>
      <p:pic>
        <p:nvPicPr>
          <p:cNvPr id="517" name="Screen Shot 2015-03-09 at 2.55.36 PM.png" descr="Screen Shot 2015-03-09 at 2.55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976" y="1940803"/>
            <a:ext cx="8120448" cy="2104147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Use the table given to answer the following  questions:"/>
          <p:cNvSpPr txBox="1"/>
          <p:nvPr/>
        </p:nvSpPr>
        <p:spPr>
          <a:xfrm>
            <a:off x="1203867" y="1332160"/>
            <a:ext cx="1059706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000000"/>
                </a:solidFill>
              </a:defRPr>
            </a:lvl1pPr>
          </a:lstStyle>
          <a:p>
            <a:r>
              <a:t>Use the table given to answer the following  questions: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Week 4, Day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Week 4, Day 4</a:t>
            </a:r>
          </a:p>
        </p:txBody>
      </p:sp>
      <p:sp>
        <p:nvSpPr>
          <p:cNvPr id="531" name="Is there an association between gender and preferred drink?…"/>
          <p:cNvSpPr txBox="1">
            <a:spLocks noGrp="1"/>
          </p:cNvSpPr>
          <p:nvPr>
            <p:ph type="body" idx="1"/>
          </p:nvPr>
        </p:nvSpPr>
        <p:spPr>
          <a:xfrm>
            <a:off x="519410" y="4686300"/>
            <a:ext cx="12218442" cy="4761310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t>Is there an association between gender and preferred drink? </a:t>
            </a:r>
          </a:p>
          <a:p>
            <a:pPr marL="673100" indent="-673100">
              <a:buAutoNum type="arabicPeriod"/>
              <a:defRPr sz="3000"/>
            </a:pPr>
            <a:r>
              <a:t>Which drink is most popular among boys and girls?</a:t>
            </a:r>
            <a:endParaRPr>
              <a:solidFill>
                <a:srgbClr val="FF2600"/>
              </a:solidFill>
            </a:endParaRPr>
          </a:p>
          <a:p>
            <a:pPr marL="673100" indent="-673100">
              <a:buAutoNum type="arabicPeriod"/>
              <a:defRPr sz="3000">
                <a:solidFill>
                  <a:srgbClr val="5E5E5E"/>
                </a:solidFill>
              </a:defRPr>
            </a:pPr>
            <a:r>
              <a:t>How many children like juice best?</a:t>
            </a:r>
            <a:r>
              <a:rPr>
                <a:solidFill>
                  <a:srgbClr val="FF2600"/>
                </a:solidFill>
              </a:rPr>
              <a:t> </a:t>
            </a:r>
          </a:p>
          <a:p>
            <a:pPr marL="673100" indent="-673100">
              <a:buAutoNum type="arabicPeriod"/>
              <a:defRPr sz="3000">
                <a:solidFill>
                  <a:srgbClr val="5E5E5E"/>
                </a:solidFill>
              </a:defRPr>
            </a:pPr>
            <a:r>
              <a:t>How many children (total) participated in the survey?</a:t>
            </a:r>
          </a:p>
          <a:p>
            <a:pPr marL="673100" indent="-673100">
              <a:buAutoNum type="arabicPeriod"/>
              <a:defRPr sz="3000">
                <a:solidFill>
                  <a:srgbClr val="5E5E5E"/>
                </a:solidFill>
              </a:defRPr>
            </a:pPr>
            <a:r>
              <a:t>What does the number 3 represent in the graph?</a:t>
            </a:r>
          </a:p>
        </p:txBody>
      </p:sp>
      <p:pic>
        <p:nvPicPr>
          <p:cNvPr id="532" name="Screen Shot 2015-03-09 at 2.59.58 PM.png" descr="Screen Shot 2015-03-09 at 2.59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9180" y="1798389"/>
            <a:ext cx="5506440" cy="2773691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Use the table given to answer the following  questions:"/>
          <p:cNvSpPr txBox="1"/>
          <p:nvPr/>
        </p:nvSpPr>
        <p:spPr>
          <a:xfrm>
            <a:off x="1203867" y="1226968"/>
            <a:ext cx="1059706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000000"/>
                </a:solidFill>
              </a:defRPr>
            </a:lvl1pPr>
          </a:lstStyle>
          <a:p>
            <a:r>
              <a:t>Use the table given to answer the following  questions: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Friday F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Friday Five</a:t>
            </a:r>
          </a:p>
        </p:txBody>
      </p:sp>
      <p:sp>
        <p:nvSpPr>
          <p:cNvPr id="546" name="How many children like juice best?…"/>
          <p:cNvSpPr txBox="1">
            <a:spLocks noGrp="1"/>
          </p:cNvSpPr>
          <p:nvPr>
            <p:ph type="body" sz="half" idx="1"/>
          </p:nvPr>
        </p:nvSpPr>
        <p:spPr>
          <a:xfrm>
            <a:off x="454421" y="2374900"/>
            <a:ext cx="7199264" cy="7035800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spcBef>
                <a:spcPts val="5800"/>
              </a:spcBef>
              <a:buAutoNum type="arabicPeriod"/>
              <a:defRPr sz="3000">
                <a:solidFill>
                  <a:srgbClr val="5E5E5E"/>
                </a:solidFill>
              </a:defRPr>
            </a:pPr>
            <a:r>
              <a:t>How many children like juice best?</a:t>
            </a:r>
          </a:p>
          <a:p>
            <a:pPr marL="673100" indent="-673100">
              <a:lnSpc>
                <a:spcPct val="70000"/>
              </a:lnSpc>
              <a:spcBef>
                <a:spcPts val="5800"/>
              </a:spcBef>
              <a:buAutoNum type="arabicPeriod"/>
              <a:defRPr sz="3000">
                <a:solidFill>
                  <a:srgbClr val="5E5E5E"/>
                </a:solidFill>
              </a:defRPr>
            </a:pPr>
            <a:r>
              <a:t>How many children (total) participated in the survey?</a:t>
            </a:r>
          </a:p>
          <a:p>
            <a:pPr marL="673100" indent="-673100">
              <a:spcBef>
                <a:spcPts val="5800"/>
              </a:spcBef>
              <a:buAutoNum type="arabicPeriod"/>
              <a:defRPr sz="3000">
                <a:solidFill>
                  <a:srgbClr val="5E5E5E"/>
                </a:solidFill>
              </a:defRPr>
            </a:pPr>
            <a:r>
              <a:t>What does the number 3 represent in the table?</a:t>
            </a:r>
            <a:endParaRPr>
              <a:solidFill>
                <a:srgbClr val="FF2600"/>
              </a:solidFill>
            </a:endParaRPr>
          </a:p>
          <a:p>
            <a:pPr marL="673100" indent="-673100">
              <a:spcBef>
                <a:spcPts val="5800"/>
              </a:spcBef>
              <a:buAutoNum type="arabicPeriod"/>
              <a:defRPr sz="3000"/>
            </a:pPr>
            <a:r>
              <a:t>Between which values is the slope                                           increasing?</a:t>
            </a:r>
          </a:p>
          <a:p>
            <a:pPr marL="673100" indent="-673100">
              <a:spcBef>
                <a:spcPts val="5800"/>
              </a:spcBef>
              <a:buAutoNum type="arabicPeriod"/>
              <a:defRPr sz="3000"/>
            </a:pPr>
            <a:r>
              <a:t>Between which values is the slope                                          decreasing?</a:t>
            </a:r>
          </a:p>
        </p:txBody>
      </p:sp>
      <p:pic>
        <p:nvPicPr>
          <p:cNvPr id="547" name="Screen Shot 2015-03-09 at 2.59.58 PM.png" descr="Screen Shot 2015-03-09 at 2.59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4044" y="2230189"/>
            <a:ext cx="3670992" cy="1849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Screen Shot 2015-03-09 at 3.19.59 PM.png" descr="Screen Shot 2015-03-09 at 3.19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0349" y="6135340"/>
            <a:ext cx="5664201" cy="3340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549" name="Use the table &amp; graph given to answer the following  questions:"/>
          <p:cNvSpPr txBox="1"/>
          <p:nvPr/>
        </p:nvSpPr>
        <p:spPr>
          <a:xfrm>
            <a:off x="1203867" y="1176168"/>
            <a:ext cx="1059706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000000"/>
                </a:solidFill>
              </a:defRPr>
            </a:lvl1pPr>
          </a:lstStyle>
          <a:p>
            <a:r>
              <a:t>Use the table &amp; graph given to answer the following  questions:</a:t>
            </a:r>
          </a:p>
        </p:txBody>
      </p:sp>
      <p:sp>
        <p:nvSpPr>
          <p:cNvPr id="550" name="For Questions 1 - 3"/>
          <p:cNvSpPr txBox="1"/>
          <p:nvPr/>
        </p:nvSpPr>
        <p:spPr>
          <a:xfrm>
            <a:off x="9252356" y="1775534"/>
            <a:ext cx="329436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000000"/>
                </a:solidFill>
              </a:defRPr>
            </a:lvl1pPr>
          </a:lstStyle>
          <a:p>
            <a:r>
              <a:t>For Questions 1 - 3</a:t>
            </a:r>
          </a:p>
        </p:txBody>
      </p:sp>
      <p:sp>
        <p:nvSpPr>
          <p:cNvPr id="551" name="For Questions 4 &amp; 5"/>
          <p:cNvSpPr txBox="1"/>
          <p:nvPr/>
        </p:nvSpPr>
        <p:spPr>
          <a:xfrm>
            <a:off x="8134756" y="5664199"/>
            <a:ext cx="329436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000000"/>
                </a:solidFill>
              </a:defRPr>
            </a:lvl1pPr>
          </a:lstStyle>
          <a:p>
            <a:r>
              <a:t>For Questions 4 &amp; 5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567" name="8th Grad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8th Grade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Benchmark 4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Week 5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Week 5, Day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5, Day 1</a:t>
            </a:r>
          </a:p>
        </p:txBody>
      </p:sp>
      <p:sp>
        <p:nvSpPr>
          <p:cNvPr id="570" name="5) Determine whether the function is linear or nonlinear and explain why.        y = -3x2 - 7"/>
          <p:cNvSpPr txBox="1"/>
          <p:nvPr/>
        </p:nvSpPr>
        <p:spPr>
          <a:xfrm>
            <a:off x="350056" y="7556500"/>
            <a:ext cx="1089660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t>5) Determine whether the function is linear or nonlinear and explain why.        </a:t>
            </a:r>
            <a:r>
              <a:rPr i="1"/>
              <a:t>y</a:t>
            </a:r>
            <a:r>
              <a:t> = </a:t>
            </a:r>
            <a:r>
              <a:rPr i="1"/>
              <a:t>-3x</a:t>
            </a:r>
            <a:r>
              <a:rPr i="1" baseline="31999"/>
              <a:t>2</a:t>
            </a:r>
            <a:r>
              <a:rPr i="1"/>
              <a:t> </a:t>
            </a:r>
            <a:r>
              <a:t>- 7</a:t>
            </a:r>
            <a:r>
              <a:rPr i="1"/>
              <a:t> </a:t>
            </a:r>
            <a:r>
              <a:t> </a:t>
            </a:r>
          </a:p>
        </p:txBody>
      </p:sp>
      <p:sp>
        <p:nvSpPr>
          <p:cNvPr id="571" name="1) Solve for b: 9b + 4(b + 1) &lt; 17…"/>
          <p:cNvSpPr txBox="1"/>
          <p:nvPr/>
        </p:nvSpPr>
        <p:spPr>
          <a:xfrm>
            <a:off x="405060" y="1831974"/>
            <a:ext cx="11407281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5000"/>
              </a:spcBef>
              <a:defRPr>
                <a:solidFill>
                  <a:srgbClr val="795630"/>
                </a:solidFill>
              </a:defRPr>
            </a:pPr>
            <a:r>
              <a:rPr dirty="0"/>
              <a:t>1) Solve for b: 9b + 4(b + 1) &lt; 17</a:t>
            </a:r>
          </a:p>
          <a:p>
            <a:pPr algn="l">
              <a:defRPr>
                <a:solidFill>
                  <a:srgbClr val="795630"/>
                </a:solidFill>
              </a:defRPr>
            </a:pPr>
            <a:r>
              <a:rPr dirty="0"/>
              <a:t>2) Solve for </a:t>
            </a:r>
            <a:r>
              <a:rPr i="1" dirty="0"/>
              <a:t>x</a:t>
            </a:r>
            <a:r>
              <a:rPr dirty="0"/>
              <a:t>:</a:t>
            </a:r>
            <a:r>
              <a:rPr i="1" dirty="0"/>
              <a:t> </a:t>
            </a:r>
            <a:r>
              <a:rPr dirty="0"/>
              <a:t>2(</a:t>
            </a:r>
            <a:r>
              <a:rPr i="1" dirty="0"/>
              <a:t>x</a:t>
            </a:r>
            <a:r>
              <a:rPr dirty="0"/>
              <a:t> - 4) = 6</a:t>
            </a:r>
          </a:p>
        </p:txBody>
      </p:sp>
      <p:grpSp>
        <p:nvGrpSpPr>
          <p:cNvPr id="577" name="Group"/>
          <p:cNvGrpSpPr/>
          <p:nvPr/>
        </p:nvGrpSpPr>
        <p:grpSpPr>
          <a:xfrm>
            <a:off x="349250" y="3794125"/>
            <a:ext cx="11493501" cy="2355850"/>
            <a:chOff x="0" y="0"/>
            <a:chExt cx="11493500" cy="2355850"/>
          </a:xfrm>
        </p:grpSpPr>
        <p:sp>
          <p:nvSpPr>
            <p:cNvPr id="572" name="3) Compare the 2 linear functions and choose which has the greater y intercept.…"/>
            <p:cNvSpPr txBox="1"/>
            <p:nvPr/>
          </p:nvSpPr>
          <p:spPr>
            <a:xfrm>
              <a:off x="0" y="171450"/>
              <a:ext cx="7289800" cy="218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7B5E2F"/>
                  </a:solidFill>
                </a:defRPr>
              </a:pPr>
              <a:r>
                <a:t>3) Compare the 2 linear functions and choose which has the greater </a:t>
              </a:r>
              <a:r>
                <a:rPr i="1"/>
                <a:t>y</a:t>
              </a:r>
              <a:r>
                <a:t> intercept.</a:t>
              </a:r>
            </a:p>
            <a:p>
              <a:pPr algn="l">
                <a:defRPr>
                  <a:solidFill>
                    <a:srgbClr val="7B5E2F"/>
                  </a:solidFill>
                </a:defRPr>
              </a:pPr>
              <a:r>
                <a:t>    </a:t>
              </a:r>
              <a:r>
                <a:rPr>
                  <a:solidFill>
                    <a:srgbClr val="785700"/>
                  </a:solidFill>
                </a:rPr>
                <a:t>a) Function 1</a:t>
              </a:r>
              <a:r>
                <a:t>     </a:t>
              </a:r>
              <a:r>
                <a:rPr>
                  <a:solidFill>
                    <a:srgbClr val="785700"/>
                  </a:solidFill>
                </a:rPr>
                <a:t>b) Function 2</a:t>
              </a:r>
            </a:p>
          </p:txBody>
        </p:sp>
        <p:sp>
          <p:nvSpPr>
            <p:cNvPr id="573" name="Function 2"/>
            <p:cNvSpPr txBox="1"/>
            <p:nvPr/>
          </p:nvSpPr>
          <p:spPr>
            <a:xfrm>
              <a:off x="9850635" y="0"/>
              <a:ext cx="144155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2</a:t>
              </a:r>
            </a:p>
          </p:txBody>
        </p:sp>
        <p:sp>
          <p:nvSpPr>
            <p:cNvPr id="574" name="Function 1"/>
            <p:cNvSpPr txBox="1"/>
            <p:nvPr/>
          </p:nvSpPr>
          <p:spPr>
            <a:xfrm>
              <a:off x="7747000" y="107950"/>
              <a:ext cx="144155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1</a:t>
              </a:r>
            </a:p>
          </p:txBody>
        </p:sp>
        <p:sp>
          <p:nvSpPr>
            <p:cNvPr id="575" name="y = 2x + 4"/>
            <p:cNvSpPr txBox="1"/>
            <p:nvPr/>
          </p:nvSpPr>
          <p:spPr>
            <a:xfrm>
              <a:off x="7599610" y="482600"/>
              <a:ext cx="174136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>
                  <a:solidFill>
                    <a:srgbClr val="7B5E2F"/>
                  </a:solidFill>
                </a:defRPr>
              </a:lvl1pPr>
            </a:lstStyle>
            <a:p>
              <a:r>
                <a:t>y = 2x + 4</a:t>
              </a:r>
            </a:p>
          </p:txBody>
        </p:sp>
        <p:graphicFrame>
          <p:nvGraphicFramePr>
            <p:cNvPr id="576" name="Table"/>
            <p:cNvGraphicFramePr/>
            <p:nvPr/>
          </p:nvGraphicFramePr>
          <p:xfrm>
            <a:off x="9652000" y="552450"/>
            <a:ext cx="1841500" cy="80010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36830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40005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i="1"/>
                          <a:t>x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F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-1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F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40005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i="1"/>
                          <a:t>y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F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6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F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</p:grpSp>
      <p:grpSp>
        <p:nvGrpSpPr>
          <p:cNvPr id="585" name="Group"/>
          <p:cNvGrpSpPr/>
          <p:nvPr/>
        </p:nvGrpSpPr>
        <p:grpSpPr>
          <a:xfrm>
            <a:off x="307873" y="5930343"/>
            <a:ext cx="9182101" cy="1604489"/>
            <a:chOff x="0" y="0"/>
            <a:chExt cx="9182100" cy="1604488"/>
          </a:xfrm>
        </p:grpSpPr>
        <p:sp>
          <p:nvSpPr>
            <p:cNvPr id="578" name="4) Solve:"/>
            <p:cNvSpPr txBox="1"/>
            <p:nvPr/>
          </p:nvSpPr>
          <p:spPr>
            <a:xfrm>
              <a:off x="0" y="631268"/>
              <a:ext cx="9182100" cy="63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indent="0" algn="l">
                <a:spcBef>
                  <a:spcPts val="2800"/>
                </a:spcBef>
                <a:defRPr>
                  <a:solidFill>
                    <a:srgbClr val="7B5E2F"/>
                  </a:solidFill>
                </a:defRPr>
              </a:pPr>
              <a:r>
                <a:rPr dirty="0"/>
                <a:t> 4) Solve: </a:t>
              </a:r>
            </a:p>
          </p:txBody>
        </p:sp>
        <p:grpSp>
          <p:nvGrpSpPr>
            <p:cNvPr id="584" name="Group"/>
            <p:cNvGrpSpPr/>
            <p:nvPr/>
          </p:nvGrpSpPr>
          <p:grpSpPr>
            <a:xfrm>
              <a:off x="2428527" y="0"/>
              <a:ext cx="1595997" cy="1604489"/>
              <a:chOff x="0" y="0"/>
              <a:chExt cx="1595995" cy="1604488"/>
            </a:xfrm>
          </p:grpSpPr>
          <p:sp>
            <p:nvSpPr>
              <p:cNvPr id="579" name="3  1…"/>
              <p:cNvSpPr txBox="1"/>
              <p:nvPr/>
            </p:nvSpPr>
            <p:spPr>
              <a:xfrm>
                <a:off x="78382" y="461488"/>
                <a:ext cx="914401" cy="1143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aseline="31999">
                    <a:solidFill>
                      <a:srgbClr val="7B5E2F"/>
                    </a:solidFill>
                  </a:defRPr>
                </a:pPr>
                <a:r>
                  <a:t>3</a:t>
                </a:r>
                <a:r>
                  <a:rPr baseline="0"/>
                  <a:t>  1</a:t>
                </a:r>
              </a:p>
              <a:p>
                <a:pPr>
                  <a:defRPr baseline="31999">
                    <a:solidFill>
                      <a:srgbClr val="7B5E2F"/>
                    </a:solidFill>
                  </a:defRPr>
                </a:pPr>
                <a:r>
                  <a:rPr baseline="0"/>
                  <a:t>  64 </a:t>
                </a:r>
              </a:p>
            </p:txBody>
          </p:sp>
          <p:sp>
            <p:nvSpPr>
              <p:cNvPr id="580" name="="/>
              <p:cNvSpPr txBox="1"/>
              <p:nvPr/>
            </p:nvSpPr>
            <p:spPr>
              <a:xfrm>
                <a:off x="1176970" y="734538"/>
                <a:ext cx="419026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7B5E2F"/>
                    </a:solidFill>
                  </a:defRPr>
                </a:lvl1pPr>
              </a:lstStyle>
              <a:p>
                <a:r>
                  <a:t>=</a:t>
                </a:r>
              </a:p>
            </p:txBody>
          </p:sp>
          <p:sp>
            <p:nvSpPr>
              <p:cNvPr id="581" name="√"/>
              <p:cNvSpPr txBox="1"/>
              <p:nvPr/>
            </p:nvSpPr>
            <p:spPr>
              <a:xfrm>
                <a:off x="0" y="474188"/>
                <a:ext cx="563166" cy="1016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400" i="1">
                    <a:solidFill>
                      <a:srgbClr val="7B5E2F"/>
                    </a:solidFill>
                  </a:defRPr>
                </a:lvl1pPr>
              </a:lstStyle>
              <a:p>
                <a:r>
                  <a:t>√</a:t>
                </a:r>
              </a:p>
            </p:txBody>
          </p:sp>
          <p:sp>
            <p:nvSpPr>
              <p:cNvPr id="582" name="Line"/>
              <p:cNvSpPr/>
              <p:nvPr/>
            </p:nvSpPr>
            <p:spPr>
              <a:xfrm>
                <a:off x="492472" y="1043898"/>
                <a:ext cx="405508" cy="3582"/>
              </a:xfrm>
              <a:prstGeom prst="line">
                <a:avLst/>
              </a:prstGeom>
              <a:noFill/>
              <a:ln w="25400" cap="flat">
                <a:solidFill>
                  <a:srgbClr val="7B5E2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583" name="___"/>
              <p:cNvSpPr txBox="1"/>
              <p:nvPr/>
            </p:nvSpPr>
            <p:spPr>
              <a:xfrm>
                <a:off x="428997" y="-1"/>
                <a:ext cx="1049685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7B5E2F"/>
                    </a:solidFill>
                  </a:defRPr>
                </a:lvl1pPr>
              </a:lstStyle>
              <a:p>
                <a:r>
                  <a:t>___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Week 5, Day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5, Day 2</a:t>
            </a:r>
          </a:p>
        </p:txBody>
      </p:sp>
      <p:grpSp>
        <p:nvGrpSpPr>
          <p:cNvPr id="617" name="Group"/>
          <p:cNvGrpSpPr/>
          <p:nvPr/>
        </p:nvGrpSpPr>
        <p:grpSpPr>
          <a:xfrm>
            <a:off x="301344" y="3067178"/>
            <a:ext cx="11331856" cy="1704340"/>
            <a:chOff x="0" y="0"/>
            <a:chExt cx="11331855" cy="1704340"/>
          </a:xfrm>
        </p:grpSpPr>
        <p:sp>
          <p:nvSpPr>
            <p:cNvPr id="612" name="2) Compare the 2 linear functions and choose which has negative slope.…"/>
            <p:cNvSpPr txBox="1"/>
            <p:nvPr/>
          </p:nvSpPr>
          <p:spPr>
            <a:xfrm>
              <a:off x="0" y="0"/>
              <a:ext cx="7289800" cy="166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7B5E2F"/>
                  </a:solidFill>
                </a:defRPr>
              </a:pPr>
              <a:r>
                <a:rPr dirty="0"/>
                <a:t>2) Compare the 2 linear functions and choose which has negative slope.</a:t>
              </a:r>
            </a:p>
            <a:p>
              <a:pPr algn="l">
                <a:defRPr>
                  <a:solidFill>
                    <a:srgbClr val="7B5E2F"/>
                  </a:solidFill>
                </a:defRPr>
              </a:pPr>
              <a:r>
                <a:rPr dirty="0"/>
                <a:t>    </a:t>
              </a:r>
              <a:r>
                <a:rPr dirty="0">
                  <a:solidFill>
                    <a:srgbClr val="785700"/>
                  </a:solidFill>
                </a:rPr>
                <a:t>a) Function 1</a:t>
              </a:r>
              <a:r>
                <a:rPr dirty="0"/>
                <a:t>     </a:t>
              </a:r>
              <a:r>
                <a:rPr dirty="0">
                  <a:solidFill>
                    <a:srgbClr val="785700"/>
                  </a:solidFill>
                </a:rPr>
                <a:t>b) Function 2</a:t>
              </a:r>
            </a:p>
          </p:txBody>
        </p:sp>
        <p:sp>
          <p:nvSpPr>
            <p:cNvPr id="613" name="Function 2"/>
            <p:cNvSpPr txBox="1"/>
            <p:nvPr/>
          </p:nvSpPr>
          <p:spPr>
            <a:xfrm>
              <a:off x="9690330" y="209550"/>
              <a:ext cx="144155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2</a:t>
              </a:r>
            </a:p>
          </p:txBody>
        </p:sp>
        <p:sp>
          <p:nvSpPr>
            <p:cNvPr id="614" name="Function 1"/>
            <p:cNvSpPr txBox="1"/>
            <p:nvPr/>
          </p:nvSpPr>
          <p:spPr>
            <a:xfrm>
              <a:off x="7585355" y="209550"/>
              <a:ext cx="144155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1</a:t>
              </a:r>
            </a:p>
          </p:txBody>
        </p:sp>
        <p:sp>
          <p:nvSpPr>
            <p:cNvPr id="615" name="y = 3x + 4"/>
            <p:cNvSpPr txBox="1"/>
            <p:nvPr/>
          </p:nvSpPr>
          <p:spPr>
            <a:xfrm>
              <a:off x="7435448" y="635000"/>
              <a:ext cx="1741364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>
                  <a:solidFill>
                    <a:srgbClr val="7B5E2F"/>
                  </a:solidFill>
                </a:defRPr>
              </a:lvl1pPr>
            </a:lstStyle>
            <a:p>
              <a:r>
                <a:t>y = 3x + 4</a:t>
              </a:r>
            </a:p>
          </p:txBody>
        </p:sp>
        <p:graphicFrame>
          <p:nvGraphicFramePr>
            <p:cNvPr id="616" name="Table"/>
            <p:cNvGraphicFramePr/>
            <p:nvPr/>
          </p:nvGraphicFramePr>
          <p:xfrm>
            <a:off x="9490355" y="654050"/>
            <a:ext cx="1841500" cy="105029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36830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40005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i="1"/>
                          <a:t>x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F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-2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F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40005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i="1"/>
                          <a:t>y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F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-2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-6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-10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F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</p:grpSp>
      <p:sp>
        <p:nvSpPr>
          <p:cNvPr id="618" name="5)  Solve for n: 3n - 4 = 4n - 6"/>
          <p:cNvSpPr txBox="1"/>
          <p:nvPr/>
        </p:nvSpPr>
        <p:spPr>
          <a:xfrm>
            <a:off x="265360" y="8229600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t>5)  Solve for </a:t>
            </a:r>
            <a:r>
              <a:rPr i="1"/>
              <a:t>n</a:t>
            </a:r>
            <a:r>
              <a:t>:</a:t>
            </a:r>
            <a:r>
              <a:rPr i="1"/>
              <a:t> </a:t>
            </a:r>
            <a:r>
              <a:t>3n - 4 = 4n - 6   </a:t>
            </a:r>
          </a:p>
        </p:txBody>
      </p:sp>
      <p:sp>
        <p:nvSpPr>
          <p:cNvPr id="619" name="4) Determine whether the function is linear or nonlinear and explain why.        y = 0.26 + 0.5(x + 4)"/>
          <p:cNvSpPr txBox="1"/>
          <p:nvPr/>
        </p:nvSpPr>
        <p:spPr>
          <a:xfrm>
            <a:off x="227289" y="6381750"/>
            <a:ext cx="108966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t>4) Determine whether the function is linear or nonlinear and explain why.        </a:t>
            </a:r>
            <a:r>
              <a:rPr i="1"/>
              <a:t>y</a:t>
            </a:r>
            <a:r>
              <a:t> = 0.26 + 0.5(</a:t>
            </a:r>
            <a:r>
              <a:rPr i="1"/>
              <a:t>x </a:t>
            </a:r>
            <a:r>
              <a:t>+ 4</a:t>
            </a:r>
            <a:r>
              <a:rPr i="1"/>
              <a:t>) </a:t>
            </a:r>
            <a:r>
              <a:t> </a:t>
            </a:r>
          </a:p>
        </p:txBody>
      </p:sp>
      <p:grpSp>
        <p:nvGrpSpPr>
          <p:cNvPr id="626" name="Group"/>
          <p:cNvGrpSpPr/>
          <p:nvPr/>
        </p:nvGrpSpPr>
        <p:grpSpPr>
          <a:xfrm>
            <a:off x="169592" y="5307233"/>
            <a:ext cx="9182101" cy="1143000"/>
            <a:chOff x="0" y="0"/>
            <a:chExt cx="9182100" cy="1143000"/>
          </a:xfrm>
        </p:grpSpPr>
        <p:sp>
          <p:nvSpPr>
            <p:cNvPr id="620" name="3) Solve:"/>
            <p:cNvSpPr txBox="1"/>
            <p:nvPr/>
          </p:nvSpPr>
          <p:spPr>
            <a:xfrm>
              <a:off x="0" y="135411"/>
              <a:ext cx="9182100" cy="63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indent="0" algn="l">
                <a:spcBef>
                  <a:spcPts val="2800"/>
                </a:spcBef>
                <a:defRPr>
                  <a:solidFill>
                    <a:srgbClr val="7B5E2F"/>
                  </a:solidFill>
                </a:defRPr>
              </a:pPr>
              <a:r>
                <a:rPr dirty="0"/>
                <a:t> 3) Solve: </a:t>
              </a:r>
            </a:p>
          </p:txBody>
        </p:sp>
        <p:grpSp>
          <p:nvGrpSpPr>
            <p:cNvPr id="624" name="Group"/>
            <p:cNvGrpSpPr/>
            <p:nvPr/>
          </p:nvGrpSpPr>
          <p:grpSpPr>
            <a:xfrm>
              <a:off x="2593627" y="0"/>
              <a:ext cx="992784" cy="1143000"/>
              <a:chOff x="0" y="0"/>
              <a:chExt cx="992782" cy="1143000"/>
            </a:xfrm>
          </p:grpSpPr>
          <p:sp>
            <p:nvSpPr>
              <p:cNvPr id="621" name="1…"/>
              <p:cNvSpPr txBox="1"/>
              <p:nvPr/>
            </p:nvSpPr>
            <p:spPr>
              <a:xfrm>
                <a:off x="78382" y="0"/>
                <a:ext cx="914401" cy="1143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aseline="31999">
                    <a:solidFill>
                      <a:srgbClr val="7B5E2F"/>
                    </a:solidFill>
                  </a:defRPr>
                </a:pPr>
                <a:r>
                  <a:rPr baseline="0"/>
                  <a:t>  1</a:t>
                </a:r>
              </a:p>
              <a:p>
                <a:pPr>
                  <a:defRPr baseline="31999">
                    <a:solidFill>
                      <a:srgbClr val="7B5E2F"/>
                    </a:solidFill>
                  </a:defRPr>
                </a:pPr>
                <a:r>
                  <a:rPr baseline="0"/>
                  <a:t>  16 </a:t>
                </a:r>
              </a:p>
            </p:txBody>
          </p:sp>
          <p:sp>
            <p:nvSpPr>
              <p:cNvPr id="622" name="Line"/>
              <p:cNvSpPr/>
              <p:nvPr/>
            </p:nvSpPr>
            <p:spPr>
              <a:xfrm>
                <a:off x="543272" y="560916"/>
                <a:ext cx="405508" cy="3582"/>
              </a:xfrm>
              <a:prstGeom prst="line">
                <a:avLst/>
              </a:prstGeom>
              <a:noFill/>
              <a:ln w="25400" cap="flat">
                <a:solidFill>
                  <a:srgbClr val="7B5E2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623" name="√"/>
              <p:cNvSpPr txBox="1"/>
              <p:nvPr/>
            </p:nvSpPr>
            <p:spPr>
              <a:xfrm>
                <a:off x="0" y="12700"/>
                <a:ext cx="563166" cy="1016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400" i="1">
                    <a:solidFill>
                      <a:srgbClr val="7B5E2F"/>
                    </a:solidFill>
                  </a:defRPr>
                </a:lvl1pPr>
              </a:lstStyle>
              <a:p>
                <a:r>
                  <a:t>√</a:t>
                </a:r>
              </a:p>
            </p:txBody>
          </p:sp>
        </p:grpSp>
        <p:sp>
          <p:nvSpPr>
            <p:cNvPr id="625" name="="/>
            <p:cNvSpPr txBox="1"/>
            <p:nvPr/>
          </p:nvSpPr>
          <p:spPr>
            <a:xfrm>
              <a:off x="3770597" y="273050"/>
              <a:ext cx="419027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7B5E2F"/>
                  </a:solidFill>
                </a:defRPr>
              </a:lvl1pPr>
            </a:lstStyle>
            <a:p>
              <a:r>
                <a:t>=</a:t>
              </a:r>
            </a:p>
          </p:txBody>
        </p:sp>
      </p:grpSp>
      <p:sp>
        <p:nvSpPr>
          <p:cNvPr id="627" name="1) √15 is between the whole numbers __ and __."/>
          <p:cNvSpPr txBox="1"/>
          <p:nvPr/>
        </p:nvSpPr>
        <p:spPr>
          <a:xfrm>
            <a:off x="194992" y="1841889"/>
            <a:ext cx="965500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spcBef>
                <a:spcPts val="2800"/>
              </a:spcBef>
              <a:defRPr>
                <a:solidFill>
                  <a:srgbClr val="7B5E2F"/>
                </a:solidFill>
              </a:defRPr>
            </a:pPr>
            <a:r>
              <a:rPr dirty="0"/>
              <a:t> 1) √15 is between the whole numbers __ and __.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Week 5, Day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5, Day 3</a:t>
            </a:r>
          </a:p>
        </p:txBody>
      </p:sp>
      <p:grpSp>
        <p:nvGrpSpPr>
          <p:cNvPr id="662" name="Group"/>
          <p:cNvGrpSpPr/>
          <p:nvPr/>
        </p:nvGrpSpPr>
        <p:grpSpPr>
          <a:xfrm>
            <a:off x="355600" y="6838950"/>
            <a:ext cx="11292187" cy="2726779"/>
            <a:chOff x="0" y="0"/>
            <a:chExt cx="11292186" cy="2726779"/>
          </a:xfrm>
        </p:grpSpPr>
        <p:sp>
          <p:nvSpPr>
            <p:cNvPr id="656" name="5) Compare the 2 linear functions and choose which has the greater slope.…"/>
            <p:cNvSpPr txBox="1"/>
            <p:nvPr/>
          </p:nvSpPr>
          <p:spPr>
            <a:xfrm>
              <a:off x="0" y="431800"/>
              <a:ext cx="7289800" cy="166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7B5E2F"/>
                  </a:solidFill>
                </a:defRPr>
              </a:pPr>
              <a:r>
                <a:t>5) Compare the 2 linear functions and choose which has the greater slope.</a:t>
              </a:r>
            </a:p>
            <a:p>
              <a:pPr algn="l">
                <a:defRPr>
                  <a:solidFill>
                    <a:srgbClr val="7B5E2F"/>
                  </a:solidFill>
                </a:defRPr>
              </a:pPr>
              <a:r>
                <a:t>   </a:t>
              </a:r>
              <a:r>
                <a:rPr>
                  <a:solidFill>
                    <a:srgbClr val="E32400"/>
                  </a:solidFill>
                </a:rPr>
                <a:t> </a:t>
              </a:r>
              <a:r>
                <a:rPr>
                  <a:solidFill>
                    <a:srgbClr val="785700"/>
                  </a:solidFill>
                </a:rPr>
                <a:t>a) Function 1</a:t>
              </a:r>
              <a:r>
                <a:t>     </a:t>
              </a:r>
              <a:r>
                <a:rPr>
                  <a:solidFill>
                    <a:srgbClr val="785700"/>
                  </a:solidFill>
                </a:rPr>
                <a:t>b) Function 2</a:t>
              </a:r>
            </a:p>
          </p:txBody>
        </p:sp>
        <p:graphicFrame>
          <p:nvGraphicFramePr>
            <p:cNvPr id="657" name="Table"/>
            <p:cNvGraphicFramePr/>
            <p:nvPr/>
          </p:nvGraphicFramePr>
          <p:xfrm>
            <a:off x="9931400" y="389979"/>
            <a:ext cx="1282700" cy="233680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64135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64135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</a:tblGrid>
                <a:tr h="36567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 i="1">
                            <a:solidFill>
                              <a:srgbClr val="3C3021"/>
                            </a:solidFill>
                          </a:rPr>
                          <a:t>x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 i="1">
                            <a:solidFill>
                              <a:srgbClr val="3C3021"/>
                            </a:solidFill>
                          </a:rPr>
                          <a:t>y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25400">
                        <a:solidFill>
                          <a:srgbClr val="010101"/>
                        </a:solidFill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3C3021"/>
                            </a:solidFill>
                          </a:rPr>
                          <a:t>-2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3C3021"/>
                            </a:solidFill>
                          </a:rPr>
                          <a:t>-3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785700"/>
                            </a:solidFill>
                          </a:rPr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553D00"/>
                            </a:solidFill>
                          </a:rPr>
                          <a:t>-2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3C3021"/>
                            </a:solidFill>
                          </a:rP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3C3021"/>
                            </a:solidFill>
                          </a:rPr>
                          <a:t>-1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  <a:tr h="4318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7A4A00"/>
                            </a:solidFill>
                          </a:rPr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010101"/>
                        </a:solidFill>
                        <a:miter lim="400000"/>
                      </a:lnL>
                      <a:lnR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400">
                            <a:solidFill>
                              <a:srgbClr val="583400"/>
                            </a:solidFill>
                          </a:rPr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L>
                      <a:lnR w="25400">
                        <a:solidFill>
                          <a:srgbClr val="010101"/>
                        </a:solidFill>
                        <a:miter lim="400000"/>
                      </a:lnR>
                      <a:lnT w="12700">
                        <a:solidFill>
                          <a:srgbClr val="030303"/>
                        </a:solidFill>
                        <a:custDash>
                          <a:ds d="300000" sp="300000"/>
                        </a:custDash>
                        <a:miter lim="400000"/>
                      </a:lnT>
                      <a:lnB w="25400">
                        <a:solidFill>
                          <a:srgbClr val="010101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</a:tbl>
            </a:graphicData>
          </a:graphic>
        </p:graphicFrame>
        <p:sp>
          <p:nvSpPr>
            <p:cNvPr id="658" name="Function 2"/>
            <p:cNvSpPr txBox="1"/>
            <p:nvPr/>
          </p:nvSpPr>
          <p:spPr>
            <a:xfrm>
              <a:off x="9850635" y="0"/>
              <a:ext cx="144155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2</a:t>
              </a:r>
            </a:p>
          </p:txBody>
        </p:sp>
        <p:sp>
          <p:nvSpPr>
            <p:cNvPr id="659" name="Function 1"/>
            <p:cNvSpPr txBox="1"/>
            <p:nvPr/>
          </p:nvSpPr>
          <p:spPr>
            <a:xfrm>
              <a:off x="7734300" y="6350"/>
              <a:ext cx="144155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1</a:t>
              </a:r>
            </a:p>
          </p:txBody>
        </p:sp>
        <p:pic>
          <p:nvPicPr>
            <p:cNvPr id="660" name="droppedImage.png" descr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05700" y="374650"/>
              <a:ext cx="1897514" cy="179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1" name="Line"/>
            <p:cNvSpPr/>
            <p:nvPr/>
          </p:nvSpPr>
          <p:spPr>
            <a:xfrm flipV="1">
              <a:off x="7811045" y="637381"/>
              <a:ext cx="836713" cy="1211362"/>
            </a:xfrm>
            <a:prstGeom prst="line">
              <a:avLst/>
            </a:prstGeom>
            <a:noFill/>
            <a:ln w="25400" cap="flat">
              <a:solidFill>
                <a:srgbClr val="7B5E2F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663" name="4) Determine whether the function is linear or nonlinear and explain why.        y = -5x2 - 7"/>
          <p:cNvSpPr txBox="1"/>
          <p:nvPr/>
        </p:nvSpPr>
        <p:spPr>
          <a:xfrm>
            <a:off x="301597" y="5857875"/>
            <a:ext cx="102489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lnSpc>
                <a:spcPct val="80000"/>
              </a:lnSpc>
              <a:spcBef>
                <a:spcPts val="2800"/>
              </a:spcBef>
              <a:defRPr>
                <a:solidFill>
                  <a:srgbClr val="7B5E2F"/>
                </a:solidFill>
              </a:defRPr>
            </a:pPr>
            <a:r>
              <a:t>4) Determine whether the function is linear or nonlinear and explain why.        </a:t>
            </a:r>
            <a:r>
              <a:rPr i="1"/>
              <a:t>y</a:t>
            </a:r>
            <a:r>
              <a:t> = </a:t>
            </a:r>
            <a:r>
              <a:rPr i="1"/>
              <a:t>-5x</a:t>
            </a:r>
            <a:r>
              <a:rPr i="1" baseline="31999"/>
              <a:t>2</a:t>
            </a:r>
            <a:r>
              <a:rPr i="1"/>
              <a:t> </a:t>
            </a:r>
            <a:r>
              <a:t>- 7</a:t>
            </a:r>
            <a:r>
              <a:rPr i="1"/>
              <a:t> </a:t>
            </a:r>
            <a:r>
              <a:t> </a:t>
            </a:r>
          </a:p>
        </p:txBody>
      </p:sp>
      <p:grpSp>
        <p:nvGrpSpPr>
          <p:cNvPr id="666" name="Group"/>
          <p:cNvGrpSpPr/>
          <p:nvPr/>
        </p:nvGrpSpPr>
        <p:grpSpPr>
          <a:xfrm>
            <a:off x="206740" y="3743130"/>
            <a:ext cx="9182101" cy="961301"/>
            <a:chOff x="0" y="98230"/>
            <a:chExt cx="9182100" cy="961300"/>
          </a:xfrm>
        </p:grpSpPr>
        <p:sp>
          <p:nvSpPr>
            <p:cNvPr id="664" name="2) Solve:"/>
            <p:cNvSpPr txBox="1"/>
            <p:nvPr/>
          </p:nvSpPr>
          <p:spPr>
            <a:xfrm>
              <a:off x="0" y="262411"/>
              <a:ext cx="9182100" cy="63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indent="0" algn="l">
                <a:spcBef>
                  <a:spcPts val="2800"/>
                </a:spcBef>
                <a:defRPr>
                  <a:solidFill>
                    <a:srgbClr val="7B5E2F"/>
                  </a:solidFill>
                </a:defRPr>
              </a:pPr>
              <a:r>
                <a:t> 2) Solve: </a:t>
              </a:r>
            </a:p>
          </p:txBody>
        </p:sp>
        <p:pic>
          <p:nvPicPr>
            <p:cNvPr id="665" name="Screen Shot 2018-04-24 at 12.05.41 PM.png" descr="Screen Shot 2018-04-24 at 12.05.41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55735" y="98230"/>
              <a:ext cx="761351" cy="961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7" name="3)  Solve for x:  9x - 7 = 6x - 1"/>
          <p:cNvSpPr txBox="1"/>
          <p:nvPr/>
        </p:nvSpPr>
        <p:spPr>
          <a:xfrm>
            <a:off x="299227" y="4946650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t>3)  Solve for </a:t>
            </a:r>
            <a:r>
              <a:rPr i="1"/>
              <a:t>x</a:t>
            </a:r>
            <a:r>
              <a:t>:</a:t>
            </a:r>
            <a:r>
              <a:rPr i="1"/>
              <a:t>  </a:t>
            </a:r>
            <a:r>
              <a:t>9</a:t>
            </a:r>
            <a:r>
              <a:rPr i="1"/>
              <a:t>x</a:t>
            </a:r>
            <a:r>
              <a:t> - 7 = 6</a:t>
            </a:r>
            <a:r>
              <a:rPr i="1"/>
              <a:t>x</a:t>
            </a:r>
            <a:r>
              <a:t> - 1  </a:t>
            </a:r>
          </a:p>
        </p:txBody>
      </p:sp>
      <p:grpSp>
        <p:nvGrpSpPr>
          <p:cNvPr id="670" name="Group"/>
          <p:cNvGrpSpPr/>
          <p:nvPr/>
        </p:nvGrpSpPr>
        <p:grpSpPr>
          <a:xfrm>
            <a:off x="223674" y="2021360"/>
            <a:ext cx="10226948" cy="1201847"/>
            <a:chOff x="0" y="0"/>
            <a:chExt cx="10226947" cy="1201845"/>
          </a:xfrm>
        </p:grpSpPr>
        <p:sp>
          <p:nvSpPr>
            <p:cNvPr id="668" name="1) Solve the inequality and graph on a number line."/>
            <p:cNvSpPr txBox="1"/>
            <p:nvPr/>
          </p:nvSpPr>
          <p:spPr>
            <a:xfrm>
              <a:off x="0" y="0"/>
              <a:ext cx="10226948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spcBef>
                  <a:spcPts val="2800"/>
                </a:spcBef>
                <a:defRPr>
                  <a:solidFill>
                    <a:srgbClr val="7B5E2F"/>
                  </a:solidFill>
                </a:defRPr>
              </a:pPr>
              <a:r>
                <a:rPr dirty="0"/>
                <a:t> 1) Solve the inequality and graph on a number line.</a:t>
              </a:r>
            </a:p>
          </p:txBody>
        </p:sp>
        <p:pic>
          <p:nvPicPr>
            <p:cNvPr id="669" name="Screen Shot 2017-12-06 at 2.51.58 PM.png" descr="Screen Shot 2017-12-06 at 2.51.58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02798" y="662578"/>
              <a:ext cx="3872921" cy="539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Week 5, Day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5, Day 4</a:t>
            </a:r>
          </a:p>
        </p:txBody>
      </p:sp>
      <p:sp>
        <p:nvSpPr>
          <p:cNvPr id="693" name="5) Compare the 2 linear functions and choose which has negative slope.…"/>
          <p:cNvSpPr txBox="1"/>
          <p:nvPr/>
        </p:nvSpPr>
        <p:spPr>
          <a:xfrm>
            <a:off x="484040" y="7094635"/>
            <a:ext cx="72898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rPr dirty="0"/>
              <a:t>5) Compare the 2 linear functions and choose which has negative slope.</a:t>
            </a:r>
          </a:p>
          <a:p>
            <a:pPr algn="l">
              <a:defRPr>
                <a:solidFill>
                  <a:srgbClr val="7B5E2F"/>
                </a:solidFill>
              </a:defRPr>
            </a:pPr>
            <a:r>
              <a:rPr dirty="0"/>
              <a:t>    </a:t>
            </a:r>
            <a:r>
              <a:rPr dirty="0">
                <a:solidFill>
                  <a:srgbClr val="785700"/>
                </a:solidFill>
              </a:rPr>
              <a:t>a) Function 1     b) Function 2</a:t>
            </a:r>
          </a:p>
        </p:txBody>
      </p:sp>
      <p:sp>
        <p:nvSpPr>
          <p:cNvPr id="694" name="Function 2"/>
          <p:cNvSpPr txBox="1"/>
          <p:nvPr/>
        </p:nvSpPr>
        <p:spPr>
          <a:xfrm>
            <a:off x="10625335" y="6775450"/>
            <a:ext cx="144155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7B5E2F"/>
                </a:solidFill>
              </a:defRPr>
            </a:lvl1pPr>
          </a:lstStyle>
          <a:p>
            <a:r>
              <a:t>Function 2</a:t>
            </a:r>
          </a:p>
        </p:txBody>
      </p:sp>
      <p:sp>
        <p:nvSpPr>
          <p:cNvPr id="695" name="Function 1"/>
          <p:cNvSpPr txBox="1"/>
          <p:nvPr/>
        </p:nvSpPr>
        <p:spPr>
          <a:xfrm>
            <a:off x="8521700" y="6794500"/>
            <a:ext cx="144155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7B5E2F"/>
                </a:solidFill>
              </a:defRPr>
            </a:lvl1pPr>
          </a:lstStyle>
          <a:p>
            <a:r>
              <a:t>Function 1</a:t>
            </a:r>
          </a:p>
        </p:txBody>
      </p:sp>
      <p:sp>
        <p:nvSpPr>
          <p:cNvPr id="696" name="y + 6x = 3"/>
          <p:cNvSpPr txBox="1"/>
          <p:nvPr/>
        </p:nvSpPr>
        <p:spPr>
          <a:xfrm>
            <a:off x="10482510" y="7092950"/>
            <a:ext cx="1741365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7B5E2F"/>
                </a:solidFill>
              </a:defRPr>
            </a:lvl1pPr>
          </a:lstStyle>
          <a:p>
            <a:r>
              <a:t>y + 6x = 3</a:t>
            </a:r>
          </a:p>
        </p:txBody>
      </p:sp>
      <p:pic>
        <p:nvPicPr>
          <p:cNvPr id="697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3100" y="7264400"/>
            <a:ext cx="1897514" cy="179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2)  Solve for x: 4(x + 3) = 6x + 6"/>
          <p:cNvSpPr txBox="1"/>
          <p:nvPr/>
        </p:nvSpPr>
        <p:spPr>
          <a:xfrm>
            <a:off x="449509" y="3818683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rPr dirty="0"/>
              <a:t>2)  Solve for </a:t>
            </a:r>
            <a:r>
              <a:rPr i="1" dirty="0"/>
              <a:t>x</a:t>
            </a:r>
            <a:r>
              <a:rPr dirty="0"/>
              <a:t>:</a:t>
            </a:r>
            <a:r>
              <a:rPr i="1" dirty="0"/>
              <a:t> </a:t>
            </a:r>
            <a:r>
              <a:rPr dirty="0"/>
              <a:t>4(</a:t>
            </a:r>
            <a:r>
              <a:rPr i="1" dirty="0"/>
              <a:t>x</a:t>
            </a:r>
            <a:r>
              <a:rPr dirty="0"/>
              <a:t> + 3) = 6</a:t>
            </a:r>
            <a:r>
              <a:rPr i="1" dirty="0"/>
              <a:t>x</a:t>
            </a:r>
            <a:r>
              <a:rPr dirty="0"/>
              <a:t> + 6  </a:t>
            </a:r>
          </a:p>
        </p:txBody>
      </p:sp>
      <p:sp>
        <p:nvSpPr>
          <p:cNvPr id="699" name="4) Solve: x2 = 9"/>
          <p:cNvSpPr txBox="1"/>
          <p:nvPr/>
        </p:nvSpPr>
        <p:spPr>
          <a:xfrm>
            <a:off x="308248" y="5983773"/>
            <a:ext cx="9182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2800"/>
              </a:spcBef>
              <a:defRPr>
                <a:solidFill>
                  <a:srgbClr val="7B5E2F"/>
                </a:solidFill>
              </a:defRPr>
            </a:pPr>
            <a:r>
              <a:rPr dirty="0"/>
              <a:t> 4) Solve: </a:t>
            </a:r>
            <a:r>
              <a:rPr i="1" dirty="0"/>
              <a:t>x</a:t>
            </a:r>
            <a:r>
              <a:rPr i="1" baseline="31999" dirty="0"/>
              <a:t>2</a:t>
            </a:r>
            <a:r>
              <a:rPr dirty="0"/>
              <a:t> = 9     </a:t>
            </a:r>
          </a:p>
        </p:txBody>
      </p:sp>
      <p:sp>
        <p:nvSpPr>
          <p:cNvPr id="700" name="3) √87 is between the whole numbers __ and __."/>
          <p:cNvSpPr txBox="1"/>
          <p:nvPr/>
        </p:nvSpPr>
        <p:spPr>
          <a:xfrm>
            <a:off x="308248" y="4901228"/>
            <a:ext cx="965500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spcBef>
                <a:spcPts val="2800"/>
              </a:spcBef>
              <a:defRPr>
                <a:solidFill>
                  <a:srgbClr val="7B5E2F"/>
                </a:solidFill>
              </a:defRPr>
            </a:pPr>
            <a:r>
              <a:rPr dirty="0"/>
              <a:t> 3) √87 is between the whole numbers __ and __.</a:t>
            </a:r>
          </a:p>
        </p:txBody>
      </p:sp>
      <p:sp>
        <p:nvSpPr>
          <p:cNvPr id="701" name="1) Determine whether the function is linear or nonlinear and explain why.        y = 3x + 7"/>
          <p:cNvSpPr txBox="1"/>
          <p:nvPr/>
        </p:nvSpPr>
        <p:spPr>
          <a:xfrm>
            <a:off x="449509" y="2200275"/>
            <a:ext cx="108966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rPr dirty="0"/>
              <a:t>1) Determine whether the function is linear or nonlinear and explain why.        </a:t>
            </a:r>
            <a:r>
              <a:rPr i="1" dirty="0"/>
              <a:t>y</a:t>
            </a:r>
            <a:r>
              <a:rPr dirty="0"/>
              <a:t> = 3</a:t>
            </a:r>
            <a:r>
              <a:rPr i="1" dirty="0"/>
              <a:t>x + 7 </a:t>
            </a:r>
            <a:r>
              <a:rPr dirty="0"/>
              <a:t> </a:t>
            </a:r>
          </a:p>
        </p:txBody>
      </p:sp>
      <p:sp>
        <p:nvSpPr>
          <p:cNvPr id="702" name="Line"/>
          <p:cNvSpPr/>
          <p:nvPr/>
        </p:nvSpPr>
        <p:spPr>
          <a:xfrm flipH="1">
            <a:off x="8570168" y="7439719"/>
            <a:ext cx="1464916" cy="710258"/>
          </a:xfrm>
          <a:prstGeom prst="line">
            <a:avLst/>
          </a:prstGeom>
          <a:ln w="50800">
            <a:solidFill>
              <a:srgbClr val="51515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3434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eek 1, Day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1, Day 2</a:t>
            </a:r>
          </a:p>
        </p:txBody>
      </p:sp>
      <p:sp>
        <p:nvSpPr>
          <p:cNvPr id="177" name="Based on the scatter plot, what type of correlation                        can be drawn?…"/>
          <p:cNvSpPr txBox="1">
            <a:spLocks noGrp="1"/>
          </p:cNvSpPr>
          <p:nvPr>
            <p:ph type="body" idx="1"/>
          </p:nvPr>
        </p:nvSpPr>
        <p:spPr>
          <a:xfrm>
            <a:off x="914400" y="2374900"/>
            <a:ext cx="11176000" cy="6350000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rPr dirty="0"/>
              <a:t>Based on the scatter plot, what type of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correlation</a:t>
            </a:r>
            <a:r>
              <a:rPr lang="en-US" dirty="0"/>
              <a:t> </a:t>
            </a:r>
            <a:r>
              <a:rPr dirty="0"/>
              <a:t>can be drawn?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Does the scatter plot have a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positive or negative correction?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What does “no correlation” mean?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Does this graph show a positive correlation?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Based on the scatter plot, is there a                                              positive or negative correlation?</a:t>
            </a:r>
          </a:p>
        </p:txBody>
      </p:sp>
      <p:pic>
        <p:nvPicPr>
          <p:cNvPr id="17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2620" y="1620066"/>
            <a:ext cx="3439027" cy="248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9928" y="7756590"/>
            <a:ext cx="2433212" cy="149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23992" y="5245022"/>
            <a:ext cx="250203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roppedImage.png" descr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18810" y="3305900"/>
            <a:ext cx="2403810" cy="173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Friday F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717" name="1) Solve for x:…"/>
          <p:cNvSpPr txBox="1"/>
          <p:nvPr/>
        </p:nvSpPr>
        <p:spPr>
          <a:xfrm>
            <a:off x="711200" y="1661555"/>
            <a:ext cx="48895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t>1) Solve for </a:t>
            </a:r>
            <a:r>
              <a:rPr i="1"/>
              <a:t>x</a:t>
            </a:r>
            <a:r>
              <a:t>: </a:t>
            </a:r>
          </a:p>
          <a:p>
            <a:pPr algn="l">
              <a:defRPr>
                <a:solidFill>
                  <a:srgbClr val="7B5E2F"/>
                </a:solidFill>
              </a:defRPr>
            </a:pPr>
            <a:r>
              <a:t>    </a:t>
            </a:r>
            <a:r>
              <a:rPr i="1"/>
              <a:t>x</a:t>
            </a:r>
            <a:r>
              <a:rPr baseline="31999"/>
              <a:t>3</a:t>
            </a:r>
            <a:r>
              <a:t> =  </a:t>
            </a:r>
            <a:r>
              <a:rPr>
                <a:solidFill>
                  <a:srgbClr val="7A4A00"/>
                </a:solidFill>
              </a:rPr>
              <a:t>64           </a:t>
            </a:r>
          </a:p>
        </p:txBody>
      </p:sp>
      <p:grpSp>
        <p:nvGrpSpPr>
          <p:cNvPr id="723" name="Group"/>
          <p:cNvGrpSpPr/>
          <p:nvPr/>
        </p:nvGrpSpPr>
        <p:grpSpPr>
          <a:xfrm>
            <a:off x="654050" y="3943350"/>
            <a:ext cx="11493501" cy="2355850"/>
            <a:chOff x="0" y="0"/>
            <a:chExt cx="11493500" cy="2355850"/>
          </a:xfrm>
        </p:grpSpPr>
        <p:sp>
          <p:nvSpPr>
            <p:cNvPr id="718" name="3) Compare the 2 linear functions and choose which has the greater y intercept.…"/>
            <p:cNvSpPr txBox="1"/>
            <p:nvPr/>
          </p:nvSpPr>
          <p:spPr>
            <a:xfrm>
              <a:off x="0" y="171450"/>
              <a:ext cx="7289800" cy="218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7B5E2F"/>
                  </a:solidFill>
                </a:defRPr>
              </a:pPr>
              <a:r>
                <a:t>3) Compare the 2 linear functions and choose which has the greater </a:t>
              </a:r>
              <a:r>
                <a:rPr i="1"/>
                <a:t>y</a:t>
              </a:r>
              <a:r>
                <a:t> intercept.</a:t>
              </a:r>
            </a:p>
            <a:p>
              <a:pPr algn="l">
                <a:defRPr>
                  <a:solidFill>
                    <a:srgbClr val="7B5E2F"/>
                  </a:solidFill>
                </a:defRPr>
              </a:pPr>
              <a:r>
                <a:t>    </a:t>
              </a:r>
              <a:r>
                <a:rPr>
                  <a:solidFill>
                    <a:srgbClr val="785700"/>
                  </a:solidFill>
                </a:rPr>
                <a:t>a) Function 1</a:t>
              </a:r>
              <a:r>
                <a:t>     </a:t>
              </a:r>
              <a:r>
                <a:rPr>
                  <a:solidFill>
                    <a:srgbClr val="785700"/>
                  </a:solidFill>
                </a:rPr>
                <a:t>b) Function 2</a:t>
              </a:r>
            </a:p>
          </p:txBody>
        </p:sp>
        <p:sp>
          <p:nvSpPr>
            <p:cNvPr id="719" name="Function 2"/>
            <p:cNvSpPr txBox="1"/>
            <p:nvPr/>
          </p:nvSpPr>
          <p:spPr>
            <a:xfrm>
              <a:off x="9850635" y="0"/>
              <a:ext cx="144155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2</a:t>
              </a:r>
            </a:p>
          </p:txBody>
        </p:sp>
        <p:sp>
          <p:nvSpPr>
            <p:cNvPr id="720" name="Function 1"/>
            <p:cNvSpPr txBox="1"/>
            <p:nvPr/>
          </p:nvSpPr>
          <p:spPr>
            <a:xfrm>
              <a:off x="7747000" y="107950"/>
              <a:ext cx="144155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7B5E2F"/>
                  </a:solidFill>
                </a:defRPr>
              </a:lvl1pPr>
            </a:lstStyle>
            <a:p>
              <a:r>
                <a:t>Function 1</a:t>
              </a:r>
            </a:p>
          </p:txBody>
        </p:sp>
        <p:sp>
          <p:nvSpPr>
            <p:cNvPr id="721" name="y = 2x + 4"/>
            <p:cNvSpPr txBox="1"/>
            <p:nvPr/>
          </p:nvSpPr>
          <p:spPr>
            <a:xfrm>
              <a:off x="7599610" y="482600"/>
              <a:ext cx="174136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>
                  <a:solidFill>
                    <a:srgbClr val="7B5E2F"/>
                  </a:solidFill>
                </a:defRPr>
              </a:lvl1pPr>
            </a:lstStyle>
            <a:p>
              <a:r>
                <a:t>y = 2x + 4</a:t>
              </a:r>
            </a:p>
          </p:txBody>
        </p:sp>
        <p:graphicFrame>
          <p:nvGraphicFramePr>
            <p:cNvPr id="722" name="Table"/>
            <p:cNvGraphicFramePr/>
            <p:nvPr/>
          </p:nvGraphicFramePr>
          <p:xfrm>
            <a:off x="9652000" y="552450"/>
            <a:ext cx="1841500" cy="80010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36830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40005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i="1"/>
                          <a:t>x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F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-1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F1B"/>
                        </a:solidFill>
                        <a:miter lim="400000"/>
                      </a:lnR>
                      <a:lnT w="12700">
                        <a:solidFill>
                          <a:srgbClr val="201F1B"/>
                        </a:solidFill>
                        <a:miter lim="400000"/>
                      </a:lnT>
                      <a:lnB w="12700">
                        <a:solidFill>
                          <a:srgbClr val="201E1B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40005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i="1"/>
                          <a:t>y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F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  <a:solidFill>
                        <a:srgbClr val="C0C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E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t>6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201E1B"/>
                        </a:solidFill>
                        <a:miter lim="400000"/>
                      </a:lnL>
                      <a:lnR w="12700">
                        <a:solidFill>
                          <a:srgbClr val="201F1B"/>
                        </a:solidFill>
                        <a:miter lim="400000"/>
                      </a:lnR>
                      <a:lnT w="12700">
                        <a:solidFill>
                          <a:srgbClr val="201E1B"/>
                        </a:solidFill>
                        <a:miter lim="400000"/>
                      </a:lnT>
                      <a:lnB w="12700">
                        <a:solidFill>
                          <a:srgbClr val="201F1B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</p:grpSp>
      <p:sp>
        <p:nvSpPr>
          <p:cNvPr id="724" name="2) Solve:"/>
          <p:cNvSpPr txBox="1"/>
          <p:nvPr/>
        </p:nvSpPr>
        <p:spPr>
          <a:xfrm>
            <a:off x="483458" y="2954811"/>
            <a:ext cx="9182101" cy="6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lvl="1" indent="0" algn="l">
              <a:spcBef>
                <a:spcPts val="2800"/>
              </a:spcBef>
              <a:defRPr>
                <a:solidFill>
                  <a:srgbClr val="7B5E2F"/>
                </a:solidFill>
              </a:defRPr>
            </a:pPr>
            <a:r>
              <a:rPr dirty="0"/>
              <a:t> 2) Solve: </a:t>
            </a:r>
          </a:p>
        </p:txBody>
      </p:sp>
      <p:grpSp>
        <p:nvGrpSpPr>
          <p:cNvPr id="730" name="Group"/>
          <p:cNvGrpSpPr/>
          <p:nvPr/>
        </p:nvGrpSpPr>
        <p:grpSpPr>
          <a:xfrm>
            <a:off x="2396844" y="2885002"/>
            <a:ext cx="920670" cy="1143001"/>
            <a:chOff x="0" y="0"/>
            <a:chExt cx="920669" cy="1143000"/>
          </a:xfrm>
        </p:grpSpPr>
        <p:grpSp>
          <p:nvGrpSpPr>
            <p:cNvPr id="728" name="Group"/>
            <p:cNvGrpSpPr/>
            <p:nvPr/>
          </p:nvGrpSpPr>
          <p:grpSpPr>
            <a:xfrm>
              <a:off x="0" y="0"/>
              <a:ext cx="920670" cy="1143001"/>
              <a:chOff x="0" y="0"/>
              <a:chExt cx="920669" cy="1143000"/>
            </a:xfrm>
          </p:grpSpPr>
          <p:sp>
            <p:nvSpPr>
              <p:cNvPr id="725" name="3  1…"/>
              <p:cNvSpPr txBox="1"/>
              <p:nvPr/>
            </p:nvSpPr>
            <p:spPr>
              <a:xfrm>
                <a:off x="0" y="0"/>
                <a:ext cx="914400" cy="1143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aseline="31999">
                    <a:solidFill>
                      <a:srgbClr val="7B5E2F"/>
                    </a:solidFill>
                  </a:defRPr>
                </a:pPr>
                <a:r>
                  <a:t>3</a:t>
                </a:r>
                <a:r>
                  <a:rPr baseline="0"/>
                  <a:t>  1</a:t>
                </a:r>
              </a:p>
              <a:p>
                <a:pPr>
                  <a:defRPr baseline="31999">
                    <a:solidFill>
                      <a:srgbClr val="7B5E2F"/>
                    </a:solidFill>
                  </a:defRPr>
                </a:pPr>
                <a:r>
                  <a:rPr baseline="0"/>
                  <a:t>   64</a:t>
                </a:r>
              </a:p>
            </p:txBody>
          </p:sp>
          <p:sp>
            <p:nvSpPr>
              <p:cNvPr id="726" name="Line"/>
              <p:cNvSpPr/>
              <p:nvPr/>
            </p:nvSpPr>
            <p:spPr>
              <a:xfrm>
                <a:off x="464889" y="57150"/>
                <a:ext cx="455781" cy="0"/>
              </a:xfrm>
              <a:prstGeom prst="line">
                <a:avLst/>
              </a:prstGeom>
              <a:noFill/>
              <a:ln w="25400" cap="flat">
                <a:solidFill>
                  <a:srgbClr val="7B5E2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727" name="Line"/>
              <p:cNvSpPr/>
              <p:nvPr/>
            </p:nvSpPr>
            <p:spPr>
              <a:xfrm>
                <a:off x="464889" y="560916"/>
                <a:ext cx="405508" cy="3582"/>
              </a:xfrm>
              <a:prstGeom prst="line">
                <a:avLst/>
              </a:prstGeom>
              <a:noFill/>
              <a:ln w="25400" cap="flat">
                <a:solidFill>
                  <a:srgbClr val="7B5E2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729" name="√"/>
            <p:cNvSpPr txBox="1"/>
            <p:nvPr/>
          </p:nvSpPr>
          <p:spPr>
            <a:xfrm>
              <a:off x="23217" y="0"/>
              <a:ext cx="563166" cy="1016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 i="1">
                  <a:solidFill>
                    <a:srgbClr val="7B5E2F"/>
                  </a:solidFill>
                </a:defRPr>
              </a:lvl1pPr>
            </a:lstStyle>
            <a:p>
              <a:r>
                <a:t>√</a:t>
              </a:r>
            </a:p>
          </p:txBody>
        </p:sp>
      </p:grpSp>
      <p:sp>
        <p:nvSpPr>
          <p:cNvPr id="731" name="5)  Solve for x: 4(x + 3) = 6x + 6"/>
          <p:cNvSpPr txBox="1"/>
          <p:nvPr/>
        </p:nvSpPr>
        <p:spPr>
          <a:xfrm>
            <a:off x="645583" y="8187266"/>
            <a:ext cx="75692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B5E2F"/>
                </a:solidFill>
              </a:defRPr>
            </a:pPr>
            <a:r>
              <a:t>5)  Solve for </a:t>
            </a:r>
            <a:r>
              <a:rPr i="1"/>
              <a:t>x</a:t>
            </a:r>
            <a:r>
              <a:t>:</a:t>
            </a:r>
            <a:r>
              <a:rPr i="1"/>
              <a:t> </a:t>
            </a:r>
            <a:r>
              <a:t>4(</a:t>
            </a:r>
            <a:r>
              <a:rPr i="1"/>
              <a:t>x</a:t>
            </a:r>
            <a:r>
              <a:t> + 3) = 6</a:t>
            </a:r>
            <a:r>
              <a:rPr i="1"/>
              <a:t>x</a:t>
            </a:r>
            <a:r>
              <a:t> + 6  </a:t>
            </a:r>
          </a:p>
        </p:txBody>
      </p:sp>
      <p:grpSp>
        <p:nvGrpSpPr>
          <p:cNvPr id="734" name="Group"/>
          <p:cNvGrpSpPr/>
          <p:nvPr/>
        </p:nvGrpSpPr>
        <p:grpSpPr>
          <a:xfrm>
            <a:off x="453825" y="6585160"/>
            <a:ext cx="10226948" cy="1201847"/>
            <a:chOff x="0" y="0"/>
            <a:chExt cx="10226947" cy="1201845"/>
          </a:xfrm>
        </p:grpSpPr>
        <p:sp>
          <p:nvSpPr>
            <p:cNvPr id="732" name="4) Solve the inequality and graph on a number line."/>
            <p:cNvSpPr txBox="1"/>
            <p:nvPr/>
          </p:nvSpPr>
          <p:spPr>
            <a:xfrm>
              <a:off x="0" y="0"/>
              <a:ext cx="10226948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spcBef>
                  <a:spcPts val="2800"/>
                </a:spcBef>
                <a:defRPr>
                  <a:solidFill>
                    <a:srgbClr val="7B5E2F"/>
                  </a:solidFill>
                </a:defRPr>
              </a:pPr>
              <a:r>
                <a:t> 4) Solve the inequality and graph on a number line.</a:t>
              </a:r>
            </a:p>
          </p:txBody>
        </p:sp>
        <p:pic>
          <p:nvPicPr>
            <p:cNvPr id="733" name="Screen Shot 2017-12-06 at 2.51.58 PM.png" descr="Screen Shot 2017-12-06 at 2.51.58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02798" y="662578"/>
              <a:ext cx="3872921" cy="539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765" name="8th Grad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8th Grade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Benchmark 4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Week 6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Week 6, Day 1"/>
          <p:cNvSpPr txBox="1">
            <a:spLocks noGrp="1"/>
          </p:cNvSpPr>
          <p:nvPr>
            <p:ph type="title"/>
          </p:nvPr>
        </p:nvSpPr>
        <p:spPr>
          <a:xfrm>
            <a:off x="787400" y="431800"/>
            <a:ext cx="11430000" cy="1363167"/>
          </a:xfrm>
          <a:prstGeom prst="rect">
            <a:avLst/>
          </a:prstGeom>
        </p:spPr>
        <p:txBody>
          <a:bodyPr anchor="t"/>
          <a:lstStyle/>
          <a:p>
            <a:r>
              <a:t>Week 6, Day 1</a:t>
            </a:r>
          </a:p>
        </p:txBody>
      </p:sp>
      <p:sp>
        <p:nvSpPr>
          <p:cNvPr id="768" name="Between which two points is the slope the greatest?…"/>
          <p:cNvSpPr txBox="1">
            <a:spLocks noGrp="1"/>
          </p:cNvSpPr>
          <p:nvPr>
            <p:ph type="body" sz="half" idx="1"/>
          </p:nvPr>
        </p:nvSpPr>
        <p:spPr>
          <a:xfrm>
            <a:off x="407590" y="1716831"/>
            <a:ext cx="5575698" cy="7395516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609600" indent="-609600" defTabSz="560831">
              <a:spcBef>
                <a:spcPts val="3400"/>
              </a:spcBef>
              <a:buSzPct val="100000"/>
              <a:buAutoNum type="arabicPeriod"/>
              <a:defRPr sz="3455">
                <a:latin typeface="+mj-lt"/>
                <a:ea typeface="+mj-ea"/>
                <a:cs typeface="+mj-cs"/>
                <a:sym typeface="Baskerville"/>
              </a:defRPr>
            </a:pPr>
            <a:r>
              <a:t>Between which two points is the slope the greatest?</a:t>
            </a:r>
          </a:p>
          <a:p>
            <a:pPr marL="609600" indent="-609600" defTabSz="560831">
              <a:spcBef>
                <a:spcPts val="3400"/>
              </a:spcBef>
              <a:buSzPct val="100000"/>
              <a:buAutoNum type="arabicPeriod"/>
              <a:defRPr sz="3455">
                <a:latin typeface="+mj-lt"/>
                <a:ea typeface="+mj-ea"/>
                <a:cs typeface="+mj-cs"/>
                <a:sym typeface="Baskerville"/>
              </a:defRPr>
            </a:pPr>
            <a:r>
              <a:t>Between which two points is the slope the least?                                                                 </a:t>
            </a:r>
          </a:p>
          <a:p>
            <a:pPr marL="609600" indent="-609600" defTabSz="560831">
              <a:spcBef>
                <a:spcPts val="3400"/>
              </a:spcBef>
              <a:buSzPct val="100000"/>
              <a:buAutoNum type="arabicPeriod"/>
              <a:defRPr sz="3455">
                <a:latin typeface="+mj-lt"/>
                <a:ea typeface="+mj-ea"/>
                <a:cs typeface="+mj-cs"/>
                <a:sym typeface="Baskerville"/>
              </a:defRPr>
            </a:pPr>
            <a:r>
              <a:t>Between which two points                                                                             points is the slope negative?  </a:t>
            </a:r>
          </a:p>
          <a:p>
            <a:pPr marL="609600" indent="-609600" defTabSz="560831">
              <a:spcBef>
                <a:spcPts val="3400"/>
              </a:spcBef>
              <a:buSzPct val="100000"/>
              <a:buAutoNum type="arabicPeriod"/>
              <a:defRPr sz="3455">
                <a:latin typeface="+mj-lt"/>
                <a:ea typeface="+mj-ea"/>
                <a:cs typeface="+mj-cs"/>
                <a:sym typeface="Baskerville"/>
              </a:defRPr>
            </a:pPr>
            <a:r>
              <a:t>Are the first 3 points collinear?</a:t>
            </a:r>
          </a:p>
          <a:p>
            <a:pPr marL="609600" indent="-609600" defTabSz="560831">
              <a:spcBef>
                <a:spcPts val="3400"/>
              </a:spcBef>
              <a:buSzPct val="100000"/>
              <a:buAutoNum type="arabicPeriod"/>
              <a:defRPr sz="3455">
                <a:latin typeface="+mj-lt"/>
                <a:ea typeface="+mj-ea"/>
                <a:cs typeface="+mj-cs"/>
                <a:sym typeface="Baskerville"/>
              </a:defRPr>
            </a:pPr>
            <a:r>
              <a:t>Are the 2nd, 3rd, and 4th points collinear?</a:t>
            </a:r>
          </a:p>
        </p:txBody>
      </p:sp>
      <p:pic>
        <p:nvPicPr>
          <p:cNvPr id="769" name="line_example5.jpg" descr="line_exampl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662" y="2674761"/>
            <a:ext cx="6298046" cy="5479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Week 6, Day 2"/>
          <p:cNvSpPr txBox="1">
            <a:spLocks noGrp="1"/>
          </p:cNvSpPr>
          <p:nvPr>
            <p:ph type="title"/>
          </p:nvPr>
        </p:nvSpPr>
        <p:spPr>
          <a:xfrm>
            <a:off x="787400" y="368300"/>
            <a:ext cx="11430000" cy="1367136"/>
          </a:xfrm>
          <a:prstGeom prst="rect">
            <a:avLst/>
          </a:prstGeom>
        </p:spPr>
        <p:txBody>
          <a:bodyPr anchor="t"/>
          <a:lstStyle/>
          <a:p>
            <a:r>
              <a:t>Week 6, Day 2</a:t>
            </a:r>
          </a:p>
        </p:txBody>
      </p:sp>
      <p:sp>
        <p:nvSpPr>
          <p:cNvPr id="781" name="Solve the system by graphing:       y = 2x - 3        y = 4x + l…"/>
          <p:cNvSpPr txBox="1">
            <a:spLocks noGrp="1"/>
          </p:cNvSpPr>
          <p:nvPr>
            <p:ph type="body" idx="1"/>
          </p:nvPr>
        </p:nvSpPr>
        <p:spPr>
          <a:xfrm>
            <a:off x="484633" y="1953369"/>
            <a:ext cx="12218840" cy="7345462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03250" indent="-603250" defTabSz="554990">
              <a:spcBef>
                <a:spcPts val="3400"/>
              </a:spcBef>
              <a:buSzPct val="100000"/>
              <a:buAutoNum type="arabicPeriod"/>
              <a:defRPr sz="3420">
                <a:latin typeface="+mj-lt"/>
                <a:ea typeface="+mj-ea"/>
                <a:cs typeface="+mj-cs"/>
                <a:sym typeface="Baskerville"/>
              </a:defRPr>
            </a:pPr>
            <a:r>
              <a:t>Solve the system by graphing:       y = 2x - 3        y = 4x + l</a:t>
            </a:r>
          </a:p>
          <a:p>
            <a:pPr marL="0" indent="0" algn="ctr" defTabSz="554990">
              <a:spcBef>
                <a:spcPts val="7100"/>
              </a:spcBef>
              <a:buSzTx/>
              <a:buNone/>
              <a:defRPr sz="3420">
                <a:latin typeface="+mj-lt"/>
                <a:ea typeface="+mj-ea"/>
                <a:cs typeface="+mj-cs"/>
                <a:sym typeface="Baskerville"/>
              </a:defRPr>
            </a:pPr>
            <a:r>
              <a:rPr b="1"/>
              <a:t>Solve the following by combination OR elimination:</a:t>
            </a:r>
            <a:r>
              <a:t>          </a:t>
            </a:r>
          </a:p>
          <a:p>
            <a:pPr marL="0" indent="0" defTabSz="554990">
              <a:spcBef>
                <a:spcPts val="4700"/>
              </a:spcBef>
              <a:buSzTx/>
              <a:buNone/>
              <a:defRPr sz="3420">
                <a:latin typeface="+mj-lt"/>
                <a:ea typeface="+mj-ea"/>
                <a:cs typeface="+mj-cs"/>
                <a:sym typeface="Baskerville"/>
              </a:defRPr>
            </a:pPr>
            <a:r>
              <a:t>2.     2x - y = 5              x - 3y = 0</a:t>
            </a:r>
          </a:p>
          <a:p>
            <a:pPr marL="0" indent="0" defTabSz="554990">
              <a:spcBef>
                <a:spcPts val="7100"/>
              </a:spcBef>
              <a:buSzTx/>
              <a:buNone/>
              <a:defRPr sz="3420">
                <a:latin typeface="+mj-lt"/>
                <a:ea typeface="+mj-ea"/>
                <a:cs typeface="+mj-cs"/>
                <a:sym typeface="Baskerville"/>
              </a:defRPr>
            </a:pPr>
            <a:r>
              <a:t>3.     5x - y = -5             x - y = 3</a:t>
            </a:r>
          </a:p>
          <a:p>
            <a:pPr marL="0" indent="0" defTabSz="554990">
              <a:spcBef>
                <a:spcPts val="7100"/>
              </a:spcBef>
              <a:buSzTx/>
              <a:buNone/>
              <a:defRPr sz="3420">
                <a:latin typeface="+mj-lt"/>
                <a:ea typeface="+mj-ea"/>
                <a:cs typeface="+mj-cs"/>
                <a:sym typeface="Baskerville"/>
              </a:defRPr>
            </a:pPr>
            <a:r>
              <a:t>4.     2x + y = -ll            x + 2y = -l</a:t>
            </a:r>
          </a:p>
          <a:p>
            <a:pPr marL="0" indent="0" defTabSz="554990">
              <a:spcBef>
                <a:spcPts val="7100"/>
              </a:spcBef>
              <a:buSzTx/>
              <a:buNone/>
              <a:defRPr sz="3420">
                <a:latin typeface="+mj-lt"/>
                <a:ea typeface="+mj-ea"/>
                <a:cs typeface="+mj-cs"/>
                <a:sym typeface="Baskerville"/>
              </a:defRPr>
            </a:pPr>
            <a:r>
              <a:t>5.     x + 3y = 7            3x + 9y = 2l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Week 6, Day 3"/>
          <p:cNvSpPr txBox="1">
            <a:spLocks noGrp="1"/>
          </p:cNvSpPr>
          <p:nvPr>
            <p:ph type="title"/>
          </p:nvPr>
        </p:nvSpPr>
        <p:spPr>
          <a:xfrm>
            <a:off x="787400" y="317500"/>
            <a:ext cx="11430000" cy="1469877"/>
          </a:xfrm>
          <a:prstGeom prst="rect">
            <a:avLst/>
          </a:prstGeom>
        </p:spPr>
        <p:txBody>
          <a:bodyPr anchor="t"/>
          <a:lstStyle/>
          <a:p>
            <a:r>
              <a:t>Week 6, Day 3</a:t>
            </a:r>
          </a:p>
        </p:txBody>
      </p:sp>
      <p:sp>
        <p:nvSpPr>
          <p:cNvPr id="793" name="Solve for x in the triangle to the right.…"/>
          <p:cNvSpPr txBox="1">
            <a:spLocks noGrp="1"/>
          </p:cNvSpPr>
          <p:nvPr>
            <p:ph type="body" idx="1"/>
          </p:nvPr>
        </p:nvSpPr>
        <p:spPr>
          <a:xfrm>
            <a:off x="449014" y="1538783"/>
            <a:ext cx="11571288" cy="769382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35000" indent="-6350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rPr dirty="0"/>
              <a:t>Solve for x in the triangle to the right.</a:t>
            </a:r>
          </a:p>
          <a:p>
            <a:pPr marL="635000" indent="-635000">
              <a:spcBef>
                <a:spcPts val="100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rPr dirty="0"/>
              <a:t>Find the value of the question mark in the </a:t>
            </a:r>
            <a:br>
              <a:rPr dirty="0"/>
            </a:br>
            <a:r>
              <a:rPr dirty="0"/>
              <a:t>triangle to the </a:t>
            </a:r>
            <a:r>
              <a:rPr lang="en-US" dirty="0"/>
              <a:t>lower </a:t>
            </a:r>
            <a:r>
              <a:rPr dirty="0"/>
              <a:t>right.</a:t>
            </a:r>
          </a:p>
          <a:p>
            <a:pPr marL="635000" indent="-635000">
              <a:spcBef>
                <a:spcPts val="75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rPr dirty="0"/>
              <a:t>If a dice is rolled and a coin is tossed then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what is the probability of getting a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head</a:t>
            </a:r>
            <a:r>
              <a:rPr lang="en-US" dirty="0"/>
              <a:t>s</a:t>
            </a:r>
            <a:r>
              <a:rPr dirty="0"/>
              <a:t> and a 6?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635000" indent="-635000">
              <a:spcBef>
                <a:spcPts val="100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rPr dirty="0"/>
              <a:t>8x + 5y = 7                           5. -5x + 2y = 22                             -x  -    y = l                                -3x + 2y = 6</a:t>
            </a:r>
          </a:p>
        </p:txBody>
      </p:sp>
      <p:pic>
        <p:nvPicPr>
          <p:cNvPr id="794" name="Screen Shot 2014-09-23 at 3.30.09 PM.png" descr="Screen Shot 2014-09-23 at 3.30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6978" y="1327100"/>
            <a:ext cx="2006601" cy="2463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795" name="Screen Shot 2014-09-23 at 3.30.59 PM.png" descr="Screen Shot 2014-09-23 at 3.30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92928" y="4080195"/>
            <a:ext cx="1765301" cy="26670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796" name="Question 1"/>
          <p:cNvSpPr txBox="1"/>
          <p:nvPr/>
        </p:nvSpPr>
        <p:spPr>
          <a:xfrm>
            <a:off x="10308387" y="981395"/>
            <a:ext cx="17653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1">
                <a:solidFill>
                  <a:srgbClr val="00000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797" name="Question 2"/>
          <p:cNvSpPr txBox="1"/>
          <p:nvPr/>
        </p:nvSpPr>
        <p:spPr>
          <a:xfrm>
            <a:off x="10892927" y="3751398"/>
            <a:ext cx="17653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1">
                <a:solidFill>
                  <a:srgbClr val="000000"/>
                </a:solidFill>
              </a:defRPr>
            </a:lvl1pPr>
          </a:lstStyle>
          <a:p>
            <a:r>
              <a:rPr dirty="0"/>
              <a:t>Question 2</a:t>
            </a:r>
          </a:p>
        </p:txBody>
      </p:sp>
      <p:sp>
        <p:nvSpPr>
          <p:cNvPr id="798" name="Solve:"/>
          <p:cNvSpPr txBox="1"/>
          <p:nvPr/>
        </p:nvSpPr>
        <p:spPr>
          <a:xfrm>
            <a:off x="459134" y="7131049"/>
            <a:ext cx="12153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0000"/>
              </a:spcBef>
              <a:defRPr>
                <a:solidFill>
                  <a:srgbClr val="5E5E5E"/>
                </a:solidFill>
              </a:defRPr>
            </a:lvl1pPr>
          </a:lstStyle>
          <a:p>
            <a:r>
              <a:t>Solve: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Week 6, Day 4"/>
          <p:cNvSpPr txBox="1">
            <a:spLocks noGrp="1"/>
          </p:cNvSpPr>
          <p:nvPr>
            <p:ph type="title"/>
          </p:nvPr>
        </p:nvSpPr>
        <p:spPr>
          <a:xfrm>
            <a:off x="787400" y="355600"/>
            <a:ext cx="11430000" cy="1335832"/>
          </a:xfrm>
          <a:prstGeom prst="rect">
            <a:avLst/>
          </a:prstGeom>
        </p:spPr>
        <p:txBody>
          <a:bodyPr anchor="t"/>
          <a:lstStyle/>
          <a:p>
            <a:r>
              <a:t>Week 6, Day 4</a:t>
            </a:r>
          </a:p>
        </p:txBody>
      </p:sp>
      <p:sp>
        <p:nvSpPr>
          <p:cNvPr id="813" name="The numbers 4 through 14 are placed in a bowel and drawn at random then replaced after being drawn. What is the probability of drawing the number 14 and then a number less than 12?…"/>
          <p:cNvSpPr txBox="1">
            <a:spLocks noGrp="1"/>
          </p:cNvSpPr>
          <p:nvPr>
            <p:ph type="body" idx="1"/>
          </p:nvPr>
        </p:nvSpPr>
        <p:spPr>
          <a:xfrm>
            <a:off x="472380" y="1711424"/>
            <a:ext cx="12060040" cy="7564885"/>
          </a:xfrm>
          <a:prstGeom prst="rect">
            <a:avLst/>
          </a:prstGeom>
        </p:spPr>
        <p:txBody>
          <a:bodyPr anchor="t"/>
          <a:lstStyle/>
          <a:p>
            <a:pPr marL="529166" indent="-529166" defTabSz="457200">
              <a:spcBef>
                <a:spcPts val="0"/>
              </a:spcBef>
              <a:buSzPct val="100000"/>
              <a:buAutoNum type="arabicPeriod"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t>The numbers 4 through 14 are placed in a bowel and drawn at random then replaced after being drawn. What is the probability of drawing the number 14 and then a number less than 12? </a:t>
            </a:r>
          </a:p>
          <a:p>
            <a:pPr marL="635000" indent="-635000" defTabSz="457200">
              <a:spcBef>
                <a:spcPts val="0"/>
              </a:spcBef>
              <a:buSzTx/>
              <a:buNone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endParaRPr/>
          </a:p>
          <a:p>
            <a:pPr marL="635000" indent="-635000">
              <a:buSzPct val="100000"/>
              <a:buAutoNum type="arabicPeriod" startAt="2"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rPr i="1"/>
              <a:t>x</a:t>
            </a:r>
            <a:r>
              <a:t> + </a:t>
            </a:r>
            <a:r>
              <a:rPr i="1"/>
              <a:t>y</a:t>
            </a:r>
            <a:r>
              <a:t> = 3                                               3. </a:t>
            </a:r>
            <a:r>
              <a:rPr i="1"/>
              <a:t>x</a:t>
            </a:r>
            <a:r>
              <a:t> + </a:t>
            </a:r>
            <a:r>
              <a:rPr i="1"/>
              <a:t>y</a:t>
            </a:r>
            <a:r>
              <a:t> = 0</a:t>
            </a:r>
          </a:p>
          <a:p>
            <a:pPr marL="0" lvl="2" indent="457200">
              <a:spcBef>
                <a:spcPts val="0"/>
              </a:spcBef>
              <a:buSzTx/>
              <a:buNone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t> 2</a:t>
            </a:r>
            <a:r>
              <a:rPr i="1"/>
              <a:t>x</a:t>
            </a:r>
            <a:r>
              <a:t> + 2</a:t>
            </a:r>
            <a:r>
              <a:rPr i="1"/>
              <a:t>y</a:t>
            </a:r>
            <a:r>
              <a:t> = 6                                               2</a:t>
            </a:r>
            <a:r>
              <a:rPr i="1"/>
              <a:t>x</a:t>
            </a:r>
            <a:r>
              <a:t> - 11</a:t>
            </a:r>
            <a:r>
              <a:rPr i="1"/>
              <a:t>y</a:t>
            </a:r>
            <a:r>
              <a:t> = 39</a:t>
            </a:r>
          </a:p>
          <a:p>
            <a:pPr marL="0" indent="0" algn="ctr">
              <a:buSzTx/>
              <a:buNone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rPr b="1"/>
              <a:t>Are the following sets of points collinear?</a:t>
            </a:r>
            <a:r>
              <a:t>                    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t>4. (4,5) (6,7) (8,9)</a:t>
            </a:r>
          </a:p>
          <a:p>
            <a:pPr marL="0" indent="0">
              <a:buSzTx/>
              <a:buNone/>
              <a:defRPr>
                <a:solidFill>
                  <a:srgbClr val="626262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t>5. (-2,4) (-2,9) (-2,l00)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Friday Five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314113" cy="1284933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t>Friday Five</a:t>
            </a:r>
          </a:p>
        </p:txBody>
      </p:sp>
      <p:sp>
        <p:nvSpPr>
          <p:cNvPr id="824" name="Solve the following by combination/elimination:…"/>
          <p:cNvSpPr txBox="1">
            <a:spLocks noGrp="1"/>
          </p:cNvSpPr>
          <p:nvPr>
            <p:ph type="body" idx="1"/>
          </p:nvPr>
        </p:nvSpPr>
        <p:spPr>
          <a:xfrm>
            <a:off x="398462" y="1567854"/>
            <a:ext cx="12207876" cy="7760445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Solve the following by combination/elimination:           </a:t>
            </a:r>
          </a:p>
          <a:p>
            <a:pPr marL="0" lvl="8" indent="1828800">
              <a:spcBef>
                <a:spcPts val="0"/>
              </a:spcBef>
              <a:buSzTx/>
              <a:buNone/>
              <a:defRPr sz="3600" b="1">
                <a:solidFill>
                  <a:srgbClr val="5E5E5E"/>
                </a:solidFill>
              </a:defRPr>
            </a:pPr>
            <a:r>
              <a:t>2x - y = 5          x - 3y = 0</a:t>
            </a:r>
          </a:p>
          <a:p>
            <a:pPr marL="635000" indent="-635000">
              <a:spcBef>
                <a:spcPts val="48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If a dice is rolled and a coin is tossed then what is the probability of getting a head and a 6?</a:t>
            </a:r>
          </a:p>
          <a:p>
            <a:pPr marL="635000" indent="-6350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Solve for x in the triangle to the right.</a:t>
            </a:r>
          </a:p>
          <a:p>
            <a:pPr marL="635000" indent="-6350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Are the following sets of points collinear?                    </a:t>
            </a:r>
          </a:p>
          <a:p>
            <a:pPr marL="0" lvl="8" indent="1828800">
              <a:spcBef>
                <a:spcPts val="0"/>
              </a:spcBef>
              <a:buSzTx/>
              <a:buNone/>
              <a:defRPr sz="3600" b="1">
                <a:solidFill>
                  <a:srgbClr val="5E5E5E"/>
                </a:solidFill>
              </a:defRPr>
            </a:pPr>
            <a:r>
              <a:t>(4,5) (6,7) (8,9)</a:t>
            </a:r>
          </a:p>
          <a:p>
            <a:pPr marL="635000" indent="-6350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Solve the following system of equations:</a:t>
            </a:r>
          </a:p>
          <a:p>
            <a:pPr marL="0" lvl="5" indent="1143000">
              <a:spcBef>
                <a:spcPts val="0"/>
              </a:spcBef>
              <a:buSzTx/>
              <a:buNone/>
              <a:defRPr sz="3600">
                <a:solidFill>
                  <a:srgbClr val="5E5E5E"/>
                </a:solidFill>
              </a:defRPr>
            </a:pPr>
            <a:r>
              <a:rPr b="1"/>
              <a:t>x - y = 3          x - y = 2</a:t>
            </a:r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825" name="Screen Shot 2014-09-23 at 3.30.09 PM.png" descr="Screen Shot 2014-09-23 at 3.30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8478" y="4083000"/>
            <a:ext cx="2006601" cy="2463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837" name="8th Grad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8th Grade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Benchmark 4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Week 7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Week 7, Day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7, Day 1</a:t>
            </a:r>
          </a:p>
        </p:txBody>
      </p:sp>
      <p:sp>
        <p:nvSpPr>
          <p:cNvPr id="840" name="Determine the length of a diagonal of a rectangle that is 5 inches by 7 inches.…"/>
          <p:cNvSpPr txBox="1">
            <a:spLocks noGrp="1"/>
          </p:cNvSpPr>
          <p:nvPr>
            <p:ph type="body" idx="1"/>
          </p:nvPr>
        </p:nvSpPr>
        <p:spPr>
          <a:xfrm>
            <a:off x="1054100" y="2425700"/>
            <a:ext cx="11176000" cy="6350000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t>Determine the length of a diagonal of a rectangle that is 5 inches by 7 inches.</a:t>
            </a:r>
          </a:p>
          <a:p>
            <a:pPr marL="673100" indent="-673100">
              <a:buAutoNum type="arabicPeriod"/>
              <a:defRPr sz="3000"/>
            </a:pPr>
            <a:r>
              <a:t>Is a triangle with sides lengths 2 cm, 4 cm, and 5 cm a right triangle? Why or why not? </a:t>
            </a:r>
          </a:p>
          <a:p>
            <a:pPr marL="673100" indent="-673100">
              <a:buAutoNum type="arabicPeriod"/>
              <a:defRPr sz="3000"/>
            </a:pPr>
            <a:r>
              <a:t>Given points at (0,0) and (6,8) find the distance of the diagonal. </a:t>
            </a:r>
          </a:p>
          <a:p>
            <a:pPr marL="673100" indent="-673100">
              <a:buAutoNum type="arabicPeriod"/>
              <a:defRPr sz="3000"/>
            </a:pPr>
            <a:r>
              <a:t>Given the points (-9,2) and (-3,10) find the length of the line that connects them. </a:t>
            </a:r>
          </a:p>
          <a:p>
            <a:pPr marL="673100" indent="-673100">
              <a:buAutoNum type="arabicPeriod"/>
              <a:defRPr sz="3000"/>
            </a:pPr>
            <a:r>
              <a:t>Solve for a: a</a:t>
            </a:r>
            <a:r>
              <a:rPr baseline="31999"/>
              <a:t>2</a:t>
            </a:r>
            <a:r>
              <a:t> + 4</a:t>
            </a:r>
            <a:r>
              <a:rPr baseline="31999"/>
              <a:t>2</a:t>
            </a:r>
            <a:r>
              <a:t> = 25 </a:t>
            </a:r>
          </a:p>
        </p:txBody>
      </p:sp>
      <p:grpSp>
        <p:nvGrpSpPr>
          <p:cNvPr id="849" name="Group"/>
          <p:cNvGrpSpPr/>
          <p:nvPr/>
        </p:nvGrpSpPr>
        <p:grpSpPr>
          <a:xfrm>
            <a:off x="8648700" y="6756400"/>
            <a:ext cx="2387600" cy="2387600"/>
            <a:chOff x="0" y="0"/>
            <a:chExt cx="2387600" cy="2387600"/>
          </a:xfrm>
        </p:grpSpPr>
        <p:pic>
          <p:nvPicPr>
            <p:cNvPr id="841" name="droppedImage.png" descr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387600" cy="238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2" name="Circle"/>
            <p:cNvSpPr/>
            <p:nvPr/>
          </p:nvSpPr>
          <p:spPr>
            <a:xfrm>
              <a:off x="266700" y="939800"/>
              <a:ext cx="114300" cy="114300"/>
            </a:xfrm>
            <a:prstGeom prst="ellipse">
              <a:avLst/>
            </a:prstGeom>
            <a:solidFill>
              <a:srgbClr val="0056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61FF"/>
                  </a:solidFill>
                  <a:effectLst>
                    <a:outerShdw blurRad="508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endParaRPr/>
            </a:p>
          </p:txBody>
        </p:sp>
        <p:sp>
          <p:nvSpPr>
            <p:cNvPr id="843" name="Circle"/>
            <p:cNvSpPr/>
            <p:nvPr/>
          </p:nvSpPr>
          <p:spPr>
            <a:xfrm>
              <a:off x="825500" y="241300"/>
              <a:ext cx="114300" cy="114300"/>
            </a:xfrm>
            <a:prstGeom prst="ellipse">
              <a:avLst/>
            </a:prstGeom>
            <a:solidFill>
              <a:srgbClr val="0056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61FF"/>
                  </a:solidFill>
                  <a:effectLst>
                    <a:outerShdw blurRad="508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endParaRPr/>
            </a:p>
          </p:txBody>
        </p:sp>
        <p:sp>
          <p:nvSpPr>
            <p:cNvPr id="844" name="Line"/>
            <p:cNvSpPr/>
            <p:nvPr/>
          </p:nvSpPr>
          <p:spPr>
            <a:xfrm flipV="1">
              <a:off x="296759" y="1003298"/>
              <a:ext cx="613964" cy="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5" name="Line"/>
            <p:cNvSpPr/>
            <p:nvPr/>
          </p:nvSpPr>
          <p:spPr>
            <a:xfrm flipV="1">
              <a:off x="889000" y="246732"/>
              <a:ext cx="0" cy="770340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6" name="Line"/>
            <p:cNvSpPr/>
            <p:nvPr/>
          </p:nvSpPr>
          <p:spPr>
            <a:xfrm flipV="1">
              <a:off x="318095" y="282971"/>
              <a:ext cx="557263" cy="679402"/>
            </a:xfrm>
            <a:prstGeom prst="line">
              <a:avLst/>
            </a:prstGeom>
            <a:noFill/>
            <a:ln w="254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7" name="Line"/>
            <p:cNvSpPr/>
            <p:nvPr/>
          </p:nvSpPr>
          <p:spPr>
            <a:xfrm flipV="1">
              <a:off x="766861" y="901700"/>
              <a:ext cx="109654" cy="4168"/>
            </a:xfrm>
            <a:prstGeom prst="line">
              <a:avLst/>
            </a:prstGeom>
            <a:noFill/>
            <a:ln w="25400" cap="flat">
              <a:solidFill>
                <a:srgbClr val="7B5E2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8" name="Line"/>
            <p:cNvSpPr/>
            <p:nvPr/>
          </p:nvSpPr>
          <p:spPr>
            <a:xfrm flipV="1">
              <a:off x="774700" y="913144"/>
              <a:ext cx="0" cy="94323"/>
            </a:xfrm>
            <a:prstGeom prst="line">
              <a:avLst/>
            </a:prstGeom>
            <a:noFill/>
            <a:ln w="25400" cap="flat">
              <a:solidFill>
                <a:srgbClr val="7B5E2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Week 7, Day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7, Day 2</a:t>
            </a:r>
          </a:p>
        </p:txBody>
      </p:sp>
      <p:sp>
        <p:nvSpPr>
          <p:cNvPr id="864" name="Find the volume of the cylinder (use 3.14 for pi).…"/>
          <p:cNvSpPr txBox="1">
            <a:spLocks noGrp="1"/>
          </p:cNvSpPr>
          <p:nvPr>
            <p:ph type="body" idx="1"/>
          </p:nvPr>
        </p:nvSpPr>
        <p:spPr>
          <a:xfrm>
            <a:off x="546100" y="2324645"/>
            <a:ext cx="8480029" cy="713631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73100" indent="-673100">
              <a:spcBef>
                <a:spcPts val="5400"/>
              </a:spcBef>
              <a:buAutoNum type="arabicPeriod"/>
              <a:defRPr sz="3000">
                <a:solidFill>
                  <a:srgbClr val="5E5E5E"/>
                </a:solidFill>
              </a:defRPr>
            </a:pPr>
            <a:r>
              <a:rPr dirty="0"/>
              <a:t>Find the volume of the cylinder (use 3.14 for </a:t>
            </a:r>
            <a:r>
              <a:rPr i="1" dirty="0"/>
              <a:t>pi</a:t>
            </a:r>
            <a:r>
              <a:rPr dirty="0"/>
              <a:t>).</a:t>
            </a:r>
          </a:p>
          <a:p>
            <a:pPr marL="673100" indent="-673100">
              <a:spcBef>
                <a:spcPts val="5400"/>
              </a:spcBef>
              <a:buAutoNum type="arabicPeriod"/>
              <a:defRPr sz="3000">
                <a:solidFill>
                  <a:srgbClr val="5E5E5E"/>
                </a:solidFill>
              </a:defRPr>
            </a:pPr>
            <a:r>
              <a:rPr dirty="0"/>
              <a:t>Find the volume of the sphere (use 3.14 for </a:t>
            </a:r>
            <a:r>
              <a:rPr i="1" dirty="0"/>
              <a:t>pi</a:t>
            </a:r>
            <a:r>
              <a:rPr dirty="0"/>
              <a:t>).                                                                           </a:t>
            </a:r>
          </a:p>
          <a:p>
            <a:pPr marL="673100" indent="-673100">
              <a:spcBef>
                <a:spcPts val="5400"/>
              </a:spcBef>
              <a:buAutoNum type="arabicPeriod"/>
              <a:defRPr sz="3000"/>
            </a:pPr>
            <a:r>
              <a:rPr dirty="0"/>
              <a:t>Is the triangle with side lengths                                                           4 cm, 5 cm, and 7 cm a right                                                         triangle? Why or why not?</a:t>
            </a:r>
          </a:p>
          <a:p>
            <a:pPr marL="673100" indent="-673100">
              <a:spcBef>
                <a:spcPts val="5400"/>
              </a:spcBef>
              <a:buAutoNum type="arabicPeriod"/>
              <a:defRPr sz="2700"/>
            </a:pPr>
            <a:r>
              <a:rPr dirty="0"/>
              <a:t>If line DF is 5 units long and line EF is 13 units long, how long is line DE if &lt;DFE is 90 degrees?</a:t>
            </a:r>
            <a:endParaRPr dirty="0">
              <a:solidFill>
                <a:srgbClr val="E32400"/>
              </a:solidFill>
            </a:endParaRPr>
          </a:p>
          <a:p>
            <a:pPr marL="673100" indent="-673100">
              <a:spcBef>
                <a:spcPts val="5400"/>
              </a:spcBef>
              <a:buAutoNum type="arabicPeriod"/>
              <a:defRPr sz="3000"/>
            </a:pPr>
            <a:r>
              <a:rPr dirty="0"/>
              <a:t>What is the Pythagorean Theorem? </a:t>
            </a:r>
          </a:p>
        </p:txBody>
      </p:sp>
      <p:pic>
        <p:nvPicPr>
          <p:cNvPr id="865" name="Screen Shot 2014-12-08 at 5.28.55 PM.png" descr="Screen Shot 2014-12-08 at 5.28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1399" y="6356174"/>
            <a:ext cx="2670565" cy="250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Screen Shot 2014-12-08 at 5.22.30 PM.png" descr="Screen Shot 2014-12-08 at 5.22.3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7407" y="1911788"/>
            <a:ext cx="2378549" cy="3567824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Question 1"/>
          <p:cNvSpPr txBox="1"/>
          <p:nvPr/>
        </p:nvSpPr>
        <p:spPr>
          <a:xfrm>
            <a:off x="10014743" y="1543049"/>
            <a:ext cx="140811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/>
            </a:lvl1pPr>
          </a:lstStyle>
          <a:p>
            <a:r>
              <a:t>Question 1</a:t>
            </a:r>
          </a:p>
        </p:txBody>
      </p:sp>
      <p:sp>
        <p:nvSpPr>
          <p:cNvPr id="868" name="Question 2"/>
          <p:cNvSpPr txBox="1"/>
          <p:nvPr/>
        </p:nvSpPr>
        <p:spPr>
          <a:xfrm>
            <a:off x="10014743" y="5988049"/>
            <a:ext cx="140811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/>
            </a:lvl1pPr>
          </a:lstStyle>
          <a:p>
            <a:r>
              <a:t>Question 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Week 1, Day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1, Day 3</a:t>
            </a:r>
          </a:p>
        </p:txBody>
      </p:sp>
      <p:sp>
        <p:nvSpPr>
          <p:cNvPr id="191" name="How is the data in the two scatter plots (A &amp; B) different?…"/>
          <p:cNvSpPr txBox="1">
            <a:spLocks noGrp="1"/>
          </p:cNvSpPr>
          <p:nvPr>
            <p:ph type="body" idx="1"/>
          </p:nvPr>
        </p:nvSpPr>
        <p:spPr>
          <a:xfrm>
            <a:off x="914400" y="2374900"/>
            <a:ext cx="11176000" cy="6603901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32713" indent="-632713" defTabSz="549148">
              <a:spcBef>
                <a:spcPts val="3500"/>
              </a:spcBef>
              <a:buAutoNum type="arabicPeriod"/>
              <a:defRPr sz="2820"/>
            </a:pPr>
            <a:r>
              <a:rPr dirty="0"/>
              <a:t>How is the data in the two scatter plots (A &amp; B) different?</a:t>
            </a:r>
          </a:p>
          <a:p>
            <a:pPr marL="632713" indent="-632713" defTabSz="549148">
              <a:spcBef>
                <a:spcPts val="3500"/>
              </a:spcBef>
              <a:buAutoNum type="arabicPeriod"/>
              <a:defRPr sz="2820"/>
            </a:pPr>
            <a:r>
              <a:rPr dirty="0"/>
              <a:t>Using the “Attendance”</a:t>
            </a:r>
            <a:r>
              <a:rPr lang="en-US" dirty="0"/>
              <a:t> </a:t>
            </a:r>
            <a:r>
              <a:rPr dirty="0"/>
              <a:t>graph below, describe </a:t>
            </a:r>
            <a:br>
              <a:rPr dirty="0"/>
            </a:br>
            <a:r>
              <a:rPr dirty="0"/>
              <a:t>the correlation.</a:t>
            </a:r>
          </a:p>
          <a:p>
            <a:pPr marL="632713" indent="-632713" defTabSz="549148">
              <a:spcBef>
                <a:spcPts val="3500"/>
              </a:spcBef>
              <a:buAutoNum type="arabicPeriod"/>
              <a:defRPr sz="2820"/>
            </a:pPr>
            <a:r>
              <a:rPr dirty="0"/>
              <a:t>Then using the same graph, describe the situation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in words.</a:t>
            </a:r>
          </a:p>
          <a:p>
            <a:pPr marL="632713" indent="-632713" defTabSz="549148">
              <a:spcBef>
                <a:spcPts val="3500"/>
              </a:spcBef>
              <a:buAutoNum type="arabicPeriod" startAt="4"/>
              <a:defRPr sz="2820"/>
            </a:pPr>
            <a:r>
              <a:rPr dirty="0"/>
              <a:t>What type of correlations are these?</a:t>
            </a:r>
          </a:p>
          <a:p>
            <a:pPr marL="1107249" lvl="1" indent="-474535" defTabSz="549148">
              <a:spcBef>
                <a:spcPts val="3500"/>
              </a:spcBef>
              <a:buAutoNum type="alphaUcPeriod"/>
              <a:defRPr sz="2820"/>
            </a:pPr>
            <a:r>
              <a:rPr dirty="0"/>
              <a:t>As the number of students increases, so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doe</a:t>
            </a:r>
            <a:r>
              <a:rPr lang="en-US" dirty="0"/>
              <a:t>s </a:t>
            </a:r>
            <a:r>
              <a:rPr dirty="0"/>
              <a:t>the class size.</a:t>
            </a:r>
          </a:p>
          <a:p>
            <a:pPr marL="1107249" lvl="1" indent="-474535" defTabSz="549148">
              <a:spcBef>
                <a:spcPts val="3500"/>
              </a:spcBef>
              <a:buAutoNum type="alphaUcPeriod"/>
              <a:defRPr sz="2820"/>
            </a:pPr>
            <a:r>
              <a:rPr dirty="0"/>
              <a:t>As the number of absences decreases, th</a:t>
            </a:r>
            <a:r>
              <a:rPr lang="en-US" dirty="0"/>
              <a:t>e </a:t>
            </a:r>
            <a:br>
              <a:rPr lang="en-US" dirty="0"/>
            </a:br>
            <a:r>
              <a:rPr dirty="0"/>
              <a:t>pass rate increases.</a:t>
            </a:r>
          </a:p>
        </p:txBody>
      </p:sp>
      <p:pic>
        <p:nvPicPr>
          <p:cNvPr id="192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0461" y="759221"/>
            <a:ext cx="2458103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21222" y="2713351"/>
            <a:ext cx="2016579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Graph A"/>
          <p:cNvSpPr txBox="1"/>
          <p:nvPr/>
        </p:nvSpPr>
        <p:spPr>
          <a:xfrm>
            <a:off x="11139658" y="526493"/>
            <a:ext cx="101430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>
                <a:solidFill>
                  <a:srgbClr val="7B5E2F"/>
                </a:solidFill>
              </a:defRPr>
            </a:lvl1pPr>
          </a:lstStyle>
          <a:p>
            <a:r>
              <a:rPr dirty="0"/>
              <a:t>Graph A</a:t>
            </a:r>
          </a:p>
        </p:txBody>
      </p:sp>
      <p:sp>
        <p:nvSpPr>
          <p:cNvPr id="195" name="Graph B"/>
          <p:cNvSpPr txBox="1"/>
          <p:nvPr/>
        </p:nvSpPr>
        <p:spPr>
          <a:xfrm>
            <a:off x="11139658" y="2475128"/>
            <a:ext cx="1026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>
                <a:solidFill>
                  <a:srgbClr val="7B5E2F"/>
                </a:solidFill>
              </a:defRPr>
            </a:lvl1pPr>
          </a:lstStyle>
          <a:p>
            <a:r>
              <a:rPr dirty="0"/>
              <a:t>Graph B</a:t>
            </a:r>
          </a:p>
        </p:txBody>
      </p:sp>
      <p:pic>
        <p:nvPicPr>
          <p:cNvPr id="196" name="Screen Shot 2015-01-18 at 12.46.25 PM.png" descr="Screen Shot 2015-01-18 at 12.46.2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3309" y="5535567"/>
            <a:ext cx="3511491" cy="3577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Week 7, Day 3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1568947"/>
          </a:xfrm>
          <a:prstGeom prst="rect">
            <a:avLst/>
          </a:prstGeom>
        </p:spPr>
        <p:txBody>
          <a:bodyPr/>
          <a:lstStyle/>
          <a:p>
            <a:r>
              <a:t>Week 7, Day 3</a:t>
            </a:r>
          </a:p>
        </p:txBody>
      </p:sp>
      <p:sp>
        <p:nvSpPr>
          <p:cNvPr id="883" name="Simplify…"/>
          <p:cNvSpPr txBox="1">
            <a:spLocks noGrp="1"/>
          </p:cNvSpPr>
          <p:nvPr>
            <p:ph type="body" idx="1"/>
          </p:nvPr>
        </p:nvSpPr>
        <p:spPr>
          <a:xfrm>
            <a:off x="471785" y="1768177"/>
            <a:ext cx="12172554" cy="7583290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Simplify                             </a:t>
            </a:r>
          </a:p>
          <a:p>
            <a:pPr marL="635000" indent="-635000">
              <a:spcBef>
                <a:spcPts val="95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Simplify (3x</a:t>
            </a:r>
            <a:r>
              <a:rPr baseline="31999"/>
              <a:t>-2</a:t>
            </a:r>
            <a:r>
              <a:t>)</a:t>
            </a:r>
            <a:r>
              <a:rPr baseline="31999"/>
              <a:t>2</a:t>
            </a:r>
            <a:r>
              <a:t>                                            </a:t>
            </a:r>
            <a:endParaRPr baseline="31999"/>
          </a:p>
          <a:p>
            <a:pPr marL="635000" indent="-635000">
              <a:spcBef>
                <a:spcPts val="60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Write in standard notation: 4.0 x 10</a:t>
            </a:r>
            <a:r>
              <a:rPr baseline="31999"/>
              <a:t>-4</a:t>
            </a:r>
          </a:p>
          <a:p>
            <a:pPr marL="635000" indent="-635000">
              <a:spcBef>
                <a:spcPts val="60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The distance between Earth and the moon is approximately 384, 000 km. Write this in scientific notation.</a:t>
            </a:r>
          </a:p>
          <a:p>
            <a:pPr marL="635000" indent="-635000">
              <a:spcBef>
                <a:spcPts val="60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Simplify: (3 x 10</a:t>
            </a:r>
            <a:r>
              <a:rPr baseline="31999"/>
              <a:t>5</a:t>
            </a:r>
            <a:r>
              <a:t>) x (1.5 x 10</a:t>
            </a:r>
            <a:r>
              <a:rPr baseline="31999"/>
              <a:t>-5</a:t>
            </a:r>
            <a:r>
              <a:t>)</a:t>
            </a:r>
          </a:p>
        </p:txBody>
      </p:sp>
      <p:pic>
        <p:nvPicPr>
          <p:cNvPr id="884" name="Screen Shot 2018-04-17 at 12.06.51 PM.png" descr="Screen Shot 2018-04-17 at 12.06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5422" y="1810742"/>
            <a:ext cx="876301" cy="139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Week 7, Day 4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1426766"/>
          </a:xfrm>
          <a:prstGeom prst="rect">
            <a:avLst/>
          </a:prstGeom>
        </p:spPr>
        <p:txBody>
          <a:bodyPr/>
          <a:lstStyle/>
          <a:p>
            <a:r>
              <a:t>Week 7, Day 4</a:t>
            </a:r>
          </a:p>
        </p:txBody>
      </p:sp>
      <p:sp>
        <p:nvSpPr>
          <p:cNvPr id="896" name="Simplify: (2.3 x 103) x (4 x 10-2)…"/>
          <p:cNvSpPr txBox="1">
            <a:spLocks noGrp="1"/>
          </p:cNvSpPr>
          <p:nvPr>
            <p:ph type="body" idx="1"/>
          </p:nvPr>
        </p:nvSpPr>
        <p:spPr>
          <a:xfrm>
            <a:off x="580355" y="2242145"/>
            <a:ext cx="11844090" cy="7148166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Simplify: (2.3 x 10</a:t>
            </a:r>
            <a:r>
              <a:rPr baseline="31999"/>
              <a:t>3</a:t>
            </a:r>
            <a:r>
              <a:t>) x (4 x 10</a:t>
            </a:r>
            <a:r>
              <a:rPr baseline="31999"/>
              <a:t>-2</a:t>
            </a:r>
            <a:r>
              <a:t>)</a:t>
            </a:r>
          </a:p>
          <a:p>
            <a:pPr marL="635000" indent="-635000">
              <a:spcBef>
                <a:spcPts val="80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Simplify: 1.67 x 10</a:t>
            </a:r>
            <a:r>
              <a:rPr baseline="31999"/>
              <a:t>5</a:t>
            </a:r>
          </a:p>
          <a:p>
            <a:pPr marL="635000" indent="-635000">
              <a:spcBef>
                <a:spcPts val="7000"/>
              </a:spcBef>
              <a:buSzPct val="100000"/>
              <a:buAutoNum type="arabicPeriod"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rPr u="sng"/>
              <a:t>6x</a:t>
            </a:r>
            <a:r>
              <a:rPr u="sng" baseline="31999"/>
              <a:t>2</a:t>
            </a:r>
            <a:r>
              <a:rPr u="sng"/>
              <a:t>y</a:t>
            </a:r>
            <a:r>
              <a:rPr u="sng" baseline="31999"/>
              <a:t>4</a:t>
            </a:r>
            <a:r>
              <a:t>                                4. </a:t>
            </a:r>
            <a:r>
              <a:rPr u="sng"/>
              <a:t>7x</a:t>
            </a:r>
            <a:r>
              <a:rPr u="sng" baseline="31999"/>
              <a:t>2</a:t>
            </a:r>
            <a:r>
              <a:rPr u="sng"/>
              <a:t>y</a:t>
            </a:r>
            <a:r>
              <a:rPr u="sng" baseline="31999"/>
              <a:t>-4</a:t>
            </a:r>
            <a:r>
              <a:t>                                                        3y</a:t>
            </a:r>
            <a:r>
              <a:rPr baseline="31999"/>
              <a:t>2</a:t>
            </a:r>
            <a:r>
              <a:t>                                          x</a:t>
            </a:r>
            <a:r>
              <a:rPr baseline="31999"/>
              <a:t>4</a:t>
            </a:r>
          </a:p>
          <a:p>
            <a:pPr marL="0" indent="0">
              <a:spcBef>
                <a:spcPts val="7000"/>
              </a:spcBef>
              <a:buSzTx/>
              <a:buNone/>
              <a:defRPr>
                <a:latin typeface="+mj-lt"/>
                <a:ea typeface="+mj-ea"/>
                <a:cs typeface="+mj-cs"/>
                <a:sym typeface="Baskerville"/>
              </a:defRPr>
            </a:pPr>
            <a:r>
              <a:t>5.  7</a:t>
            </a:r>
            <a:r>
              <a:rPr baseline="31999"/>
              <a:t>3</a:t>
            </a:r>
            <a:r>
              <a:t>(7</a:t>
            </a:r>
            <a:r>
              <a:rPr baseline="31999"/>
              <a:t>-3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Friday F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907" name="Is the triangle with side lengths 4 cm, 5 cm, and 7 cm a right triangle? Why or why not?…"/>
          <p:cNvSpPr txBox="1">
            <a:spLocks noGrp="1"/>
          </p:cNvSpPr>
          <p:nvPr>
            <p:ph type="body" idx="1"/>
          </p:nvPr>
        </p:nvSpPr>
        <p:spPr>
          <a:xfrm>
            <a:off x="914400" y="2374900"/>
            <a:ext cx="11176000" cy="635000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73100" indent="-673100">
              <a:buAutoNum type="arabicPeriod"/>
              <a:defRPr sz="3000"/>
            </a:pPr>
            <a:r>
              <a:t>Is the triangle with side lengths 4 cm, 5 cm, and 7 cm a right triangle? Why or why not?</a:t>
            </a:r>
            <a:endParaRPr baseline="31999">
              <a:solidFill>
                <a:srgbClr val="E32400"/>
              </a:solidFill>
            </a:endParaRPr>
          </a:p>
          <a:p>
            <a:pPr marL="673100" indent="-673100">
              <a:buAutoNum type="arabicPeriod"/>
              <a:defRPr sz="3000"/>
            </a:pPr>
            <a:r>
              <a:t>Given points at (0,0) and (6,8) find the distance of the diagonal. </a:t>
            </a:r>
            <a:endParaRPr>
              <a:solidFill>
                <a:srgbClr val="E32400"/>
              </a:solidFill>
            </a:endParaRPr>
          </a:p>
          <a:p>
            <a:pPr marL="673100" indent="-673100">
              <a:buAutoNum type="arabicPeriod"/>
              <a:defRPr sz="3000">
                <a:solidFill>
                  <a:srgbClr val="5E5E5E"/>
                </a:solidFill>
              </a:defRPr>
            </a:pPr>
            <a:r>
              <a:t>Find the volume for the cylinder.                                                </a:t>
            </a:r>
            <a:endParaRPr>
              <a:solidFill>
                <a:srgbClr val="E32400"/>
              </a:solidFill>
            </a:endParaRPr>
          </a:p>
          <a:p>
            <a:pPr marL="673100" indent="-673100">
              <a:spcBef>
                <a:spcPts val="7500"/>
              </a:spcBef>
              <a:buAutoNum type="arabicPeriod"/>
              <a:defRPr sz="3000">
                <a:solidFill>
                  <a:srgbClr val="5E5E5E"/>
                </a:solidFill>
              </a:defRPr>
            </a:pPr>
            <a:r>
              <a:t>7</a:t>
            </a:r>
            <a:r>
              <a:rPr baseline="31999"/>
              <a:t>3</a:t>
            </a:r>
            <a:r>
              <a:t>(7</a:t>
            </a:r>
            <a:r>
              <a:rPr baseline="31999"/>
              <a:t>-3</a:t>
            </a:r>
            <a:r>
              <a:t>) </a:t>
            </a:r>
            <a:endParaRPr>
              <a:solidFill>
                <a:srgbClr val="E32400"/>
              </a:solidFill>
            </a:endParaRPr>
          </a:p>
          <a:p>
            <a:pPr marL="673100" indent="-673100">
              <a:spcBef>
                <a:spcPts val="7500"/>
              </a:spcBef>
              <a:buAutoNum type="arabicPeriod"/>
              <a:defRPr sz="3000">
                <a:solidFill>
                  <a:srgbClr val="5E5E5E"/>
                </a:solidFill>
              </a:defRPr>
            </a:pPr>
            <a:r>
              <a:t>The distance between Earth and the moon is approximately 384,000 km. Write this number in scientific notation.</a:t>
            </a:r>
          </a:p>
        </p:txBody>
      </p:sp>
      <p:pic>
        <p:nvPicPr>
          <p:cNvPr id="908" name="Screen Shot 2014-12-08 at 5.22.30 PM.png" descr="Screen Shot 2014-12-08 at 5.22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8382" y="4326492"/>
            <a:ext cx="1834411" cy="2751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Week 1, Day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1, Day 4</a:t>
            </a:r>
          </a:p>
        </p:txBody>
      </p:sp>
      <p:sp>
        <p:nvSpPr>
          <p:cNvPr id="212" name="What type of correlation do the following scenarios have?…"/>
          <p:cNvSpPr txBox="1">
            <a:spLocks noGrp="1"/>
          </p:cNvSpPr>
          <p:nvPr>
            <p:ph type="body" idx="1"/>
          </p:nvPr>
        </p:nvSpPr>
        <p:spPr>
          <a:xfrm>
            <a:off x="406400" y="2589882"/>
            <a:ext cx="8809038" cy="6605836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0" indent="0" defTabSz="554990">
              <a:spcBef>
                <a:spcPts val="3600"/>
              </a:spcBef>
              <a:buSzTx/>
              <a:buNone/>
              <a:defRPr sz="2850" b="1"/>
            </a:pPr>
            <a:r>
              <a:t>What type of correlation do the following scenarios have?</a:t>
            </a:r>
          </a:p>
          <a:p>
            <a:pPr marL="639444" indent="-639444" defTabSz="554990">
              <a:spcBef>
                <a:spcPts val="3600"/>
              </a:spcBef>
              <a:buAutoNum type="arabicPeriod"/>
              <a:defRPr sz="2850"/>
            </a:pPr>
            <a:r>
              <a:t>The number of hours a car is on the road and the number of miles traveled.</a:t>
            </a:r>
          </a:p>
          <a:p>
            <a:pPr marL="639444" indent="-639444" defTabSz="554990">
              <a:spcBef>
                <a:spcPts val="3600"/>
              </a:spcBef>
              <a:buAutoNum type="arabicPeriod"/>
              <a:defRPr sz="2850"/>
            </a:pPr>
            <a:r>
              <a:t>The number of miles a car travels and the amount of gas in the tank.</a:t>
            </a:r>
          </a:p>
          <a:p>
            <a:pPr marL="639444" indent="-639444" defTabSz="554990">
              <a:spcBef>
                <a:spcPts val="3600"/>
              </a:spcBef>
              <a:buAutoNum type="arabicPeriod"/>
              <a:defRPr sz="2850"/>
            </a:pPr>
            <a:r>
              <a:t>The speed of a car and the color of the car.</a:t>
            </a:r>
          </a:p>
          <a:p>
            <a:pPr marL="639444" indent="-639444" defTabSz="554990">
              <a:spcBef>
                <a:spcPts val="3600"/>
              </a:spcBef>
              <a:buAutoNum type="arabicPeriod"/>
              <a:defRPr sz="2850"/>
            </a:pPr>
            <a:r>
              <a:t>Use the graph at the right to describe the correlation</a:t>
            </a:r>
          </a:p>
          <a:p>
            <a:pPr marL="639444" indent="-639444" defTabSz="554990">
              <a:spcBef>
                <a:spcPts val="3600"/>
              </a:spcBef>
              <a:buAutoNum type="arabicPeriod"/>
              <a:defRPr sz="2850"/>
            </a:pPr>
            <a:r>
              <a:t>Then using the graph, describe the situation in                     words.</a:t>
            </a:r>
          </a:p>
        </p:txBody>
      </p:sp>
      <p:pic>
        <p:nvPicPr>
          <p:cNvPr id="213" name="Screen Shot 2015-01-18 at 12.38.05 PM.png" descr="Screen Shot 2015-01-18 at 12.38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9743" y="4721588"/>
            <a:ext cx="3422158" cy="3572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riday F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225" name="What type of correlation does this graph have?…"/>
          <p:cNvSpPr txBox="1">
            <a:spLocks noGrp="1"/>
          </p:cNvSpPr>
          <p:nvPr>
            <p:ph type="body" idx="1"/>
          </p:nvPr>
        </p:nvSpPr>
        <p:spPr>
          <a:xfrm>
            <a:off x="290029" y="2400299"/>
            <a:ext cx="12642202" cy="7004957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rPr dirty="0"/>
              <a:t>What type of correlation does this graph have?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What type of correlation is this? </a:t>
            </a:r>
          </a:p>
          <a:p>
            <a:pPr marL="0" lvl="3" indent="685800">
              <a:spcBef>
                <a:spcPts val="1300"/>
              </a:spcBef>
              <a:buSzTx/>
              <a:buNone/>
              <a:defRPr sz="3000" b="1"/>
            </a:pPr>
            <a:r>
              <a:rPr lang="en-US" dirty="0"/>
              <a:t>“</a:t>
            </a:r>
            <a:r>
              <a:rPr dirty="0"/>
              <a:t>As the number of absences decreases, the pass rate increases</a:t>
            </a:r>
            <a:r>
              <a:rPr lang="en-US" dirty="0"/>
              <a:t>.”</a:t>
            </a:r>
            <a:endParaRPr dirty="0">
              <a:solidFill>
                <a:srgbClr val="FF2600"/>
              </a:solidFill>
            </a:endParaRPr>
          </a:p>
          <a:p>
            <a:pPr marL="673100" indent="-673100">
              <a:buAutoNum type="arabicPeriod"/>
              <a:defRPr sz="3000"/>
            </a:pPr>
            <a:r>
              <a:rPr dirty="0"/>
              <a:t>Based on the scatter plot, is there a positive or negative correlation?</a:t>
            </a:r>
            <a:endParaRPr dirty="0">
              <a:solidFill>
                <a:srgbClr val="FF2600"/>
              </a:solidFill>
            </a:endParaRPr>
          </a:p>
          <a:p>
            <a:pPr marL="673100" indent="-673100">
              <a:buAutoNum type="arabicPeriod"/>
              <a:defRPr sz="3000"/>
            </a:pPr>
            <a:r>
              <a:rPr dirty="0"/>
              <a:t>What does “no correlation” mean?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Would a scatter plot from </a:t>
            </a:r>
            <a:r>
              <a:rPr lang="en-US" dirty="0"/>
              <a:t>this table</a:t>
            </a:r>
            <a:r>
              <a:rPr dirty="0"/>
              <a:t> </a:t>
            </a:r>
            <a:r>
              <a:rPr lang="en-US" dirty="0"/>
              <a:t>have </a:t>
            </a:r>
            <a:br>
              <a:rPr lang="en-US" dirty="0"/>
            </a:br>
            <a:r>
              <a:rPr dirty="0"/>
              <a:t>a positive or negative correlation?</a:t>
            </a:r>
          </a:p>
        </p:txBody>
      </p:sp>
      <p:pic>
        <p:nvPicPr>
          <p:cNvPr id="226" name="Screen Shot 2015-01-18 at 12.38.05 PM.png" descr="Screen Shot 2015-01-18 at 12.38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8758" y="456163"/>
            <a:ext cx="2946095" cy="3075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3313" y="5719206"/>
            <a:ext cx="2433212" cy="14986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8" name="Table"/>
          <p:cNvGraphicFramePr/>
          <p:nvPr>
            <p:extLst>
              <p:ext uri="{D42A27DB-BD31-4B8C-83A1-F6EECF244321}">
                <p14:modId xmlns:p14="http://schemas.microsoft.com/office/powerpoint/2010/main" val="2543243267"/>
              </p:ext>
            </p:extLst>
          </p:nvPr>
        </p:nvGraphicFramePr>
        <p:xfrm>
          <a:off x="2220162" y="7925206"/>
          <a:ext cx="2501130" cy="77313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16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6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68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08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i="1" dirty="0">
                          <a:solidFill>
                            <a:srgbClr val="3C3021"/>
                          </a:solidFill>
                        </a:rPr>
                        <a:t>x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25400">
                      <a:solidFill>
                        <a:srgbClr val="010101"/>
                      </a:solidFill>
                      <a:miter lim="400000"/>
                    </a:lnT>
                    <a:lnB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1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y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10101"/>
                      </a:solidFill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>
                          <a:solidFill>
                            <a:srgbClr val="3C3021"/>
                          </a:solidFill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dirty="0">
                          <a:solidFill>
                            <a:srgbClr val="3C3021"/>
                          </a:solidFill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dirty="0">
                          <a:solidFill>
                            <a:srgbClr val="3C3021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L>
                    <a:lnR w="25400">
                      <a:solidFill>
                        <a:srgbClr val="010101"/>
                      </a:solidFill>
                      <a:miter lim="400000"/>
                    </a:lnR>
                    <a:lnT w="12700">
                      <a:solidFill>
                        <a:srgbClr val="030303"/>
                      </a:solidFill>
                      <a:custDash>
                        <a:ds d="300000" sp="300000"/>
                      </a:custDash>
                      <a:miter lim="400000"/>
                    </a:lnT>
                    <a:lnB w="25400">
                      <a:solidFill>
                        <a:srgbClr val="010101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242" name="8th Grad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8th Grade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Benchmark 4</a:t>
            </a:r>
          </a:p>
          <a:p>
            <a:pPr defTabSz="484886">
              <a:defRPr sz="2988" spc="119">
                <a:effectLst>
                  <a:outerShdw blurRad="21082" dist="2268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Week 2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Week 2, Day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2, Day 1</a:t>
            </a:r>
          </a:p>
        </p:txBody>
      </p:sp>
      <p:sp>
        <p:nvSpPr>
          <p:cNvPr id="245" name="Draw line of best fit on the Beach Visitors scatterplot.…"/>
          <p:cNvSpPr txBox="1">
            <a:spLocks noGrp="1"/>
          </p:cNvSpPr>
          <p:nvPr>
            <p:ph type="body" idx="1"/>
          </p:nvPr>
        </p:nvSpPr>
        <p:spPr>
          <a:xfrm>
            <a:off x="914400" y="2374899"/>
            <a:ext cx="11176000" cy="7179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73100" indent="-673100">
              <a:buAutoNum type="arabicPeriod"/>
              <a:defRPr sz="3000"/>
            </a:pPr>
            <a:r>
              <a:rPr dirty="0"/>
              <a:t>Draw line of best fit on the Beach Visitors scatterplot.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Which linear equation represents                                                     the line of best fit: </a:t>
            </a:r>
            <a:r>
              <a:rPr b="1" dirty="0"/>
              <a:t>y=x+0.25 </a:t>
            </a:r>
            <a:r>
              <a:rPr dirty="0"/>
              <a:t>or</a:t>
            </a:r>
            <a:r>
              <a:rPr b="1" dirty="0"/>
              <a:t> y=3x+1</a:t>
            </a:r>
          </a:p>
          <a:p>
            <a:pPr marL="673100" indent="-673100">
              <a:buAutoNum type="arabicPeriod"/>
              <a:defRPr sz="3000"/>
            </a:pPr>
            <a:r>
              <a:rPr dirty="0"/>
              <a:t>Is line A or line B the line of best fit?</a:t>
            </a:r>
          </a:p>
          <a:p>
            <a:pPr marL="1943100" lvl="2" indent="-673100">
              <a:buAutoNum type="arabicPeriod"/>
              <a:defRPr sz="3000"/>
            </a:pPr>
            <a:endParaRPr dirty="0"/>
          </a:p>
          <a:p>
            <a:pPr marL="1943100" lvl="2" indent="-673100">
              <a:buAutoNum type="arabicPeriod" startAt="2"/>
              <a:defRPr sz="3000"/>
            </a:pPr>
            <a:endParaRPr dirty="0"/>
          </a:p>
          <a:p>
            <a:pPr marL="673100" indent="-673100">
              <a:buAutoNum type="arabicPeriod"/>
              <a:defRPr sz="3000"/>
            </a:pPr>
            <a:endParaRPr lang="en-US" dirty="0"/>
          </a:p>
          <a:p>
            <a:pPr marL="673100" indent="-673100">
              <a:buAutoNum type="arabicPeriod"/>
              <a:defRPr sz="3000"/>
            </a:pPr>
            <a:r>
              <a:rPr dirty="0"/>
              <a:t>Which graph shows the line of best fit?</a:t>
            </a:r>
          </a:p>
        </p:txBody>
      </p:sp>
      <p:pic>
        <p:nvPicPr>
          <p:cNvPr id="24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8801" y="1169704"/>
            <a:ext cx="1994824" cy="2019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Group"/>
          <p:cNvGrpSpPr/>
          <p:nvPr/>
        </p:nvGrpSpPr>
        <p:grpSpPr>
          <a:xfrm>
            <a:off x="8298418" y="3035300"/>
            <a:ext cx="2261096" cy="2184400"/>
            <a:chOff x="0" y="0"/>
            <a:chExt cx="2261095" cy="2184400"/>
          </a:xfrm>
        </p:grpSpPr>
        <p:pic>
          <p:nvPicPr>
            <p:cNvPr id="247" name="droppedImage.png" descr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546" y="0"/>
              <a:ext cx="2184401" cy="218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Line"/>
            <p:cNvSpPr/>
            <p:nvPr/>
          </p:nvSpPr>
          <p:spPr>
            <a:xfrm flipV="1">
              <a:off x="0" y="70543"/>
              <a:ext cx="2261096" cy="2025553"/>
            </a:xfrm>
            <a:prstGeom prst="line">
              <a:avLst/>
            </a:prstGeom>
            <a:noFill/>
            <a:ln w="25400" cap="flat">
              <a:solidFill>
                <a:srgbClr val="0056D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1793374" y="5464376"/>
            <a:ext cx="3263901" cy="2362443"/>
            <a:chOff x="0" y="0"/>
            <a:chExt cx="3263900" cy="2362442"/>
          </a:xfrm>
        </p:grpSpPr>
        <p:pic>
          <p:nvPicPr>
            <p:cNvPr id="250" name="droppedImage.png" descr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263900" cy="236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Line"/>
            <p:cNvSpPr/>
            <p:nvPr/>
          </p:nvSpPr>
          <p:spPr>
            <a:xfrm>
              <a:off x="604048" y="494307"/>
              <a:ext cx="2207023" cy="1452960"/>
            </a:xfrm>
            <a:prstGeom prst="line">
              <a:avLst/>
            </a:prstGeom>
            <a:noFill/>
            <a:ln w="25400" cap="flat">
              <a:solidFill>
                <a:srgbClr val="23232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" name="B"/>
            <p:cNvSpPr txBox="1"/>
            <p:nvPr/>
          </p:nvSpPr>
          <p:spPr>
            <a:xfrm>
              <a:off x="2359525" y="1397000"/>
              <a:ext cx="254832" cy="355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232323"/>
                  </a:solidFill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253" name="Line"/>
            <p:cNvSpPr/>
            <p:nvPr/>
          </p:nvSpPr>
          <p:spPr>
            <a:xfrm>
              <a:off x="760913" y="921543"/>
              <a:ext cx="1677046" cy="1004194"/>
            </a:xfrm>
            <a:prstGeom prst="line">
              <a:avLst/>
            </a:prstGeom>
            <a:noFill/>
            <a:ln w="25400" cap="flat">
              <a:solidFill>
                <a:srgbClr val="23232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" name="A"/>
            <p:cNvSpPr txBox="1"/>
            <p:nvPr/>
          </p:nvSpPr>
          <p:spPr>
            <a:xfrm>
              <a:off x="1310981" y="1397000"/>
              <a:ext cx="269120" cy="355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232323"/>
                  </a:solidFill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258" name="Group"/>
          <p:cNvGrpSpPr/>
          <p:nvPr/>
        </p:nvGrpSpPr>
        <p:grpSpPr>
          <a:xfrm>
            <a:off x="7047402" y="6571636"/>
            <a:ext cx="2502031" cy="1866900"/>
            <a:chOff x="0" y="0"/>
            <a:chExt cx="2502030" cy="1866900"/>
          </a:xfrm>
        </p:grpSpPr>
        <p:pic>
          <p:nvPicPr>
            <p:cNvPr id="256" name="droppedImage.png" descr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02031" cy="18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Line"/>
            <p:cNvSpPr/>
            <p:nvPr/>
          </p:nvSpPr>
          <p:spPr>
            <a:xfrm flipV="1">
              <a:off x="402580" y="87313"/>
              <a:ext cx="1777852" cy="1038870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61" name="Group"/>
          <p:cNvGrpSpPr/>
          <p:nvPr/>
        </p:nvGrpSpPr>
        <p:grpSpPr>
          <a:xfrm>
            <a:off x="9600102" y="6571636"/>
            <a:ext cx="2502031" cy="1866900"/>
            <a:chOff x="0" y="0"/>
            <a:chExt cx="2502030" cy="1866900"/>
          </a:xfrm>
        </p:grpSpPr>
        <p:pic>
          <p:nvPicPr>
            <p:cNvPr id="259" name="droppedImage.png" descr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02031" cy="18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Line"/>
            <p:cNvSpPr/>
            <p:nvPr/>
          </p:nvSpPr>
          <p:spPr>
            <a:xfrm flipV="1">
              <a:off x="419100" y="161231"/>
              <a:ext cx="1704232" cy="1157039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62" name="Graph A"/>
          <p:cNvSpPr txBox="1"/>
          <p:nvPr/>
        </p:nvSpPr>
        <p:spPr>
          <a:xfrm>
            <a:off x="7809838" y="6150948"/>
            <a:ext cx="101430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/>
            </a:lvl1pPr>
          </a:lstStyle>
          <a:p>
            <a:r>
              <a:rPr dirty="0"/>
              <a:t>Graph A</a:t>
            </a:r>
          </a:p>
        </p:txBody>
      </p:sp>
      <p:sp>
        <p:nvSpPr>
          <p:cNvPr id="263" name="Graph B"/>
          <p:cNvSpPr txBox="1"/>
          <p:nvPr/>
        </p:nvSpPr>
        <p:spPr>
          <a:xfrm>
            <a:off x="10356566" y="6150948"/>
            <a:ext cx="102624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/>
            </a:lvl1pPr>
          </a:lstStyle>
          <a:p>
            <a:r>
              <a:rPr dirty="0"/>
              <a:t>Graph B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"/>
          <p:cNvGrpSpPr/>
          <p:nvPr/>
        </p:nvGrpSpPr>
        <p:grpSpPr>
          <a:xfrm>
            <a:off x="9773877" y="3606800"/>
            <a:ext cx="3060700" cy="2844800"/>
            <a:chOff x="0" y="0"/>
            <a:chExt cx="3060700" cy="2844800"/>
          </a:xfrm>
        </p:grpSpPr>
        <p:pic>
          <p:nvPicPr>
            <p:cNvPr id="291" name="droppedImage.png" descr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44800" cy="284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Line"/>
            <p:cNvSpPr/>
            <p:nvPr/>
          </p:nvSpPr>
          <p:spPr>
            <a:xfrm flipV="1">
              <a:off x="191045" y="92769"/>
              <a:ext cx="2869655" cy="2429174"/>
            </a:xfrm>
            <a:prstGeom prst="line">
              <a:avLst/>
            </a:prstGeom>
            <a:noFill/>
            <a:ln w="25400" cap="flat">
              <a:solidFill>
                <a:srgbClr val="7B219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pic>
        <p:nvPicPr>
          <p:cNvPr id="294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1450" y="5226050"/>
            <a:ext cx="3314700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Week 2, Day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Week 2, Day 2</a:t>
            </a:r>
          </a:p>
        </p:txBody>
      </p:sp>
      <p:sp>
        <p:nvSpPr>
          <p:cNvPr id="296" name="Which graph shows the best line of fit?…"/>
          <p:cNvSpPr txBox="1">
            <a:spLocks noGrp="1"/>
          </p:cNvSpPr>
          <p:nvPr>
            <p:ph type="body" idx="1"/>
          </p:nvPr>
        </p:nvSpPr>
        <p:spPr>
          <a:xfrm>
            <a:off x="584200" y="2374899"/>
            <a:ext cx="12036971" cy="7035801"/>
          </a:xfrm>
          <a:prstGeom prst="rect">
            <a:avLst/>
          </a:prstGeom>
        </p:spPr>
        <p:txBody>
          <a:bodyPr anchor="t"/>
          <a:lstStyle/>
          <a:p>
            <a:pPr marL="673100" indent="-673100">
              <a:buAutoNum type="arabicPeriod"/>
              <a:defRPr sz="3000"/>
            </a:pPr>
            <a:r>
              <a:t>Which graph shows the best line of fit? </a:t>
            </a:r>
          </a:p>
          <a:p>
            <a:pPr marL="673100" indent="-673100">
              <a:buAutoNum type="arabicPeriod"/>
              <a:defRPr sz="3000"/>
            </a:pPr>
            <a:r>
              <a:t>According to the best line of fit, which linear </a:t>
            </a:r>
          </a:p>
          <a:p>
            <a:pPr marL="0" indent="0">
              <a:spcBef>
                <a:spcPts val="200"/>
              </a:spcBef>
              <a:buSzTx/>
              <a:buNone/>
              <a:defRPr sz="3000"/>
            </a:pPr>
            <a:r>
              <a:t>equation represents the line? </a:t>
            </a:r>
            <a:r>
              <a:rPr b="1"/>
              <a:t>y=1.5x+0.75 </a:t>
            </a:r>
            <a:r>
              <a:t>or</a:t>
            </a:r>
            <a:r>
              <a:rPr b="1"/>
              <a:t> y=x+4</a:t>
            </a:r>
          </a:p>
          <a:p>
            <a:pPr marL="673100" indent="-673100">
              <a:buAutoNum type="arabicPeriod" startAt="3"/>
              <a:defRPr sz="3000"/>
            </a:pPr>
            <a:r>
              <a:t>List two observations about the scatter plot below.</a:t>
            </a:r>
          </a:p>
          <a:p>
            <a:pPr marL="673100" indent="-673100">
              <a:spcBef>
                <a:spcPts val="21000"/>
              </a:spcBef>
              <a:buAutoNum type="arabicPeriod" startAt="3"/>
              <a:defRPr sz="3000"/>
            </a:pPr>
            <a:r>
              <a:t>What does “positive correlation” mean?</a:t>
            </a:r>
          </a:p>
          <a:p>
            <a:pPr marL="673100" indent="-673100">
              <a:buAutoNum type="arabicPeriod" startAt="3"/>
              <a:defRPr sz="3000"/>
            </a:pPr>
            <a:r>
              <a:t>What does “negative correlation” mean?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8902700" y="1574800"/>
            <a:ext cx="1841500" cy="1841500"/>
            <a:chOff x="0" y="0"/>
            <a:chExt cx="1841500" cy="1841500"/>
          </a:xfrm>
        </p:grpSpPr>
        <p:pic>
          <p:nvPicPr>
            <p:cNvPr id="297" name="droppedImage.png" descr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41500" cy="184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" name="Line"/>
            <p:cNvSpPr/>
            <p:nvPr/>
          </p:nvSpPr>
          <p:spPr>
            <a:xfrm flipV="1">
              <a:off x="254000" y="236091"/>
              <a:ext cx="1459856" cy="1021209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02" name="Group"/>
          <p:cNvGrpSpPr/>
          <p:nvPr/>
        </p:nvGrpSpPr>
        <p:grpSpPr>
          <a:xfrm>
            <a:off x="10896600" y="1574800"/>
            <a:ext cx="1841500" cy="1841500"/>
            <a:chOff x="0" y="0"/>
            <a:chExt cx="1841500" cy="1841500"/>
          </a:xfrm>
        </p:grpSpPr>
        <p:pic>
          <p:nvPicPr>
            <p:cNvPr id="300" name="droppedImage.png" descr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41500" cy="184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Line"/>
            <p:cNvSpPr/>
            <p:nvPr/>
          </p:nvSpPr>
          <p:spPr>
            <a:xfrm flipV="1">
              <a:off x="274141" y="212228"/>
              <a:ext cx="1506588" cy="1408759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03" name="Graph A"/>
          <p:cNvSpPr txBox="1"/>
          <p:nvPr/>
        </p:nvSpPr>
        <p:spPr>
          <a:xfrm>
            <a:off x="9214764" y="1171009"/>
            <a:ext cx="101430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/>
            </a:lvl1pPr>
          </a:lstStyle>
          <a:p>
            <a:r>
              <a:t>Graph A</a:t>
            </a:r>
          </a:p>
        </p:txBody>
      </p:sp>
      <p:sp>
        <p:nvSpPr>
          <p:cNvPr id="304" name="Graph B"/>
          <p:cNvSpPr txBox="1"/>
          <p:nvPr/>
        </p:nvSpPr>
        <p:spPr>
          <a:xfrm>
            <a:off x="11304227" y="1171009"/>
            <a:ext cx="102624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1"/>
            </a:lvl1pPr>
          </a:lstStyle>
          <a:p>
            <a:r>
              <a:t>Graph B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2780</Words>
  <Application>Microsoft Office PowerPoint</Application>
  <PresentationFormat>Custom</PresentationFormat>
  <Paragraphs>464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PhotoPortfolio</vt:lpstr>
      <vt:lpstr>Daily Math Review</vt:lpstr>
      <vt:lpstr>Week 1, Day 1</vt:lpstr>
      <vt:lpstr>Week 1, Day 2</vt:lpstr>
      <vt:lpstr>Week 1, Day 3</vt:lpstr>
      <vt:lpstr>Week 1, Day 4</vt:lpstr>
      <vt:lpstr>Friday Five</vt:lpstr>
      <vt:lpstr>Daily Math Review</vt:lpstr>
      <vt:lpstr>Week 2, Day 1</vt:lpstr>
      <vt:lpstr>Week 2, Day 2</vt:lpstr>
      <vt:lpstr>Week 2, Day 3</vt:lpstr>
      <vt:lpstr>Week 2, Day 4</vt:lpstr>
      <vt:lpstr>Friday Five</vt:lpstr>
      <vt:lpstr>Daily Math Review</vt:lpstr>
      <vt:lpstr>Week 3, Day 1</vt:lpstr>
      <vt:lpstr>Week 3, Day 2</vt:lpstr>
      <vt:lpstr>Week 3, Day 3</vt:lpstr>
      <vt:lpstr>Week 3, Day 4</vt:lpstr>
      <vt:lpstr>Friday Five</vt:lpstr>
      <vt:lpstr>Daily Math Review</vt:lpstr>
      <vt:lpstr>Week 4, Day 1</vt:lpstr>
      <vt:lpstr>Week 4, Day 2</vt:lpstr>
      <vt:lpstr>Week 4, Day 3</vt:lpstr>
      <vt:lpstr>Week 4, Day 4</vt:lpstr>
      <vt:lpstr>Friday Five</vt:lpstr>
      <vt:lpstr>Daily Math Review</vt:lpstr>
      <vt:lpstr>Week 5, Day 1</vt:lpstr>
      <vt:lpstr>Week 5, Day 2</vt:lpstr>
      <vt:lpstr>Week 5, Day 3</vt:lpstr>
      <vt:lpstr>Week 5, Day 4</vt:lpstr>
      <vt:lpstr>Friday Five</vt:lpstr>
      <vt:lpstr>Daily Math Review</vt:lpstr>
      <vt:lpstr>Week 6, Day 1</vt:lpstr>
      <vt:lpstr>Week 6, Day 2</vt:lpstr>
      <vt:lpstr>Week 6, Day 3</vt:lpstr>
      <vt:lpstr>Week 6, Day 4</vt:lpstr>
      <vt:lpstr>Friday Five</vt:lpstr>
      <vt:lpstr>Daily Math Review</vt:lpstr>
      <vt:lpstr>Week 7, Day 1</vt:lpstr>
      <vt:lpstr>Week 7, Day 2</vt:lpstr>
      <vt:lpstr>Week 7, Day 3</vt:lpstr>
      <vt:lpstr>Week 7, Day 4</vt:lpstr>
      <vt:lpstr>Friday Five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Math Review</dc:title>
  <dc:creator>Samantha Pahe-Elliott</dc:creator>
  <cp:lastModifiedBy>Samantha Pahe-Elliott</cp:lastModifiedBy>
  <cp:revision>8</cp:revision>
  <dcterms:modified xsi:type="dcterms:W3CDTF">2020-03-18T19:36:59Z</dcterms:modified>
</cp:coreProperties>
</file>