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8" r:id="rId2"/>
  </p:sldIdLst>
  <p:sldSz cx="7772400" cy="100584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  <a:srgbClr val="F36976"/>
    <a:srgbClr val="F0A2B5"/>
    <a:srgbClr val="E94560"/>
    <a:srgbClr val="E8728E"/>
    <a:srgbClr val="F14D5D"/>
    <a:srgbClr val="EF7586"/>
    <a:srgbClr val="FFD9FF"/>
    <a:srgbClr val="FFCCFF"/>
    <a:srgbClr val="F5C3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79" autoAdjust="0"/>
    <p:restoredTop sz="94434" autoAdjust="0"/>
  </p:normalViewPr>
  <p:slideViewPr>
    <p:cSldViewPr snapToGrid="0">
      <p:cViewPr varScale="1">
        <p:scale>
          <a:sx n="74" d="100"/>
          <a:sy n="74" d="100"/>
        </p:scale>
        <p:origin x="2790" y="102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0" tIns="46245" rIns="92490" bIns="4624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9" y="0"/>
            <a:ext cx="3011699" cy="463408"/>
          </a:xfrm>
          <a:prstGeom prst="rect">
            <a:avLst/>
          </a:prstGeom>
        </p:spPr>
        <p:txBody>
          <a:bodyPr vert="horz" lIns="92490" tIns="46245" rIns="92490" bIns="46245" rtlCol="0"/>
          <a:lstStyle>
            <a:lvl1pPr algn="r">
              <a:defRPr sz="1200"/>
            </a:lvl1pPr>
          </a:lstStyle>
          <a:p>
            <a:fld id="{20CFD1C2-718A-4C09-9FAD-45D5786E13AD}" type="datetimeFigureOut">
              <a:rPr lang="en-US" smtClean="0"/>
              <a:pPr/>
              <a:t>7/29/2024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0125" y="1154113"/>
            <a:ext cx="2409825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0" tIns="46245" rIns="92490" bIns="4624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2"/>
            <a:ext cx="5560060" cy="3636705"/>
          </a:xfrm>
          <a:prstGeom prst="rect">
            <a:avLst/>
          </a:prstGeom>
        </p:spPr>
        <p:txBody>
          <a:bodyPr vert="horz" lIns="92490" tIns="46245" rIns="92490" bIns="4624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70"/>
            <a:ext cx="3011699" cy="463407"/>
          </a:xfrm>
          <a:prstGeom prst="rect">
            <a:avLst/>
          </a:prstGeom>
        </p:spPr>
        <p:txBody>
          <a:bodyPr vert="horz" lIns="92490" tIns="46245" rIns="92490" bIns="4624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9" y="8772670"/>
            <a:ext cx="3011699" cy="463407"/>
          </a:xfrm>
          <a:prstGeom prst="rect">
            <a:avLst/>
          </a:prstGeom>
        </p:spPr>
        <p:txBody>
          <a:bodyPr vert="horz" lIns="92490" tIns="46245" rIns="92490" bIns="46245" rtlCol="0" anchor="b"/>
          <a:lstStyle>
            <a:lvl1pPr algn="r">
              <a:defRPr sz="1200"/>
            </a:lvl1pPr>
          </a:lstStyle>
          <a:p>
            <a:fld id="{BD02E636-FBA1-48BD-9997-3E49CD1B2B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657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70125" y="1154113"/>
            <a:ext cx="2409825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 http://www.teacherspayteachers.com/Store/The-Enlightened-Elephant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02E636-FBA1-48BD-9997-3E49CD1B2B98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2272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2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01" indent="0" algn="ctr">
              <a:buNone/>
              <a:defRPr sz="1700"/>
            </a:lvl2pPr>
            <a:lvl3pPr marL="777202" indent="0" algn="ctr">
              <a:buNone/>
              <a:defRPr sz="1530"/>
            </a:lvl3pPr>
            <a:lvl4pPr marL="1165803" indent="0" algn="ctr">
              <a:buNone/>
              <a:defRPr sz="1360"/>
            </a:lvl4pPr>
            <a:lvl5pPr marL="1554404" indent="0" algn="ctr">
              <a:buNone/>
              <a:defRPr sz="1360"/>
            </a:lvl5pPr>
            <a:lvl6pPr marL="1943005" indent="0" algn="ctr">
              <a:buNone/>
              <a:defRPr sz="1360"/>
            </a:lvl6pPr>
            <a:lvl7pPr marL="2331606" indent="0" algn="ctr">
              <a:buNone/>
              <a:defRPr sz="1360"/>
            </a:lvl7pPr>
            <a:lvl8pPr marL="2720207" indent="0" algn="ctr">
              <a:buNone/>
              <a:defRPr sz="1360"/>
            </a:lvl8pPr>
            <a:lvl9pPr marL="3108808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AA681-7A96-421B-822F-FED1BD293E80}" type="datetimeFigureOut">
              <a:rPr lang="en-US" smtClean="0"/>
              <a:pPr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A4B97-5543-4673-8C5D-D08CFC1F1E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91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AA681-7A96-421B-822F-FED1BD293E80}" type="datetimeFigureOut">
              <a:rPr lang="en-US" smtClean="0"/>
              <a:pPr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A4B97-5543-4673-8C5D-D08CFC1F1E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762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5" y="535518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4" y="535518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AA681-7A96-421B-822F-FED1BD293E80}" type="datetimeFigureOut">
              <a:rPr lang="en-US" smtClean="0"/>
              <a:pPr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A4B97-5543-4673-8C5D-D08CFC1F1E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709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AA681-7A96-421B-822F-FED1BD293E80}" type="datetimeFigureOut">
              <a:rPr lang="en-US" smtClean="0"/>
              <a:pPr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A4B97-5543-4673-8C5D-D08CFC1F1E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132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6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6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0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02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0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04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005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60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20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808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AA681-7A96-421B-822F-FED1BD293E80}" type="datetimeFigureOut">
              <a:rPr lang="en-US" smtClean="0"/>
              <a:pPr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A4B97-5543-4673-8C5D-D08CFC1F1E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769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AA681-7A96-421B-822F-FED1BD293E80}" type="datetimeFigureOut">
              <a:rPr lang="en-US" smtClean="0"/>
              <a:pPr/>
              <a:t>7/29/2024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A4B97-5543-4673-8C5D-D08CFC1F1E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932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6" y="535520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01" indent="0">
              <a:buNone/>
              <a:defRPr sz="1700" b="1"/>
            </a:lvl2pPr>
            <a:lvl3pPr marL="777202" indent="0">
              <a:buNone/>
              <a:defRPr sz="1530" b="1"/>
            </a:lvl3pPr>
            <a:lvl4pPr marL="1165803" indent="0">
              <a:buNone/>
              <a:defRPr sz="1360" b="1"/>
            </a:lvl4pPr>
            <a:lvl5pPr marL="1554404" indent="0">
              <a:buNone/>
              <a:defRPr sz="1360" b="1"/>
            </a:lvl5pPr>
            <a:lvl6pPr marL="1943005" indent="0">
              <a:buNone/>
              <a:defRPr sz="1360" b="1"/>
            </a:lvl6pPr>
            <a:lvl7pPr marL="2331606" indent="0">
              <a:buNone/>
              <a:defRPr sz="1360" b="1"/>
            </a:lvl7pPr>
            <a:lvl8pPr marL="2720207" indent="0">
              <a:buNone/>
              <a:defRPr sz="1360" b="1"/>
            </a:lvl8pPr>
            <a:lvl9pPr marL="3108808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01" indent="0">
              <a:buNone/>
              <a:defRPr sz="1700" b="1"/>
            </a:lvl2pPr>
            <a:lvl3pPr marL="777202" indent="0">
              <a:buNone/>
              <a:defRPr sz="1530" b="1"/>
            </a:lvl3pPr>
            <a:lvl4pPr marL="1165803" indent="0">
              <a:buNone/>
              <a:defRPr sz="1360" b="1"/>
            </a:lvl4pPr>
            <a:lvl5pPr marL="1554404" indent="0">
              <a:buNone/>
              <a:defRPr sz="1360" b="1"/>
            </a:lvl5pPr>
            <a:lvl6pPr marL="1943005" indent="0">
              <a:buNone/>
              <a:defRPr sz="1360" b="1"/>
            </a:lvl6pPr>
            <a:lvl7pPr marL="2331606" indent="0">
              <a:buNone/>
              <a:defRPr sz="1360" b="1"/>
            </a:lvl7pPr>
            <a:lvl8pPr marL="2720207" indent="0">
              <a:buNone/>
              <a:defRPr sz="1360" b="1"/>
            </a:lvl8pPr>
            <a:lvl9pPr marL="3108808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AA681-7A96-421B-822F-FED1BD293E80}" type="datetimeFigureOut">
              <a:rPr lang="en-US" smtClean="0"/>
              <a:pPr/>
              <a:t>7/29/2024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A4B97-5543-4673-8C5D-D08CFC1F1E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309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AA681-7A96-421B-822F-FED1BD293E80}" type="datetimeFigureOut">
              <a:rPr lang="en-US" smtClean="0"/>
              <a:pPr/>
              <a:t>7/29/2024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A4B97-5543-4673-8C5D-D08CFC1F1E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597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AA681-7A96-421B-822F-FED1BD293E80}" type="datetimeFigureOut">
              <a:rPr lang="en-US" smtClean="0"/>
              <a:pPr/>
              <a:t>7/29/2024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A4B97-5543-4673-8C5D-D08CFC1F1E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306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6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7"/>
            <a:ext cx="3934778" cy="7147982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6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01" indent="0">
              <a:buNone/>
              <a:defRPr sz="1190"/>
            </a:lvl2pPr>
            <a:lvl3pPr marL="777202" indent="0">
              <a:buNone/>
              <a:defRPr sz="1020"/>
            </a:lvl3pPr>
            <a:lvl4pPr marL="1165803" indent="0">
              <a:buNone/>
              <a:defRPr sz="850"/>
            </a:lvl4pPr>
            <a:lvl5pPr marL="1554404" indent="0">
              <a:buNone/>
              <a:defRPr sz="850"/>
            </a:lvl5pPr>
            <a:lvl6pPr marL="1943005" indent="0">
              <a:buNone/>
              <a:defRPr sz="850"/>
            </a:lvl6pPr>
            <a:lvl7pPr marL="2331606" indent="0">
              <a:buNone/>
              <a:defRPr sz="850"/>
            </a:lvl7pPr>
            <a:lvl8pPr marL="2720207" indent="0">
              <a:buNone/>
              <a:defRPr sz="850"/>
            </a:lvl8pPr>
            <a:lvl9pPr marL="3108808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AA681-7A96-421B-822F-FED1BD293E80}" type="datetimeFigureOut">
              <a:rPr lang="en-US" smtClean="0"/>
              <a:pPr/>
              <a:t>7/29/2024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A4B97-5543-4673-8C5D-D08CFC1F1E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157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6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7"/>
            <a:ext cx="3934778" cy="7147982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01" indent="0">
              <a:buNone/>
              <a:defRPr sz="2380"/>
            </a:lvl2pPr>
            <a:lvl3pPr marL="777202" indent="0">
              <a:buNone/>
              <a:defRPr sz="2040"/>
            </a:lvl3pPr>
            <a:lvl4pPr marL="1165803" indent="0">
              <a:buNone/>
              <a:defRPr sz="1700"/>
            </a:lvl4pPr>
            <a:lvl5pPr marL="1554404" indent="0">
              <a:buNone/>
              <a:defRPr sz="1700"/>
            </a:lvl5pPr>
            <a:lvl6pPr marL="1943005" indent="0">
              <a:buNone/>
              <a:defRPr sz="1700"/>
            </a:lvl6pPr>
            <a:lvl7pPr marL="2331606" indent="0">
              <a:buNone/>
              <a:defRPr sz="1700"/>
            </a:lvl7pPr>
            <a:lvl8pPr marL="2720207" indent="0">
              <a:buNone/>
              <a:defRPr sz="1700"/>
            </a:lvl8pPr>
            <a:lvl9pPr marL="3108808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6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01" indent="0">
              <a:buNone/>
              <a:defRPr sz="1190"/>
            </a:lvl2pPr>
            <a:lvl3pPr marL="777202" indent="0">
              <a:buNone/>
              <a:defRPr sz="1020"/>
            </a:lvl3pPr>
            <a:lvl4pPr marL="1165803" indent="0">
              <a:buNone/>
              <a:defRPr sz="850"/>
            </a:lvl4pPr>
            <a:lvl5pPr marL="1554404" indent="0">
              <a:buNone/>
              <a:defRPr sz="850"/>
            </a:lvl5pPr>
            <a:lvl6pPr marL="1943005" indent="0">
              <a:buNone/>
              <a:defRPr sz="850"/>
            </a:lvl6pPr>
            <a:lvl7pPr marL="2331606" indent="0">
              <a:buNone/>
              <a:defRPr sz="850"/>
            </a:lvl7pPr>
            <a:lvl8pPr marL="2720207" indent="0">
              <a:buNone/>
              <a:defRPr sz="850"/>
            </a:lvl8pPr>
            <a:lvl9pPr marL="3108808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AA681-7A96-421B-822F-FED1BD293E80}" type="datetimeFigureOut">
              <a:rPr lang="en-US" smtClean="0"/>
              <a:pPr/>
              <a:t>7/29/2024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A4B97-5543-4673-8C5D-D08CFC1F1E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319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20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AA681-7A96-421B-822F-FED1BD293E80}" type="datetimeFigureOut">
              <a:rPr lang="en-US" smtClean="0"/>
              <a:pPr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A4B97-5543-4673-8C5D-D08CFC1F1E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104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77202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01" indent="-194301" algn="l" defTabSz="777202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02" indent="-194301" algn="l" defTabSz="777202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03" indent="-194301" algn="l" defTabSz="777202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03" indent="-194301" algn="l" defTabSz="777202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04" indent="-194301" algn="l" defTabSz="777202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305" indent="-194301" algn="l" defTabSz="777202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5906" indent="-194301" algn="l" defTabSz="777202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508" indent="-194301" algn="l" defTabSz="777202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109" indent="-194301" algn="l" defTabSz="777202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02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01" algn="l" defTabSz="777202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02" algn="l" defTabSz="777202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03" algn="l" defTabSz="777202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04" algn="l" defTabSz="777202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005" algn="l" defTabSz="777202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606" algn="l" defTabSz="777202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207" algn="l" defTabSz="777202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808" algn="l" defTabSz="777202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hyperlink" Target="mailto:Tricia.rountree@carrollcounty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 descr="Villa Rica High School (@VillaRicaHigh) / X">
            <a:extLst>
              <a:ext uri="{FF2B5EF4-FFF2-40B4-BE49-F238E27FC236}">
                <a16:creationId xmlns:a16="http://schemas.microsoft.com/office/drawing/2014/main" id="{09239DAC-B996-4B96-A89F-E48FA9E78A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3423" y="2008195"/>
            <a:ext cx="1517747" cy="1517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596259" y="4706292"/>
            <a:ext cx="3162300" cy="3153844"/>
          </a:xfrm>
          <a:prstGeom prst="rect">
            <a:avLst/>
          </a:prstGeom>
          <a:solidFill>
            <a:schemeClr val="bg1"/>
          </a:solidFill>
          <a:ln w="25400" cmpd="thickThin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</a:pPr>
            <a:r>
              <a:rPr lang="en-US" sz="1600" dirty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GRADING POLICY</a:t>
            </a:r>
            <a:endParaRPr lang="en-US" sz="16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1400"/>
              <a:buFont typeface="Wingdings" panose="05000000000000000000" pitchFamily="2" charset="2"/>
              <a:buChar char=""/>
            </a:pPr>
            <a:r>
              <a:rPr lang="en-US" sz="1600" dirty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60% Tests and Quizzes</a:t>
            </a:r>
            <a:endParaRPr lang="en-US" sz="16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1400"/>
              <a:buFont typeface="Wingdings" panose="05000000000000000000" pitchFamily="2" charset="2"/>
              <a:buChar char=""/>
            </a:pPr>
            <a:r>
              <a:rPr lang="en-US" sz="1600" dirty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40% Daily Grade (Topic quizzes, Textbook problems)</a:t>
            </a:r>
          </a:p>
          <a:p>
            <a:pPr marL="342900" marR="0" lvl="0" indent="-34290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1400"/>
              <a:buFont typeface="Wingdings" panose="05000000000000000000" pitchFamily="2" charset="2"/>
              <a:buChar char=""/>
            </a:pPr>
            <a:r>
              <a:rPr lang="en-US" sz="1600" dirty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Any work that is not turned in by the due date/time will incur a 30 point penalty per day </a:t>
            </a:r>
            <a:r>
              <a:rPr lang="en-US" sz="1200" dirty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(NO EXCUSES take a picture and email it)</a:t>
            </a:r>
          </a:p>
          <a:p>
            <a:pPr marL="342900" marR="0" lvl="0" indent="-34290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1400"/>
              <a:buFont typeface="Wingdings" panose="05000000000000000000" pitchFamily="2" charset="2"/>
              <a:buChar char=""/>
            </a:pPr>
            <a:endParaRPr lang="en-US" sz="16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endParaRPr lang="en-US" sz="2400" dirty="0">
              <a:solidFill>
                <a:schemeClr val="tx1"/>
              </a:solidFill>
              <a:effectLst/>
              <a:latin typeface="Playbill" panose="040506030A0602020202" pitchFamily="8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96259" y="369941"/>
            <a:ext cx="2700020" cy="2215444"/>
          </a:xfrm>
          <a:prstGeom prst="roundRect">
            <a:avLst/>
          </a:prstGeom>
          <a:solidFill>
            <a:schemeClr val="bg1"/>
          </a:solidFill>
          <a:ln w="25400"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 dirty="0">
                <a:solidFill>
                  <a:srgbClr val="000000"/>
                </a:solidFill>
                <a:effectLst/>
                <a:latin typeface="Broadway" panose="04040905080B02020502" pitchFamily="8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SUPPLY LIST</a:t>
            </a:r>
            <a:endParaRPr lang="en-US" sz="2000" dirty="0">
              <a:effectLst/>
              <a:latin typeface="Broadway" panose="04040905080B02020502" pitchFamily="8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sz="1400" dirty="0">
                <a:solidFill>
                  <a:srgbClr val="000000"/>
                </a:solidFill>
                <a:effectLst/>
                <a:latin typeface="Broadway" panose="04040905080B02020502" pitchFamily="82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Charged Chromebook 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sz="1400" dirty="0">
                <a:solidFill>
                  <a:srgbClr val="000000"/>
                </a:solidFill>
                <a:effectLst/>
                <a:latin typeface="Broadway" panose="04040905080B02020502" pitchFamily="8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TI-84+ Calculator</a:t>
            </a:r>
            <a:endParaRPr lang="en-US" sz="1400" dirty="0">
              <a:effectLst/>
              <a:latin typeface="Broadway" panose="04040905080B02020502" pitchFamily="8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sz="1400" dirty="0">
                <a:solidFill>
                  <a:srgbClr val="000000"/>
                </a:solidFill>
                <a:latin typeface="Broadway" panose="04040905080B02020502" pitchFamily="8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Paper</a:t>
            </a:r>
            <a:endParaRPr lang="en-US" sz="1400" dirty="0">
              <a:effectLst/>
              <a:latin typeface="Broadway" panose="04040905080B02020502" pitchFamily="8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sz="1400" dirty="0">
                <a:solidFill>
                  <a:srgbClr val="000000"/>
                </a:solidFill>
                <a:effectLst/>
                <a:latin typeface="Broadway" panose="04040905080B02020502" pitchFamily="82" charset="0"/>
                <a:ea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1400" dirty="0">
                <a:solidFill>
                  <a:srgbClr val="000000"/>
                </a:solidFill>
                <a:latin typeface="Broadway" panose="04040905080B02020502" pitchFamily="82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Ring Binder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sz="1400" dirty="0">
                <a:solidFill>
                  <a:srgbClr val="000000"/>
                </a:solidFill>
                <a:effectLst/>
                <a:latin typeface="Broadway" panose="04040905080B02020502" pitchFamily="82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Colored pencils </a:t>
            </a:r>
            <a:endParaRPr lang="en-US" sz="1400" dirty="0">
              <a:effectLst/>
              <a:latin typeface="Broadway" panose="04040905080B02020502" pitchFamily="8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634541" y="426691"/>
            <a:ext cx="3694445" cy="1183746"/>
          </a:xfrm>
          <a:prstGeom prst="rect">
            <a:avLst/>
          </a:prstGeom>
          <a:solidFill>
            <a:schemeClr val="bg1"/>
          </a:solidFill>
          <a:ln w="25400" cmpd="thickThin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571500" marR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/>
              <a:t>b3rw5bu</a:t>
            </a:r>
            <a:endParaRPr lang="en-US" sz="11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654486" y="2778092"/>
            <a:ext cx="2980055" cy="1639397"/>
            <a:chOff x="-1112573" y="23622"/>
            <a:chExt cx="2980055" cy="1457325"/>
          </a:xfrm>
        </p:grpSpPr>
        <p:pic>
          <p:nvPicPr>
            <p:cNvPr id="9" name="Picture 8" descr="C:\Users\Jean\Documents\CLIP ART\Dancing Crayon\Basic_Text_Frames_Dancing_Crayon\Frames_no_fill\frames_0031_194.pn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112573" y="23622"/>
              <a:ext cx="2980055" cy="1457325"/>
            </a:xfrm>
            <a:prstGeom prst="rect">
              <a:avLst/>
            </a:prstGeom>
            <a:ln/>
          </p:spPr>
        </p:pic>
        <p:sp>
          <p:nvSpPr>
            <p:cNvPr id="10" name="Rectangle 9"/>
            <p:cNvSpPr/>
            <p:nvPr/>
          </p:nvSpPr>
          <p:spPr>
            <a:xfrm>
              <a:off x="-956804" y="176953"/>
              <a:ext cx="2698180" cy="105578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dirty="0">
                  <a:effectLst/>
                  <a:latin typeface="Segoe Script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AP STATISTICS</a:t>
              </a:r>
              <a:endParaRPr lang="en-US" sz="900" dirty="0">
                <a:effectLst/>
                <a:latin typeface="Segoe Script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57150" marR="85725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effectLst/>
                  <a:latin typeface="Segoe Script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Mrs. </a:t>
              </a:r>
              <a:r>
                <a:rPr lang="en-US" sz="1400" dirty="0">
                  <a:latin typeface="Segoe Script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Jennifer Arnold</a:t>
              </a:r>
              <a:endParaRPr lang="en-US" sz="1050" dirty="0">
                <a:effectLst/>
                <a:latin typeface="Segoe Script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57150" marR="85725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effectLst/>
                  <a:latin typeface="Segoe Script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Room </a:t>
              </a:r>
              <a:r>
                <a:rPr lang="en-US" sz="1400" dirty="0">
                  <a:latin typeface="Segoe Script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801</a:t>
              </a:r>
              <a:endParaRPr lang="en-US" sz="1050" dirty="0">
                <a:effectLst/>
                <a:latin typeface="Segoe Script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57150" marR="85725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u="sng" dirty="0" err="1">
                  <a:solidFill>
                    <a:srgbClr val="0563C1"/>
                  </a:solidFill>
                  <a:latin typeface="Carriesfont" panose="02000603000000000000" pitchFamily="2" charset="0"/>
                  <a:ea typeface="Times New Roman" panose="02020603050405020304" pitchFamily="18" charset="0"/>
                  <a:cs typeface="Times New Roman" panose="02020603050405020304" pitchFamily="18" charset="0"/>
                  <a:hlinkClick r:id="rId5"/>
                </a:rPr>
                <a:t>Jenniferm.arnold</a:t>
              </a:r>
              <a:r>
                <a:rPr lang="en-US" sz="1400" u="sng" dirty="0" err="1">
                  <a:solidFill>
                    <a:srgbClr val="0563C1"/>
                  </a:solidFill>
                  <a:effectLst/>
                  <a:latin typeface="Carriesfont" panose="02000603000000000000" pitchFamily="2" charset="0"/>
                  <a:ea typeface="Times New Roman" panose="02020603050405020304" pitchFamily="18" charset="0"/>
                  <a:cs typeface="Times New Roman" panose="02020603050405020304" pitchFamily="18" charset="0"/>
                  <a:hlinkClick r:id="rId5"/>
                </a:rPr>
                <a:t>@carrollcounty</a:t>
              </a:r>
              <a:r>
                <a:rPr lang="en-US" sz="1400" u="sng" dirty="0">
                  <a:solidFill>
                    <a:srgbClr val="0563C1"/>
                  </a:solidFill>
                  <a:effectLst/>
                  <a:latin typeface="Carriesfont" panose="02000603000000000000" pitchFamily="2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schools.com</a:t>
              </a:r>
              <a:endParaRPr lang="en-US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 dirty="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</a:p>
          </p:txBody>
        </p:sp>
      </p:grpSp>
      <p:sp>
        <p:nvSpPr>
          <p:cNvPr id="11" name="Text Box 12"/>
          <p:cNvSpPr txBox="1"/>
          <p:nvPr/>
        </p:nvSpPr>
        <p:spPr>
          <a:xfrm>
            <a:off x="3822418" y="1745100"/>
            <a:ext cx="2171700" cy="2287829"/>
          </a:xfrm>
          <a:prstGeom prst="rect">
            <a:avLst/>
          </a:prstGeom>
          <a:solidFill>
            <a:schemeClr val="lt1"/>
          </a:solidFill>
          <a:ln w="41275" cmpd="tri">
            <a:solidFill>
              <a:prstClr val="black"/>
            </a:solidFill>
            <a:prstDash val="sysDot"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latin typeface="Aharoni" panose="02010803020104030203" pitchFamily="2" charset="-79"/>
                <a:ea typeface="Times New Roman" panose="02020603050405020304" pitchFamily="18" charset="0"/>
                <a:cs typeface="Aharoni" panose="02010803020104030203" pitchFamily="2" charset="-79"/>
              </a:rPr>
              <a:t>Textbook:</a:t>
            </a: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latin typeface="Aharoni" panose="02010803020104030203" pitchFamily="2" charset="-79"/>
                <a:ea typeface="Times New Roman" panose="02020603050405020304" pitchFamily="18" charset="0"/>
                <a:cs typeface="Aharoni" panose="02010803020104030203" pitchFamily="2" charset="-79"/>
              </a:rPr>
              <a:t>  </a:t>
            </a:r>
            <a:r>
              <a:rPr lang="en-US" sz="1200" u="sng" dirty="0">
                <a:effectLst/>
                <a:latin typeface="Aharoni" panose="02010803020104030203" pitchFamily="2" charset="-79"/>
                <a:ea typeface="Times New Roman" panose="02020603050405020304" pitchFamily="18" charset="0"/>
                <a:cs typeface="Aharoni" panose="02010803020104030203" pitchFamily="2" charset="-79"/>
              </a:rPr>
              <a:t>The Practice of Statistics</a:t>
            </a:r>
            <a:r>
              <a:rPr lang="en-US" sz="1200" dirty="0">
                <a:effectLst/>
                <a:latin typeface="Aharoni" panose="02010803020104030203" pitchFamily="2" charset="-79"/>
                <a:ea typeface="Times New Roman" panose="02020603050405020304" pitchFamily="18" charset="0"/>
                <a:cs typeface="Aharoni" panose="02010803020104030203" pitchFamily="2" charset="-79"/>
              </a:rPr>
              <a:t>, </a:t>
            </a: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haroni" panose="02010803020104030203" pitchFamily="2" charset="-79"/>
                <a:ea typeface="Times New Roman" panose="02020603050405020304" pitchFamily="18" charset="0"/>
                <a:cs typeface="Aharoni" panose="02010803020104030203" pitchFamily="2" charset="-79"/>
              </a:rPr>
              <a:t>Starnes, Tabor, Yates, &amp; Moore</a:t>
            </a:r>
            <a:endParaRPr lang="en-US" sz="1100" dirty="0">
              <a:effectLst/>
              <a:latin typeface="Aharoni" panose="02010803020104030203" pitchFamily="2" charset="-79"/>
              <a:ea typeface="Times New Roman" panose="02020603050405020304" pitchFamily="18" charset="0"/>
              <a:cs typeface="Aharoni" panose="02010803020104030203" pitchFamily="2" charset="-79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1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1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1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1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1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1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1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1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1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3987623" y="4706292"/>
            <a:ext cx="3514725" cy="2490271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dirty="0">
                <a:solidFill>
                  <a:schemeClr val="tx1"/>
                </a:solidFill>
                <a:effectLst/>
                <a:latin typeface="Carriesfont" panose="02000603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CLASSROOM EXPECTATIONS</a:t>
            </a:r>
            <a:endParaRPr lang="en-US" sz="1100" dirty="0"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Self-motivated</a:t>
            </a:r>
            <a:endParaRPr lang="en-US" sz="1100" dirty="0"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Work independently and cooperatively</a:t>
            </a:r>
            <a:endParaRPr lang="en-US" sz="1100" dirty="0"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Read and write technical mathematics</a:t>
            </a:r>
            <a:endParaRPr lang="en-US" sz="1100" dirty="0"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Persistent practice of concepts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Keep up with the pace of each chapter schedule</a:t>
            </a:r>
            <a:endParaRPr lang="en-US" sz="1100" dirty="0"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Near perfect attendance</a:t>
            </a:r>
            <a:endParaRPr lang="en-US" sz="1100" dirty="0"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Adherence to </a:t>
            </a:r>
            <a:r>
              <a:rPr lang="en-US" sz="1200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sz="12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 and classroom policies</a:t>
            </a:r>
            <a:endParaRPr lang="en-US" sz="1100" dirty="0"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596259" y="8198786"/>
            <a:ext cx="3416864" cy="1081478"/>
          </a:xfrm>
          <a:prstGeom prst="ellipse">
            <a:avLst/>
          </a:prstGeom>
          <a:solidFill>
            <a:schemeClr val="bg2">
              <a:lumMod val="90000"/>
            </a:schemeClr>
          </a:solidFill>
          <a:ln w="2222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1200"/>
              </a:spcBef>
              <a:spcAft>
                <a:spcPts val="1000"/>
              </a:spcAft>
            </a:pPr>
            <a:r>
              <a:rPr lang="en-US" sz="2000" b="1" dirty="0">
                <a:solidFill>
                  <a:srgbClr val="000000"/>
                </a:solidFill>
                <a:effectLst/>
                <a:latin typeface="Cooper Black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 Exam:</a:t>
            </a:r>
          </a:p>
          <a:p>
            <a:pPr marL="0" marR="0" algn="ctr">
              <a:lnSpc>
                <a:spcPct val="115000"/>
              </a:lnSpc>
              <a:spcBef>
                <a:spcPts val="1200"/>
              </a:spcBef>
              <a:spcAft>
                <a:spcPts val="1000"/>
              </a:spcAft>
            </a:pPr>
            <a:r>
              <a:rPr lang="en-US" sz="2000" b="1" dirty="0">
                <a:solidFill>
                  <a:srgbClr val="000000"/>
                </a:solidFill>
                <a:effectLst/>
                <a:latin typeface="Cooper Black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MAY 8</a:t>
            </a:r>
            <a:r>
              <a:rPr lang="en-US" sz="2000" b="1" baseline="30000" dirty="0">
                <a:solidFill>
                  <a:srgbClr val="000000"/>
                </a:solidFill>
                <a:effectLst/>
                <a:latin typeface="Cooper Black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000" b="1" dirty="0">
                <a:solidFill>
                  <a:srgbClr val="000000"/>
                </a:solidFill>
                <a:effectLst/>
                <a:latin typeface="Cooper Black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2025</a:t>
            </a:r>
            <a:endParaRPr lang="en-US" sz="2000" dirty="0">
              <a:effectLst/>
              <a:latin typeface="Cooper Black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4480617" y="7403698"/>
            <a:ext cx="3021731" cy="2336800"/>
          </a:xfrm>
          <a:prstGeom prst="roundRect">
            <a:avLst/>
          </a:prstGeom>
          <a:solidFill>
            <a:schemeClr val="bg1"/>
          </a:solidFill>
          <a:ln w="28575" cap="rnd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dirty="0">
                <a:solidFill>
                  <a:srgbClr val="000000"/>
                </a:solidFill>
                <a:effectLst/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RETAKES</a:t>
            </a:r>
            <a:endParaRPr lang="en-US" sz="1100" dirty="0">
              <a:effectLst/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dirty="0">
                <a:solidFill>
                  <a:srgbClr val="000000"/>
                </a:solidFill>
                <a:effectLst/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Students may retake a chapter test given the following conditions have been met:</a:t>
            </a:r>
            <a:endParaRPr lang="en-US" sz="1100" dirty="0">
              <a:effectLst/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100" dirty="0">
                <a:solidFill>
                  <a:srgbClr val="000000"/>
                </a:solidFill>
                <a:effectLst/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 </a:t>
            </a:r>
            <a:r>
              <a:rPr lang="en-US" sz="11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textbook problems</a:t>
            </a:r>
            <a:r>
              <a:rPr lang="en-US" sz="1100" dirty="0">
                <a:solidFill>
                  <a:srgbClr val="000000"/>
                </a:solidFill>
                <a:effectLst/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completed and turned in ON TIME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US" sz="1100" dirty="0">
              <a:effectLst/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100" dirty="0">
                <a:solidFill>
                  <a:schemeClr val="tx1"/>
                </a:solidFill>
                <a:effectLst/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 AP Daily videos have been completed for the Unit</a:t>
            </a:r>
          </a:p>
        </p:txBody>
      </p:sp>
      <p:sp>
        <p:nvSpPr>
          <p:cNvPr id="2050" name="AutoShape 2" descr="Image result for 9781464108730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2" name="AutoShape 4" descr="Image result for 9781464108730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942066" y="369941"/>
            <a:ext cx="3386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French Script MT" panose="03020402040607040605" pitchFamily="66" charset="0"/>
              </a:rPr>
              <a:t>Google Classroom Code</a:t>
            </a:r>
            <a:r>
              <a:rPr lang="en-US" sz="3600" dirty="0">
                <a:latin typeface="Freestyle Script" panose="030804020302050B0404" pitchFamily="66" charset="0"/>
              </a:rPr>
              <a:t>:</a:t>
            </a:r>
            <a:br>
              <a:rPr lang="en-US" dirty="0"/>
            </a:br>
            <a:r>
              <a:rPr lang="en-US" sz="3600" dirty="0" err="1"/>
              <a:t>xosguwn</a:t>
            </a:r>
            <a:endParaRPr lang="en-US" sz="3600" dirty="0">
              <a:latin typeface="Freestyle Script" panose="030804020302050B0404" pitchFamily="66" charset="0"/>
            </a:endParaRPr>
          </a:p>
        </p:txBody>
      </p:sp>
      <p:pic>
        <p:nvPicPr>
          <p:cNvPr id="1032" name="Picture 8" descr="UPDATED Version of The Practice of Statistics by Daren S. Starnes; Josh Tabor - Sixth Edition, 2020 from Macmillan Student Store">
            <a:extLst>
              <a:ext uri="{FF2B5EF4-FFF2-40B4-BE49-F238E27FC236}">
                <a16:creationId xmlns:a16="http://schemas.microsoft.com/office/drawing/2014/main" id="{37EC8036-AC7D-490E-8D96-122E566F60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0469" y="2707434"/>
            <a:ext cx="937985" cy="1199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9">
            <a:extLst>
              <a:ext uri="{FF2B5EF4-FFF2-40B4-BE49-F238E27FC236}">
                <a16:creationId xmlns:a16="http://schemas.microsoft.com/office/drawing/2014/main" id="{6FA0640B-57A7-45A7-A2D7-12E24ADF5A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772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630F0089-8B1F-47A9-8C3C-D236062523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7772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0657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1254</TotalTime>
  <Words>200</Words>
  <Application>Microsoft Office PowerPoint</Application>
  <PresentationFormat>Custom</PresentationFormat>
  <Paragraphs>49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9" baseType="lpstr">
      <vt:lpstr>Aharoni</vt:lpstr>
      <vt:lpstr>Arial</vt:lpstr>
      <vt:lpstr>Arial Rounded MT Bold</vt:lpstr>
      <vt:lpstr>Broadway</vt:lpstr>
      <vt:lpstr>Calibri</vt:lpstr>
      <vt:lpstr>Calibri Light</vt:lpstr>
      <vt:lpstr>Carriesfont</vt:lpstr>
      <vt:lpstr>Century Gothic</vt:lpstr>
      <vt:lpstr>Cooper Black</vt:lpstr>
      <vt:lpstr>Courier New</vt:lpstr>
      <vt:lpstr>Freestyle Script</vt:lpstr>
      <vt:lpstr>French Script MT</vt:lpstr>
      <vt:lpstr>Playbill</vt:lpstr>
      <vt:lpstr>Segoe Script</vt:lpstr>
      <vt:lpstr>Symbol</vt:lpstr>
      <vt:lpstr>Times New Roman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Jean Adams</dc:creator>
  <cp:lastModifiedBy>Jenniferm Arnold</cp:lastModifiedBy>
  <cp:revision>117</cp:revision>
  <cp:lastPrinted>2023-08-01T16:04:47Z</cp:lastPrinted>
  <dcterms:created xsi:type="dcterms:W3CDTF">2014-04-27T15:06:53Z</dcterms:created>
  <dcterms:modified xsi:type="dcterms:W3CDTF">2024-07-29T15:18:00Z</dcterms:modified>
</cp:coreProperties>
</file>