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Coming Soon"/>
      <p:regular r:id="rId16"/>
    </p:embeddedFont>
    <p:embeddedFont>
      <p:font typeface="Didact Gothic"/>
      <p:regular r:id="rId17"/>
    </p:embeddedFont>
    <p:embeddedFont>
      <p:font typeface="Shadows Into Light Two"/>
      <p:regular r:id="rId18"/>
    </p:embeddedFont>
    <p:embeddedFont>
      <p:font typeface="Alfa Slab One"/>
      <p:regular r:id="rId19"/>
    </p:embeddedFont>
    <p:embeddedFont>
      <p:font typeface="Convergence"/>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onvergence-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DidactGothic-regular.fntdata"/><Relationship Id="rId16" Type="http://schemas.openxmlformats.org/officeDocument/2006/relationships/font" Target="fonts/ComingSoon-regular.fntdata"/><Relationship Id="rId5" Type="http://schemas.openxmlformats.org/officeDocument/2006/relationships/notesMaster" Target="notesMasters/notesMaster1.xml"/><Relationship Id="rId19" Type="http://schemas.openxmlformats.org/officeDocument/2006/relationships/font" Target="fonts/AlfaSlabOne-regular.fntdata"/><Relationship Id="rId6" Type="http://schemas.openxmlformats.org/officeDocument/2006/relationships/slide" Target="slides/slide1.xml"/><Relationship Id="rId18" Type="http://schemas.openxmlformats.org/officeDocument/2006/relationships/font" Target="fonts/ShadowsIntoLightTw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743b9c0cbe_0_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g2743b9c0cbe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f19c79d98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g3f19c79d98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9aca1a863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ge9aca1a86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e9aca1a863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e9aca1a863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e9aca1a863_0_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ge9aca1a863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e9aca1a863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ge9aca1a863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8fc958c150_0_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g8fc958c150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8fc958c150_0_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8fc958c150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743b9c0cbe_0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2743b9c0cbe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e9aca1a863_0_1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e9aca1a863_0_1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8" name="Google Shape;18;p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11"/>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1" name="Google Shape;71;p11"/>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2" name="Google Shape;72;p11"/>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73" name="Google Shape;73;p1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1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1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1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Google Shape;78;p12"/>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9" name="Google Shape;79;p1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1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1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13"/>
          <p:cNvSpPr txBox="1"/>
          <p:nvPr>
            <p:ph type="title"/>
          </p:nvPr>
        </p:nvSpPr>
        <p:spPr>
          <a:xfrm rot="5400000">
            <a:off x="5463750" y="1371628"/>
            <a:ext cx="4388700" cy="20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 name="Google Shape;84;p13"/>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5" name="Google Shape;85;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 name="Shape 27"/>
        <p:cNvGrpSpPr/>
        <p:nvPr/>
      </p:nvGrpSpPr>
      <p:grpSpPr>
        <a:xfrm>
          <a:off x="0" y="0"/>
          <a:ext cx="0" cy="0"/>
          <a:chOff x="0" y="0"/>
          <a:chExt cx="0" cy="0"/>
        </a:xfrm>
      </p:grpSpPr>
      <p:sp>
        <p:nvSpPr>
          <p:cNvPr id="28" name="Google Shape;28;p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4"/>
          <p:cNvSpPr txBox="1"/>
          <p:nvPr>
            <p:ph idx="1" type="body"/>
          </p:nvPr>
        </p:nvSpPr>
        <p:spPr>
          <a:xfrm>
            <a:off x="457200" y="1151335"/>
            <a:ext cx="4040100" cy="4797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0" name="Google Shape;30;p4"/>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1" name="Google Shape;31;p4"/>
          <p:cNvSpPr txBox="1"/>
          <p:nvPr>
            <p:ph idx="3" type="body"/>
          </p:nvPr>
        </p:nvSpPr>
        <p:spPr>
          <a:xfrm>
            <a:off x="4645025" y="1151335"/>
            <a:ext cx="4041900" cy="4797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2" name="Google Shape;32;p4"/>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3" name="Google Shape;33;p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6" name="Shape 36"/>
        <p:cNvGrpSpPr/>
        <p:nvPr/>
      </p:nvGrpSpPr>
      <p:grpSpPr>
        <a:xfrm>
          <a:off x="0" y="0"/>
          <a:ext cx="0" cy="0"/>
          <a:chOff x="0" y="0"/>
          <a:chExt cx="0" cy="0"/>
        </a:xfrm>
      </p:grpSpPr>
      <p:sp>
        <p:nvSpPr>
          <p:cNvPr id="37" name="Google Shape;37;p5"/>
          <p:cNvSpPr txBox="1"/>
          <p:nvPr>
            <p:ph type="title"/>
          </p:nvPr>
        </p:nvSpPr>
        <p:spPr>
          <a:xfrm>
            <a:off x="311701" y="445025"/>
            <a:ext cx="8520600" cy="572700"/>
          </a:xfrm>
          <a:prstGeom prst="rect">
            <a:avLst/>
          </a:prstGeom>
          <a:noFill/>
          <a:ln>
            <a:noFill/>
          </a:ln>
        </p:spPr>
        <p:txBody>
          <a:bodyPr anchorCtr="0" anchor="t" bIns="91425" lIns="91425" spcFirstLastPara="1" rIns="91425" wrap="square" tIns="91425">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5"/>
          <p:cNvSpPr txBox="1"/>
          <p:nvPr>
            <p:ph idx="1" type="body"/>
          </p:nvPr>
        </p:nvSpPr>
        <p:spPr>
          <a:xfrm>
            <a:off x="311701" y="1152475"/>
            <a:ext cx="8520600" cy="34164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9" name="Google Shape;39;p5"/>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6"/>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6"/>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43" name="Google Shape;43;p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7"/>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7"/>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457200" y="204788"/>
            <a:ext cx="3008400" cy="8715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10"/>
          <p:cNvSpPr txBox="1"/>
          <p:nvPr>
            <p:ph idx="1" type="body"/>
          </p:nvPr>
        </p:nvSpPr>
        <p:spPr>
          <a:xfrm>
            <a:off x="3575050" y="204788"/>
            <a:ext cx="5111700" cy="43899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Google Shape;65;p10"/>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6" name="Google Shape;66;p1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1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mailto:cbreland@dd4.k12.sc.us" TargetMode="External"/><Relationship Id="rId4" Type="http://schemas.openxmlformats.org/officeDocument/2006/relationships/hyperlink" Target="mailto:cnelson@dd4.k12.sc.us" TargetMode="External"/><Relationship Id="rId5" Type="http://schemas.openxmlformats.org/officeDocument/2006/relationships/hyperlink" Target="mailto:kprimus@dd4.k12.sc.u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91" name="Shape 91"/>
        <p:cNvGrpSpPr/>
        <p:nvPr/>
      </p:nvGrpSpPr>
      <p:grpSpPr>
        <a:xfrm>
          <a:off x="0" y="0"/>
          <a:ext cx="0" cy="0"/>
          <a:chOff x="0" y="0"/>
          <a:chExt cx="0" cy="0"/>
        </a:xfrm>
      </p:grpSpPr>
      <p:sp>
        <p:nvSpPr>
          <p:cNvPr id="92" name="Google Shape;92;p14"/>
          <p:cNvSpPr txBox="1"/>
          <p:nvPr>
            <p:ph type="ctrTitle"/>
          </p:nvPr>
        </p:nvSpPr>
        <p:spPr>
          <a:xfrm>
            <a:off x="685800" y="571500"/>
            <a:ext cx="7772400" cy="1102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C00000"/>
              </a:buClr>
              <a:buSzPts val="5600"/>
              <a:buFont typeface="Kaushan Script"/>
              <a:buNone/>
            </a:pPr>
            <a:r>
              <a:rPr b="1" i="0" lang="en-US" sz="6000" u="none" cap="none" strike="noStrike">
                <a:solidFill>
                  <a:srgbClr val="980000"/>
                </a:solidFill>
                <a:latin typeface="Shadows Into Light Two"/>
                <a:ea typeface="Shadows Into Light Two"/>
                <a:cs typeface="Shadows Into Light Two"/>
                <a:sym typeface="Shadows Into Light Two"/>
              </a:rPr>
              <a:t>Welcome to </a:t>
            </a:r>
            <a:endParaRPr b="1" i="0" sz="6000" u="none" cap="none" strike="noStrike">
              <a:solidFill>
                <a:srgbClr val="980000"/>
              </a:solidFill>
              <a:latin typeface="Shadows Into Light Two"/>
              <a:ea typeface="Shadows Into Light Two"/>
              <a:cs typeface="Shadows Into Light Two"/>
              <a:sym typeface="Shadows Into Light Two"/>
            </a:endParaRPr>
          </a:p>
          <a:p>
            <a:pPr indent="0" lvl="0" marL="0" marR="0" rtl="0" algn="ctr">
              <a:spcBef>
                <a:spcPts val="0"/>
              </a:spcBef>
              <a:spcAft>
                <a:spcPts val="0"/>
              </a:spcAft>
              <a:buClr>
                <a:srgbClr val="C00000"/>
              </a:buClr>
              <a:buSzPts val="5600"/>
              <a:buFont typeface="Kaushan Script"/>
              <a:buNone/>
            </a:pPr>
            <a:r>
              <a:rPr b="1" i="0" lang="en-US" sz="6000" u="none" cap="none" strike="noStrike">
                <a:solidFill>
                  <a:srgbClr val="980000"/>
                </a:solidFill>
                <a:latin typeface="Shadows Into Light Two"/>
                <a:ea typeface="Shadows Into Light Two"/>
                <a:cs typeface="Shadows Into Light Two"/>
                <a:sym typeface="Shadows Into Light Two"/>
              </a:rPr>
              <a:t>4</a:t>
            </a:r>
            <a:r>
              <a:rPr b="1" baseline="30000" i="0" lang="en-US" sz="6000" u="none" cap="none" strike="noStrike">
                <a:solidFill>
                  <a:srgbClr val="980000"/>
                </a:solidFill>
                <a:latin typeface="Shadows Into Light Two"/>
                <a:ea typeface="Shadows Into Light Two"/>
                <a:cs typeface="Shadows Into Light Two"/>
                <a:sym typeface="Shadows Into Light Two"/>
              </a:rPr>
              <a:t>th</a:t>
            </a:r>
            <a:r>
              <a:rPr b="1" i="0" lang="en-US" sz="6000" u="none" cap="none" strike="noStrike">
                <a:solidFill>
                  <a:srgbClr val="980000"/>
                </a:solidFill>
                <a:latin typeface="Shadows Into Light Two"/>
                <a:ea typeface="Shadows Into Light Two"/>
                <a:cs typeface="Shadows Into Light Two"/>
                <a:sym typeface="Shadows Into Light Two"/>
              </a:rPr>
              <a:t> </a:t>
            </a:r>
            <a:r>
              <a:rPr b="1" lang="en-US" sz="6000">
                <a:solidFill>
                  <a:srgbClr val="980000"/>
                </a:solidFill>
                <a:latin typeface="Shadows Into Light Two"/>
                <a:ea typeface="Shadows Into Light Two"/>
                <a:cs typeface="Shadows Into Light Two"/>
                <a:sym typeface="Shadows Into Light Two"/>
              </a:rPr>
              <a:t>Grade </a:t>
            </a:r>
            <a:endParaRPr b="1" i="0" sz="6000" u="none" cap="none" strike="noStrike">
              <a:solidFill>
                <a:srgbClr val="980000"/>
              </a:solidFill>
              <a:latin typeface="Shadows Into Light Two"/>
              <a:ea typeface="Shadows Into Light Two"/>
              <a:cs typeface="Shadows Into Light Two"/>
              <a:sym typeface="Shadows Into Light Two"/>
            </a:endParaRPr>
          </a:p>
        </p:txBody>
      </p:sp>
      <p:sp>
        <p:nvSpPr>
          <p:cNvPr id="93" name="Google Shape;93;p14"/>
          <p:cNvSpPr txBox="1"/>
          <p:nvPr>
            <p:ph idx="1" type="subTitle"/>
          </p:nvPr>
        </p:nvSpPr>
        <p:spPr>
          <a:xfrm>
            <a:off x="2567675" y="1827750"/>
            <a:ext cx="6858000" cy="2997000"/>
          </a:xfrm>
          <a:prstGeom prst="rect">
            <a:avLst/>
          </a:prstGeom>
          <a:noFill/>
          <a:ln>
            <a:noFill/>
          </a:ln>
        </p:spPr>
        <p:txBody>
          <a:bodyPr anchorCtr="0" anchor="t" bIns="45700" lIns="91425" spcFirstLastPara="1" rIns="91425" wrap="square" tIns="45700">
            <a:noAutofit/>
          </a:bodyPr>
          <a:lstStyle/>
          <a:p>
            <a:pPr indent="0" lvl="0" marL="0" marR="0" rtl="0" algn="l">
              <a:spcBef>
                <a:spcPts val="640"/>
              </a:spcBef>
              <a:spcAft>
                <a:spcPts val="0"/>
              </a:spcAft>
              <a:buClr>
                <a:srgbClr val="17365D"/>
              </a:buClr>
              <a:buSzPts val="3200"/>
              <a:buFont typeface="Arial"/>
              <a:buNone/>
            </a:pPr>
            <a:r>
              <a:t/>
            </a:r>
            <a:endParaRPr b="1">
              <a:solidFill>
                <a:srgbClr val="17365D"/>
              </a:solidFill>
              <a:latin typeface="Coming Soon"/>
              <a:ea typeface="Coming Soon"/>
              <a:cs typeface="Coming Soon"/>
              <a:sym typeface="Coming Soon"/>
            </a:endParaRPr>
          </a:p>
          <a:p>
            <a:pPr indent="0" lvl="0" marL="0" marR="0" rtl="0" algn="l">
              <a:spcBef>
                <a:spcPts val="640"/>
              </a:spcBef>
              <a:spcAft>
                <a:spcPts val="0"/>
              </a:spcAft>
              <a:buClr>
                <a:srgbClr val="17365D"/>
              </a:buClr>
              <a:buSzPts val="3200"/>
              <a:buFont typeface="Arial"/>
              <a:buNone/>
            </a:pPr>
            <a:r>
              <a:t/>
            </a:r>
            <a:endParaRPr b="1">
              <a:solidFill>
                <a:srgbClr val="17365D"/>
              </a:solidFill>
              <a:latin typeface="Coming Soon"/>
              <a:ea typeface="Coming Soon"/>
              <a:cs typeface="Coming Soon"/>
              <a:sym typeface="Coming Soon"/>
            </a:endParaRPr>
          </a:p>
          <a:p>
            <a:pPr indent="0" lvl="0" marL="0" marR="0" rtl="0" algn="l">
              <a:spcBef>
                <a:spcPts val="640"/>
              </a:spcBef>
              <a:spcAft>
                <a:spcPts val="0"/>
              </a:spcAft>
              <a:buClr>
                <a:srgbClr val="17365D"/>
              </a:buClr>
              <a:buSzPts val="3200"/>
              <a:buFont typeface="Arial"/>
              <a:buNone/>
            </a:pPr>
            <a:r>
              <a:rPr b="1" i="0" lang="en-US" sz="2400" u="none" cap="none" strike="noStrike">
                <a:solidFill>
                  <a:srgbClr val="17365D"/>
                </a:solidFill>
                <a:latin typeface="Coming Soon"/>
                <a:ea typeface="Coming Soon"/>
                <a:cs typeface="Coming Soon"/>
                <a:sym typeface="Coming Soon"/>
              </a:rPr>
              <a:t>Mrs. </a:t>
            </a:r>
            <a:r>
              <a:rPr b="1" lang="en-US" sz="2400">
                <a:solidFill>
                  <a:srgbClr val="17365D"/>
                </a:solidFill>
                <a:latin typeface="Coming Soon"/>
                <a:ea typeface="Coming Soon"/>
                <a:cs typeface="Coming Soon"/>
                <a:sym typeface="Coming Soon"/>
              </a:rPr>
              <a:t>Roy</a:t>
            </a:r>
            <a:r>
              <a:rPr b="1" i="0" lang="en-US" sz="2400" u="none" cap="none" strike="noStrike">
                <a:solidFill>
                  <a:srgbClr val="17365D"/>
                </a:solidFill>
                <a:latin typeface="Coming Soon"/>
                <a:ea typeface="Coming Soon"/>
                <a:cs typeface="Coming Soon"/>
                <a:sym typeface="Coming Soon"/>
              </a:rPr>
              <a:t> - Math </a:t>
            </a:r>
            <a:endParaRPr b="1" i="0" sz="2400" u="none" cap="none" strike="noStrike">
              <a:solidFill>
                <a:srgbClr val="17365D"/>
              </a:solidFill>
              <a:latin typeface="Coming Soon"/>
              <a:ea typeface="Coming Soon"/>
              <a:cs typeface="Coming Soon"/>
              <a:sym typeface="Coming Soon"/>
            </a:endParaRPr>
          </a:p>
          <a:p>
            <a:pPr indent="0" lvl="0" marL="0" marR="0" rtl="0" algn="l">
              <a:spcBef>
                <a:spcPts val="640"/>
              </a:spcBef>
              <a:spcAft>
                <a:spcPts val="0"/>
              </a:spcAft>
              <a:buClr>
                <a:srgbClr val="17365D"/>
              </a:buClr>
              <a:buSzPts val="3200"/>
              <a:buFont typeface="Arial"/>
              <a:buNone/>
            </a:pPr>
            <a:r>
              <a:rPr b="1" lang="en-US" sz="2400">
                <a:solidFill>
                  <a:srgbClr val="17365D"/>
                </a:solidFill>
                <a:latin typeface="Coming Soon"/>
                <a:ea typeface="Coming Soon"/>
                <a:cs typeface="Coming Soon"/>
                <a:sym typeface="Coming Soon"/>
              </a:rPr>
              <a:t>Mrs. Cavanaugh- ELA </a:t>
            </a:r>
            <a:r>
              <a:rPr b="1" lang="en-US" sz="2400">
                <a:solidFill>
                  <a:srgbClr val="17365D"/>
                </a:solidFill>
                <a:latin typeface="Coming Soon"/>
                <a:ea typeface="Coming Soon"/>
                <a:cs typeface="Coming Soon"/>
                <a:sym typeface="Coming Soon"/>
              </a:rPr>
              <a:t> </a:t>
            </a:r>
            <a:endParaRPr b="1" sz="2400">
              <a:solidFill>
                <a:srgbClr val="17365D"/>
              </a:solidFill>
              <a:latin typeface="Coming Soon"/>
              <a:ea typeface="Coming Soon"/>
              <a:cs typeface="Coming Soon"/>
              <a:sym typeface="Coming Soon"/>
            </a:endParaRPr>
          </a:p>
          <a:p>
            <a:pPr indent="0" lvl="0" marL="0" marR="0" rtl="0" algn="l">
              <a:spcBef>
                <a:spcPts val="640"/>
              </a:spcBef>
              <a:spcAft>
                <a:spcPts val="0"/>
              </a:spcAft>
              <a:buClr>
                <a:srgbClr val="17365D"/>
              </a:buClr>
              <a:buSzPts val="3200"/>
              <a:buFont typeface="Arial"/>
              <a:buNone/>
            </a:pPr>
            <a:r>
              <a:rPr b="1" lang="en-US" sz="2400">
                <a:solidFill>
                  <a:srgbClr val="17365D"/>
                </a:solidFill>
                <a:latin typeface="Coming Soon"/>
                <a:ea typeface="Coming Soon"/>
                <a:cs typeface="Coming Soon"/>
                <a:sym typeface="Coming Soon"/>
              </a:rPr>
              <a:t>Miss Primus- Science and Social Studies</a:t>
            </a:r>
            <a:endParaRPr b="1" sz="2400">
              <a:solidFill>
                <a:srgbClr val="17365D"/>
              </a:solidFill>
              <a:latin typeface="Coming Soon"/>
              <a:ea typeface="Coming Soon"/>
              <a:cs typeface="Coming Soon"/>
              <a:sym typeface="Coming Soon"/>
            </a:endParaRPr>
          </a:p>
          <a:p>
            <a:pPr indent="0" lvl="0" marL="0" marR="0" rtl="0" algn="l">
              <a:spcBef>
                <a:spcPts val="640"/>
              </a:spcBef>
              <a:spcAft>
                <a:spcPts val="0"/>
              </a:spcAft>
              <a:buClr>
                <a:srgbClr val="17365D"/>
              </a:buClr>
              <a:buSzPts val="3200"/>
              <a:buFont typeface="Arial"/>
              <a:buNone/>
            </a:pPr>
            <a:r>
              <a:t/>
            </a:r>
            <a:endParaRPr b="1" sz="2400">
              <a:solidFill>
                <a:srgbClr val="17365D"/>
              </a:solidFill>
              <a:latin typeface="Coming Soon"/>
              <a:ea typeface="Coming Soon"/>
              <a:cs typeface="Coming Soon"/>
              <a:sym typeface="Coming Soon"/>
            </a:endParaRPr>
          </a:p>
          <a:p>
            <a:pPr indent="0" lvl="0" marL="0" marR="0" rtl="0" algn="l">
              <a:spcBef>
                <a:spcPts val="640"/>
              </a:spcBef>
              <a:spcAft>
                <a:spcPts val="0"/>
              </a:spcAft>
              <a:buClr>
                <a:srgbClr val="17365D"/>
              </a:buClr>
              <a:buSzPts val="3200"/>
              <a:buFont typeface="Arial"/>
              <a:buNone/>
            </a:pPr>
            <a:r>
              <a:t/>
            </a:r>
            <a:endParaRPr b="1" i="0" sz="3200" u="none" cap="none" strike="noStrike">
              <a:solidFill>
                <a:srgbClr val="17365D"/>
              </a:solidFill>
              <a:latin typeface="Coming Soon"/>
              <a:ea typeface="Coming Soon"/>
              <a:cs typeface="Coming Soon"/>
              <a:sym typeface="Coming Soon"/>
            </a:endParaRPr>
          </a:p>
        </p:txBody>
      </p:sp>
      <p:pic>
        <p:nvPicPr>
          <p:cNvPr id="94" name="Google Shape;94;p14"/>
          <p:cNvPicPr preferRelativeResize="0"/>
          <p:nvPr/>
        </p:nvPicPr>
        <p:blipFill>
          <a:blip r:embed="rId3">
            <a:alphaModFix/>
          </a:blip>
          <a:stretch>
            <a:fillRect/>
          </a:stretch>
        </p:blipFill>
        <p:spPr>
          <a:xfrm>
            <a:off x="378075" y="2285374"/>
            <a:ext cx="2090325" cy="2349975"/>
          </a:xfrm>
          <a:prstGeom prst="rect">
            <a:avLst/>
          </a:prstGeom>
          <a:noFill/>
          <a:ln>
            <a:noFill/>
          </a:ln>
        </p:spPr>
      </p:pic>
      <p:pic>
        <p:nvPicPr>
          <p:cNvPr id="95" name="Google Shape;95;p14"/>
          <p:cNvPicPr preferRelativeResize="0"/>
          <p:nvPr/>
        </p:nvPicPr>
        <p:blipFill>
          <a:blip r:embed="rId4">
            <a:alphaModFix/>
          </a:blip>
          <a:stretch>
            <a:fillRect/>
          </a:stretch>
        </p:blipFill>
        <p:spPr>
          <a:xfrm>
            <a:off x="7466495" y="285050"/>
            <a:ext cx="1450324" cy="17971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156" name="Shape 156"/>
        <p:cNvGrpSpPr/>
        <p:nvPr/>
      </p:nvGrpSpPr>
      <p:grpSpPr>
        <a:xfrm>
          <a:off x="0" y="0"/>
          <a:ext cx="0" cy="0"/>
          <a:chOff x="0" y="0"/>
          <a:chExt cx="0" cy="0"/>
        </a:xfrm>
      </p:grpSpPr>
      <p:sp>
        <p:nvSpPr>
          <p:cNvPr id="157" name="Google Shape;157;p23"/>
          <p:cNvSpPr txBox="1"/>
          <p:nvPr>
            <p:ph type="ctrTitle"/>
          </p:nvPr>
        </p:nvSpPr>
        <p:spPr>
          <a:xfrm>
            <a:off x="685800" y="70200"/>
            <a:ext cx="7772400" cy="1102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C00000"/>
              </a:buClr>
              <a:buSzPts val="5600"/>
              <a:buFont typeface="Kaushan Script"/>
              <a:buNone/>
            </a:pPr>
            <a:r>
              <a:rPr b="1" lang="en-US" sz="4800" u="sng">
                <a:solidFill>
                  <a:srgbClr val="980000"/>
                </a:solidFill>
                <a:latin typeface="Shadows Into Light Two"/>
                <a:ea typeface="Shadows Into Light Two"/>
                <a:cs typeface="Shadows Into Light Two"/>
                <a:sym typeface="Shadows Into Light Two"/>
              </a:rPr>
              <a:t>Thank you for your support!</a:t>
            </a:r>
            <a:endParaRPr b="1" i="0" sz="4800" u="sng" cap="none" strike="noStrike">
              <a:solidFill>
                <a:srgbClr val="980000"/>
              </a:solidFill>
              <a:latin typeface="Shadows Into Light Two"/>
              <a:ea typeface="Shadows Into Light Two"/>
              <a:cs typeface="Shadows Into Light Two"/>
              <a:sym typeface="Shadows Into Light Two"/>
            </a:endParaRPr>
          </a:p>
        </p:txBody>
      </p:sp>
      <p:sp>
        <p:nvSpPr>
          <p:cNvPr id="158" name="Google Shape;158;p23"/>
          <p:cNvSpPr txBox="1"/>
          <p:nvPr>
            <p:ph idx="1" type="subTitle"/>
          </p:nvPr>
        </p:nvSpPr>
        <p:spPr>
          <a:xfrm>
            <a:off x="539625" y="1060092"/>
            <a:ext cx="8176500" cy="1482600"/>
          </a:xfrm>
          <a:prstGeom prst="rect">
            <a:avLst/>
          </a:prstGeom>
          <a:noFill/>
          <a:ln>
            <a:noFill/>
          </a:ln>
        </p:spPr>
        <p:txBody>
          <a:bodyPr anchorCtr="0" anchor="t" bIns="45700" lIns="91425" spcFirstLastPara="1" rIns="91425" wrap="square" tIns="45700">
            <a:noAutofit/>
          </a:bodyPr>
          <a:lstStyle/>
          <a:p>
            <a:pPr indent="0" lvl="0" marL="0" marR="0" rtl="0" algn="ctr">
              <a:spcBef>
                <a:spcPts val="640"/>
              </a:spcBef>
              <a:spcAft>
                <a:spcPts val="0"/>
              </a:spcAft>
              <a:buClr>
                <a:srgbClr val="17365D"/>
              </a:buClr>
              <a:buSzPts val="3200"/>
              <a:buFont typeface="Arial"/>
              <a:buNone/>
            </a:pPr>
            <a:r>
              <a:rPr lang="en-US" sz="4800">
                <a:solidFill>
                  <a:srgbClr val="17365D"/>
                </a:solidFill>
                <a:latin typeface="Coming Soon"/>
                <a:ea typeface="Coming Soon"/>
                <a:cs typeface="Coming Soon"/>
                <a:sym typeface="Coming Soon"/>
              </a:rPr>
              <a:t>Please join the </a:t>
            </a:r>
            <a:r>
              <a:rPr b="1" lang="en-US" sz="4800">
                <a:solidFill>
                  <a:srgbClr val="17365D"/>
                </a:solidFill>
                <a:latin typeface="Coming Soon"/>
                <a:ea typeface="Coming Soon"/>
                <a:cs typeface="Coming Soon"/>
                <a:sym typeface="Coming Soon"/>
              </a:rPr>
              <a:t>Remind </a:t>
            </a:r>
            <a:r>
              <a:rPr lang="en-US" sz="4800">
                <a:solidFill>
                  <a:srgbClr val="17365D"/>
                </a:solidFill>
                <a:latin typeface="Coming Soon"/>
                <a:ea typeface="Coming Soon"/>
                <a:cs typeface="Coming Soon"/>
                <a:sym typeface="Coming Soon"/>
              </a:rPr>
              <a:t>App TODAY!</a:t>
            </a:r>
            <a:endParaRPr sz="4800">
              <a:solidFill>
                <a:srgbClr val="17365D"/>
              </a:solidFill>
              <a:latin typeface="Coming Soon"/>
              <a:ea typeface="Coming Soon"/>
              <a:cs typeface="Coming Soon"/>
              <a:sym typeface="Coming Soon"/>
            </a:endParaRPr>
          </a:p>
          <a:p>
            <a:pPr indent="0" lvl="0" marL="0" marR="0" rtl="0" algn="l">
              <a:spcBef>
                <a:spcPts val="640"/>
              </a:spcBef>
              <a:spcAft>
                <a:spcPts val="0"/>
              </a:spcAft>
              <a:buClr>
                <a:srgbClr val="17365D"/>
              </a:buClr>
              <a:buSzPts val="3200"/>
              <a:buFont typeface="Arial"/>
              <a:buNone/>
            </a:pPr>
            <a:r>
              <a:t/>
            </a:r>
            <a:endParaRPr>
              <a:solidFill>
                <a:srgbClr val="17365D"/>
              </a:solidFill>
              <a:latin typeface="Coming Soon"/>
              <a:ea typeface="Coming Soon"/>
              <a:cs typeface="Coming Soon"/>
              <a:sym typeface="Coming Soon"/>
            </a:endParaRPr>
          </a:p>
          <a:p>
            <a:pPr indent="0" lvl="0" marL="0" marR="0" rtl="0" algn="ctr">
              <a:spcBef>
                <a:spcPts val="640"/>
              </a:spcBef>
              <a:spcAft>
                <a:spcPts val="0"/>
              </a:spcAft>
              <a:buClr>
                <a:srgbClr val="17365D"/>
              </a:buClr>
              <a:buSzPts val="3200"/>
              <a:buFont typeface="Arial"/>
              <a:buNone/>
            </a:pPr>
            <a:r>
              <a:t/>
            </a:r>
            <a:endParaRPr>
              <a:solidFill>
                <a:srgbClr val="17365D"/>
              </a:solidFill>
              <a:latin typeface="Coming Soon"/>
              <a:ea typeface="Coming Soon"/>
              <a:cs typeface="Coming Soon"/>
              <a:sym typeface="Coming Soon"/>
            </a:endParaRPr>
          </a:p>
          <a:p>
            <a:pPr indent="0" lvl="0" marL="0" marR="0" rtl="0" algn="ctr">
              <a:spcBef>
                <a:spcPts val="640"/>
              </a:spcBef>
              <a:spcAft>
                <a:spcPts val="0"/>
              </a:spcAft>
              <a:buClr>
                <a:srgbClr val="17365D"/>
              </a:buClr>
              <a:buSzPts val="3200"/>
              <a:buFont typeface="Arial"/>
              <a:buNone/>
            </a:pPr>
            <a:r>
              <a:rPr lang="en-US">
                <a:solidFill>
                  <a:srgbClr val="17365D"/>
                </a:solidFill>
                <a:latin typeface="Coming Soon"/>
                <a:ea typeface="Coming Soon"/>
                <a:cs typeface="Coming Soon"/>
                <a:sym typeface="Coming Soon"/>
              </a:rPr>
              <a:t>→ Text</a:t>
            </a:r>
            <a:r>
              <a:rPr b="1" lang="en-US" sz="2000">
                <a:solidFill>
                  <a:srgbClr val="1C4587"/>
                </a:solidFill>
                <a:latin typeface="Coming Soon"/>
                <a:ea typeface="Coming Soon"/>
                <a:cs typeface="Coming Soon"/>
                <a:sym typeface="Coming Soon"/>
              </a:rPr>
              <a:t> </a:t>
            </a:r>
            <a:r>
              <a:rPr lang="en-US" sz="2400">
                <a:solidFill>
                  <a:schemeClr val="dk1"/>
                </a:solidFill>
                <a:latin typeface="Didact Gothic"/>
                <a:ea typeface="Didact Gothic"/>
                <a:cs typeface="Didact Gothic"/>
                <a:sym typeface="Didact Gothic"/>
              </a:rPr>
              <a:t>@4thcpr</a:t>
            </a:r>
            <a:r>
              <a:rPr b="1" lang="en-US" sz="2000">
                <a:solidFill>
                  <a:srgbClr val="1C4587"/>
                </a:solidFill>
                <a:latin typeface="Coming Soon"/>
                <a:ea typeface="Coming Soon"/>
                <a:cs typeface="Coming Soon"/>
                <a:sym typeface="Coming Soon"/>
              </a:rPr>
              <a:t> to the number 81010</a:t>
            </a:r>
            <a:endParaRPr b="1" sz="2000">
              <a:solidFill>
                <a:srgbClr val="1C4587"/>
              </a:solidFill>
              <a:latin typeface="Coming Soon"/>
              <a:ea typeface="Coming Soon"/>
              <a:cs typeface="Coming Soon"/>
              <a:sym typeface="Coming Soon"/>
            </a:endParaRPr>
          </a:p>
          <a:p>
            <a:pPr indent="0" lvl="0" marL="0" marR="0" rtl="0" algn="ctr">
              <a:spcBef>
                <a:spcPts val="640"/>
              </a:spcBef>
              <a:spcAft>
                <a:spcPts val="0"/>
              </a:spcAft>
              <a:buClr>
                <a:srgbClr val="17365D"/>
              </a:buClr>
              <a:buSzPts val="3200"/>
              <a:buFont typeface="Arial"/>
              <a:buNone/>
            </a:pPr>
            <a:r>
              <a:t/>
            </a:r>
            <a:endParaRPr sz="1500">
              <a:solidFill>
                <a:srgbClr val="282C31"/>
              </a:solidFill>
              <a:latin typeface="Arial"/>
              <a:ea typeface="Arial"/>
              <a:cs typeface="Arial"/>
              <a:sym typeface="Arial"/>
            </a:endParaRPr>
          </a:p>
          <a:p>
            <a:pPr indent="0" lvl="0" marL="0" marR="0" rtl="0" algn="ctr">
              <a:spcBef>
                <a:spcPts val="640"/>
              </a:spcBef>
              <a:spcAft>
                <a:spcPts val="0"/>
              </a:spcAft>
              <a:buClr>
                <a:srgbClr val="17365D"/>
              </a:buClr>
              <a:buSzPts val="3200"/>
              <a:buFont typeface="Arial"/>
              <a:buNone/>
            </a:pPr>
            <a:r>
              <a:t/>
            </a:r>
            <a:endParaRPr sz="1500">
              <a:solidFill>
                <a:srgbClr val="282C31"/>
              </a:solidFill>
              <a:latin typeface="Arial"/>
              <a:ea typeface="Arial"/>
              <a:cs typeface="Arial"/>
              <a:sym typeface="Arial"/>
            </a:endParaRPr>
          </a:p>
          <a:p>
            <a:pPr indent="0" lvl="0" marL="0" marR="0" rtl="0" algn="ctr">
              <a:spcBef>
                <a:spcPts val="640"/>
              </a:spcBef>
              <a:spcAft>
                <a:spcPts val="0"/>
              </a:spcAft>
              <a:buClr>
                <a:srgbClr val="17365D"/>
              </a:buClr>
              <a:buSzPts val="3200"/>
              <a:buFont typeface="Arial"/>
              <a:buNone/>
            </a:pPr>
            <a:r>
              <a:t/>
            </a:r>
            <a:endParaRPr>
              <a:solidFill>
                <a:srgbClr val="17365D"/>
              </a:solidFill>
              <a:latin typeface="Coming Soon"/>
              <a:ea typeface="Coming Soon"/>
              <a:cs typeface="Coming Soon"/>
              <a:sym typeface="Coming Soon"/>
            </a:endParaRPr>
          </a:p>
        </p:txBody>
      </p:sp>
      <p:pic>
        <p:nvPicPr>
          <p:cNvPr id="159" name="Google Shape;159;p23"/>
          <p:cNvPicPr preferRelativeResize="0"/>
          <p:nvPr/>
        </p:nvPicPr>
        <p:blipFill>
          <a:blip r:embed="rId3">
            <a:alphaModFix/>
          </a:blip>
          <a:stretch>
            <a:fillRect/>
          </a:stretch>
        </p:blipFill>
        <p:spPr>
          <a:xfrm>
            <a:off x="7519150" y="3792800"/>
            <a:ext cx="1128725" cy="1268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99" name="Shape 99"/>
        <p:cNvGrpSpPr/>
        <p:nvPr/>
      </p:nvGrpSpPr>
      <p:grpSpPr>
        <a:xfrm>
          <a:off x="0" y="0"/>
          <a:ext cx="0" cy="0"/>
          <a:chOff x="0" y="0"/>
          <a:chExt cx="0" cy="0"/>
        </a:xfrm>
      </p:grpSpPr>
      <p:sp>
        <p:nvSpPr>
          <p:cNvPr id="100" name="Google Shape;100;p15"/>
          <p:cNvSpPr txBox="1"/>
          <p:nvPr>
            <p:ph type="title"/>
          </p:nvPr>
        </p:nvSpPr>
        <p:spPr>
          <a:xfrm>
            <a:off x="253700" y="-67822"/>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953734"/>
              </a:buClr>
              <a:buSzPts val="4400"/>
              <a:buFont typeface="Calibri"/>
              <a:buNone/>
            </a:pPr>
            <a:r>
              <a:rPr b="1" i="0" lang="en-US" sz="4700" u="sng" cap="none" strike="noStrike">
                <a:solidFill>
                  <a:srgbClr val="953734"/>
                </a:solidFill>
                <a:latin typeface="Shadows Into Light Two"/>
                <a:ea typeface="Shadows Into Light Two"/>
                <a:cs typeface="Shadows Into Light Two"/>
                <a:sym typeface="Shadows Into Light Two"/>
              </a:rPr>
              <a:t>The School Day </a:t>
            </a:r>
            <a:endParaRPr b="1" i="0" sz="4700" u="sng" cap="none" strike="noStrike">
              <a:solidFill>
                <a:srgbClr val="953734"/>
              </a:solidFill>
              <a:latin typeface="Shadows Into Light Two"/>
              <a:ea typeface="Shadows Into Light Two"/>
              <a:cs typeface="Shadows Into Light Two"/>
              <a:sym typeface="Shadows Into Light Two"/>
            </a:endParaRPr>
          </a:p>
          <a:p>
            <a:pPr indent="0" lvl="0" marL="0" rtl="0" algn="ctr">
              <a:spcBef>
                <a:spcPts val="0"/>
              </a:spcBef>
              <a:spcAft>
                <a:spcPts val="0"/>
              </a:spcAft>
              <a:buClr>
                <a:srgbClr val="953734"/>
              </a:buClr>
              <a:buSzPts val="4400"/>
              <a:buFont typeface="Calibri"/>
              <a:buNone/>
            </a:pPr>
            <a:r>
              <a:rPr b="1" lang="en-US" sz="100" u="sng">
                <a:solidFill>
                  <a:srgbClr val="953734"/>
                </a:solidFill>
                <a:latin typeface="Shadows Into Light Two"/>
                <a:ea typeface="Shadows Into Light Two"/>
                <a:cs typeface="Shadows Into Light Two"/>
                <a:sym typeface="Shadows Into Light Two"/>
              </a:rPr>
              <a:t>)</a:t>
            </a:r>
            <a:endParaRPr b="1" sz="4700" u="sng">
              <a:solidFill>
                <a:srgbClr val="953734"/>
              </a:solidFill>
              <a:latin typeface="Shadows Into Light Two"/>
              <a:ea typeface="Shadows Into Light Two"/>
              <a:cs typeface="Shadows Into Light Two"/>
              <a:sym typeface="Shadows Into Light Two"/>
            </a:endParaRPr>
          </a:p>
        </p:txBody>
      </p:sp>
      <p:sp>
        <p:nvSpPr>
          <p:cNvPr id="101" name="Google Shape;101;p15"/>
          <p:cNvSpPr txBox="1"/>
          <p:nvPr>
            <p:ph idx="1" type="body"/>
          </p:nvPr>
        </p:nvSpPr>
        <p:spPr>
          <a:xfrm>
            <a:off x="386975" y="288600"/>
            <a:ext cx="8229600" cy="4131300"/>
          </a:xfrm>
          <a:prstGeom prst="rect">
            <a:avLst/>
          </a:prstGeom>
          <a:noFill/>
          <a:ln>
            <a:noFill/>
          </a:ln>
        </p:spPr>
        <p:txBody>
          <a:bodyPr anchorCtr="0" anchor="t" bIns="45700" lIns="91425" spcFirstLastPara="1" rIns="91425" wrap="square" tIns="45700">
            <a:noAutofit/>
          </a:bodyPr>
          <a:lstStyle/>
          <a:p>
            <a:pPr indent="0" lvl="0" marL="0" marR="0" rtl="0" algn="ctr">
              <a:lnSpc>
                <a:spcPct val="200000"/>
              </a:lnSpc>
              <a:spcBef>
                <a:spcPts val="0"/>
              </a:spcBef>
              <a:spcAft>
                <a:spcPts val="0"/>
              </a:spcAft>
              <a:buClr>
                <a:srgbClr val="0C0C0C"/>
              </a:buClr>
              <a:buSzPts val="4000"/>
              <a:buFont typeface="Arial"/>
              <a:buNone/>
            </a:pPr>
            <a:r>
              <a:t/>
            </a:r>
            <a:endParaRPr b="1" sz="1400">
              <a:solidFill>
                <a:srgbClr val="0C0C0C"/>
              </a:solidFill>
              <a:latin typeface="Coming Soon"/>
              <a:ea typeface="Coming Soon"/>
              <a:cs typeface="Coming Soon"/>
              <a:sym typeface="Coming Soon"/>
            </a:endParaRPr>
          </a:p>
          <a:p>
            <a:pPr indent="0" lvl="0" marL="457200" rtl="0" algn="l">
              <a:lnSpc>
                <a:spcPct val="200000"/>
              </a:lnSpc>
              <a:spcBef>
                <a:spcPts val="0"/>
              </a:spcBef>
              <a:spcAft>
                <a:spcPts val="0"/>
              </a:spcAft>
              <a:buNone/>
            </a:pPr>
            <a:r>
              <a:rPr lang="en-US" sz="1500">
                <a:latin typeface="Coming Soon"/>
                <a:ea typeface="Coming Soon"/>
                <a:cs typeface="Coming Soon"/>
                <a:sym typeface="Coming Soon"/>
              </a:rPr>
              <a:t>7:15-7:50		2:35			Announcements begin </a:t>
            </a:r>
            <a:endParaRPr sz="1500">
              <a:latin typeface="Coming Soon"/>
              <a:ea typeface="Coming Soon"/>
              <a:cs typeface="Coming Soon"/>
              <a:sym typeface="Coming Soon"/>
            </a:endParaRPr>
          </a:p>
          <a:p>
            <a:pPr indent="0" lvl="0" marL="457200" rtl="0" algn="l">
              <a:lnSpc>
                <a:spcPct val="107916"/>
              </a:lnSpc>
              <a:spcBef>
                <a:spcPts val="0"/>
              </a:spcBef>
              <a:spcAft>
                <a:spcPts val="0"/>
              </a:spcAft>
              <a:buNone/>
            </a:pPr>
            <a:r>
              <a:t/>
            </a:r>
            <a:endParaRPr sz="1200">
              <a:solidFill>
                <a:srgbClr val="0C0C0C"/>
              </a:solidFill>
              <a:latin typeface="Coming Soon"/>
              <a:ea typeface="Coming Soon"/>
              <a:cs typeface="Coming Soon"/>
              <a:sym typeface="Coming Soon"/>
            </a:endParaRPr>
          </a:p>
          <a:p>
            <a:pPr indent="0" lvl="0" marL="457200" marR="0" rtl="0" algn="l">
              <a:lnSpc>
                <a:spcPct val="115000"/>
              </a:lnSpc>
              <a:spcBef>
                <a:spcPts val="800"/>
              </a:spcBef>
              <a:spcAft>
                <a:spcPts val="0"/>
              </a:spcAft>
              <a:buNone/>
            </a:pPr>
            <a:r>
              <a:t/>
            </a:r>
            <a:endParaRPr sz="1200">
              <a:solidFill>
                <a:srgbClr val="0C0C0C"/>
              </a:solidFill>
              <a:latin typeface="Coming Soon"/>
              <a:ea typeface="Coming Soon"/>
              <a:cs typeface="Coming Soon"/>
              <a:sym typeface="Coming Soon"/>
            </a:endParaRPr>
          </a:p>
          <a:p>
            <a:pPr indent="0" lvl="0" marL="0" marR="0" rtl="0" algn="l">
              <a:spcBef>
                <a:spcPts val="640"/>
              </a:spcBef>
              <a:spcAft>
                <a:spcPts val="0"/>
              </a:spcAft>
              <a:buClr>
                <a:schemeClr val="dk1"/>
              </a:buClr>
              <a:buSzPts val="3200"/>
              <a:buFont typeface="Arial"/>
              <a:buNone/>
            </a:pPr>
            <a:r>
              <a:t/>
            </a:r>
            <a:endParaRPr i="0" sz="1200" u="none" cap="none" strike="noStrike">
              <a:solidFill>
                <a:schemeClr val="dk1"/>
              </a:solidFill>
              <a:latin typeface="Coming Soon"/>
              <a:ea typeface="Coming Soon"/>
              <a:cs typeface="Coming Soon"/>
              <a:sym typeface="Coming Soon"/>
            </a:endParaRPr>
          </a:p>
          <a:p>
            <a:pPr indent="0" lvl="0" marL="0" marR="0" rtl="0" algn="l">
              <a:spcBef>
                <a:spcPts val="640"/>
              </a:spcBef>
              <a:spcAft>
                <a:spcPts val="0"/>
              </a:spcAft>
              <a:buClr>
                <a:schemeClr val="dk1"/>
              </a:buClr>
              <a:buSzPts val="3200"/>
              <a:buFont typeface="Arial"/>
              <a:buNone/>
            </a:pPr>
            <a:r>
              <a:t/>
            </a:r>
            <a:endParaRPr i="0" sz="1400" u="none" cap="none" strike="noStrike">
              <a:solidFill>
                <a:schemeClr val="dk1"/>
              </a:solidFill>
              <a:latin typeface="Coming Soon"/>
              <a:ea typeface="Coming Soon"/>
              <a:cs typeface="Coming Soon"/>
              <a:sym typeface="Coming Soon"/>
            </a:endParaRPr>
          </a:p>
        </p:txBody>
      </p:sp>
      <p:pic>
        <p:nvPicPr>
          <p:cNvPr id="102" name="Google Shape;102;p15"/>
          <p:cNvPicPr preferRelativeResize="0"/>
          <p:nvPr/>
        </p:nvPicPr>
        <p:blipFill>
          <a:blip r:embed="rId3">
            <a:alphaModFix/>
          </a:blip>
          <a:stretch>
            <a:fillRect/>
          </a:stretch>
        </p:blipFill>
        <p:spPr>
          <a:xfrm>
            <a:off x="7786125" y="3598375"/>
            <a:ext cx="1225126" cy="1208899"/>
          </a:xfrm>
          <a:prstGeom prst="rect">
            <a:avLst/>
          </a:prstGeom>
          <a:noFill/>
          <a:ln>
            <a:noFill/>
          </a:ln>
        </p:spPr>
      </p:pic>
      <p:sp>
        <p:nvSpPr>
          <p:cNvPr id="103" name="Google Shape;103;p15"/>
          <p:cNvSpPr txBox="1"/>
          <p:nvPr/>
        </p:nvSpPr>
        <p:spPr>
          <a:xfrm>
            <a:off x="0" y="1049850"/>
            <a:ext cx="3090300" cy="348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u="sng">
                <a:latin typeface="Calibri"/>
                <a:ea typeface="Calibri"/>
                <a:cs typeface="Calibri"/>
                <a:sym typeface="Calibri"/>
              </a:rPr>
              <a:t>Mrs. Cavanaugh’s Homeroom</a:t>
            </a:r>
            <a:endParaRPr u="sng">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7:15-7:40 Breakfast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7:40- 9:20 ELA</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9:25-10:55 Math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Bathroom Break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11:10- 12:00 Specials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12:05- 12;30 Lunch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12:30- 12:50 Recess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12:55-2:20 Science/ Social Studies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2:20-2:35 WIN/ Small Group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2:35 Prepare for Dismissal </a:t>
            </a:r>
            <a:endParaRPr>
              <a:latin typeface="Calibri"/>
              <a:ea typeface="Calibri"/>
              <a:cs typeface="Calibri"/>
              <a:sym typeface="Calibri"/>
            </a:endParaRPr>
          </a:p>
        </p:txBody>
      </p:sp>
      <p:sp>
        <p:nvSpPr>
          <p:cNvPr id="104" name="Google Shape;104;p15"/>
          <p:cNvSpPr txBox="1"/>
          <p:nvPr/>
        </p:nvSpPr>
        <p:spPr>
          <a:xfrm>
            <a:off x="2956625" y="1049850"/>
            <a:ext cx="3090300" cy="348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u="sng">
                <a:solidFill>
                  <a:schemeClr val="dk1"/>
                </a:solidFill>
                <a:latin typeface="Calibri"/>
                <a:ea typeface="Calibri"/>
                <a:cs typeface="Calibri"/>
                <a:sym typeface="Calibri"/>
              </a:rPr>
              <a:t>Mrs. Roy’s Homeroom</a:t>
            </a:r>
            <a:endParaRPr u="sng">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7:15-7:40 Breakfast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7:40- 9:20 Math</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9:25-10:55 Science and Social Studies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Bathroom Break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11:10- 12:00 Specials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12:05- 12;30 Lunch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12:30- 12:50 Recess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12:55-2:20 ELA</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2:20-2:35 WIN/ Small Group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2:35 Prepare for Dismissal </a:t>
            </a:r>
            <a:endParaRPr>
              <a:latin typeface="Calibri"/>
              <a:ea typeface="Calibri"/>
              <a:cs typeface="Calibri"/>
              <a:sym typeface="Calibri"/>
            </a:endParaRPr>
          </a:p>
        </p:txBody>
      </p:sp>
      <p:sp>
        <p:nvSpPr>
          <p:cNvPr id="105" name="Google Shape;105;p15"/>
          <p:cNvSpPr txBox="1"/>
          <p:nvPr/>
        </p:nvSpPr>
        <p:spPr>
          <a:xfrm>
            <a:off x="5920950" y="1049850"/>
            <a:ext cx="3090300" cy="348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u="sng">
                <a:solidFill>
                  <a:schemeClr val="dk1"/>
                </a:solidFill>
                <a:latin typeface="Calibri"/>
                <a:ea typeface="Calibri"/>
                <a:cs typeface="Calibri"/>
                <a:sym typeface="Calibri"/>
              </a:rPr>
              <a:t>Ms. Primus’ Homeroom</a:t>
            </a:r>
            <a:endParaRPr u="sng">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7:15-7:40 Breakfast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7:40- 9:20 Science and Social Studies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9:25-10:55 ELA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Bathroom Break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11:10- 12:00 Specials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12:05- 12;30 Lunch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12:30- 12:50 Recess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12:55-2:20 Math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2:20-2:35 WIN/ Small Group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2:35 Prepare for Dismissal </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109" name="Shape 109"/>
        <p:cNvGrpSpPr/>
        <p:nvPr/>
      </p:nvGrpSpPr>
      <p:grpSpPr>
        <a:xfrm>
          <a:off x="0" y="0"/>
          <a:ext cx="0" cy="0"/>
          <a:chOff x="0" y="0"/>
          <a:chExt cx="0" cy="0"/>
        </a:xfrm>
      </p:grpSpPr>
      <p:sp>
        <p:nvSpPr>
          <p:cNvPr id="110" name="Google Shape;110;p16"/>
          <p:cNvSpPr txBox="1"/>
          <p:nvPr>
            <p:ph type="title"/>
          </p:nvPr>
        </p:nvSpPr>
        <p:spPr>
          <a:xfrm>
            <a:off x="457200" y="112753"/>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0000"/>
              </a:buClr>
              <a:buSzPts val="6000"/>
              <a:buFont typeface="Arial"/>
              <a:buNone/>
            </a:pPr>
            <a:r>
              <a:rPr b="1" lang="en-US" sz="6000" u="sng">
                <a:solidFill>
                  <a:srgbClr val="980000"/>
                </a:solidFill>
                <a:latin typeface="Shadows Into Light Two"/>
                <a:ea typeface="Shadows Into Light Two"/>
                <a:cs typeface="Shadows Into Light Two"/>
                <a:sym typeface="Shadows Into Light Two"/>
              </a:rPr>
              <a:t>Rules and Procedures</a:t>
            </a:r>
            <a:endParaRPr b="1" i="0" sz="6000" u="sng" cap="none" strike="noStrike">
              <a:solidFill>
                <a:srgbClr val="980000"/>
              </a:solidFill>
              <a:latin typeface="Shadows Into Light Two"/>
              <a:ea typeface="Shadows Into Light Two"/>
              <a:cs typeface="Shadows Into Light Two"/>
              <a:sym typeface="Shadows Into Light Two"/>
            </a:endParaRPr>
          </a:p>
        </p:txBody>
      </p:sp>
      <p:sp>
        <p:nvSpPr>
          <p:cNvPr id="111" name="Google Shape;111;p16"/>
          <p:cNvSpPr txBox="1"/>
          <p:nvPr>
            <p:ph idx="2" type="body"/>
          </p:nvPr>
        </p:nvSpPr>
        <p:spPr>
          <a:xfrm>
            <a:off x="43200" y="817350"/>
            <a:ext cx="9057600" cy="3508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700">
              <a:latin typeface="Convergence"/>
              <a:ea typeface="Convergence"/>
              <a:cs typeface="Convergence"/>
              <a:sym typeface="Convergence"/>
            </a:endParaRPr>
          </a:p>
          <a:p>
            <a:pPr indent="-368300" lvl="0" marL="457200" rtl="0" algn="l">
              <a:lnSpc>
                <a:spcPct val="150000"/>
              </a:lnSpc>
              <a:spcBef>
                <a:spcPts val="1000"/>
              </a:spcBef>
              <a:spcAft>
                <a:spcPts val="0"/>
              </a:spcAft>
              <a:buSzPts val="2200"/>
              <a:buFont typeface="Coming Soon"/>
              <a:buChar char="★"/>
            </a:pPr>
            <a:r>
              <a:rPr lang="en-US" sz="2200">
                <a:latin typeface="Coming Soon"/>
                <a:ea typeface="Coming Soon"/>
                <a:cs typeface="Coming Soon"/>
                <a:sym typeface="Coming Soon"/>
              </a:rPr>
              <a:t>Please refer to the Student Handbook for school rules and procedures.</a:t>
            </a:r>
            <a:endParaRPr sz="2200">
              <a:latin typeface="Coming Soon"/>
              <a:ea typeface="Coming Soon"/>
              <a:cs typeface="Coming Soon"/>
              <a:sym typeface="Coming Soon"/>
            </a:endParaRPr>
          </a:p>
          <a:p>
            <a:pPr indent="-368300" lvl="0" marL="457200" rtl="0" algn="l">
              <a:lnSpc>
                <a:spcPct val="150000"/>
              </a:lnSpc>
              <a:spcBef>
                <a:spcPts val="1000"/>
              </a:spcBef>
              <a:spcAft>
                <a:spcPts val="0"/>
              </a:spcAft>
              <a:buSzPts val="2200"/>
              <a:buFont typeface="Coming Soon"/>
              <a:buChar char="★"/>
            </a:pPr>
            <a:r>
              <a:rPr lang="en-US" sz="2200">
                <a:latin typeface="Coming Soon"/>
                <a:ea typeface="Coming Soon"/>
                <a:cs typeface="Coming Soon"/>
                <a:sym typeface="Coming Soon"/>
              </a:rPr>
              <a:t>Our classrooms are typically hot or cold. Students may want a light jacket, even during the warmer days outside. </a:t>
            </a:r>
            <a:endParaRPr sz="2200">
              <a:latin typeface="Coming Soon"/>
              <a:ea typeface="Coming Soon"/>
              <a:cs typeface="Coming Soon"/>
              <a:sym typeface="Coming Soon"/>
            </a:endParaRPr>
          </a:p>
          <a:p>
            <a:pPr indent="-368300" lvl="0" marL="457200" rtl="0" algn="l">
              <a:lnSpc>
                <a:spcPct val="115000"/>
              </a:lnSpc>
              <a:spcBef>
                <a:spcPts val="1000"/>
              </a:spcBef>
              <a:spcAft>
                <a:spcPts val="0"/>
              </a:spcAft>
              <a:buSzPts val="2200"/>
              <a:buFont typeface="Coming Soon"/>
              <a:buChar char="★"/>
            </a:pPr>
            <a:r>
              <a:rPr lang="en-US" sz="2300">
                <a:latin typeface="Coming Soon"/>
                <a:ea typeface="Coming Soon"/>
                <a:cs typeface="Coming Soon"/>
                <a:sym typeface="Coming Soon"/>
              </a:rPr>
              <a:t>Students should arrive by 7:45. After 7:45, students are considered tardy. Instruction will begin promptly at 7:50. </a:t>
            </a:r>
            <a:endParaRPr sz="2200">
              <a:latin typeface="Coming Soon"/>
              <a:ea typeface="Coming Soon"/>
              <a:cs typeface="Coming Soon"/>
              <a:sym typeface="Coming Soon"/>
            </a:endParaRPr>
          </a:p>
          <a:p>
            <a:pPr indent="0" lvl="0" marL="457200" marR="0" rtl="0" algn="l">
              <a:lnSpc>
                <a:spcPct val="100000"/>
              </a:lnSpc>
              <a:spcBef>
                <a:spcPts val="1000"/>
              </a:spcBef>
              <a:spcAft>
                <a:spcPts val="1000"/>
              </a:spcAft>
              <a:buNone/>
            </a:pPr>
            <a:r>
              <a:t/>
            </a:r>
            <a:endParaRPr b="1" sz="1300">
              <a:solidFill>
                <a:srgbClr val="0C0C0C"/>
              </a:solidFill>
              <a:latin typeface="Coming Soon"/>
              <a:ea typeface="Coming Soon"/>
              <a:cs typeface="Coming Soon"/>
              <a:sym typeface="Coming Soon"/>
            </a:endParaRPr>
          </a:p>
        </p:txBody>
      </p:sp>
      <p:pic>
        <p:nvPicPr>
          <p:cNvPr id="112" name="Google Shape;112;p16"/>
          <p:cNvPicPr preferRelativeResize="0"/>
          <p:nvPr/>
        </p:nvPicPr>
        <p:blipFill>
          <a:blip r:embed="rId3">
            <a:alphaModFix/>
          </a:blip>
          <a:stretch>
            <a:fillRect/>
          </a:stretch>
        </p:blipFill>
        <p:spPr>
          <a:xfrm>
            <a:off x="190750" y="19525"/>
            <a:ext cx="1043851" cy="1043851"/>
          </a:xfrm>
          <a:prstGeom prst="rect">
            <a:avLst/>
          </a:prstGeom>
          <a:noFill/>
          <a:ln>
            <a:noFill/>
          </a:ln>
        </p:spPr>
      </p:pic>
      <p:pic>
        <p:nvPicPr>
          <p:cNvPr id="113" name="Google Shape;113;p16"/>
          <p:cNvPicPr preferRelativeResize="0"/>
          <p:nvPr/>
        </p:nvPicPr>
        <p:blipFill>
          <a:blip r:embed="rId4">
            <a:alphaModFix/>
          </a:blip>
          <a:stretch>
            <a:fillRect/>
          </a:stretch>
        </p:blipFill>
        <p:spPr>
          <a:xfrm>
            <a:off x="7731150" y="19525"/>
            <a:ext cx="1043850" cy="1043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117" name="Shape 117"/>
        <p:cNvGrpSpPr/>
        <p:nvPr/>
      </p:nvGrpSpPr>
      <p:grpSpPr>
        <a:xfrm>
          <a:off x="0" y="0"/>
          <a:ext cx="0" cy="0"/>
          <a:chOff x="0" y="0"/>
          <a:chExt cx="0" cy="0"/>
        </a:xfrm>
      </p:grpSpPr>
      <p:sp>
        <p:nvSpPr>
          <p:cNvPr id="118" name="Google Shape;118;p1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0000"/>
              </a:buClr>
              <a:buSzPts val="6000"/>
              <a:buFont typeface="Arial"/>
              <a:buNone/>
            </a:pPr>
            <a:r>
              <a:rPr b="1" lang="en-US" sz="5000" u="sng">
                <a:solidFill>
                  <a:srgbClr val="980000"/>
                </a:solidFill>
                <a:latin typeface="Shadows Into Light Two"/>
                <a:ea typeface="Shadows Into Light Two"/>
                <a:cs typeface="Shadows Into Light Two"/>
                <a:sym typeface="Shadows Into Light Two"/>
              </a:rPr>
              <a:t>Rules and Procedures Continued</a:t>
            </a:r>
            <a:endParaRPr b="1" i="0" sz="5000" u="sng" cap="none" strike="noStrike">
              <a:solidFill>
                <a:srgbClr val="980000"/>
              </a:solidFill>
              <a:latin typeface="Shadows Into Light Two"/>
              <a:ea typeface="Shadows Into Light Two"/>
              <a:cs typeface="Shadows Into Light Two"/>
              <a:sym typeface="Shadows Into Light Two"/>
            </a:endParaRPr>
          </a:p>
        </p:txBody>
      </p:sp>
      <p:sp>
        <p:nvSpPr>
          <p:cNvPr id="119" name="Google Shape;119;p17"/>
          <p:cNvSpPr txBox="1"/>
          <p:nvPr>
            <p:ph idx="2" type="body"/>
          </p:nvPr>
        </p:nvSpPr>
        <p:spPr>
          <a:xfrm>
            <a:off x="71700" y="940225"/>
            <a:ext cx="8950500" cy="3913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latin typeface="Coming Soon"/>
              <a:ea typeface="Coming Soon"/>
              <a:cs typeface="Coming Soon"/>
              <a:sym typeface="Coming Soon"/>
            </a:endParaRPr>
          </a:p>
          <a:p>
            <a:pPr indent="-355600" lvl="0" marL="457200" rtl="0" algn="l">
              <a:lnSpc>
                <a:spcPct val="115000"/>
              </a:lnSpc>
              <a:spcBef>
                <a:spcPts val="1000"/>
              </a:spcBef>
              <a:spcAft>
                <a:spcPts val="0"/>
              </a:spcAft>
              <a:buSzPts val="2000"/>
              <a:buFont typeface="Coming Soon"/>
              <a:buChar char="★"/>
            </a:pPr>
            <a:r>
              <a:rPr lang="en-US" sz="2000">
                <a:latin typeface="Coming Soon"/>
                <a:ea typeface="Coming Soon"/>
                <a:cs typeface="Coming Soon"/>
                <a:sym typeface="Coming Soon"/>
              </a:rPr>
              <a:t>.Agendas will be sent home daily starting the first day of school. It is important that you and your student review the agenda for daily homework, school reminders, and test dates. This will serve as our daily communication log, </a:t>
            </a:r>
            <a:r>
              <a:rPr b="1" lang="en-US" sz="2000" u="sng">
                <a:latin typeface="Coming Soon"/>
                <a:ea typeface="Coming Soon"/>
                <a:cs typeface="Coming Soon"/>
                <a:sym typeface="Coming Soon"/>
              </a:rPr>
              <a:t>so we ask you to initial it daily. </a:t>
            </a:r>
            <a:r>
              <a:rPr b="1" lang="en-US" sz="2000">
                <a:latin typeface="Coming Soon"/>
                <a:ea typeface="Coming Soon"/>
                <a:cs typeface="Coming Soon"/>
                <a:sym typeface="Coming Soon"/>
              </a:rPr>
              <a:t>Homework folders should travel to and from school each day!  </a:t>
            </a:r>
            <a:endParaRPr b="1" sz="2000">
              <a:latin typeface="Coming Soon"/>
              <a:ea typeface="Coming Soon"/>
              <a:cs typeface="Coming Soon"/>
              <a:sym typeface="Coming Soon"/>
            </a:endParaRPr>
          </a:p>
          <a:p>
            <a:pPr indent="-355600" lvl="0" marL="457200" rtl="0" algn="l">
              <a:lnSpc>
                <a:spcPct val="115000"/>
              </a:lnSpc>
              <a:spcBef>
                <a:spcPts val="0"/>
              </a:spcBef>
              <a:spcAft>
                <a:spcPts val="0"/>
              </a:spcAft>
              <a:buSzPts val="2000"/>
              <a:buFont typeface="Coming Soon"/>
              <a:buChar char="★"/>
            </a:pPr>
            <a:r>
              <a:rPr lang="en-US" sz="2000">
                <a:latin typeface="Coming Soon"/>
                <a:ea typeface="Coming Soon"/>
                <a:cs typeface="Coming Soon"/>
                <a:sym typeface="Coming Soon"/>
              </a:rPr>
              <a:t>Students may bring a reusable, </a:t>
            </a:r>
            <a:r>
              <a:rPr lang="en-US" sz="2000">
                <a:latin typeface="Coming Soon"/>
                <a:ea typeface="Coming Soon"/>
                <a:cs typeface="Coming Soon"/>
                <a:sym typeface="Coming Soon"/>
              </a:rPr>
              <a:t>non disposable</a:t>
            </a:r>
            <a:r>
              <a:rPr lang="en-US" sz="2000">
                <a:latin typeface="Coming Soon"/>
                <a:ea typeface="Coming Soon"/>
                <a:cs typeface="Coming Soon"/>
                <a:sym typeface="Coming Soon"/>
              </a:rPr>
              <a:t> water bottle with </a:t>
            </a:r>
            <a:r>
              <a:rPr b="1" lang="en-US" sz="2000">
                <a:latin typeface="Coming Soon"/>
                <a:ea typeface="Coming Soon"/>
                <a:cs typeface="Coming Soon"/>
                <a:sym typeface="Coming Soon"/>
              </a:rPr>
              <a:t>plain water</a:t>
            </a:r>
            <a:r>
              <a:rPr lang="en-US" sz="2000">
                <a:latin typeface="Coming Soon"/>
                <a:ea typeface="Coming Soon"/>
                <a:cs typeface="Coming Soon"/>
                <a:sym typeface="Coming Soon"/>
              </a:rPr>
              <a:t> to keep at their desks. Students </a:t>
            </a:r>
            <a:r>
              <a:rPr b="1" lang="en-US" sz="2000" u="sng">
                <a:latin typeface="Coming Soon"/>
                <a:ea typeface="Coming Soon"/>
                <a:cs typeface="Coming Soon"/>
                <a:sym typeface="Coming Soon"/>
              </a:rPr>
              <a:t>may not </a:t>
            </a:r>
            <a:r>
              <a:rPr lang="en-US" sz="2000">
                <a:latin typeface="Coming Soon"/>
                <a:ea typeface="Coming Soon"/>
                <a:cs typeface="Coming Soon"/>
                <a:sym typeface="Coming Soon"/>
              </a:rPr>
              <a:t>have other beverages on their desks throughout the day. </a:t>
            </a:r>
            <a:endParaRPr sz="2000">
              <a:latin typeface="Coming Soon"/>
              <a:ea typeface="Coming Soon"/>
              <a:cs typeface="Coming Soon"/>
              <a:sym typeface="Coming Soon"/>
            </a:endParaRPr>
          </a:p>
          <a:p>
            <a:pPr indent="0" lvl="0" marL="457200" marR="0" rtl="0" algn="l">
              <a:lnSpc>
                <a:spcPct val="115000"/>
              </a:lnSpc>
              <a:spcBef>
                <a:spcPts val="1000"/>
              </a:spcBef>
              <a:spcAft>
                <a:spcPts val="0"/>
              </a:spcAft>
              <a:buNone/>
            </a:pPr>
            <a:r>
              <a:t/>
            </a:r>
            <a:endParaRPr sz="2200">
              <a:solidFill>
                <a:srgbClr val="000000"/>
              </a:solidFill>
              <a:latin typeface="Coming Soon"/>
              <a:ea typeface="Coming Soon"/>
              <a:cs typeface="Coming Soon"/>
              <a:sym typeface="Coming Soon"/>
            </a:endParaRPr>
          </a:p>
          <a:p>
            <a:pPr indent="0" lvl="0" marL="457200" marR="0" rtl="0" algn="l">
              <a:lnSpc>
                <a:spcPct val="115000"/>
              </a:lnSpc>
              <a:spcBef>
                <a:spcPts val="1000"/>
              </a:spcBef>
              <a:spcAft>
                <a:spcPts val="1000"/>
              </a:spcAft>
              <a:buNone/>
            </a:pPr>
            <a:r>
              <a:t/>
            </a:r>
            <a:endParaRPr sz="2200">
              <a:solidFill>
                <a:srgbClr val="000000"/>
              </a:solidFill>
              <a:latin typeface="Coming Soon"/>
              <a:ea typeface="Coming Soon"/>
              <a:cs typeface="Coming Soon"/>
              <a:sym typeface="Coming Soo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123" name="Shape 123"/>
        <p:cNvGrpSpPr/>
        <p:nvPr/>
      </p:nvGrpSpPr>
      <p:grpSpPr>
        <a:xfrm>
          <a:off x="0" y="0"/>
          <a:ext cx="0" cy="0"/>
          <a:chOff x="0" y="0"/>
          <a:chExt cx="0" cy="0"/>
        </a:xfrm>
      </p:grpSpPr>
      <p:sp>
        <p:nvSpPr>
          <p:cNvPr id="124" name="Google Shape;124;p18"/>
          <p:cNvSpPr txBox="1"/>
          <p:nvPr>
            <p:ph type="title"/>
          </p:nvPr>
        </p:nvSpPr>
        <p:spPr>
          <a:xfrm>
            <a:off x="457200" y="-58672"/>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0000"/>
              </a:buClr>
              <a:buSzPts val="6000"/>
              <a:buFont typeface="Arial"/>
              <a:buNone/>
            </a:pPr>
            <a:r>
              <a:rPr b="1" lang="en-US" sz="5000" u="sng">
                <a:solidFill>
                  <a:srgbClr val="980000"/>
                </a:solidFill>
                <a:latin typeface="Shadows Into Light Two"/>
                <a:ea typeface="Shadows Into Light Two"/>
                <a:cs typeface="Shadows Into Light Two"/>
                <a:sym typeface="Shadows Into Light Two"/>
              </a:rPr>
              <a:t>Rules and Procedures Continued</a:t>
            </a:r>
            <a:endParaRPr b="1" i="0" sz="5000" u="sng" cap="none" strike="noStrike">
              <a:solidFill>
                <a:srgbClr val="980000"/>
              </a:solidFill>
              <a:latin typeface="Shadows Into Light Two"/>
              <a:ea typeface="Shadows Into Light Two"/>
              <a:cs typeface="Shadows Into Light Two"/>
              <a:sym typeface="Shadows Into Light Two"/>
            </a:endParaRPr>
          </a:p>
        </p:txBody>
      </p:sp>
      <p:sp>
        <p:nvSpPr>
          <p:cNvPr id="125" name="Google Shape;125;p18"/>
          <p:cNvSpPr txBox="1"/>
          <p:nvPr>
            <p:ph idx="2" type="body"/>
          </p:nvPr>
        </p:nvSpPr>
        <p:spPr>
          <a:xfrm>
            <a:off x="50975" y="456900"/>
            <a:ext cx="9144000" cy="3913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100">
              <a:latin typeface="Coming Soon"/>
              <a:ea typeface="Coming Soon"/>
              <a:cs typeface="Coming Soon"/>
              <a:sym typeface="Coming Soon"/>
            </a:endParaRPr>
          </a:p>
          <a:p>
            <a:pPr indent="-361950" lvl="0" marL="457200" rtl="0" algn="l">
              <a:spcBef>
                <a:spcPts val="0"/>
              </a:spcBef>
              <a:spcAft>
                <a:spcPts val="0"/>
              </a:spcAft>
              <a:buSzPts val="2100"/>
              <a:buFont typeface="Coming Soon"/>
              <a:buChar char="★"/>
            </a:pPr>
            <a:r>
              <a:rPr lang="en-US" sz="2100">
                <a:latin typeface="Coming Soon"/>
                <a:ea typeface="Coming Soon"/>
                <a:cs typeface="Coming Soon"/>
                <a:sym typeface="Coming Soon"/>
              </a:rPr>
              <a:t>Students will travel to the cafeteria for breakfast and lunch. </a:t>
            </a:r>
            <a:r>
              <a:rPr b="1" lang="en-US" sz="2100">
                <a:latin typeface="Coming Soon"/>
                <a:ea typeface="Coming Soon"/>
                <a:cs typeface="Coming Soon"/>
                <a:sym typeface="Coming Soon"/>
              </a:rPr>
              <a:t>M</a:t>
            </a:r>
            <a:r>
              <a:rPr b="1" lang="en-US" sz="2200">
                <a:latin typeface="Coming Soon"/>
                <a:ea typeface="Coming Soon"/>
                <a:cs typeface="Coming Soon"/>
                <a:sym typeface="Coming Soon"/>
              </a:rPr>
              <a:t>icrowaves are not available for student use.</a:t>
            </a:r>
            <a:r>
              <a:rPr lang="en-US" sz="2200">
                <a:latin typeface="Coming Soon"/>
                <a:ea typeface="Coming Soon"/>
                <a:cs typeface="Coming Soon"/>
                <a:sym typeface="Coming Soon"/>
              </a:rPr>
              <a:t> Please plan accordingly. </a:t>
            </a:r>
            <a:endParaRPr sz="2200">
              <a:latin typeface="Coming Soon"/>
              <a:ea typeface="Coming Soon"/>
              <a:cs typeface="Coming Soon"/>
              <a:sym typeface="Coming Soon"/>
            </a:endParaRPr>
          </a:p>
          <a:p>
            <a:pPr indent="0" lvl="0" marL="457200" rtl="0" algn="l">
              <a:spcBef>
                <a:spcPts val="1000"/>
              </a:spcBef>
              <a:spcAft>
                <a:spcPts val="0"/>
              </a:spcAft>
              <a:buNone/>
            </a:pPr>
            <a:r>
              <a:t/>
            </a:r>
            <a:endParaRPr sz="2200">
              <a:latin typeface="Coming Soon"/>
              <a:ea typeface="Coming Soon"/>
              <a:cs typeface="Coming Soon"/>
              <a:sym typeface="Coming Soon"/>
            </a:endParaRPr>
          </a:p>
          <a:p>
            <a:pPr indent="-361950" lvl="0" marL="457200" rtl="0" algn="l">
              <a:lnSpc>
                <a:spcPct val="115000"/>
              </a:lnSpc>
              <a:spcBef>
                <a:spcPts val="1000"/>
              </a:spcBef>
              <a:spcAft>
                <a:spcPts val="0"/>
              </a:spcAft>
              <a:buSzPts val="2100"/>
              <a:buFont typeface="Coming Soon"/>
              <a:buChar char="★"/>
            </a:pPr>
            <a:r>
              <a:rPr lang="en-US" sz="2100">
                <a:latin typeface="Coming Soon"/>
                <a:ea typeface="Coming Soon"/>
                <a:cs typeface="Coming Soon"/>
                <a:sym typeface="Coming Soon"/>
              </a:rPr>
              <a:t>All students will receive a Chromebook after signing the parent/student technology compact form. Chromebooks will remain at school and will not be transported back and forth. </a:t>
            </a:r>
            <a:endParaRPr sz="2100">
              <a:latin typeface="Coming Soon"/>
              <a:ea typeface="Coming Soon"/>
              <a:cs typeface="Coming Soon"/>
              <a:sym typeface="Coming Soon"/>
            </a:endParaRPr>
          </a:p>
          <a:p>
            <a:pPr indent="0" lvl="0" marL="457200" rtl="0" algn="l">
              <a:lnSpc>
                <a:spcPct val="115000"/>
              </a:lnSpc>
              <a:spcBef>
                <a:spcPts val="1000"/>
              </a:spcBef>
              <a:spcAft>
                <a:spcPts val="0"/>
              </a:spcAft>
              <a:buNone/>
            </a:pPr>
            <a:r>
              <a:t/>
            </a:r>
            <a:endParaRPr sz="100">
              <a:latin typeface="Coming Soon"/>
              <a:ea typeface="Coming Soon"/>
              <a:cs typeface="Coming Soon"/>
              <a:sym typeface="Coming Soon"/>
            </a:endParaRPr>
          </a:p>
          <a:p>
            <a:pPr indent="-361950" lvl="0" marL="457200" rtl="0" algn="l">
              <a:lnSpc>
                <a:spcPct val="115000"/>
              </a:lnSpc>
              <a:spcBef>
                <a:spcPts val="1000"/>
              </a:spcBef>
              <a:spcAft>
                <a:spcPts val="0"/>
              </a:spcAft>
              <a:buSzPts val="2100"/>
              <a:buFont typeface="Coming Soon"/>
              <a:buChar char="★"/>
            </a:pPr>
            <a:r>
              <a:rPr lang="en-US" sz="2100">
                <a:latin typeface="Coming Soon"/>
                <a:ea typeface="Coming Soon"/>
                <a:cs typeface="Coming Soon"/>
                <a:sym typeface="Coming Soon"/>
              </a:rPr>
              <a:t>All students need headphones/earbuds </a:t>
            </a:r>
            <a:r>
              <a:rPr b="1" lang="en-US" sz="2100" u="sng">
                <a:latin typeface="Coming Soon"/>
                <a:ea typeface="Coming Soon"/>
                <a:cs typeface="Coming Soon"/>
                <a:sym typeface="Coming Soon"/>
              </a:rPr>
              <a:t>that will stay at school. </a:t>
            </a:r>
            <a:r>
              <a:rPr lang="en-US" sz="2100">
                <a:latin typeface="Coming Soon"/>
                <a:ea typeface="Coming Soon"/>
                <a:cs typeface="Coming Soon"/>
                <a:sym typeface="Coming Soon"/>
              </a:rPr>
              <a:t>Please label headphones with your child's name and send them to school by</a:t>
            </a:r>
            <a:r>
              <a:rPr b="1" lang="en-US" sz="2100" u="sng">
                <a:latin typeface="Coming Soon"/>
                <a:ea typeface="Coming Soon"/>
                <a:cs typeface="Coming Soon"/>
                <a:sym typeface="Coming Soon"/>
              </a:rPr>
              <a:t> August 25.</a:t>
            </a:r>
            <a:r>
              <a:rPr lang="en-US" sz="2100">
                <a:latin typeface="Coming Soon"/>
                <a:ea typeface="Coming Soon"/>
                <a:cs typeface="Coming Soon"/>
                <a:sym typeface="Coming Soon"/>
              </a:rPr>
              <a:t> </a:t>
            </a:r>
            <a:endParaRPr sz="2100">
              <a:latin typeface="Coming Soon"/>
              <a:ea typeface="Coming Soon"/>
              <a:cs typeface="Coming Soon"/>
              <a:sym typeface="Coming Soon"/>
            </a:endParaRPr>
          </a:p>
          <a:p>
            <a:pPr indent="0" lvl="0" marL="457200" marR="0" rtl="0" algn="l">
              <a:lnSpc>
                <a:spcPct val="115000"/>
              </a:lnSpc>
              <a:spcBef>
                <a:spcPts val="1000"/>
              </a:spcBef>
              <a:spcAft>
                <a:spcPts val="1000"/>
              </a:spcAft>
              <a:buNone/>
            </a:pPr>
            <a:r>
              <a:t/>
            </a:r>
            <a:endParaRPr sz="2100">
              <a:solidFill>
                <a:srgbClr val="000000"/>
              </a:solidFill>
              <a:latin typeface="Coming Soon"/>
              <a:ea typeface="Coming Soon"/>
              <a:cs typeface="Coming Soon"/>
              <a:sym typeface="Coming Soo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129" name="Shape 129"/>
        <p:cNvGrpSpPr/>
        <p:nvPr/>
      </p:nvGrpSpPr>
      <p:grpSpPr>
        <a:xfrm>
          <a:off x="0" y="0"/>
          <a:ext cx="0" cy="0"/>
          <a:chOff x="0" y="0"/>
          <a:chExt cx="0" cy="0"/>
        </a:xfrm>
      </p:grpSpPr>
      <p:sp>
        <p:nvSpPr>
          <p:cNvPr id="130" name="Google Shape;130;p1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0000"/>
              </a:buClr>
              <a:buSzPts val="6000"/>
              <a:buFont typeface="Arial"/>
              <a:buNone/>
            </a:pPr>
            <a:r>
              <a:rPr b="1" lang="en-US" sz="6000" u="sng">
                <a:solidFill>
                  <a:srgbClr val="980000"/>
                </a:solidFill>
                <a:latin typeface="Shadows Into Light Two"/>
                <a:ea typeface="Shadows Into Light Two"/>
                <a:cs typeface="Shadows Into Light Two"/>
                <a:sym typeface="Shadows Into Light Two"/>
              </a:rPr>
              <a:t>Content Guide</a:t>
            </a:r>
            <a:endParaRPr b="1" i="0" sz="6000" u="sng" cap="none" strike="noStrike">
              <a:solidFill>
                <a:srgbClr val="980000"/>
              </a:solidFill>
              <a:latin typeface="Shadows Into Light Two"/>
              <a:ea typeface="Shadows Into Light Two"/>
              <a:cs typeface="Shadows Into Light Two"/>
              <a:sym typeface="Shadows Into Light Two"/>
            </a:endParaRPr>
          </a:p>
        </p:txBody>
      </p:sp>
      <p:sp>
        <p:nvSpPr>
          <p:cNvPr id="131" name="Google Shape;131;p19"/>
          <p:cNvSpPr txBox="1"/>
          <p:nvPr>
            <p:ph idx="2" type="body"/>
          </p:nvPr>
        </p:nvSpPr>
        <p:spPr>
          <a:xfrm>
            <a:off x="247850" y="1063375"/>
            <a:ext cx="8490000" cy="3508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600">
                <a:latin typeface="Alfa Slab One"/>
                <a:ea typeface="Alfa Slab One"/>
                <a:cs typeface="Alfa Slab One"/>
                <a:sym typeface="Alfa Slab One"/>
              </a:rPr>
              <a:t>*Subject to change based on curriculum implementation. </a:t>
            </a:r>
            <a:endParaRPr sz="1700">
              <a:solidFill>
                <a:srgbClr val="000000"/>
              </a:solidFill>
              <a:latin typeface="Alfa Slab One"/>
              <a:ea typeface="Alfa Slab One"/>
              <a:cs typeface="Alfa Slab One"/>
              <a:sym typeface="Alfa Slab One"/>
            </a:endParaRPr>
          </a:p>
          <a:p>
            <a:pPr indent="-368300" lvl="0" marL="457200" marR="0" rtl="0" algn="l">
              <a:lnSpc>
                <a:spcPct val="115000"/>
              </a:lnSpc>
              <a:spcBef>
                <a:spcPts val="0"/>
              </a:spcBef>
              <a:spcAft>
                <a:spcPts val="0"/>
              </a:spcAft>
              <a:buClr>
                <a:srgbClr val="000000"/>
              </a:buClr>
              <a:buSzPts val="2200"/>
              <a:buFont typeface="Coming Soon"/>
              <a:buChar char="★"/>
            </a:pPr>
            <a:r>
              <a:rPr b="1" lang="en-US" sz="2200" u="sng">
                <a:solidFill>
                  <a:srgbClr val="000000"/>
                </a:solidFill>
                <a:latin typeface="Coming Soon"/>
                <a:ea typeface="Coming Soon"/>
                <a:cs typeface="Coming Soon"/>
                <a:sym typeface="Coming Soon"/>
              </a:rPr>
              <a:t>First Quarter:</a:t>
            </a:r>
            <a:r>
              <a:rPr lang="en-US" sz="2200">
                <a:solidFill>
                  <a:srgbClr val="000000"/>
                </a:solidFill>
                <a:latin typeface="Coming Soon"/>
                <a:ea typeface="Coming Soon"/>
                <a:cs typeface="Coming Soon"/>
                <a:sym typeface="Coming Soon"/>
              </a:rPr>
              <a:t> Realistic Fiction, Narrative Writing, Place Value, Colonization,  Energy</a:t>
            </a:r>
            <a:endParaRPr sz="2200">
              <a:solidFill>
                <a:srgbClr val="000000"/>
              </a:solidFill>
              <a:latin typeface="Coming Soon"/>
              <a:ea typeface="Coming Soon"/>
              <a:cs typeface="Coming Soon"/>
              <a:sym typeface="Coming Soon"/>
            </a:endParaRPr>
          </a:p>
          <a:p>
            <a:pPr indent="-368300" lvl="0" marL="457200" marR="0" rtl="0" algn="l">
              <a:lnSpc>
                <a:spcPct val="115000"/>
              </a:lnSpc>
              <a:spcBef>
                <a:spcPts val="0"/>
              </a:spcBef>
              <a:spcAft>
                <a:spcPts val="0"/>
              </a:spcAft>
              <a:buClr>
                <a:srgbClr val="000000"/>
              </a:buClr>
              <a:buSzPts val="2200"/>
              <a:buFont typeface="Coming Soon"/>
              <a:buChar char="★"/>
            </a:pPr>
            <a:r>
              <a:rPr b="1" lang="en-US" sz="2200" u="sng">
                <a:solidFill>
                  <a:srgbClr val="000000"/>
                </a:solidFill>
                <a:latin typeface="Coming Soon"/>
                <a:ea typeface="Coming Soon"/>
                <a:cs typeface="Coming Soon"/>
                <a:sym typeface="Coming Soon"/>
              </a:rPr>
              <a:t>Second Quarter</a:t>
            </a:r>
            <a:r>
              <a:rPr lang="en-US" sz="2200">
                <a:solidFill>
                  <a:srgbClr val="000000"/>
                </a:solidFill>
                <a:latin typeface="Coming Soon"/>
                <a:ea typeface="Coming Soon"/>
                <a:cs typeface="Coming Soon"/>
                <a:sym typeface="Coming Soon"/>
              </a:rPr>
              <a:t>: Informational Text, Opinion Writing, Multiplication, Division, A New Nation, Energy, Earth’s Features</a:t>
            </a:r>
            <a:endParaRPr sz="2200">
              <a:solidFill>
                <a:srgbClr val="000000"/>
              </a:solidFill>
              <a:latin typeface="Coming Soon"/>
              <a:ea typeface="Coming Soon"/>
              <a:cs typeface="Coming Soon"/>
              <a:sym typeface="Coming Soon"/>
            </a:endParaRPr>
          </a:p>
          <a:p>
            <a:pPr indent="-368300" lvl="0" marL="457200" marR="0" rtl="0" algn="l">
              <a:lnSpc>
                <a:spcPct val="115000"/>
              </a:lnSpc>
              <a:spcBef>
                <a:spcPts val="0"/>
              </a:spcBef>
              <a:spcAft>
                <a:spcPts val="0"/>
              </a:spcAft>
              <a:buClr>
                <a:srgbClr val="000000"/>
              </a:buClr>
              <a:buSzPts val="2200"/>
              <a:buFont typeface="Coming Soon"/>
              <a:buChar char="★"/>
            </a:pPr>
            <a:r>
              <a:rPr b="1" lang="en-US" sz="2200" u="sng">
                <a:solidFill>
                  <a:srgbClr val="000000"/>
                </a:solidFill>
                <a:latin typeface="Coming Soon"/>
                <a:ea typeface="Coming Soon"/>
                <a:cs typeface="Coming Soon"/>
                <a:sym typeface="Coming Soon"/>
              </a:rPr>
              <a:t>Third Quarter: </a:t>
            </a:r>
            <a:r>
              <a:rPr lang="en-US" sz="2200">
                <a:solidFill>
                  <a:srgbClr val="000000"/>
                </a:solidFill>
                <a:latin typeface="Coming Soon"/>
                <a:ea typeface="Coming Soon"/>
                <a:cs typeface="Coming Soon"/>
                <a:sym typeface="Coming Soon"/>
              </a:rPr>
              <a:t>Research, Historical Fiction, Informational Writing, Fractions and Decimals, A Divided Nation, Sound, </a:t>
            </a:r>
            <a:r>
              <a:rPr lang="en-US" sz="2200">
                <a:latin typeface="Coming Soon"/>
                <a:ea typeface="Coming Soon"/>
                <a:cs typeface="Coming Soon"/>
                <a:sym typeface="Coming Soon"/>
              </a:rPr>
              <a:t>Organisms &amp; Environment</a:t>
            </a:r>
            <a:endParaRPr sz="2200">
              <a:solidFill>
                <a:srgbClr val="000000"/>
              </a:solidFill>
              <a:latin typeface="Coming Soon"/>
              <a:ea typeface="Coming Soon"/>
              <a:cs typeface="Coming Soon"/>
              <a:sym typeface="Coming Soon"/>
            </a:endParaRPr>
          </a:p>
          <a:p>
            <a:pPr indent="-368300" lvl="0" marL="457200" marR="0" rtl="0" algn="l">
              <a:lnSpc>
                <a:spcPct val="115000"/>
              </a:lnSpc>
              <a:spcBef>
                <a:spcPts val="0"/>
              </a:spcBef>
              <a:spcAft>
                <a:spcPts val="0"/>
              </a:spcAft>
              <a:buClr>
                <a:srgbClr val="000000"/>
              </a:buClr>
              <a:buSzPts val="2200"/>
              <a:buFont typeface="Coming Soon"/>
              <a:buChar char="★"/>
            </a:pPr>
            <a:r>
              <a:rPr b="1" lang="en-US" sz="2200" u="sng">
                <a:solidFill>
                  <a:srgbClr val="000000"/>
                </a:solidFill>
                <a:latin typeface="Coming Soon"/>
                <a:ea typeface="Coming Soon"/>
                <a:cs typeface="Coming Soon"/>
                <a:sym typeface="Coming Soon"/>
              </a:rPr>
              <a:t>Fourth Quarter</a:t>
            </a:r>
            <a:r>
              <a:rPr lang="en-US" sz="2200">
                <a:solidFill>
                  <a:srgbClr val="000000"/>
                </a:solidFill>
                <a:latin typeface="Coming Soon"/>
                <a:ea typeface="Coming Soon"/>
                <a:cs typeface="Coming Soon"/>
                <a:sym typeface="Coming Soon"/>
              </a:rPr>
              <a:t>: Writing to Entertain, Geometry and Measurement, Rebuilding, Light</a:t>
            </a:r>
            <a:endParaRPr sz="2200">
              <a:solidFill>
                <a:srgbClr val="000000"/>
              </a:solidFill>
              <a:latin typeface="Coming Soon"/>
              <a:ea typeface="Coming Soon"/>
              <a:cs typeface="Coming Soon"/>
              <a:sym typeface="Coming Soon"/>
            </a:endParaRPr>
          </a:p>
        </p:txBody>
      </p:sp>
      <p:pic>
        <p:nvPicPr>
          <p:cNvPr id="132" name="Google Shape;132;p19"/>
          <p:cNvPicPr preferRelativeResize="0"/>
          <p:nvPr/>
        </p:nvPicPr>
        <p:blipFill>
          <a:blip r:embed="rId3">
            <a:alphaModFix/>
          </a:blip>
          <a:stretch>
            <a:fillRect/>
          </a:stretch>
        </p:blipFill>
        <p:spPr>
          <a:xfrm>
            <a:off x="7759625" y="124175"/>
            <a:ext cx="1138600" cy="1189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136" name="Shape 136"/>
        <p:cNvGrpSpPr/>
        <p:nvPr/>
      </p:nvGrpSpPr>
      <p:grpSpPr>
        <a:xfrm>
          <a:off x="0" y="0"/>
          <a:ext cx="0" cy="0"/>
          <a:chOff x="0" y="0"/>
          <a:chExt cx="0" cy="0"/>
        </a:xfrm>
      </p:grpSpPr>
      <p:sp>
        <p:nvSpPr>
          <p:cNvPr id="137" name="Google Shape;137;p2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0000"/>
              </a:buClr>
              <a:buSzPts val="6000"/>
              <a:buFont typeface="Arial"/>
              <a:buNone/>
            </a:pPr>
            <a:r>
              <a:rPr b="1" lang="en-US" sz="6000" u="sng">
                <a:solidFill>
                  <a:srgbClr val="980000"/>
                </a:solidFill>
                <a:latin typeface="Shadows Into Light Two"/>
                <a:ea typeface="Shadows Into Light Two"/>
                <a:cs typeface="Shadows Into Light Two"/>
                <a:sym typeface="Shadows Into Light Two"/>
              </a:rPr>
              <a:t>Grading Scale</a:t>
            </a:r>
            <a:endParaRPr b="1" i="0" sz="6000" u="sng" cap="none" strike="noStrike">
              <a:solidFill>
                <a:srgbClr val="980000"/>
              </a:solidFill>
              <a:latin typeface="Shadows Into Light Two"/>
              <a:ea typeface="Shadows Into Light Two"/>
              <a:cs typeface="Shadows Into Light Two"/>
              <a:sym typeface="Shadows Into Light Two"/>
            </a:endParaRPr>
          </a:p>
        </p:txBody>
      </p:sp>
      <p:sp>
        <p:nvSpPr>
          <p:cNvPr id="138" name="Google Shape;138;p20"/>
          <p:cNvSpPr txBox="1"/>
          <p:nvPr>
            <p:ph idx="2" type="body"/>
          </p:nvPr>
        </p:nvSpPr>
        <p:spPr>
          <a:xfrm>
            <a:off x="247850" y="1063375"/>
            <a:ext cx="8800500" cy="3906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700">
              <a:solidFill>
                <a:srgbClr val="000000"/>
              </a:solidFill>
              <a:latin typeface="Alfa Slab One"/>
              <a:ea typeface="Alfa Slab One"/>
              <a:cs typeface="Alfa Slab One"/>
              <a:sym typeface="Alfa Slab One"/>
            </a:endParaRPr>
          </a:p>
          <a:p>
            <a:pPr indent="0" lvl="0" marL="914400" marR="0" rtl="0" algn="l">
              <a:lnSpc>
                <a:spcPct val="100000"/>
              </a:lnSpc>
              <a:spcBef>
                <a:spcPts val="0"/>
              </a:spcBef>
              <a:spcAft>
                <a:spcPts val="0"/>
              </a:spcAft>
              <a:buNone/>
            </a:pPr>
            <a:r>
              <a:rPr lang="en-US" sz="2200">
                <a:solidFill>
                  <a:srgbClr val="000000"/>
                </a:solidFill>
                <a:latin typeface="Coming Soon"/>
                <a:ea typeface="Coming Soon"/>
                <a:cs typeface="Coming Soon"/>
                <a:sym typeface="Coming Soon"/>
              </a:rPr>
              <a:t>Excellent				A	100 - 90</a:t>
            </a:r>
            <a:endParaRPr sz="2200">
              <a:solidFill>
                <a:srgbClr val="000000"/>
              </a:solidFill>
              <a:latin typeface="Coming Soon"/>
              <a:ea typeface="Coming Soon"/>
              <a:cs typeface="Coming Soon"/>
              <a:sym typeface="Coming Soon"/>
            </a:endParaRPr>
          </a:p>
          <a:p>
            <a:pPr indent="0" lvl="0" marL="914400" marR="0" rtl="0" algn="l">
              <a:lnSpc>
                <a:spcPct val="100000"/>
              </a:lnSpc>
              <a:spcBef>
                <a:spcPts val="1000"/>
              </a:spcBef>
              <a:spcAft>
                <a:spcPts val="0"/>
              </a:spcAft>
              <a:buNone/>
            </a:pPr>
            <a:r>
              <a:rPr lang="en-US" sz="2200">
                <a:solidFill>
                  <a:srgbClr val="000000"/>
                </a:solidFill>
                <a:latin typeface="Coming Soon"/>
                <a:ea typeface="Coming Soon"/>
                <a:cs typeface="Coming Soon"/>
                <a:sym typeface="Coming Soon"/>
              </a:rPr>
              <a:t>Above Average		B	 89 - 80</a:t>
            </a:r>
            <a:endParaRPr sz="2200">
              <a:solidFill>
                <a:srgbClr val="000000"/>
              </a:solidFill>
              <a:latin typeface="Coming Soon"/>
              <a:ea typeface="Coming Soon"/>
              <a:cs typeface="Coming Soon"/>
              <a:sym typeface="Coming Soon"/>
            </a:endParaRPr>
          </a:p>
          <a:p>
            <a:pPr indent="0" lvl="0" marL="914400" marR="0" rtl="0" algn="l">
              <a:lnSpc>
                <a:spcPct val="100000"/>
              </a:lnSpc>
              <a:spcBef>
                <a:spcPts val="1000"/>
              </a:spcBef>
              <a:spcAft>
                <a:spcPts val="0"/>
              </a:spcAft>
              <a:buNone/>
            </a:pPr>
            <a:r>
              <a:rPr lang="en-US" sz="2200">
                <a:solidFill>
                  <a:srgbClr val="000000"/>
                </a:solidFill>
                <a:latin typeface="Coming Soon"/>
                <a:ea typeface="Coming Soon"/>
                <a:cs typeface="Coming Soon"/>
                <a:sym typeface="Coming Soon"/>
              </a:rPr>
              <a:t>Average				C	 79 - 70</a:t>
            </a:r>
            <a:endParaRPr sz="2200">
              <a:solidFill>
                <a:srgbClr val="000000"/>
              </a:solidFill>
              <a:latin typeface="Coming Soon"/>
              <a:ea typeface="Coming Soon"/>
              <a:cs typeface="Coming Soon"/>
              <a:sym typeface="Coming Soon"/>
            </a:endParaRPr>
          </a:p>
          <a:p>
            <a:pPr indent="0" lvl="0" marL="914400" marR="0" rtl="0" algn="l">
              <a:lnSpc>
                <a:spcPct val="100000"/>
              </a:lnSpc>
              <a:spcBef>
                <a:spcPts val="1000"/>
              </a:spcBef>
              <a:spcAft>
                <a:spcPts val="0"/>
              </a:spcAft>
              <a:buNone/>
            </a:pPr>
            <a:r>
              <a:rPr lang="en-US" sz="2200">
                <a:solidFill>
                  <a:srgbClr val="000000"/>
                </a:solidFill>
                <a:latin typeface="Coming Soon"/>
                <a:ea typeface="Coming Soon"/>
                <a:cs typeface="Coming Soon"/>
                <a:sym typeface="Coming Soon"/>
              </a:rPr>
              <a:t>Below Average		D	 69 - 60</a:t>
            </a:r>
            <a:endParaRPr sz="2200">
              <a:solidFill>
                <a:srgbClr val="000000"/>
              </a:solidFill>
              <a:latin typeface="Coming Soon"/>
              <a:ea typeface="Coming Soon"/>
              <a:cs typeface="Coming Soon"/>
              <a:sym typeface="Coming Soon"/>
            </a:endParaRPr>
          </a:p>
          <a:p>
            <a:pPr indent="0" lvl="0" marL="914400" marR="0" rtl="0" algn="l">
              <a:lnSpc>
                <a:spcPct val="100000"/>
              </a:lnSpc>
              <a:spcBef>
                <a:spcPts val="1000"/>
              </a:spcBef>
              <a:spcAft>
                <a:spcPts val="0"/>
              </a:spcAft>
              <a:buNone/>
            </a:pPr>
            <a:r>
              <a:rPr lang="en-US" sz="2200">
                <a:solidFill>
                  <a:srgbClr val="000000"/>
                </a:solidFill>
                <a:latin typeface="Coming Soon"/>
                <a:ea typeface="Coming Soon"/>
                <a:cs typeface="Coming Soon"/>
                <a:sym typeface="Coming Soon"/>
              </a:rPr>
              <a:t>Failure					F	 59 and Below		</a:t>
            </a:r>
            <a:endParaRPr sz="2200">
              <a:solidFill>
                <a:srgbClr val="000000"/>
              </a:solidFill>
              <a:latin typeface="Coming Soon"/>
              <a:ea typeface="Coming Soon"/>
              <a:cs typeface="Coming Soon"/>
              <a:sym typeface="Coming Soon"/>
            </a:endParaRPr>
          </a:p>
          <a:p>
            <a:pPr indent="0" lvl="0" marL="0" marR="0" rtl="0" algn="l">
              <a:lnSpc>
                <a:spcPct val="100000"/>
              </a:lnSpc>
              <a:spcBef>
                <a:spcPts val="1000"/>
              </a:spcBef>
              <a:spcAft>
                <a:spcPts val="0"/>
              </a:spcAft>
              <a:buNone/>
            </a:pPr>
            <a:r>
              <a:rPr lang="en-US" sz="1800">
                <a:solidFill>
                  <a:srgbClr val="000000"/>
                </a:solidFill>
                <a:latin typeface="Coming Soon"/>
                <a:ea typeface="Coming Soon"/>
                <a:cs typeface="Coming Soon"/>
                <a:sym typeface="Coming Soon"/>
              </a:rPr>
              <a:t>Summative Assessment - 30% (Unit Tests, Projects, Writing Prompts)</a:t>
            </a:r>
            <a:endParaRPr sz="1800">
              <a:solidFill>
                <a:srgbClr val="000000"/>
              </a:solidFill>
              <a:latin typeface="Coming Soon"/>
              <a:ea typeface="Coming Soon"/>
              <a:cs typeface="Coming Soon"/>
              <a:sym typeface="Coming Soon"/>
            </a:endParaRPr>
          </a:p>
          <a:p>
            <a:pPr indent="0" lvl="0" marL="0" marR="0" rtl="0" algn="l">
              <a:lnSpc>
                <a:spcPct val="100000"/>
              </a:lnSpc>
              <a:spcBef>
                <a:spcPts val="1000"/>
              </a:spcBef>
              <a:spcAft>
                <a:spcPts val="0"/>
              </a:spcAft>
              <a:buNone/>
            </a:pPr>
            <a:r>
              <a:rPr lang="en-US" sz="1800">
                <a:solidFill>
                  <a:srgbClr val="000000"/>
                </a:solidFill>
                <a:latin typeface="Coming Soon"/>
                <a:ea typeface="Coming Soon"/>
                <a:cs typeface="Coming Soon"/>
                <a:sym typeface="Coming Soon"/>
              </a:rPr>
              <a:t>Formative Assessment - 40% (Quizzes, Classwork, Activities)</a:t>
            </a:r>
            <a:endParaRPr sz="1800">
              <a:solidFill>
                <a:srgbClr val="000000"/>
              </a:solidFill>
              <a:latin typeface="Coming Soon"/>
              <a:ea typeface="Coming Soon"/>
              <a:cs typeface="Coming Soon"/>
              <a:sym typeface="Coming Soon"/>
            </a:endParaRPr>
          </a:p>
          <a:p>
            <a:pPr indent="0" lvl="0" marL="0" marR="0" rtl="0" algn="l">
              <a:lnSpc>
                <a:spcPct val="100000"/>
              </a:lnSpc>
              <a:spcBef>
                <a:spcPts val="1000"/>
              </a:spcBef>
              <a:spcAft>
                <a:spcPts val="1000"/>
              </a:spcAft>
              <a:buNone/>
            </a:pPr>
            <a:r>
              <a:rPr lang="en-US" sz="1800">
                <a:solidFill>
                  <a:srgbClr val="000000"/>
                </a:solidFill>
                <a:latin typeface="Coming Soon"/>
                <a:ea typeface="Coming Soon"/>
                <a:cs typeface="Coming Soon"/>
                <a:sym typeface="Coming Soon"/>
              </a:rPr>
              <a:t>Participation - 30% (Homework, Practice, Review, In Class and Online Participation)</a:t>
            </a:r>
            <a:endParaRPr sz="1800">
              <a:solidFill>
                <a:srgbClr val="000000"/>
              </a:solidFill>
              <a:latin typeface="Coming Soon"/>
              <a:ea typeface="Coming Soon"/>
              <a:cs typeface="Coming Soon"/>
              <a:sym typeface="Coming Soon"/>
            </a:endParaRPr>
          </a:p>
        </p:txBody>
      </p:sp>
      <p:pic>
        <p:nvPicPr>
          <p:cNvPr id="139" name="Google Shape;139;p20"/>
          <p:cNvPicPr preferRelativeResize="0"/>
          <p:nvPr/>
        </p:nvPicPr>
        <p:blipFill>
          <a:blip r:embed="rId3">
            <a:alphaModFix/>
          </a:blip>
          <a:stretch>
            <a:fillRect/>
          </a:stretch>
        </p:blipFill>
        <p:spPr>
          <a:xfrm>
            <a:off x="7018425" y="1487275"/>
            <a:ext cx="1668375" cy="2168951"/>
          </a:xfrm>
          <a:prstGeom prst="rect">
            <a:avLst/>
          </a:prstGeom>
          <a:noFill/>
          <a:ln>
            <a:noFill/>
          </a:ln>
        </p:spPr>
      </p:pic>
      <p:pic>
        <p:nvPicPr>
          <p:cNvPr id="140" name="Google Shape;140;p20"/>
          <p:cNvPicPr preferRelativeResize="0"/>
          <p:nvPr/>
        </p:nvPicPr>
        <p:blipFill>
          <a:blip r:embed="rId4">
            <a:alphaModFix/>
          </a:blip>
          <a:stretch>
            <a:fillRect/>
          </a:stretch>
        </p:blipFill>
        <p:spPr>
          <a:xfrm>
            <a:off x="7018425" y="1487275"/>
            <a:ext cx="1668375" cy="21689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144" name="Shape 144"/>
        <p:cNvGrpSpPr/>
        <p:nvPr/>
      </p:nvGrpSpPr>
      <p:grpSpPr>
        <a:xfrm>
          <a:off x="0" y="0"/>
          <a:ext cx="0" cy="0"/>
          <a:chOff x="0" y="0"/>
          <a:chExt cx="0" cy="0"/>
        </a:xfrm>
      </p:grpSpPr>
      <p:sp>
        <p:nvSpPr>
          <p:cNvPr id="145" name="Google Shape;145;p2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0000"/>
              </a:buClr>
              <a:buSzPts val="6000"/>
              <a:buFont typeface="Arial"/>
              <a:buNone/>
            </a:pPr>
            <a:r>
              <a:rPr b="1" lang="en-US" sz="6000" u="sng">
                <a:solidFill>
                  <a:srgbClr val="980000"/>
                </a:solidFill>
                <a:latin typeface="Shadows Into Light Two"/>
                <a:ea typeface="Shadows Into Light Two"/>
                <a:cs typeface="Shadows Into Light Two"/>
                <a:sym typeface="Shadows Into Light Two"/>
              </a:rPr>
              <a:t>Team Teaching</a:t>
            </a:r>
            <a:endParaRPr b="1" i="0" sz="6000" u="sng" cap="none" strike="noStrike">
              <a:solidFill>
                <a:srgbClr val="980000"/>
              </a:solidFill>
              <a:latin typeface="Shadows Into Light Two"/>
              <a:ea typeface="Shadows Into Light Two"/>
              <a:cs typeface="Shadows Into Light Two"/>
              <a:sym typeface="Shadows Into Light Two"/>
            </a:endParaRPr>
          </a:p>
        </p:txBody>
      </p:sp>
      <p:sp>
        <p:nvSpPr>
          <p:cNvPr id="146" name="Google Shape;146;p21"/>
          <p:cNvSpPr txBox="1"/>
          <p:nvPr>
            <p:ph idx="2" type="body"/>
          </p:nvPr>
        </p:nvSpPr>
        <p:spPr>
          <a:xfrm>
            <a:off x="156000" y="979900"/>
            <a:ext cx="8832000" cy="3906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100">
              <a:solidFill>
                <a:srgbClr val="000000"/>
              </a:solidFill>
              <a:latin typeface="Alfa Slab One"/>
              <a:ea typeface="Alfa Slab One"/>
              <a:cs typeface="Alfa Slab One"/>
              <a:sym typeface="Alfa Slab One"/>
            </a:endParaRPr>
          </a:p>
          <a:p>
            <a:pPr indent="0" lvl="0" marL="0" marR="0" rtl="0" algn="l">
              <a:lnSpc>
                <a:spcPct val="100000"/>
              </a:lnSpc>
              <a:spcBef>
                <a:spcPts val="0"/>
              </a:spcBef>
              <a:spcAft>
                <a:spcPts val="0"/>
              </a:spcAft>
              <a:buNone/>
            </a:pPr>
            <a:r>
              <a:rPr lang="en-US" sz="2200">
                <a:solidFill>
                  <a:srgbClr val="000000"/>
                </a:solidFill>
                <a:latin typeface="Coming Soon"/>
                <a:ea typeface="Coming Soon"/>
                <a:cs typeface="Coming Soon"/>
                <a:sym typeface="Coming Soon"/>
              </a:rPr>
              <a:t>→ Team teaching means your child will have three teachers for instruction. One teacher for Math. One teacher for ELA (Reading &amp; Writing), and one </a:t>
            </a:r>
            <a:r>
              <a:rPr lang="en-US" sz="2200">
                <a:solidFill>
                  <a:srgbClr val="000000"/>
                </a:solidFill>
                <a:latin typeface="Coming Soon"/>
                <a:ea typeface="Coming Soon"/>
                <a:cs typeface="Coming Soon"/>
                <a:sym typeface="Coming Soon"/>
              </a:rPr>
              <a:t>teacher</a:t>
            </a:r>
            <a:r>
              <a:rPr lang="en-US" sz="2200">
                <a:solidFill>
                  <a:srgbClr val="000000"/>
                </a:solidFill>
                <a:latin typeface="Coming Soon"/>
                <a:ea typeface="Coming Soon"/>
                <a:cs typeface="Coming Soon"/>
                <a:sym typeface="Coming Soon"/>
              </a:rPr>
              <a:t> for Science and Social Studies. </a:t>
            </a:r>
            <a:endParaRPr sz="2200">
              <a:solidFill>
                <a:srgbClr val="000000"/>
              </a:solidFill>
              <a:latin typeface="Coming Soon"/>
              <a:ea typeface="Coming Soon"/>
              <a:cs typeface="Coming Soon"/>
              <a:sym typeface="Coming Soon"/>
            </a:endParaRPr>
          </a:p>
          <a:p>
            <a:pPr indent="0" lvl="0" marL="0" marR="0" rtl="0" algn="l">
              <a:lnSpc>
                <a:spcPct val="100000"/>
              </a:lnSpc>
              <a:spcBef>
                <a:spcPts val="1000"/>
              </a:spcBef>
              <a:spcAft>
                <a:spcPts val="0"/>
              </a:spcAft>
              <a:buNone/>
            </a:pPr>
            <a:r>
              <a:rPr lang="en-US" sz="2200">
                <a:solidFill>
                  <a:srgbClr val="000000"/>
                </a:solidFill>
                <a:latin typeface="Coming Soon"/>
                <a:ea typeface="Coming Soon"/>
                <a:cs typeface="Coming Soon"/>
                <a:sym typeface="Coming Soon"/>
              </a:rPr>
              <a:t>→ Your child be responsible for transporting materials between classes. It is necessary that they have a reliable bookbag to safely carry belongings. </a:t>
            </a:r>
            <a:endParaRPr sz="2200">
              <a:solidFill>
                <a:srgbClr val="000000"/>
              </a:solidFill>
              <a:latin typeface="Coming Soon"/>
              <a:ea typeface="Coming Soon"/>
              <a:cs typeface="Coming Soon"/>
              <a:sym typeface="Coming Soon"/>
            </a:endParaRPr>
          </a:p>
          <a:p>
            <a:pPr indent="0" lvl="0" marL="0" marR="0" rtl="0" algn="ctr">
              <a:lnSpc>
                <a:spcPct val="100000"/>
              </a:lnSpc>
              <a:spcBef>
                <a:spcPts val="1000"/>
              </a:spcBef>
              <a:spcAft>
                <a:spcPts val="0"/>
              </a:spcAft>
              <a:buNone/>
            </a:pPr>
            <a:r>
              <a:rPr lang="en-US" sz="2200">
                <a:solidFill>
                  <a:srgbClr val="000000"/>
                </a:solidFill>
                <a:latin typeface="Coming Soon"/>
                <a:ea typeface="Coming Soon"/>
                <a:cs typeface="Coming Soon"/>
                <a:sym typeface="Coming Soon"/>
              </a:rPr>
              <a:t>Mrs. </a:t>
            </a:r>
            <a:r>
              <a:rPr lang="en-US" sz="2200">
                <a:solidFill>
                  <a:srgbClr val="000000"/>
                </a:solidFill>
                <a:latin typeface="Coming Soon"/>
                <a:ea typeface="Coming Soon"/>
                <a:cs typeface="Coming Soon"/>
                <a:sym typeface="Coming Soon"/>
              </a:rPr>
              <a:t>Cavanaugh</a:t>
            </a:r>
            <a:r>
              <a:rPr lang="en-US" sz="2200">
                <a:solidFill>
                  <a:srgbClr val="000000"/>
                </a:solidFill>
                <a:latin typeface="Coming Soon"/>
                <a:ea typeface="Coming Soon"/>
                <a:cs typeface="Coming Soon"/>
                <a:sym typeface="Coming Soon"/>
              </a:rPr>
              <a:t> (ELA) </a:t>
            </a:r>
            <a:r>
              <a:rPr lang="en-US" sz="2200" u="sng">
                <a:solidFill>
                  <a:schemeClr val="hlink"/>
                </a:solidFill>
                <a:latin typeface="Coming Soon"/>
                <a:ea typeface="Coming Soon"/>
                <a:cs typeface="Coming Soon"/>
                <a:sym typeface="Coming Soon"/>
                <a:hlinkClick r:id="rId3"/>
              </a:rPr>
              <a:t>ecavanaugh@dd4.k12.sc.us</a:t>
            </a:r>
            <a:r>
              <a:rPr lang="en-US" sz="2200">
                <a:solidFill>
                  <a:srgbClr val="000000"/>
                </a:solidFill>
                <a:latin typeface="Coming Soon"/>
                <a:ea typeface="Coming Soon"/>
                <a:cs typeface="Coming Soon"/>
                <a:sym typeface="Coming Soon"/>
              </a:rPr>
              <a:t> </a:t>
            </a:r>
            <a:endParaRPr sz="2200">
              <a:solidFill>
                <a:srgbClr val="000000"/>
              </a:solidFill>
              <a:latin typeface="Coming Soon"/>
              <a:ea typeface="Coming Soon"/>
              <a:cs typeface="Coming Soon"/>
              <a:sym typeface="Coming Soon"/>
            </a:endParaRPr>
          </a:p>
          <a:p>
            <a:pPr indent="0" lvl="0" marL="0" marR="0" rtl="0" algn="ctr">
              <a:lnSpc>
                <a:spcPct val="100000"/>
              </a:lnSpc>
              <a:spcBef>
                <a:spcPts val="0"/>
              </a:spcBef>
              <a:spcAft>
                <a:spcPts val="0"/>
              </a:spcAft>
              <a:buNone/>
            </a:pPr>
            <a:r>
              <a:rPr lang="en-US" sz="2200">
                <a:solidFill>
                  <a:srgbClr val="000000"/>
                </a:solidFill>
                <a:latin typeface="Coming Soon"/>
                <a:ea typeface="Coming Soon"/>
                <a:cs typeface="Coming Soon"/>
                <a:sym typeface="Coming Soon"/>
              </a:rPr>
              <a:t>Mrs. Roy (Math) </a:t>
            </a:r>
            <a:r>
              <a:rPr lang="en-US" sz="2200" u="sng">
                <a:solidFill>
                  <a:schemeClr val="hlink"/>
                </a:solidFill>
                <a:latin typeface="Coming Soon"/>
                <a:ea typeface="Coming Soon"/>
                <a:cs typeface="Coming Soon"/>
                <a:sym typeface="Coming Soon"/>
                <a:hlinkClick r:id="rId4"/>
              </a:rPr>
              <a:t>aroy@dd4.k12.sc.us </a:t>
            </a:r>
            <a:endParaRPr sz="2200">
              <a:solidFill>
                <a:srgbClr val="000000"/>
              </a:solidFill>
              <a:latin typeface="Coming Soon"/>
              <a:ea typeface="Coming Soon"/>
              <a:cs typeface="Coming Soon"/>
              <a:sym typeface="Coming Soon"/>
            </a:endParaRPr>
          </a:p>
          <a:p>
            <a:pPr indent="0" lvl="0" marL="0" marR="0" rtl="0" algn="ctr">
              <a:lnSpc>
                <a:spcPct val="100000"/>
              </a:lnSpc>
              <a:spcBef>
                <a:spcPts val="0"/>
              </a:spcBef>
              <a:spcAft>
                <a:spcPts val="0"/>
              </a:spcAft>
              <a:buNone/>
            </a:pPr>
            <a:r>
              <a:rPr lang="en-US" sz="2200">
                <a:solidFill>
                  <a:srgbClr val="000000"/>
                </a:solidFill>
                <a:latin typeface="Coming Soon"/>
                <a:ea typeface="Coming Soon"/>
                <a:cs typeface="Coming Soon"/>
                <a:sym typeface="Coming Soon"/>
              </a:rPr>
              <a:t>Miss Primus (Science and Social Studies) </a:t>
            </a:r>
            <a:r>
              <a:rPr lang="en-US" sz="2200" u="sng">
                <a:solidFill>
                  <a:schemeClr val="hlink"/>
                </a:solidFill>
                <a:latin typeface="Coming Soon"/>
                <a:ea typeface="Coming Soon"/>
                <a:cs typeface="Coming Soon"/>
                <a:sym typeface="Coming Soon"/>
                <a:hlinkClick r:id="rId5"/>
              </a:rPr>
              <a:t>kprimus@dd4.k12.sc.us</a:t>
            </a:r>
            <a:endParaRPr sz="2200">
              <a:solidFill>
                <a:srgbClr val="000000"/>
              </a:solidFill>
              <a:latin typeface="Coming Soon"/>
              <a:ea typeface="Coming Soon"/>
              <a:cs typeface="Coming Soon"/>
              <a:sym typeface="Coming Soo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150" name="Shape 150"/>
        <p:cNvGrpSpPr/>
        <p:nvPr/>
      </p:nvGrpSpPr>
      <p:grpSpPr>
        <a:xfrm>
          <a:off x="0" y="0"/>
          <a:ext cx="0" cy="0"/>
          <a:chOff x="0" y="0"/>
          <a:chExt cx="0" cy="0"/>
        </a:xfrm>
      </p:grpSpPr>
      <p:sp>
        <p:nvSpPr>
          <p:cNvPr id="151" name="Google Shape;151;p2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0000"/>
              </a:buClr>
              <a:buSzPts val="6000"/>
              <a:buFont typeface="Arial"/>
              <a:buNone/>
            </a:pPr>
            <a:r>
              <a:rPr b="1" lang="en-US" sz="6000" u="sng">
                <a:solidFill>
                  <a:srgbClr val="980000"/>
                </a:solidFill>
                <a:latin typeface="Shadows Into Light Two"/>
                <a:ea typeface="Shadows Into Light Two"/>
                <a:cs typeface="Shadows Into Light Two"/>
                <a:sym typeface="Shadows Into Light Two"/>
              </a:rPr>
              <a:t>Resources</a:t>
            </a:r>
            <a:endParaRPr b="1" i="0" sz="6000" u="sng" cap="none" strike="noStrike">
              <a:solidFill>
                <a:srgbClr val="980000"/>
              </a:solidFill>
              <a:latin typeface="Shadows Into Light Two"/>
              <a:ea typeface="Shadows Into Light Two"/>
              <a:cs typeface="Shadows Into Light Two"/>
              <a:sym typeface="Shadows Into Light Two"/>
            </a:endParaRPr>
          </a:p>
        </p:txBody>
      </p:sp>
      <p:sp>
        <p:nvSpPr>
          <p:cNvPr id="152" name="Google Shape;152;p22"/>
          <p:cNvSpPr txBox="1"/>
          <p:nvPr>
            <p:ph idx="2" type="body"/>
          </p:nvPr>
        </p:nvSpPr>
        <p:spPr>
          <a:xfrm>
            <a:off x="247850" y="1063375"/>
            <a:ext cx="8681700" cy="39066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SzPts val="2000"/>
              <a:buFont typeface="Coming Soon"/>
              <a:buChar char="★"/>
            </a:pPr>
            <a:r>
              <a:rPr i="1" lang="en-US" sz="2000">
                <a:latin typeface="Coming Soon"/>
                <a:ea typeface="Coming Soon"/>
                <a:cs typeface="Coming Soon"/>
                <a:sym typeface="Coming Soon"/>
              </a:rPr>
              <a:t>Textbooks</a:t>
            </a:r>
            <a:r>
              <a:rPr lang="en-US" sz="2000">
                <a:latin typeface="Coming Soon"/>
                <a:ea typeface="Coming Soon"/>
                <a:cs typeface="Coming Soon"/>
                <a:sym typeface="Coming Soon"/>
              </a:rPr>
              <a:t> will be provided. Reading textbooks will not be sent home. They will only be used in the classroom. </a:t>
            </a:r>
            <a:endParaRPr sz="2000">
              <a:latin typeface="Coming Soon"/>
              <a:ea typeface="Coming Soon"/>
              <a:cs typeface="Coming Soon"/>
              <a:sym typeface="Coming Soon"/>
            </a:endParaRPr>
          </a:p>
          <a:p>
            <a:pPr indent="-355600" lvl="0" marL="457200" rtl="0" algn="l">
              <a:spcBef>
                <a:spcPts val="0"/>
              </a:spcBef>
              <a:spcAft>
                <a:spcPts val="0"/>
              </a:spcAft>
              <a:buSzPts val="2000"/>
              <a:buFont typeface="Coming Soon"/>
              <a:buChar char="★"/>
            </a:pPr>
            <a:r>
              <a:rPr i="1" lang="en-US" sz="2000">
                <a:latin typeface="Coming Soon"/>
                <a:ea typeface="Coming Soon"/>
                <a:cs typeface="Coming Soon"/>
                <a:sym typeface="Coming Soon"/>
              </a:rPr>
              <a:t>Journals and folders </a:t>
            </a:r>
            <a:r>
              <a:rPr lang="en-US" sz="2000">
                <a:latin typeface="Coming Soon"/>
                <a:ea typeface="Coming Soon"/>
                <a:cs typeface="Coming Soon"/>
                <a:sym typeface="Coming Soon"/>
              </a:rPr>
              <a:t>will be provided. </a:t>
            </a:r>
            <a:r>
              <a:rPr b="1" lang="en-US" sz="2000" u="sng">
                <a:latin typeface="Coming Soon"/>
                <a:ea typeface="Coming Soon"/>
                <a:cs typeface="Coming Soon"/>
                <a:sym typeface="Coming Soon"/>
              </a:rPr>
              <a:t>It is expected that both travel to and from school daily. </a:t>
            </a:r>
            <a:r>
              <a:rPr lang="en-US" sz="2000">
                <a:latin typeface="Coming Soon"/>
                <a:ea typeface="Coming Soon"/>
                <a:cs typeface="Coming Soon"/>
                <a:sym typeface="Coming Soon"/>
              </a:rPr>
              <a:t>We will be using an interactive journal model this year for both math and science and a folder for social studies. It is crucial that students have these in class each day in order to keep up with the information we input daily. </a:t>
            </a:r>
            <a:r>
              <a:rPr b="1" lang="en-US" sz="2000">
                <a:latin typeface="Coming Soon"/>
                <a:ea typeface="Coming Soon"/>
                <a:cs typeface="Coming Soon"/>
                <a:sym typeface="Coming Soon"/>
              </a:rPr>
              <a:t>Students will lose participation points each day that journals are not at school. </a:t>
            </a:r>
            <a:endParaRPr b="1" sz="2000">
              <a:latin typeface="Coming Soon"/>
              <a:ea typeface="Coming Soon"/>
              <a:cs typeface="Coming Soon"/>
              <a:sym typeface="Coming Soon"/>
            </a:endParaRPr>
          </a:p>
          <a:p>
            <a:pPr indent="-355600" lvl="0" marL="457200" rtl="0" algn="l">
              <a:spcBef>
                <a:spcPts val="0"/>
              </a:spcBef>
              <a:spcAft>
                <a:spcPts val="0"/>
              </a:spcAft>
              <a:buSzPts val="2000"/>
              <a:buFont typeface="Coming Soon"/>
              <a:buChar char="★"/>
            </a:pPr>
            <a:r>
              <a:rPr lang="en-US" sz="2000">
                <a:latin typeface="Coming Soon"/>
                <a:ea typeface="Coming Soon"/>
                <a:cs typeface="Coming Soon"/>
                <a:sym typeface="Coming Soon"/>
              </a:rPr>
              <a:t>A reading journal will be used in class as a reference source. This journal may occasionally be sent home for use. Again, it is crucial that it return to school daily. </a:t>
            </a:r>
            <a:endParaRPr sz="2000">
              <a:latin typeface="Coming Soon"/>
              <a:ea typeface="Coming Soon"/>
              <a:cs typeface="Coming Soon"/>
              <a:sym typeface="Coming Soon"/>
            </a:endParaRPr>
          </a:p>
          <a:p>
            <a:pPr indent="-355600" lvl="0" marL="457200" rtl="0" algn="l">
              <a:spcBef>
                <a:spcPts val="0"/>
              </a:spcBef>
              <a:spcAft>
                <a:spcPts val="0"/>
              </a:spcAft>
              <a:buSzPts val="2000"/>
              <a:buFont typeface="Coming Soon"/>
              <a:buChar char="★"/>
            </a:pPr>
            <a:r>
              <a:rPr i="1" lang="en-US" sz="2000">
                <a:latin typeface="Coming Soon"/>
                <a:ea typeface="Coming Soon"/>
                <a:cs typeface="Coming Soon"/>
                <a:sym typeface="Coming Soon"/>
              </a:rPr>
              <a:t>Google Classroom</a:t>
            </a:r>
            <a:r>
              <a:rPr lang="en-US" sz="2000">
                <a:latin typeface="Coming Soon"/>
                <a:ea typeface="Coming Soon"/>
                <a:cs typeface="Coming Soon"/>
                <a:sym typeface="Coming Soon"/>
              </a:rPr>
              <a:t> will be used to provide instruction and give assessments. </a:t>
            </a:r>
            <a:endParaRPr sz="2000">
              <a:latin typeface="Coming Soon"/>
              <a:ea typeface="Coming Soon"/>
              <a:cs typeface="Coming Soon"/>
              <a:sym typeface="Coming Soon"/>
            </a:endParaRPr>
          </a:p>
          <a:p>
            <a:pPr indent="0" lvl="0" marL="457200" rtl="0" algn="l">
              <a:spcBef>
                <a:spcPts val="1000"/>
              </a:spcBef>
              <a:spcAft>
                <a:spcPts val="0"/>
              </a:spcAft>
              <a:buClr>
                <a:schemeClr val="dk1"/>
              </a:buClr>
              <a:buSzPts val="1100"/>
              <a:buFont typeface="Arial"/>
              <a:buNone/>
            </a:pPr>
            <a:r>
              <a:t/>
            </a:r>
            <a:endParaRPr sz="2200">
              <a:latin typeface="Coming Soon"/>
              <a:ea typeface="Coming Soon"/>
              <a:cs typeface="Coming Soon"/>
              <a:sym typeface="Coming Soon"/>
            </a:endParaRPr>
          </a:p>
          <a:p>
            <a:pPr indent="0" lvl="0" marL="0" rtl="0" algn="l">
              <a:spcBef>
                <a:spcPts val="1000"/>
              </a:spcBef>
              <a:spcAft>
                <a:spcPts val="0"/>
              </a:spcAft>
              <a:buClr>
                <a:schemeClr val="dk1"/>
              </a:buClr>
              <a:buSzPts val="1100"/>
              <a:buFont typeface="Arial"/>
              <a:buNone/>
            </a:pPr>
            <a:r>
              <a:t/>
            </a:r>
            <a:endParaRPr sz="2200">
              <a:latin typeface="Coming Soon"/>
              <a:ea typeface="Coming Soon"/>
              <a:cs typeface="Coming Soon"/>
              <a:sym typeface="Coming Soon"/>
            </a:endParaRPr>
          </a:p>
          <a:p>
            <a:pPr indent="0" lvl="0" marL="0" marR="0" rtl="0" algn="l">
              <a:lnSpc>
                <a:spcPct val="100000"/>
              </a:lnSpc>
              <a:spcBef>
                <a:spcPts val="1000"/>
              </a:spcBef>
              <a:spcAft>
                <a:spcPts val="1000"/>
              </a:spcAft>
              <a:buNone/>
            </a:pPr>
            <a:r>
              <a:t/>
            </a:r>
            <a:endParaRPr b="1" sz="2200">
              <a:solidFill>
                <a:srgbClr val="0C0C0C"/>
              </a:solidFill>
              <a:latin typeface="Coming Soon"/>
              <a:ea typeface="Coming Soon"/>
              <a:cs typeface="Coming Soon"/>
              <a:sym typeface="Coming Soo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