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7"/>
  </p:sldMasterIdLst>
  <p:notesMasterIdLst>
    <p:notesMasterId r:id="rId9"/>
  </p:notesMasterIdLst>
  <p:sldIdLst>
    <p:sldId id="256" r:id="rId8"/>
  </p:sldIdLst>
  <p:sldSz cx="6858000" cy="9144000" type="letter"/>
  <p:notesSz cx="7010400" cy="9296400"/>
  <p:defaultTextStyle>
    <a:defPPr>
      <a:defRPr lang="en-US"/>
    </a:defPPr>
    <a:lvl1pPr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56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28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00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72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3AD"/>
    <a:srgbClr val="D7E4BD"/>
    <a:srgbClr val="FFFFFF"/>
    <a:srgbClr val="0054A6"/>
    <a:srgbClr val="FCD5B5"/>
    <a:srgbClr val="C6D9F1"/>
    <a:srgbClr val="71B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0"/>
    <p:restoredTop sz="77805" autoAdjust="0"/>
  </p:normalViewPr>
  <p:slideViewPr>
    <p:cSldViewPr snapToGrid="0">
      <p:cViewPr>
        <p:scale>
          <a:sx n="100" d="100"/>
          <a:sy n="100" d="100"/>
        </p:scale>
        <p:origin x="1224" y="-91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D9D2801-55B8-E50E-D0A0-6058F26456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defTabSz="91431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199B18-BC75-66BC-D24B-969987B4CAE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defTabSz="91431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AF8532-F005-7E4F-B45E-8EB6DEF095E5}" type="datetimeFigureOut">
              <a:rPr lang="en-US"/>
              <a:pPr>
                <a:defRPr/>
              </a:pPr>
              <a:t>8/11/2025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F751B15-8E7F-B16E-50F8-60BF137EC6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A71D4B8-5EF6-B488-15D6-807FF501CB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F5950F-5ADC-1AED-AA89-F2277AB36AC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defTabSz="91431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7E7143-EE31-9F63-65C8-38D1BC2C02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C288D23-19C4-CF4B-8ADF-2C9A8CA93D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97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56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15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74" algn="l" defTabSz="9143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Slide Image Placeholder 1">
            <a:extLst>
              <a:ext uri="{FF2B5EF4-FFF2-40B4-BE49-F238E27FC236}">
                <a16:creationId xmlns:a16="http://schemas.microsoft.com/office/drawing/2014/main" id="{A0876121-5B0A-511F-9336-05AACB49D1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5B1D6C0-A467-C5B0-0844-5F4B78C84A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Instructions:</a:t>
            </a:r>
          </a:p>
          <a:p>
            <a:pPr marL="232943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/>
              <a:t>Type your school name &amp; location at the top left</a:t>
            </a:r>
          </a:p>
          <a:p>
            <a:pPr marL="232943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/>
              <a:t>Enter your menu items in the 4-week menu</a:t>
            </a:r>
          </a:p>
          <a:p>
            <a:pPr marL="698830" lvl="1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/>
              <a:t>Double click on the 4 week chart</a:t>
            </a:r>
          </a:p>
          <a:p>
            <a:pPr marL="698830" lvl="1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/>
              <a:t>Select the day that you would like to input your menu items</a:t>
            </a:r>
          </a:p>
          <a:p>
            <a:pPr marL="698830" lvl="1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/>
              <a:t>Use </a:t>
            </a:r>
            <a:r>
              <a:rPr lang="en-US" dirty="0" err="1"/>
              <a:t>Alt+Enter</a:t>
            </a:r>
            <a:r>
              <a:rPr lang="en-US" dirty="0"/>
              <a:t> to go to the next line of text (you cannot simply press enter)</a:t>
            </a:r>
          </a:p>
          <a:p>
            <a:pPr marL="698830" lvl="1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/>
              <a:t>Notice that your text will appear in the </a:t>
            </a:r>
            <a:r>
              <a:rPr lang="en-US" dirty="0" err="1"/>
              <a:t>fx</a:t>
            </a:r>
            <a:r>
              <a:rPr lang="en-US" dirty="0"/>
              <a:t> bar above</a:t>
            </a:r>
          </a:p>
          <a:p>
            <a:pPr marL="232943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/>
              <a:t>Highlight the appropriate days in the 5 month calendar below</a:t>
            </a:r>
          </a:p>
          <a:p>
            <a:pPr marL="698830" lvl="1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/>
              <a:t>Double click on the 5-month calendar chart</a:t>
            </a:r>
          </a:p>
          <a:p>
            <a:pPr marL="698830" lvl="1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/>
              <a:t>Select the days that you would like to highlight (hold the Ctrl key to select more than one day or week at a time to highlight)</a:t>
            </a:r>
          </a:p>
          <a:p>
            <a:pPr marL="698830" lvl="1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/>
              <a:t>Use the Fill Color button on the Home Tab to fill in with the appropriate color coding</a:t>
            </a:r>
          </a:p>
          <a:p>
            <a:pPr marL="698830" lvl="1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dirty="0"/>
          </a:p>
          <a:p>
            <a:pPr marL="232943" indent="-232943" defTabSz="914318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dirty="0"/>
          </a:p>
        </p:txBody>
      </p:sp>
      <p:sp>
        <p:nvSpPr>
          <p:cNvPr id="4099" name="Slide Number Placeholder 3">
            <a:extLst>
              <a:ext uri="{FF2B5EF4-FFF2-40B4-BE49-F238E27FC236}">
                <a16:creationId xmlns:a16="http://schemas.microsoft.com/office/drawing/2014/main" id="{1C912F62-F3F5-12A4-6DDB-18ECE4637C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F71E1B7-0E94-AD4F-B142-6CCDA041CCD7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461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341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>
            <a:extLst>
              <a:ext uri="{FF2B5EF4-FFF2-40B4-BE49-F238E27FC236}">
                <a16:creationId xmlns:a16="http://schemas.microsoft.com/office/drawing/2014/main" id="{7F45B593-4F7B-4F06-714D-7FF304DD39E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 Same Side Corner Rectangle 6">
            <a:extLst>
              <a:ext uri="{FF2B5EF4-FFF2-40B4-BE49-F238E27FC236}">
                <a16:creationId xmlns:a16="http://schemas.microsoft.com/office/drawing/2014/main" id="{52E9B327-691D-FBDB-B7BA-DCA1354D73FB}"/>
              </a:ext>
            </a:extLst>
          </p:cNvPr>
          <p:cNvSpPr/>
          <p:nvPr userDrawn="1"/>
        </p:nvSpPr>
        <p:spPr>
          <a:xfrm>
            <a:off x="185738" y="7156450"/>
            <a:ext cx="6503987" cy="1987550"/>
          </a:xfrm>
          <a:prstGeom prst="round2SameRect">
            <a:avLst>
              <a:gd name="adj1" fmla="val 8478"/>
              <a:gd name="adj2" fmla="val 0"/>
            </a:avLst>
          </a:prstGeom>
          <a:solidFill>
            <a:srgbClr val="FFFFFF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76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5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5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4" indent="-228580" algn="l" defTabSz="91431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8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7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6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5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4" algn="l" defTabSz="9143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 Same Side Corner Rectangle 9">
            <a:extLst>
              <a:ext uri="{FF2B5EF4-FFF2-40B4-BE49-F238E27FC236}">
                <a16:creationId xmlns:a16="http://schemas.microsoft.com/office/drawing/2014/main" id="{38AC7A86-C461-4EFF-ED3C-11132EACD583}"/>
              </a:ext>
            </a:extLst>
          </p:cNvPr>
          <p:cNvSpPr/>
          <p:nvPr/>
        </p:nvSpPr>
        <p:spPr>
          <a:xfrm>
            <a:off x="249238" y="1603375"/>
            <a:ext cx="5102225" cy="473075"/>
          </a:xfrm>
          <a:prstGeom prst="round2SameRect">
            <a:avLst/>
          </a:prstGeom>
          <a:solidFill>
            <a:srgbClr val="71BF49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3076" name="TextBox 2">
            <a:extLst>
              <a:ext uri="{FF2B5EF4-FFF2-40B4-BE49-F238E27FC236}">
                <a16:creationId xmlns:a16="http://schemas.microsoft.com/office/drawing/2014/main" id="{684A997E-6CC0-FDF8-4C05-0AF248A99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52588"/>
            <a:ext cx="21050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chemeClr val="bg1"/>
                </a:solidFill>
                <a:latin typeface="Aptos" panose="020B0004020202020204" pitchFamily="34" charset="0"/>
              </a:rPr>
              <a:t>BREAKFAST Menu</a:t>
            </a:r>
            <a:endParaRPr lang="en-US" altLang="en-US" sz="160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4D996BC-6806-59C1-A40D-5E9FF2231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91615"/>
              </p:ext>
            </p:extLst>
          </p:nvPr>
        </p:nvGraphicFramePr>
        <p:xfrm>
          <a:off x="249238" y="2066925"/>
          <a:ext cx="5102226" cy="451349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850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3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977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WEEK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MONDAY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TUESDAY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WEDNESDAY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THURSDAY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FRIDAY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8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689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1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  <a:latin typeface="Aptos" panose="020B0004020202020204" pitchFamily="34" charset="0"/>
                        <a:cs typeface="Arial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  <a:latin typeface="Aptos" panose="020B0004020202020204" pitchFamily="34" charset="0"/>
                        <a:cs typeface="Arial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  <a:latin typeface="Aptos" panose="020B0004020202020204" pitchFamily="34" charset="0"/>
                        <a:cs typeface="Arial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  <a:latin typeface="Aptos" panose="020B0004020202020204" pitchFamily="34" charset="0"/>
                        <a:cs typeface="Arial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  <a:latin typeface="Aptos" panose="020B0004020202020204" pitchFamily="34" charset="0"/>
                        <a:cs typeface="Arial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>
                        <a:alpha val="8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689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2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14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Yogurt Cup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Muffin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Juice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         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15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Biscuit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Gravy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Sausage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Juice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D">
                        <a:alpha val="8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689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3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AD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18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Cereal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Cheese Stick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Juice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AD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19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Omelet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Toast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Juice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AD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20</a:t>
                      </a:r>
                    </a:p>
                    <a:p>
                      <a:endParaRPr lang="en-US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Oatmeal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Juice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AD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21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Walnut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Blueberry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Parfait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Juice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Milke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AD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22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Biscuits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Gravy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Sausage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Juice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AD">
                        <a:alpha val="8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689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000000"/>
                          </a:solidFill>
                          <a:latin typeface="Aptos" panose="020B0004020202020204" pitchFamily="34" charset="0"/>
                          <a:cs typeface="Arial"/>
                        </a:rPr>
                        <a:t>4</a:t>
                      </a:r>
                    </a:p>
                  </a:txBody>
                  <a:tcPr marL="91442" marR="91442" marT="45728" marB="45728"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25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Cereal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Cheese Stick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Juice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26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Pancake on a Stick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Syrup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Juice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27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Omelet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Toast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Juice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 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28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Yogurt Banana Split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Juice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 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29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Biscuit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Gravy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Sausage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Fruit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Juice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Milk</a:t>
                      </a:r>
                    </a:p>
                  </a:txBody>
                  <a:tcPr marL="91442" marR="91442" marT="45728" marB="45728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>
                        <a:alpha val="8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21" name="TextBox 34">
            <a:extLst>
              <a:ext uri="{FF2B5EF4-FFF2-40B4-BE49-F238E27FC236}">
                <a16:creationId xmlns:a16="http://schemas.microsoft.com/office/drawing/2014/main" id="{B8B5C8A5-2300-CE2A-B7F2-D1A6BDFC9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363" y="1652588"/>
            <a:ext cx="32035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1600" b="1" dirty="0">
                <a:solidFill>
                  <a:schemeClr val="bg1"/>
                </a:solidFill>
                <a:latin typeface="Aptos" panose="020B0004020202020204" pitchFamily="34" charset="0"/>
              </a:rPr>
              <a:t>August  2025</a:t>
            </a:r>
            <a:endParaRPr lang="en-US" altLang="en-US" sz="1600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3122" name="TextBox 19">
            <a:extLst>
              <a:ext uri="{FF2B5EF4-FFF2-40B4-BE49-F238E27FC236}">
                <a16:creationId xmlns:a16="http://schemas.microsoft.com/office/drawing/2014/main" id="{9261ED7E-73E0-40E6-3C22-2590F18CB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8766181"/>
            <a:ext cx="6361113" cy="293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>
            <a:spAutoFit/>
          </a:bodyPr>
          <a:lstStyle>
            <a:lvl1pPr marL="114300" indent="-1143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800"/>
              </a:lnSpc>
              <a:spcAft>
                <a:spcPts val="0"/>
              </a:spcAft>
              <a:buFont typeface="Calibri" panose="020F0502020204030204" pitchFamily="34" charset="0"/>
              <a:buAutoNum type="arabicPeriod"/>
            </a:pPr>
            <a:r>
              <a:rPr lang="en-US" altLang="en-US" sz="600" dirty="0">
                <a:solidFill>
                  <a:srgbClr val="000000"/>
                </a:solidFill>
                <a:latin typeface="Aptos" panose="020B0004020202020204" pitchFamily="34" charset="0"/>
              </a:rPr>
              <a:t>NHANES 2013-14.</a:t>
            </a:r>
          </a:p>
          <a:p>
            <a:pPr eaLnBrk="1" hangingPunct="1">
              <a:lnSpc>
                <a:spcPts val="800"/>
              </a:lnSpc>
              <a:spcAft>
                <a:spcPts val="0"/>
              </a:spcAft>
              <a:buFont typeface="Calibri" panose="020F0502020204030204" pitchFamily="34" charset="0"/>
              <a:buAutoNum type="arabicPeriod"/>
            </a:pPr>
            <a:r>
              <a:rPr lang="en-US" altLang="en-US" sz="600" dirty="0">
                <a:solidFill>
                  <a:srgbClr val="000000"/>
                </a:solidFill>
                <a:latin typeface="Aptos" panose="020B0004020202020204" pitchFamily="34" charset="0"/>
              </a:rPr>
              <a:t>NHANES 2011-2012 and NHANES 2013-2014.</a:t>
            </a:r>
          </a:p>
        </p:txBody>
      </p:sp>
      <p:sp>
        <p:nvSpPr>
          <p:cNvPr id="21" name="TextBox 5">
            <a:extLst>
              <a:ext uri="{FF2B5EF4-FFF2-40B4-BE49-F238E27FC236}">
                <a16:creationId xmlns:a16="http://schemas.microsoft.com/office/drawing/2014/main" id="{0B28EEF9-E55F-C83F-A53A-D4D0C11D6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8" y="63500"/>
            <a:ext cx="6684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2" tIns="45716" rIns="91432" bIns="45716">
            <a:spAutoFit/>
          </a:bodyPr>
          <a:lstStyle/>
          <a:p>
            <a:pPr eaLnBrk="1" hangingPunct="1">
              <a:defRPr/>
            </a:pPr>
            <a:r>
              <a:rPr lang="en-US" sz="2400" b="1" spc="150" dirty="0">
                <a:solidFill>
                  <a:srgbClr val="FFFFFF"/>
                </a:solidFill>
                <a:effectLst>
                  <a:outerShdw blurRad="1524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Bobby Jones Regular" pitchFamily="2" charset="0"/>
                <a:cs typeface="Arial"/>
              </a:rPr>
              <a:t>Turkey Ford School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5234AD9A-33B4-00AB-7A2A-14345A0BFBF3}"/>
              </a:ext>
            </a:extLst>
          </p:cNvPr>
          <p:cNvSpPr/>
          <p:nvPr/>
        </p:nvSpPr>
        <p:spPr>
          <a:xfrm>
            <a:off x="347376" y="628464"/>
            <a:ext cx="2616192" cy="793544"/>
          </a:xfrm>
          <a:prstGeom prst="roundRect">
            <a:avLst>
              <a:gd name="adj" fmla="val 0"/>
            </a:avLst>
          </a:prstGeom>
          <a:ln>
            <a:noFill/>
          </a:ln>
          <a:effectLst>
            <a:glow rad="101600">
              <a:schemeClr val="bg1">
                <a:alpha val="75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2" tIns="45716" rIns="91432" bIns="45716" anchor="ctr"/>
          <a:lstStyle/>
          <a:p>
            <a:pPr algn="ctr" defTabSz="914318" eaLnBrk="1" fontAlgn="auto" hangingPunct="1">
              <a:spcBef>
                <a:spcPts val="0"/>
              </a:spcBef>
              <a:spcAft>
                <a:spcPts val="0"/>
              </a:spcAft>
              <a:tabLst>
                <a:tab pos="2746375" algn="r"/>
              </a:tabLst>
              <a:defRPr/>
            </a:pPr>
            <a:r>
              <a:rPr lang="en-US" sz="12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Institution is an Equal Opportunity Provider.</a:t>
            </a:r>
          </a:p>
        </p:txBody>
      </p:sp>
      <p:grpSp>
        <p:nvGrpSpPr>
          <p:cNvPr id="3127" name="Group 1">
            <a:extLst>
              <a:ext uri="{FF2B5EF4-FFF2-40B4-BE49-F238E27FC236}">
                <a16:creationId xmlns:a16="http://schemas.microsoft.com/office/drawing/2014/main" id="{C7BA7091-7C42-1DB3-FA08-96470DA6B4EC}"/>
              </a:ext>
            </a:extLst>
          </p:cNvPr>
          <p:cNvGrpSpPr>
            <a:grpSpLocks/>
          </p:cNvGrpSpPr>
          <p:nvPr/>
        </p:nvGrpSpPr>
        <p:grpSpPr bwMode="auto">
          <a:xfrm>
            <a:off x="371475" y="8229600"/>
            <a:ext cx="4994275" cy="211138"/>
            <a:chOff x="370849" y="8944525"/>
            <a:chExt cx="4994904" cy="210813"/>
          </a:xfrm>
        </p:grpSpPr>
        <p:sp>
          <p:nvSpPr>
            <p:cNvPr id="3453" name="TextBox 18">
              <a:extLst>
                <a:ext uri="{FF2B5EF4-FFF2-40B4-BE49-F238E27FC236}">
                  <a16:creationId xmlns:a16="http://schemas.microsoft.com/office/drawing/2014/main" id="{203C1BC0-FCAD-D91B-454B-9A404575FB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753" y="8944525"/>
              <a:ext cx="4953000" cy="21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tabLst>
                  <a:tab pos="971550" algn="l"/>
                  <a:tab pos="1943100" algn="l"/>
                  <a:tab pos="2857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971550" algn="l"/>
                  <a:tab pos="1943100" algn="l"/>
                  <a:tab pos="2857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971550" algn="l"/>
                  <a:tab pos="1943100" algn="l"/>
                  <a:tab pos="2857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971550" algn="l"/>
                  <a:tab pos="1943100" algn="l"/>
                  <a:tab pos="2857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971550" algn="l"/>
                  <a:tab pos="1943100" algn="l"/>
                  <a:tab pos="2857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71550" algn="l"/>
                  <a:tab pos="1943100" algn="l"/>
                  <a:tab pos="2857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71550" algn="l"/>
                  <a:tab pos="1943100" algn="l"/>
                  <a:tab pos="2857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71550" algn="l"/>
                  <a:tab pos="1943100" algn="l"/>
                  <a:tab pos="2857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971550" algn="l"/>
                  <a:tab pos="1943100" algn="l"/>
                  <a:tab pos="2857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1038"/>
                </a:lnSpc>
                <a:spcAft>
                  <a:spcPts val="600"/>
                </a:spcAft>
              </a:pPr>
              <a:r>
                <a:rPr lang="en-US" altLang="en-US" sz="600">
                  <a:solidFill>
                    <a:srgbClr val="000000"/>
                  </a:solidFill>
                  <a:latin typeface="Aptos" panose="020B0004020202020204" pitchFamily="34" charset="0"/>
                </a:rPr>
                <a:t>Week 1 Meal Plan	Week 2 Meal Plan	Week 3 Meal Plan	Week 4 Meal Plan</a:t>
              </a:r>
              <a:endParaRPr lang="en-US" altLang="en-US" sz="600">
                <a:latin typeface="Aptos" panose="020B000402020202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F829CC4-8D69-1DD0-E605-CB62EC245CE7}"/>
                </a:ext>
              </a:extLst>
            </p:cNvPr>
            <p:cNvSpPr/>
            <p:nvPr/>
          </p:nvSpPr>
          <p:spPr>
            <a:xfrm>
              <a:off x="370849" y="8993662"/>
              <a:ext cx="98437" cy="10936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Aptos" panose="020B0004020202020204" pitchFamily="34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4B608B7-AE84-66D5-19A1-CA652DEF33BF}"/>
                </a:ext>
              </a:extLst>
            </p:cNvPr>
            <p:cNvSpPr/>
            <p:nvPr/>
          </p:nvSpPr>
          <p:spPr>
            <a:xfrm>
              <a:off x="2295141" y="9003173"/>
              <a:ext cx="96850" cy="109368"/>
            </a:xfrm>
            <a:prstGeom prst="rect">
              <a:avLst/>
            </a:prstGeom>
            <a:solidFill>
              <a:srgbClr val="FBF3AD"/>
            </a:solidFill>
            <a:ln>
              <a:solidFill>
                <a:srgbClr val="FBF3A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Aptos" panose="020B0004020202020204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AD5CF34-A0E8-9FC9-365C-2FB5F709FA08}"/>
                </a:ext>
              </a:extLst>
            </p:cNvPr>
            <p:cNvSpPr/>
            <p:nvPr/>
          </p:nvSpPr>
          <p:spPr>
            <a:xfrm>
              <a:off x="1318706" y="9003173"/>
              <a:ext cx="98437" cy="109368"/>
            </a:xfrm>
            <a:prstGeom prst="rect">
              <a:avLst/>
            </a:prstGeom>
            <a:solidFill>
              <a:srgbClr val="D7E4BD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Aptos" panose="020B0004020202020204" pitchFamily="34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607C12E-6087-624C-F85C-6E0C75C319B5}"/>
                </a:ext>
              </a:extLst>
            </p:cNvPr>
            <p:cNvSpPr/>
            <p:nvPr/>
          </p:nvSpPr>
          <p:spPr>
            <a:xfrm>
              <a:off x="3217595" y="9003173"/>
              <a:ext cx="98437" cy="10936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Aptos" panose="020B0004020202020204" pitchFamily="34" charset="0"/>
              </a:endParaRPr>
            </a:p>
          </p:txBody>
        </p:sp>
      </p:grp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80D85C5-4E28-2E04-D1A2-050CC7C8A3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471384"/>
              </p:ext>
            </p:extLst>
          </p:nvPr>
        </p:nvGraphicFramePr>
        <p:xfrm>
          <a:off x="371475" y="7315200"/>
          <a:ext cx="6218238" cy="867610"/>
        </p:xfrm>
        <a:graphic>
          <a:graphicData uri="http://schemas.openxmlformats.org/drawingml/2006/table">
            <a:tbl>
              <a:tblPr/>
              <a:tblGrid>
                <a:gridCol w="15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159442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</a:tblGrid>
              <a:tr h="13407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333333"/>
                          </a:solidFill>
                          <a:effectLst/>
                          <a:latin typeface="Aptos" panose="020B0004020202020204" pitchFamily="34" charset="0"/>
                        </a:rPr>
                        <a:t>August 2025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333333"/>
                          </a:solidFill>
                          <a:effectLst/>
                          <a:latin typeface="Aptos" panose="020B0004020202020204" pitchFamily="34" charset="0"/>
                        </a:rPr>
                        <a:t>September 2025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333333"/>
                          </a:solidFill>
                          <a:effectLst/>
                          <a:latin typeface="Aptos" panose="020B0004020202020204" pitchFamily="34" charset="0"/>
                        </a:rPr>
                        <a:t>October 2025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333333"/>
                          </a:solidFill>
                          <a:effectLst/>
                          <a:latin typeface="Aptos" panose="020B0004020202020204" pitchFamily="34" charset="0"/>
                        </a:rPr>
                        <a:t>November 2025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333333"/>
                          </a:solidFill>
                          <a:effectLst/>
                          <a:latin typeface="Aptos" panose="020B0004020202020204" pitchFamily="34" charset="0"/>
                        </a:rPr>
                        <a:t>December 2025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W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F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W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F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W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F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W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F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M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W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T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F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S</a:t>
                      </a: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258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318" rtl="0" eaLnBrk="1" fontAlgn="b" latinLnBrk="0" hangingPunct="1"/>
                      <a:endParaRPr lang="en-US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18" rtl="0" eaLnBrk="1" fontAlgn="b" latinLnBrk="0" hangingPunct="1"/>
                      <a:endParaRPr lang="en-US" sz="600" b="0" i="0" u="none" strike="noStrike" kern="120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18" rtl="0" eaLnBrk="1" fontAlgn="b" latinLnBrk="0" hangingPunct="1"/>
                      <a:r>
                        <a:rPr lang="en-US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18" rtl="0" eaLnBrk="1" fontAlgn="b" latinLnBrk="0" hangingPunct="1"/>
                      <a:r>
                        <a:rPr lang="en-US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18" rtl="0" eaLnBrk="1" fontAlgn="b" latinLnBrk="0" hangingPunct="1"/>
                      <a:r>
                        <a:rPr lang="en-US" sz="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19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22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0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23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24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25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26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27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28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29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0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31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30</a:t>
                      </a: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94" marR="7194" marT="71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000182"/>
                  </a:ext>
                </a:extLst>
              </a:tr>
            </a:tbl>
          </a:graphicData>
        </a:graphic>
      </p:graphicFrame>
      <p:sp>
        <p:nvSpPr>
          <p:cNvPr id="14" name="Round Same Side Corner Rectangle 13">
            <a:extLst>
              <a:ext uri="{FF2B5EF4-FFF2-40B4-BE49-F238E27FC236}">
                <a16:creationId xmlns:a16="http://schemas.microsoft.com/office/drawing/2014/main" id="{67D204C3-6901-3DAB-5DFD-273ED1ADAEC0}"/>
              </a:ext>
            </a:extLst>
          </p:cNvPr>
          <p:cNvSpPr/>
          <p:nvPr/>
        </p:nvSpPr>
        <p:spPr>
          <a:xfrm>
            <a:off x="5481638" y="1592263"/>
            <a:ext cx="1184275" cy="4473575"/>
          </a:xfrm>
          <a:prstGeom prst="round2SameRect">
            <a:avLst>
              <a:gd name="adj1" fmla="val 9327"/>
              <a:gd name="adj2" fmla="val 0"/>
            </a:avLst>
          </a:prstGeom>
          <a:solidFill>
            <a:schemeClr val="bg1">
              <a:alpha val="60000"/>
            </a:schemeClr>
          </a:solidFill>
          <a:ln w="12700"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9143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Back to School </a:t>
            </a:r>
          </a:p>
          <a:p>
            <a:pPr algn="ctr" defTabSz="9143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3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Turkey Ford</a:t>
            </a:r>
          </a:p>
          <a:p>
            <a:pPr algn="ctr" defTabSz="9143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Little Chiefs </a:t>
            </a:r>
          </a:p>
          <a:p>
            <a:pPr algn="ctr" defTabSz="9143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3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3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Lets Have </a:t>
            </a:r>
            <a:r>
              <a:rPr lang="en-US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Great Year!!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999D742B-CD1B-77A7-C146-D19E3053C865}"/>
              </a:ext>
            </a:extLst>
          </p:cNvPr>
          <p:cNvSpPr/>
          <p:nvPr/>
        </p:nvSpPr>
        <p:spPr>
          <a:xfrm>
            <a:off x="3570288" y="515938"/>
            <a:ext cx="3124200" cy="971550"/>
          </a:xfrm>
          <a:prstGeom prst="roundRect">
            <a:avLst/>
          </a:prstGeom>
          <a:solidFill>
            <a:schemeClr val="bg1">
              <a:alpha val="60000"/>
            </a:schemeClr>
          </a:solidFill>
          <a:ln w="12700">
            <a:solidFill>
              <a:srgbClr val="FFFF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 anchorCtr="0"/>
          <a:lstStyle/>
          <a:p>
            <a:pPr defTabSz="914318" eaLnBrk="1" fontAlgn="auto" hangingPunct="1">
              <a:spcBef>
                <a:spcPts val="0"/>
              </a:spcBef>
              <a:spcAft>
                <a:spcPts val="0"/>
              </a:spcAft>
              <a:tabLst>
                <a:tab pos="2746375" algn="r"/>
              </a:tabLst>
              <a:defRPr/>
            </a:pPr>
            <a:r>
              <a:rPr lang="en-US" sz="1100" b="1" dirty="0">
                <a:solidFill>
                  <a:sysClr val="windowText" lastClr="000000"/>
                </a:solidFill>
                <a:latin typeface="Aptos" panose="020B0004020202020204" pitchFamily="34" charset="0"/>
                <a:cs typeface="Arial"/>
              </a:rPr>
              <a:t>All Fruit is either Fresh, Frozen, or in Light Syrup.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e40212-45de-4ab1-9013-e377c0948068">MY5ZCWMZM23R-2041340279-1964</_dlc_DocId>
    <VaultId xmlns="b651eb62-d299-4796-86fd-5d3275915ce6" xsi:nil="true"/>
    <_dlc_DocIdUrl xmlns="b5e40212-45de-4ab1-9013-e377c0948068">
      <Url>https://genmills.sharepoint.com/sites/ITQ-BIHN/_layouts/15/DocIdRedir.aspx?ID=MY5ZCWMZM23R-2041340279-1964</Url>
      <Description>MY5ZCWMZM23R-2041340279-1964</Description>
    </_dlc_DocIdUrl>
    <GMIDescription xmlns="b651eb62-d299-4796-86fd-5d3275915ce6" xsi:nil="true"/>
    <SPDocId xmlns="b651eb62-d299-4796-86fd-5d3275915ce6" xsi:nil="true"/>
    <vtiIsPermanentRecord xmlns="b651eb62-d299-4796-86fd-5d3275915ce6">0</vtiIsPermanentRecord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?mso-contentType ?>
<SharedContentType xmlns="Microsoft.SharePoint.Taxonomy.ContentTypeSync" SourceId="43ba04b7-a742-4691-b569-1022787fdd07" ContentTypeId="0x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50234242A5B94AA0B7C190C40380CA" ma:contentTypeVersion="21" ma:contentTypeDescription="Create a new document." ma:contentTypeScope="" ma:versionID="01f0a5bdba1e7ee084a5da888c491658">
  <xsd:schema xmlns:xsd="http://www.w3.org/2001/XMLSchema" xmlns:xs="http://www.w3.org/2001/XMLSchema" xmlns:p="http://schemas.microsoft.com/office/2006/metadata/properties" xmlns:ns3="b651eb62-d299-4796-86fd-5d3275915ce6" xmlns:ns4="b5e40212-45de-4ab1-9013-e377c0948068" xmlns:ns5="5f84e7ff-f74e-4f26-b03d-2c0e43464573" targetNamespace="http://schemas.microsoft.com/office/2006/metadata/properties" ma:root="true" ma:fieldsID="05864a039664dffbbb0262cf3cb35092" ns3:_="" ns4:_="" ns5:_="">
    <xsd:import namespace="b651eb62-d299-4796-86fd-5d3275915ce6"/>
    <xsd:import namespace="b5e40212-45de-4ab1-9013-e377c0948068"/>
    <xsd:import namespace="5f84e7ff-f74e-4f26-b03d-2c0e43464573"/>
    <xsd:element name="properties">
      <xsd:complexType>
        <xsd:sequence>
          <xsd:element name="documentManagement">
            <xsd:complexType>
              <xsd:all>
                <xsd:element ref="ns3:GMIDescription" minOccurs="0"/>
                <xsd:element ref="ns3:SPDocId" minOccurs="0"/>
                <xsd:element ref="ns3:VaultId" minOccurs="0"/>
                <xsd:element ref="ns3:vtiIsPermanentRecord" minOccurs="0"/>
                <xsd:element ref="ns4:_dlc_DocId" minOccurs="0"/>
                <xsd:element ref="ns4:_dlc_DocIdUrl" minOccurs="0"/>
                <xsd:element ref="ns4:_dlc_DocIdPersistId" minOccurs="0"/>
                <xsd:element ref="ns5:MediaServiceMetadata" minOccurs="0"/>
                <xsd:element ref="ns5:MediaServiceFastMetadata" minOccurs="0"/>
                <xsd:element ref="ns4:SharedWithUsers" minOccurs="0"/>
                <xsd:element ref="ns4:SharedWithDetails" minOccurs="0"/>
                <xsd:element ref="ns5:MediaServiceEventHashCode" minOccurs="0"/>
                <xsd:element ref="ns5:MediaServiceGenerationTime" minOccurs="0"/>
                <xsd:element ref="ns5:MediaServiceAutoKeyPoints" minOccurs="0"/>
                <xsd:element ref="ns5:MediaServiceKeyPoints" minOccurs="0"/>
                <xsd:element ref="ns5:MediaServiceAutoTags" minOccurs="0"/>
                <xsd:element ref="ns5:MediaServiceDateTaken" minOccurs="0"/>
                <xsd:element ref="ns5:MediaServiceOCR" minOccurs="0"/>
                <xsd:element ref="ns5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51eb62-d299-4796-86fd-5d3275915ce6" elementFormDefault="qualified">
    <xsd:import namespace="http://schemas.microsoft.com/office/2006/documentManagement/types"/>
    <xsd:import namespace="http://schemas.microsoft.com/office/infopath/2007/PartnerControls"/>
    <xsd:element name="GMIDescription" ma:index="6" nillable="true" ma:displayName="Description" ma:description="The document description" ma:internalName="GMIDescription">
      <xsd:simpleType>
        <xsd:restriction base="dms:Text"/>
      </xsd:simpleType>
    </xsd:element>
    <xsd:element name="SPDocId" ma:index="10" nillable="true" ma:displayName="SPDocId" ma:decimals="0" ma:description="General Mills unique document ID" ma:hidden="true" ma:internalName="SPDocId" ma:readOnly="true">
      <xsd:simpleType>
        <xsd:restriction base="dms:Text"/>
      </xsd:simpleType>
    </xsd:element>
    <xsd:element name="VaultId" ma:index="11" nillable="true" ma:displayName="VaultId" ma:decimals="0" ma:description="General Mills unique SPDoc document ID of document in the eVault." ma:hidden="true" ma:internalName="VaultId" ma:readOnly="true">
      <xsd:simpleType>
        <xsd:restriction base="dms:Text"/>
      </xsd:simpleType>
    </xsd:element>
    <xsd:element name="vtiIsPermanentRecord" ma:index="12" nillable="true" ma:displayName="vtiIsPermanentRecord" ma:default="0" ma:description="" ma:hidden="true" ma:internalName="vtiIsPermanentRecord" ma:readOnly="true">
      <xsd:simpleType>
        <xsd:restriction base="dms:Choice">
          <xsd:enumeration value="0"/>
          <xsd:enumeration value="1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e40212-45de-4ab1-9013-e377c0948068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84e7ff-f74e-4f26-b03d-2c0e434645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4" nillable="true" ma:displayName="Tags" ma:internalName="MediaServiceAutoTags" ma:readOnly="true">
      <xsd:simpleType>
        <xsd:restriction base="dms:Text"/>
      </xsd:simpleType>
    </xsd:element>
    <xsd:element name="MediaServiceDateTaken" ma:index="2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5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0E35858-ABEE-4E46-9BB6-AB006F7B8FCB}">
  <ds:schemaRefs>
    <ds:schemaRef ds:uri="http://schemas.microsoft.com/office/2006/metadata/properties"/>
    <ds:schemaRef ds:uri="http://schemas.microsoft.com/office/infopath/2007/PartnerControls"/>
    <ds:schemaRef ds:uri="b5e40212-45de-4ab1-9013-e377c0948068"/>
    <ds:schemaRef ds:uri="b651eb62-d299-4796-86fd-5d3275915ce6"/>
  </ds:schemaRefs>
</ds:datastoreItem>
</file>

<file path=customXml/itemProps2.xml><?xml version="1.0" encoding="utf-8"?>
<ds:datastoreItem xmlns:ds="http://schemas.openxmlformats.org/officeDocument/2006/customXml" ds:itemID="{A1DC0B28-69F8-4D3E-8BDA-9BF962710D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523C8F-2AF8-4636-97E4-CBF58B192C34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69D22B97-640F-4E40-90DB-780F9961F273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A2A3AD7F-1FE7-4E4B-ACB3-CD2FAB2BA6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51eb62-d299-4796-86fd-5d3275915ce6"/>
    <ds:schemaRef ds:uri="b5e40212-45de-4ab1-9013-e377c0948068"/>
    <ds:schemaRef ds:uri="5f84e7ff-f74e-4f26-b03d-2c0e434645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E9B23DBF-CA3B-4858-86C9-3853AF91C811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2711</TotalTime>
  <Words>504</Words>
  <Application>Microsoft Office PowerPoint</Application>
  <PresentationFormat>Letter Paper (8.5x11 in)</PresentationFormat>
  <Paragraphs>305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Arial</vt:lpstr>
      <vt:lpstr>Aptos</vt:lpstr>
      <vt:lpstr>Bobby Jones Regular</vt:lpstr>
      <vt:lpstr>Office Theme</vt:lpstr>
      <vt:lpstr>PowerPoint Presentation</vt:lpstr>
    </vt:vector>
  </TitlesOfParts>
  <Company>General Mills,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Nelsen</dc:creator>
  <cp:lastModifiedBy>Robin Householder</cp:lastModifiedBy>
  <cp:revision>141</cp:revision>
  <cp:lastPrinted>2013-07-29T14:53:03Z</cp:lastPrinted>
  <dcterms:created xsi:type="dcterms:W3CDTF">2013-07-22T19:45:20Z</dcterms:created>
  <dcterms:modified xsi:type="dcterms:W3CDTF">2025-08-11T18:20:53Z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KQQDJM7DVXJ2-31-575</vt:lpwstr>
  </property>
  <property fmtid="{D5CDD505-2E9C-101B-9397-08002B2CF9AE}" pid="3" name="_dlc_DocIdItemGuid">
    <vt:lpwstr>143bf3e9-b9f3-446a-9731-8b49624cd25b</vt:lpwstr>
  </property>
  <property fmtid="{D5CDD505-2E9C-101B-9397-08002B2CF9AE}" pid="4" name="_dlc_DocIdUrl">
    <vt:lpwstr>http://spitq.generalmills.com/sites/BIHN/_layouts/DocIdRedir.aspx?ID=KQQDJM7DVXJ2-31-575, KQQDJM7DVXJ2-31-575</vt:lpwstr>
  </property>
  <property fmtid="{D5CDD505-2E9C-101B-9397-08002B2CF9AE}" pid="5" name="RecordType">
    <vt:lpwstr>Reference Record</vt:lpwstr>
  </property>
  <property fmtid="{D5CDD505-2E9C-101B-9397-08002B2CF9AE}" pid="6" name="GMIDescription">
    <vt:lpwstr/>
  </property>
  <property fmtid="{D5CDD505-2E9C-101B-9397-08002B2CF9AE}" pid="7" name="VaultId">
    <vt:lpwstr/>
  </property>
  <property fmtid="{D5CDD505-2E9C-101B-9397-08002B2CF9AE}" pid="8" name="2007GMISPDocID">
    <vt:lpwstr/>
  </property>
  <property fmtid="{D5CDD505-2E9C-101B-9397-08002B2CF9AE}" pid="9" name="SPDocId">
    <vt:lpwstr/>
  </property>
  <property fmtid="{D5CDD505-2E9C-101B-9397-08002B2CF9AE}" pid="10" name="ContentTypeId">
    <vt:lpwstr>0x0101009550234242A5B94AA0B7C190C40380CA</vt:lpwstr>
  </property>
</Properties>
</file>