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81" r:id="rId4"/>
    <p:sldId id="282" r:id="rId5"/>
    <p:sldId id="259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5143500" type="screen16x9"/>
  <p:notesSz cx="7102475" cy="9388475"/>
  <p:embeddedFontLst>
    <p:embeddedFont>
      <p:font typeface="Acme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rushed" panose="020B0604020202020204" charset="0"/>
      <p:regular r:id="rId31"/>
    </p:embeddedFont>
    <p:embeddedFont>
      <p:font typeface="Grandstander" panose="020B0604020202020204" charset="0"/>
      <p:regular r:id="rId32"/>
      <p:bold r:id="rId33"/>
      <p:italic r:id="rId34"/>
      <p:boldItalic r:id="rId35"/>
    </p:embeddedFont>
    <p:embeddedFont>
      <p:font typeface="Luckiest Guy" panose="020B0604020202020204" charset="0"/>
      <p:regular r:id="rId36"/>
    </p:embeddedFont>
    <p:embeddedFont>
      <p:font typeface="Mountains of Christmas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2b250d68d_2_7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7" name="Google Shape;127;gf2b250d68d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2b250d68d_2_16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4" name="Google Shape;234;gf2b250d68d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fba955b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fba955b89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2b250d68d_2_17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8" name="Google Shape;258;gf2b250d68d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2b250d68d_2_19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6" name="Google Shape;276;gf2b250d68d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2b250d68d_2_20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85" name="Google Shape;285;gf2b250d68d_2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2b250d68d_2_2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96" name="Google Shape;296;gf2b250d68d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fba955b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efba955b89_0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2b250d68d_2_2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11" name="Google Shape;311;gf2b250d68d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f2b250d68d_2_22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22" name="Google Shape;322;gf2b250d68d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2b250d68d_2_24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39" name="Google Shape;339;gf2b250d68d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2b250d68d_2_8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8" name="Google Shape;148;gf2b250d68d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2b250d68d_2_25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45" name="Google Shape;345;gf2b250d68d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4f2f048ac_2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2" name="Google Shape;142;gf4f2f048a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2b250d68d_2_9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gf2b250d68d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2b250d68d_2_10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8" name="Google Shape;168;gf2b250d68d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2b250d68d_2_12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1" name="Google Shape;191;gf2b250d68d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2b250d68d_2_13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05" name="Google Shape;205;gf2b250d68d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2b250d68d_2_14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6" name="Google Shape;216;gf2b250d68d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2b250d68d_2_15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6" name="Google Shape;226;gf2b250d68d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randstander"/>
              <a:buNone/>
              <a:defRPr>
                <a:latin typeface="Grandstander"/>
                <a:ea typeface="Grandstander"/>
                <a:cs typeface="Grandstander"/>
                <a:sym typeface="Grandstand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randstander"/>
              <a:buChar char="•"/>
              <a:defRPr>
                <a:latin typeface="Grandstander"/>
                <a:ea typeface="Grandstander"/>
                <a:cs typeface="Grandstander"/>
                <a:sym typeface="Grandstander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randstander"/>
              <a:buChar char="•"/>
              <a:defRPr>
                <a:latin typeface="Grandstander"/>
                <a:ea typeface="Grandstander"/>
                <a:cs typeface="Grandstander"/>
                <a:sym typeface="Grandstander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debra.murphy@elmoreco.com" TargetMode="External"/><Relationship Id="rId3" Type="http://schemas.openxmlformats.org/officeDocument/2006/relationships/hyperlink" Target="mailto:janice.mckenzie@elmoreco.com" TargetMode="External"/><Relationship Id="rId7" Type="http://schemas.openxmlformats.org/officeDocument/2006/relationships/hyperlink" Target="mailto:kimberly.graham@elmoreco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rebecca.collier@elmoreco.com" TargetMode="External"/><Relationship Id="rId5" Type="http://schemas.openxmlformats.org/officeDocument/2006/relationships/hyperlink" Target="mailto:michaeline.fuller@elmoreco.com" TargetMode="External"/><Relationship Id="rId4" Type="http://schemas.openxmlformats.org/officeDocument/2006/relationships/hyperlink" Target="mailto:amy.williams@elmoreco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google.com/forms/d/e/1FAIpQLScsKMxQBNi0zL6XZEazY-EG_OuWGIwAlXQfHX0wGpAf9JTI0w/viewform?usp=sf_lin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173114" y="466077"/>
            <a:ext cx="8797772" cy="18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" sz="104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Welcome</a:t>
            </a:r>
            <a:endParaRPr sz="1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1"/>
          </p:nvPr>
        </p:nvSpPr>
        <p:spPr>
          <a:xfrm>
            <a:off x="801209" y="3655380"/>
            <a:ext cx="7541580" cy="140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4000">
              <a:solidFill>
                <a:schemeClr val="lt1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lang="en" sz="40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Coosada Elementary School</a:t>
            </a:r>
            <a:endParaRPr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  <a:p>
            <a:pPr marL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4000">
              <a:solidFill>
                <a:schemeClr val="lt1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1451373" y="2119992"/>
            <a:ext cx="6417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0" u="none" strike="noStrike" cap="none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to the Annual Meeting of Title I Parents</a:t>
            </a:r>
            <a:endParaRPr sz="110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3466725" y="2893650"/>
            <a:ext cx="2596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2023 - 2024</a:t>
            </a:r>
            <a:endParaRPr sz="3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LEA Parent and Family Engagement Plan</a:t>
            </a:r>
            <a:endParaRPr sz="1100"/>
          </a:p>
        </p:txBody>
      </p:sp>
      <p:sp>
        <p:nvSpPr>
          <p:cNvPr id="220" name="Google Shape;220;p34"/>
          <p:cNvSpPr txBox="1"/>
          <p:nvPr/>
        </p:nvSpPr>
        <p:spPr>
          <a:xfrm>
            <a:off x="4750266" y="1470980"/>
            <a:ext cx="36429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The plan explains how the LEA will implement the parent and family engagement requirements of </a:t>
            </a:r>
            <a:r>
              <a:rPr lang="en" sz="1100" i="1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Every Student Succeeds Act</a:t>
            </a: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.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*The LEA’s expectations for parents and families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*How the LEA will involve parents in decision-making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*How the LEA will work to build the school’s and parents’ capacity for strong parental involvement to improve student academic achievemen</a:t>
            </a:r>
            <a:r>
              <a:rPr lang="en" sz="9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t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4750266" y="3114413"/>
            <a:ext cx="4185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The LEA Parent and Family Engagement Plan can be found: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elmoreco.com – Departments – Federal Programs – Publications/Plans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962637" y="4674765"/>
            <a:ext cx="46752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You, as Title I parents, have the right to be involved in the development of this plan.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pic>
        <p:nvPicPr>
          <p:cNvPr id="223" name="Google Shape;223;p34" descr="Boosting Parent and Family Engag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011" y="3730090"/>
            <a:ext cx="2308119" cy="1091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02265-A7FF-4818-9FCE-CD29D2D61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934423"/>
            <a:ext cx="8306617" cy="42090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12656-CA8E-42A5-8E70-6878983FF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55" y="1061237"/>
            <a:ext cx="3315911" cy="28942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628650" y="123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CIP? </a:t>
            </a:r>
            <a:endParaRPr sz="2600" dirty="0"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670595" y="991715"/>
            <a:ext cx="78867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177800" lvl="0" indent="-15001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" sz="15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CIP is Coosada’s Continuous Improvement Plan </a:t>
            </a:r>
            <a:r>
              <a:rPr lang="en-US" sz="15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includes:</a:t>
            </a:r>
            <a:endParaRPr sz="1100" dirty="0"/>
          </a:p>
          <a:p>
            <a:pPr marL="177800" lvl="0" indent="-15001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" sz="15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Needs Assessment and Summary of Data  </a:t>
            </a:r>
            <a:endParaRPr sz="1100" dirty="0"/>
          </a:p>
          <a:p>
            <a:pPr marL="177800" lvl="0" indent="-15001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" sz="15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 and Strategies to Address Academic Needs of Students</a:t>
            </a:r>
          </a:p>
          <a:p>
            <a:pPr marL="177800" lvl="0" indent="-15001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Professional Development Needs</a:t>
            </a:r>
            <a:endParaRPr sz="1500" dirty="0">
              <a:solidFill>
                <a:schemeClr val="bg1"/>
              </a:solidFill>
            </a:endParaRPr>
          </a:p>
          <a:p>
            <a:pPr marL="177800" lvl="0" indent="-15001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" sz="15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Coordination of Resources/Comprehensive Budget</a:t>
            </a:r>
            <a:endParaRPr sz="1100" dirty="0"/>
          </a:p>
          <a:p>
            <a:pPr marL="177800" lvl="0" indent="-15001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" sz="15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School’s Parent and Family Engagement Plan</a:t>
            </a:r>
            <a:endParaRPr sz="11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1740578" y="4501528"/>
            <a:ext cx="4823388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You, as Title I parents, have the right to be involved in the development of this plan.</a:t>
            </a:r>
            <a:endParaRPr sz="1100"/>
          </a:p>
        </p:txBody>
      </p:sp>
      <p:pic>
        <p:nvPicPr>
          <p:cNvPr id="231" name="Google Shape;231;p35" descr="7 Time-Saving Ways to Balance Teaching Tas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117" y="2681484"/>
            <a:ext cx="2693030" cy="1470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100">
                <a:solidFill>
                  <a:schemeClr val="lt1"/>
                </a:solidFill>
              </a:rPr>
              <a:t>Coosada Elementary’s Parent and Family Engagement Plan</a:t>
            </a:r>
            <a:endParaRPr sz="2100"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1"/>
          </p:nvPr>
        </p:nvSpPr>
        <p:spPr>
          <a:xfrm>
            <a:off x="855676" y="1369219"/>
            <a:ext cx="7659600" cy="1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" sz="1500">
                <a:solidFill>
                  <a:schemeClr val="lt1"/>
                </a:solidFill>
              </a:rPr>
              <a:t>This plan addresses how the school will implement the parent and family engagement requirements of </a:t>
            </a:r>
            <a:r>
              <a:rPr lang="en" sz="1500" i="1">
                <a:solidFill>
                  <a:schemeClr val="lt1"/>
                </a:solidFill>
              </a:rPr>
              <a:t>Every Child Succeeds Act of 2015</a:t>
            </a:r>
            <a:r>
              <a:rPr lang="en" sz="1500">
                <a:solidFill>
                  <a:schemeClr val="lt1"/>
                </a:solidFill>
              </a:rPr>
              <a:t>:</a:t>
            </a:r>
            <a:endParaRPr sz="11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>
                <a:solidFill>
                  <a:schemeClr val="lt1"/>
                </a:solidFill>
              </a:rPr>
              <a:t>How parents can be involved in decision-making and activities</a:t>
            </a:r>
            <a:endParaRPr sz="11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>
                <a:solidFill>
                  <a:schemeClr val="lt1"/>
                </a:solidFill>
              </a:rPr>
              <a:t>How parental and family engagement funds are being used</a:t>
            </a:r>
            <a:endParaRPr sz="11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>
                <a:solidFill>
                  <a:schemeClr val="lt1"/>
                </a:solidFill>
              </a:rPr>
              <a:t>How information and training will be provided to the parents</a:t>
            </a:r>
            <a:endParaRPr sz="11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>
                <a:solidFill>
                  <a:schemeClr val="lt1"/>
                </a:solidFill>
              </a:rPr>
              <a:t>How the school will build capacity in parents and staff for strong parental and family engagement through “evidence based” strategies</a:t>
            </a:r>
            <a:endParaRPr sz="1100"/>
          </a:p>
        </p:txBody>
      </p:sp>
      <p:pic>
        <p:nvPicPr>
          <p:cNvPr id="238" name="Google Shape;238;p36" descr="How to Talk to Teachers: 10 Tips for Student Success - Student Fu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992" y="3120705"/>
            <a:ext cx="2078372" cy="137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 descr="The Importance of Teachers and Parents Working Together | Healthy Schools  Campaig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568" y="3092023"/>
            <a:ext cx="2346353" cy="1435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 descr="Individualized Education Programs (IEPs) - Articles, Law, Regulations,  Cases, Frequently Asked Questions about IEPs from Wrightslaw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9951" y="3046426"/>
            <a:ext cx="2078373" cy="1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/>
        </p:nvSpPr>
        <p:spPr>
          <a:xfrm>
            <a:off x="383796" y="4668473"/>
            <a:ext cx="7602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You, as Title I parents, have the right to be involved in the development of Coosada Elementary’s Parent and Family Engagement Plan.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Coosada Elementary School’s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School-Parent Compact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3" name="Google Shape;253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</a:rPr>
              <a:t>You can find your copy of the Compact in the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</a:rPr>
              <a:t>Coosada Elementary School handbook.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255" name="Google Shape;255;p38"/>
          <p:cNvSpPr txBox="1"/>
          <p:nvPr/>
        </p:nvSpPr>
        <p:spPr>
          <a:xfrm>
            <a:off x="2172025" y="4632625"/>
            <a:ext cx="407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44ADA-D19E-4C36-AD9D-AD23BD22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921" y="1369213"/>
            <a:ext cx="3016283" cy="30916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628650" y="26755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School-Parent Compact:  </a:t>
            </a:r>
            <a:br>
              <a:rPr lang="en" sz="2300">
                <a:solidFill>
                  <a:schemeClr val="lt1"/>
                </a:solidFill>
              </a:rPr>
            </a:br>
            <a:r>
              <a:rPr lang="en" sz="2300">
                <a:solidFill>
                  <a:schemeClr val="lt1"/>
                </a:solidFill>
              </a:rPr>
              <a:t>School Responsibilities </a:t>
            </a:r>
            <a:endParaRPr sz="2300"/>
          </a:p>
        </p:txBody>
      </p:sp>
      <p:sp>
        <p:nvSpPr>
          <p:cNvPr id="261" name="Google Shape;261;p39"/>
          <p:cNvSpPr txBox="1">
            <a:spLocks noGrp="1"/>
          </p:cNvSpPr>
          <p:nvPr>
            <p:ph type="body" idx="1"/>
          </p:nvPr>
        </p:nvSpPr>
        <p:spPr>
          <a:xfrm>
            <a:off x="475137" y="126175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" sz="1500" dirty="0">
                <a:solidFill>
                  <a:schemeClr val="lt1"/>
                </a:solidFill>
              </a:rPr>
              <a:t>*</a:t>
            </a:r>
            <a:r>
              <a:rPr lang="en" sz="1400" dirty="0">
                <a:solidFill>
                  <a:schemeClr val="lt1"/>
                </a:solidFill>
              </a:rPr>
              <a:t>The Compact is a commitment from the school, the parent, and the student to shar</a:t>
            </a:r>
            <a:r>
              <a:rPr lang="en-US" sz="1400" dirty="0">
                <a:solidFill>
                  <a:schemeClr val="lt1"/>
                </a:solidFill>
              </a:rPr>
              <a:t>e in the responsibility for improved academic achievement.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1400" dirty="0">
                <a:solidFill>
                  <a:schemeClr val="bg1"/>
                </a:solidFill>
              </a:rPr>
              <a:t>*You, as Title I Parents, have to the right to be involved in the development of the School-Parent Compact.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1400" dirty="0">
                <a:solidFill>
                  <a:schemeClr val="bg1"/>
                </a:solidFill>
              </a:rPr>
              <a:t>*School section </a:t>
            </a:r>
            <a:r>
              <a:rPr lang="en-US" sz="1400" u="sng" dirty="0">
                <a:solidFill>
                  <a:schemeClr val="bg1"/>
                </a:solidFill>
              </a:rPr>
              <a:t>MUST</a:t>
            </a:r>
            <a:r>
              <a:rPr lang="en-US" sz="1400" dirty="0">
                <a:solidFill>
                  <a:schemeClr val="bg1"/>
                </a:solidFill>
              </a:rPr>
              <a:t> include the following 6 components</a:t>
            </a:r>
            <a:endParaRPr sz="1400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" sz="1500" dirty="0">
                <a:solidFill>
                  <a:schemeClr val="lt1"/>
                </a:solidFill>
              </a:rPr>
              <a:t> </a:t>
            </a:r>
            <a:r>
              <a:rPr lang="en" sz="1400" dirty="0">
                <a:solidFill>
                  <a:schemeClr val="lt1"/>
                </a:solidFill>
              </a:rPr>
              <a:t>-  </a:t>
            </a:r>
            <a:r>
              <a:rPr lang="en" sz="1200" dirty="0">
                <a:solidFill>
                  <a:schemeClr val="lt1"/>
                </a:solidFill>
              </a:rPr>
              <a:t>Provide high-quality curriculum and instruction.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Tx/>
              <a:buChar char="-"/>
            </a:pPr>
            <a:r>
              <a:rPr lang="en" sz="1200" dirty="0">
                <a:solidFill>
                  <a:schemeClr val="lt1"/>
                </a:solidFill>
              </a:rPr>
              <a:t>Hold parent-teacher conferences.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Tx/>
              <a:buChar char="-"/>
            </a:pPr>
            <a:r>
              <a:rPr lang="en" sz="1200" dirty="0">
                <a:solidFill>
                  <a:schemeClr val="lt1"/>
                </a:solidFill>
              </a:rPr>
              <a:t>Provide parents with reports on their chi</a:t>
            </a:r>
            <a:r>
              <a:rPr lang="en-US" sz="1200" dirty="0" err="1">
                <a:solidFill>
                  <a:schemeClr val="lt1"/>
                </a:solidFill>
              </a:rPr>
              <a:t>ld’s</a:t>
            </a:r>
            <a:r>
              <a:rPr lang="en-US" sz="1200" dirty="0">
                <a:solidFill>
                  <a:schemeClr val="lt1"/>
                </a:solidFill>
              </a:rPr>
              <a:t> progress.</a:t>
            </a:r>
            <a:endParaRPr lang="en" sz="1200" dirty="0">
              <a:solidFill>
                <a:schemeClr val="lt1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Tx/>
              <a:buChar char="-"/>
            </a:pPr>
            <a:r>
              <a:rPr lang="en" sz="1200" dirty="0">
                <a:solidFill>
                  <a:schemeClr val="lt1"/>
                </a:solidFill>
              </a:rPr>
              <a:t>Provide parents reasonable access to staff.</a:t>
            </a:r>
            <a:endParaRPr sz="1200" dirty="0"/>
          </a:p>
          <a:p>
            <a:pPr marL="177800" lvl="0" indent="-17113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" sz="1200" dirty="0">
                <a:solidFill>
                  <a:schemeClr val="lt1"/>
                </a:solidFill>
              </a:rPr>
              <a:t>   Provide parents opportunities to volunteer</a:t>
            </a:r>
          </a:p>
          <a:p>
            <a:pPr marL="177800" lvl="0" indent="-17113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" sz="1200" dirty="0">
                <a:solidFill>
                  <a:schemeClr val="lt1"/>
                </a:solidFill>
              </a:rPr>
              <a:t>   Ensure regular two-way, meaningful communication between family members and school staff        and to the extent practicable, in a language that family members can understand.  </a:t>
            </a:r>
          </a:p>
          <a:p>
            <a:pPr marL="6668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" sz="1400" dirty="0">
                <a:solidFill>
                  <a:schemeClr val="lt1"/>
                </a:solidFill>
              </a:rPr>
              <a:t>*Distribution of the Compact  </a:t>
            </a:r>
            <a:endParaRPr sz="1100" dirty="0"/>
          </a:p>
          <a:p>
            <a:pPr marL="520700" lvl="1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00" dirty="0">
              <a:solidFill>
                <a:schemeClr val="lt1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00" dirty="0">
              <a:solidFill>
                <a:schemeClr val="lt1"/>
              </a:solidFill>
            </a:endParaRPr>
          </a:p>
          <a:p>
            <a:pPr marL="520700" lvl="1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00" dirty="0">
              <a:solidFill>
                <a:schemeClr val="lt1"/>
              </a:solidFill>
            </a:endParaRPr>
          </a:p>
          <a:p>
            <a:pPr marL="520700" lvl="1" indent="-114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1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100">
                <a:solidFill>
                  <a:schemeClr val="lt1"/>
                </a:solidFill>
              </a:rPr>
              <a:t>How do I request qualifications of my child’s teacher?</a:t>
            </a:r>
            <a:endParaRPr sz="2100"/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" sz="1200">
                <a:solidFill>
                  <a:schemeClr val="lt1"/>
                </a:solidFill>
              </a:rPr>
              <a:t>You, as Title I Parents, have the right to request the qualifications of your child’s teachers. elmoreco.com - publications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>
              <a:solidFill>
                <a:schemeClr val="lt1"/>
              </a:solidFill>
            </a:endParaRPr>
          </a:p>
        </p:txBody>
      </p:sp>
      <p:pic>
        <p:nvPicPr>
          <p:cNvPr id="280" name="Google Shape;28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701" y="1946399"/>
            <a:ext cx="2392049" cy="280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9938" y="2416028"/>
            <a:ext cx="2331555" cy="237827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2"/>
          <p:cNvSpPr txBox="1"/>
          <p:nvPr/>
        </p:nvSpPr>
        <p:spPr>
          <a:xfrm>
            <a:off x="6316910" y="2478947"/>
            <a:ext cx="1962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Parent’s Right to Know - process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>
            <a:spLocks noGrp="1"/>
          </p:cNvSpPr>
          <p:nvPr>
            <p:ph type="title"/>
          </p:nvPr>
        </p:nvSpPr>
        <p:spPr>
          <a:xfrm>
            <a:off x="525000" y="273800"/>
            <a:ext cx="809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How is the evaluation of the LEA Parent and Family Engagement Plan Conducted?</a:t>
            </a:r>
            <a:endParaRPr sz="1700"/>
          </a:p>
        </p:txBody>
      </p:sp>
      <p:sp>
        <p:nvSpPr>
          <p:cNvPr id="288" name="Google Shape;288;p43"/>
          <p:cNvSpPr txBox="1">
            <a:spLocks noGrp="1"/>
          </p:cNvSpPr>
          <p:nvPr>
            <p:ph type="body" idx="1"/>
          </p:nvPr>
        </p:nvSpPr>
        <p:spPr>
          <a:xfrm>
            <a:off x="628650" y="1369157"/>
            <a:ext cx="7886700" cy="2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" sz="1500" b="1" dirty="0">
                <a:solidFill>
                  <a:schemeClr val="lt1"/>
                </a:solidFill>
              </a:rPr>
              <a:t>Evaluation Requirements </a:t>
            </a:r>
            <a:r>
              <a:rPr lang="en" sz="1500" dirty="0">
                <a:solidFill>
                  <a:schemeClr val="lt1"/>
                </a:solidFill>
              </a:rPr>
              <a:t>– </a:t>
            </a:r>
            <a:r>
              <a:rPr lang="en" sz="1500" i="1" dirty="0">
                <a:solidFill>
                  <a:schemeClr val="lt1"/>
                </a:solidFill>
              </a:rPr>
              <a:t>Every Student Succeeds Act </a:t>
            </a:r>
            <a:r>
              <a:rPr lang="en" sz="1500" dirty="0">
                <a:solidFill>
                  <a:schemeClr val="lt1"/>
                </a:solidFill>
              </a:rPr>
              <a:t>requirement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" sz="1500" b="1" dirty="0">
                <a:solidFill>
                  <a:schemeClr val="lt1"/>
                </a:solidFill>
              </a:rPr>
              <a:t>LEAs and schools must actively outreach to all parents and families reaching beyond barriers of culture, language, disabilities, and poverty. </a:t>
            </a:r>
            <a:endParaRPr sz="1100" dirty="0"/>
          </a:p>
          <a:p>
            <a:pPr marL="520700" lvl="1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" sz="1200" b="1" dirty="0">
                <a:solidFill>
                  <a:schemeClr val="lt1"/>
                </a:solidFill>
              </a:rPr>
              <a:t>Conduct annually</a:t>
            </a:r>
            <a:endParaRPr sz="1100" dirty="0"/>
          </a:p>
          <a:p>
            <a:pPr marL="520700" lvl="1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" sz="1200" b="1" dirty="0">
                <a:solidFill>
                  <a:schemeClr val="lt1"/>
                </a:solidFill>
              </a:rPr>
              <a:t>Conduct with Title I parents</a:t>
            </a:r>
            <a:endParaRPr sz="1100" dirty="0"/>
          </a:p>
          <a:p>
            <a:pPr marL="520700" lvl="1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" sz="1200" b="1" dirty="0">
                <a:solidFill>
                  <a:schemeClr val="lt1"/>
                </a:solidFill>
              </a:rPr>
              <a:t>Analyze content and effectiveness of the current plan</a:t>
            </a:r>
            <a:endParaRPr sz="1100" dirty="0"/>
          </a:p>
          <a:p>
            <a:pPr marL="520700" lvl="1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" sz="1200" b="1" dirty="0">
                <a:solidFill>
                  <a:schemeClr val="lt1"/>
                </a:solidFill>
              </a:rPr>
              <a:t>Identify barriers to parental involvement</a:t>
            </a:r>
            <a:endParaRPr sz="1100" dirty="0"/>
          </a:p>
          <a:p>
            <a:pPr marL="520700" lvl="1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" sz="1200" b="1" dirty="0">
                <a:solidFill>
                  <a:schemeClr val="lt1"/>
                </a:solidFill>
              </a:rPr>
              <a:t>Data/Input may include: Parent Surveys, Focus Groups, Parent Advisory Committees</a:t>
            </a:r>
            <a:endParaRPr sz="11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>
              <a:solidFill>
                <a:schemeClr val="lt1"/>
              </a:solidFill>
            </a:endParaRPr>
          </a:p>
        </p:txBody>
      </p:sp>
      <p:pic>
        <p:nvPicPr>
          <p:cNvPr id="289" name="Google Shape;289;p43" descr="Printable February 2022 Calendar Templates - 123Calendars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792" y="3825915"/>
            <a:ext cx="1319856" cy="104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3" descr="Title I / Title I Parent Surve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968" y="3825915"/>
            <a:ext cx="721651" cy="99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3" descr="Clock 6:00 | ClipArt ET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3865" y="3951214"/>
            <a:ext cx="755970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3" descr="Main Complex Reminder Entra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1943" y="3996052"/>
            <a:ext cx="1164790" cy="72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3" descr="Childcare Centre in Sydney | Childcare Costs Sydne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69620" y="3724712"/>
            <a:ext cx="1769224" cy="114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How is the evaluation of the LEA Parent and Family Conducted?</a:t>
            </a:r>
            <a:endParaRPr sz="1800"/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1"/>
          </p:nvPr>
        </p:nvSpPr>
        <p:spPr>
          <a:xfrm>
            <a:off x="553149" y="1369218"/>
            <a:ext cx="7886700" cy="15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32500" lnSpcReduction="20000"/>
          </a:bodyPr>
          <a:lstStyle/>
          <a:p>
            <a:pPr marL="177800" lvl="0" indent="-166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4138"/>
              <a:buChar char="•"/>
            </a:pPr>
            <a:r>
              <a:rPr lang="en" sz="7073" b="1">
                <a:solidFill>
                  <a:schemeClr val="lt1"/>
                </a:solidFill>
              </a:rPr>
              <a:t>Process and Timeline</a:t>
            </a:r>
            <a:endParaRPr sz="7073"/>
          </a:p>
          <a:p>
            <a:pPr marL="520700" lvl="1" indent="-18689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9896"/>
              <a:buChar char="•"/>
            </a:pPr>
            <a:r>
              <a:rPr lang="en" sz="7073">
                <a:solidFill>
                  <a:schemeClr val="lt1"/>
                </a:solidFill>
              </a:rPr>
              <a:t>Parent Surveys are administered in the Spring</a:t>
            </a:r>
            <a:endParaRPr sz="7073"/>
          </a:p>
          <a:p>
            <a:pPr marL="520700" lvl="1" indent="-18689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9896"/>
              <a:buChar char="•"/>
            </a:pPr>
            <a:r>
              <a:rPr lang="en" sz="7073">
                <a:solidFill>
                  <a:schemeClr val="lt1"/>
                </a:solidFill>
              </a:rPr>
              <a:t>Compilation of survey data</a:t>
            </a:r>
            <a:endParaRPr sz="7073"/>
          </a:p>
          <a:p>
            <a:pPr marL="520700" lvl="1" indent="-18689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9896"/>
              <a:buChar char="•"/>
            </a:pPr>
            <a:r>
              <a:rPr lang="en" sz="7073">
                <a:solidFill>
                  <a:schemeClr val="lt1"/>
                </a:solidFill>
              </a:rPr>
              <a:t>Parent participation in school activities</a:t>
            </a:r>
            <a:endParaRPr sz="7073"/>
          </a:p>
          <a:p>
            <a:pPr marL="520700" lvl="1" indent="-18689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9896"/>
              <a:buChar char="•"/>
            </a:pPr>
            <a:r>
              <a:rPr lang="en" sz="7073">
                <a:solidFill>
                  <a:schemeClr val="lt1"/>
                </a:solidFill>
              </a:rPr>
              <a:t>Parent input in advisory meetings</a:t>
            </a:r>
            <a:endParaRPr sz="8073">
              <a:solidFill>
                <a:schemeClr val="lt1"/>
              </a:solidFill>
            </a:endParaRPr>
          </a:p>
          <a:p>
            <a:pPr marL="3429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None/>
            </a:pPr>
            <a:endParaRPr sz="1100">
              <a:solidFill>
                <a:schemeClr val="lt1"/>
              </a:solidFill>
            </a:endParaRPr>
          </a:p>
          <a:p>
            <a:pPr marL="520700" lvl="1" indent="-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>
              <a:solidFill>
                <a:schemeClr val="lt1"/>
              </a:solidFill>
            </a:endParaRPr>
          </a:p>
          <a:p>
            <a:pPr marL="52070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None/>
            </a:pPr>
            <a:endParaRPr sz="1100">
              <a:solidFill>
                <a:schemeClr val="lt1"/>
              </a:solidFill>
            </a:endParaRPr>
          </a:p>
          <a:p>
            <a:pPr marL="520700" lvl="1" indent="-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>
              <a:solidFill>
                <a:schemeClr val="lt1"/>
              </a:solidFill>
            </a:endParaRPr>
          </a:p>
          <a:p>
            <a:pPr marL="520700" lvl="1" indent="-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>
              <a:solidFill>
                <a:schemeClr val="lt1"/>
              </a:solidFill>
            </a:endParaRPr>
          </a:p>
          <a:p>
            <a:pPr marL="3429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>
              <a:solidFill>
                <a:schemeClr val="lt1"/>
              </a:solidFill>
            </a:endParaRPr>
          </a:p>
          <a:p>
            <a:pPr marL="52070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300" name="Google Shape;300;p44"/>
          <p:cNvSpPr txBox="1"/>
          <p:nvPr/>
        </p:nvSpPr>
        <p:spPr>
          <a:xfrm>
            <a:off x="490756" y="3007988"/>
            <a:ext cx="58083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randstander"/>
              <a:buChar char="•"/>
            </a:pPr>
            <a:r>
              <a:rPr lang="en" sz="2100" b="1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How the evaluation informs next year’s plan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           -</a:t>
            </a:r>
            <a:r>
              <a:rPr lang="en" sz="18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Revised goals are stated based on needs.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pic>
        <p:nvPicPr>
          <p:cNvPr id="301" name="Google Shape;301;p44" descr="Continuous integration Continuous delivery Software Testing DevOps  Integral, cycle, logo, sphere, microservices png | PNGW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8979" y="3315846"/>
            <a:ext cx="1600200" cy="160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Title I Parent Survey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7" name="Google Shape;307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Sample copy of the Title I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Parent Survey you will 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receive in February/March.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308" name="Google Shape;3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075" y="1044600"/>
            <a:ext cx="3941650" cy="37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200" dirty="0">
                <a:solidFill>
                  <a:schemeClr val="lt1"/>
                </a:solidFill>
              </a:rPr>
              <a:t>Coosada Elementary School</a:t>
            </a:r>
            <a:br>
              <a:rPr lang="en" sz="2200" dirty="0">
                <a:solidFill>
                  <a:schemeClr val="lt1"/>
                </a:solidFill>
              </a:rPr>
            </a:br>
            <a:r>
              <a:rPr lang="en" sz="2200" dirty="0">
                <a:solidFill>
                  <a:schemeClr val="lt1"/>
                </a:solidFill>
              </a:rPr>
              <a:t>Title I Survey Results</a:t>
            </a:r>
            <a:endParaRPr sz="2200" dirty="0"/>
          </a:p>
        </p:txBody>
      </p:sp>
      <p:sp>
        <p:nvSpPr>
          <p:cNvPr id="316" name="Google Shape;316;p46"/>
          <p:cNvSpPr txBox="1"/>
          <p:nvPr/>
        </p:nvSpPr>
        <p:spPr>
          <a:xfrm>
            <a:off x="6712225" y="2220925"/>
            <a:ext cx="2301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elmoreco.com – Federal Programs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317" name="Google Shape;317;p46"/>
          <p:cNvSpPr txBox="1"/>
          <p:nvPr/>
        </p:nvSpPr>
        <p:spPr>
          <a:xfrm>
            <a:off x="6718525" y="2497925"/>
            <a:ext cx="2643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coosadaelemelmoreal.schoolinsites.com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318" name="Google Shape;318;p46"/>
          <p:cNvSpPr txBox="1"/>
          <p:nvPr/>
        </p:nvSpPr>
        <p:spPr>
          <a:xfrm>
            <a:off x="6718518" y="2774931"/>
            <a:ext cx="1907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Coosada Handbook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319" name="Google Shape;319;p46"/>
          <p:cNvSpPr txBox="1"/>
          <p:nvPr/>
        </p:nvSpPr>
        <p:spPr>
          <a:xfrm>
            <a:off x="6753854" y="3262749"/>
            <a:ext cx="1966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Coosada Counselors 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241EA-8CF6-4E87-BF52-A51D2C7B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2" y="1781429"/>
            <a:ext cx="2674119" cy="2402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F11992-731C-401C-9275-8927779A6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195" y="1797985"/>
            <a:ext cx="3139664" cy="223760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AB90D-BF68-41BE-9E69-3E77F38F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320" y="1495077"/>
            <a:ext cx="8660935" cy="313764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2F56-3C38-4E19-996C-72458F86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are we 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A5BB3-5B01-4409-A20B-A15A52542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i="1" dirty="0">
                <a:solidFill>
                  <a:schemeClr val="bg1"/>
                </a:solidFill>
              </a:rPr>
              <a:t>Every Student Succeeds Act of 2015 </a:t>
            </a:r>
            <a:r>
              <a:rPr lang="en-US" dirty="0">
                <a:solidFill>
                  <a:schemeClr val="bg1"/>
                </a:solidFill>
              </a:rPr>
              <a:t>requires that each Title I School hold an Annual Meeting of the Title I parents for the purpose of….</a:t>
            </a:r>
          </a:p>
          <a:p>
            <a:r>
              <a:rPr lang="en-US" dirty="0">
                <a:solidFill>
                  <a:schemeClr val="bg1"/>
                </a:solidFill>
              </a:rPr>
              <a:t>Informing you of your school’s participation in Title I</a:t>
            </a:r>
          </a:p>
          <a:p>
            <a:r>
              <a:rPr lang="en-US" dirty="0">
                <a:solidFill>
                  <a:schemeClr val="bg1"/>
                </a:solidFill>
              </a:rPr>
              <a:t>Explaining the requirements of Title I</a:t>
            </a:r>
          </a:p>
          <a:p>
            <a:r>
              <a:rPr lang="en-US" dirty="0">
                <a:solidFill>
                  <a:schemeClr val="bg1"/>
                </a:solidFill>
              </a:rPr>
              <a:t>Explaining your rights to be involved</a:t>
            </a:r>
          </a:p>
        </p:txBody>
      </p:sp>
    </p:spTree>
    <p:extLst>
      <p:ext uri="{BB962C8B-B14F-4D97-AF65-F5344CB8AC3E}">
        <p14:creationId xmlns:p14="http://schemas.microsoft.com/office/powerpoint/2010/main" val="422756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Coosada Elementary School’s</a:t>
            </a:r>
            <a:br>
              <a:rPr lang="en" sz="2200">
                <a:solidFill>
                  <a:schemeClr val="lt1"/>
                </a:solidFill>
              </a:rPr>
            </a:br>
            <a:r>
              <a:rPr lang="en" sz="2200">
                <a:solidFill>
                  <a:schemeClr val="lt1"/>
                </a:solidFill>
              </a:rPr>
              <a:t>Referral Program - Counselors</a:t>
            </a:r>
            <a:endParaRPr sz="2200"/>
          </a:p>
        </p:txBody>
      </p:sp>
      <p:sp>
        <p:nvSpPr>
          <p:cNvPr id="325" name="Google Shape;325;p47"/>
          <p:cNvSpPr txBox="1">
            <a:spLocks noGrp="1"/>
          </p:cNvSpPr>
          <p:nvPr>
            <p:ph type="body" idx="1"/>
          </p:nvPr>
        </p:nvSpPr>
        <p:spPr>
          <a:xfrm>
            <a:off x="465588" y="1222447"/>
            <a:ext cx="77037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0669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5"/>
              <a:buChar char="•"/>
            </a:pPr>
            <a:r>
              <a:rPr lang="en" sz="1105" dirty="0">
                <a:solidFill>
                  <a:schemeClr val="lt1"/>
                </a:solidFill>
              </a:rPr>
              <a:t>Survey Resul</a:t>
            </a:r>
            <a:r>
              <a:rPr lang="en-US" sz="1105" dirty="0" err="1">
                <a:solidFill>
                  <a:schemeClr val="lt1"/>
                </a:solidFill>
              </a:rPr>
              <a:t>ts</a:t>
            </a:r>
            <a:r>
              <a:rPr lang="en-US" sz="1105" dirty="0">
                <a:solidFill>
                  <a:schemeClr val="lt1"/>
                </a:solidFill>
              </a:rPr>
              <a:t>: 306 surveys completed</a:t>
            </a:r>
            <a:endParaRPr sz="1105" dirty="0"/>
          </a:p>
        </p:txBody>
      </p:sp>
      <p:pic>
        <p:nvPicPr>
          <p:cNvPr id="327" name="Google Shape;327;p47" descr="Daphne McClend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3893" y="1594622"/>
            <a:ext cx="834180" cy="82551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7"/>
          <p:cNvSpPr txBox="1"/>
          <p:nvPr/>
        </p:nvSpPr>
        <p:spPr>
          <a:xfrm>
            <a:off x="4467103" y="2385250"/>
            <a:ext cx="1206182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	        Mrs. McClendon</a:t>
            </a:r>
            <a:endParaRPr sz="1100" dirty="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pic>
        <p:nvPicPr>
          <p:cNvPr id="329" name="Google Shape;329;p47" descr="Adult Literacy - READ Program | Ventura County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842" y="3028922"/>
            <a:ext cx="1324347" cy="8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7" descr="Landing P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8706" y="2884136"/>
            <a:ext cx="1409351" cy="110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7" descr="Texas Weighs State-Based Alternative to GED Exam | The Texas Tribu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341" y="3028922"/>
            <a:ext cx="1639980" cy="96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7" descr="Child, Family, and School Social Worke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10618" y="2953448"/>
            <a:ext cx="1528895" cy="96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7"/>
          <p:cNvSpPr txBox="1"/>
          <p:nvPr/>
        </p:nvSpPr>
        <p:spPr>
          <a:xfrm>
            <a:off x="512853" y="4114800"/>
            <a:ext cx="1241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Adult Literacy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334" name="Google Shape;334;p47"/>
          <p:cNvSpPr txBox="1"/>
          <p:nvPr/>
        </p:nvSpPr>
        <p:spPr>
          <a:xfrm>
            <a:off x="2471855" y="4058325"/>
            <a:ext cx="678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Abuse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335" name="Google Shape;335;p47"/>
          <p:cNvSpPr txBox="1"/>
          <p:nvPr/>
        </p:nvSpPr>
        <p:spPr>
          <a:xfrm>
            <a:off x="4700683" y="4152450"/>
            <a:ext cx="600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GED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336" name="Google Shape;336;p47"/>
          <p:cNvSpPr txBox="1"/>
          <p:nvPr/>
        </p:nvSpPr>
        <p:spPr>
          <a:xfrm>
            <a:off x="6547128" y="4058325"/>
            <a:ext cx="1292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Social Services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960DC-AC5B-47E4-8149-0C9BD8E82F27}"/>
              </a:ext>
            </a:extLst>
          </p:cNvPr>
          <p:cNvSpPr txBox="1"/>
          <p:nvPr/>
        </p:nvSpPr>
        <p:spPr>
          <a:xfrm>
            <a:off x="6032389" y="2500614"/>
            <a:ext cx="1262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Ms. Winchester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Who are the parent leaders at my school</a:t>
            </a:r>
            <a:endParaRPr sz="2400"/>
          </a:p>
        </p:txBody>
      </p:sp>
      <p:sp>
        <p:nvSpPr>
          <p:cNvPr id="342" name="Google Shape;342;p48"/>
          <p:cNvSpPr txBox="1">
            <a:spLocks noGrp="1"/>
          </p:cNvSpPr>
          <p:nvPr>
            <p:ph type="body" idx="1"/>
          </p:nvPr>
        </p:nvSpPr>
        <p:spPr>
          <a:xfrm>
            <a:off x="74000" y="1369225"/>
            <a:ext cx="9221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 dirty="0">
                <a:solidFill>
                  <a:schemeClr val="lt1"/>
                </a:solidFill>
              </a:rPr>
              <a:t>Janice McKenzie, Principal:</a:t>
            </a:r>
            <a:r>
              <a:rPr lang="en" sz="1800" dirty="0"/>
              <a:t> 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janice.mckenzie@elmoreco.com</a:t>
            </a:r>
            <a:endParaRPr sz="1800" dirty="0"/>
          </a:p>
          <a:p>
            <a:pPr marL="1778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 dirty="0">
                <a:solidFill>
                  <a:schemeClr val="lt1"/>
                </a:solidFill>
              </a:rPr>
              <a:t>Amy Williams, Assistant Principal:</a:t>
            </a:r>
            <a:r>
              <a:rPr lang="en" sz="1800" dirty="0"/>
              <a:t> </a:t>
            </a:r>
            <a:r>
              <a:rPr lang="en" sz="1800" u="sng" dirty="0">
                <a:solidFill>
                  <a:schemeClr val="hlink"/>
                </a:solidFill>
                <a:hlinkClick r:id="rId4"/>
              </a:rPr>
              <a:t>amy.williams@elmoreco.com</a:t>
            </a:r>
            <a:endParaRPr sz="1800" dirty="0"/>
          </a:p>
          <a:p>
            <a:pPr marL="1778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 dirty="0">
                <a:solidFill>
                  <a:schemeClr val="lt1"/>
                </a:solidFill>
              </a:rPr>
              <a:t>Michaeline Fuller, Assistant Principal: </a:t>
            </a:r>
            <a:r>
              <a:rPr lang="en" sz="1800" u="sng" dirty="0">
                <a:solidFill>
                  <a:schemeClr val="hlink"/>
                </a:solidFill>
                <a:hlinkClick r:id="rId5"/>
              </a:rPr>
              <a:t>michaeline.fuller@elmoreco.com</a:t>
            </a:r>
            <a:endParaRPr sz="1800" dirty="0"/>
          </a:p>
          <a:p>
            <a:pPr marL="1778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 dirty="0">
                <a:solidFill>
                  <a:schemeClr val="lt1"/>
                </a:solidFill>
              </a:rPr>
              <a:t>Gretchen Crim, Instructional Coach:  </a:t>
            </a:r>
            <a:r>
              <a:rPr lang="en-US" sz="1800" dirty="0" err="1">
                <a:solidFill>
                  <a:schemeClr val="lt1"/>
                </a:solidFill>
                <a:hlinkClick r:id="rId6"/>
              </a:rPr>
              <a:t>G</a:t>
            </a:r>
            <a:r>
              <a:rPr lang="en-US" sz="1800" dirty="0" err="1">
                <a:solidFill>
                  <a:schemeClr val="lt1"/>
                </a:solidFill>
              </a:rPr>
              <a:t>retchen.crim</a:t>
            </a:r>
            <a:r>
              <a:rPr lang="en" sz="1800" u="sng" dirty="0">
                <a:solidFill>
                  <a:schemeClr val="hlink"/>
                </a:solidFill>
                <a:hlinkClick r:id="rId6"/>
              </a:rPr>
              <a:t>@elmoreco.com</a:t>
            </a:r>
            <a:endParaRPr sz="1800" dirty="0"/>
          </a:p>
          <a:p>
            <a:pPr marL="1778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 err="1">
                <a:solidFill>
                  <a:schemeClr val="lt1"/>
                </a:solidFill>
              </a:rPr>
              <a:t>Lanaye</a:t>
            </a:r>
            <a:r>
              <a:rPr lang="en-US" sz="1800" dirty="0">
                <a:solidFill>
                  <a:schemeClr val="lt1"/>
                </a:solidFill>
              </a:rPr>
              <a:t> Stokes, Title I: layne.stokes@elmoreco.com</a:t>
            </a:r>
            <a:endParaRPr lang="en" sz="1800" dirty="0">
              <a:solidFill>
                <a:schemeClr val="lt1"/>
              </a:solidFill>
            </a:endParaRPr>
          </a:p>
          <a:p>
            <a:pPr marL="1778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 dirty="0">
                <a:solidFill>
                  <a:schemeClr val="lt1"/>
                </a:solidFill>
              </a:rPr>
              <a:t>Kimberly Graham, Title I: </a:t>
            </a:r>
            <a:r>
              <a:rPr lang="en" sz="1800" u="sng" dirty="0">
                <a:solidFill>
                  <a:schemeClr val="hlink"/>
                </a:solidFill>
                <a:hlinkClick r:id="rId7"/>
              </a:rPr>
              <a:t>kimberly.graham@elmoreco.com</a:t>
            </a:r>
            <a:endParaRPr sz="1800" dirty="0"/>
          </a:p>
          <a:p>
            <a:pPr marL="1778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 dirty="0">
                <a:solidFill>
                  <a:schemeClr val="lt1"/>
                </a:solidFill>
              </a:rPr>
              <a:t>Debra Murphy, ESL Coordinator, Title III, </a:t>
            </a:r>
            <a:r>
              <a:rPr lang="en" sz="1800" u="sng" dirty="0">
                <a:solidFill>
                  <a:schemeClr val="hlink"/>
                </a:solidFill>
                <a:hlinkClick r:id="rId8"/>
              </a:rPr>
              <a:t>debra.murphy@elmoreco.com</a:t>
            </a:r>
            <a:endParaRPr sz="1800" dirty="0"/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 txBox="1">
            <a:spLocks noGrp="1"/>
          </p:cNvSpPr>
          <p:nvPr>
            <p:ph type="title"/>
          </p:nvPr>
        </p:nvSpPr>
        <p:spPr>
          <a:xfrm>
            <a:off x="582042" y="207262"/>
            <a:ext cx="7886700" cy="1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sz="2400" dirty="0">
                <a:solidFill>
                  <a:schemeClr val="lt1"/>
                </a:solidFill>
              </a:rPr>
              <a:t>Thank you for your participation!</a:t>
            </a:r>
            <a:br>
              <a:rPr lang="en" sz="2400" dirty="0">
                <a:solidFill>
                  <a:schemeClr val="lt1"/>
                </a:solidFill>
              </a:rPr>
            </a:br>
            <a:br>
              <a:rPr lang="en" sz="2400" dirty="0">
                <a:solidFill>
                  <a:schemeClr val="lt1"/>
                </a:solidFill>
              </a:rPr>
            </a:br>
            <a:r>
              <a:rPr lang="en" sz="2400" dirty="0">
                <a:solidFill>
                  <a:schemeClr val="lt1"/>
                </a:solidFill>
              </a:rPr>
              <a:t>*Please send a remind message or note to your child’s teacher with the word: </a:t>
            </a:r>
            <a:r>
              <a:rPr lang="en" sz="2400" b="1" u="sng" dirty="0">
                <a:solidFill>
                  <a:schemeClr val="lt1"/>
                </a:solidFill>
              </a:rPr>
              <a:t>Coosada</a:t>
            </a:r>
            <a:r>
              <a:rPr lang="en" sz="2400" dirty="0">
                <a:solidFill>
                  <a:schemeClr val="lt1"/>
                </a:solidFill>
              </a:rPr>
              <a:t>. This documents that your read the PowerPoint. Your child will get </a:t>
            </a:r>
            <a:r>
              <a:rPr lang="en-US" sz="2400" dirty="0">
                <a:solidFill>
                  <a:schemeClr val="lt1"/>
                </a:solidFill>
              </a:rPr>
              <a:t>a</a:t>
            </a:r>
            <a:r>
              <a:rPr lang="en" sz="2400">
                <a:solidFill>
                  <a:schemeClr val="lt1"/>
                </a:solidFill>
              </a:rPr>
              <a:t> GOTCHA.*</a:t>
            </a:r>
            <a:endParaRPr sz="1100" dirty="0"/>
          </a:p>
        </p:txBody>
      </p:sp>
      <p:pic>
        <p:nvPicPr>
          <p:cNvPr id="348" name="Google Shape;348;p49" descr="Thank You's for 2020-21! - Eastern Hancock Elementary Schoo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15397" y="2140591"/>
            <a:ext cx="4513200" cy="21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9"/>
          <p:cNvSpPr txBox="1"/>
          <p:nvPr/>
        </p:nvSpPr>
        <p:spPr>
          <a:xfrm>
            <a:off x="1865675" y="4264300"/>
            <a:ext cx="55794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>
                <a:solidFill>
                  <a:schemeClr val="hlink"/>
                </a:solidFill>
                <a:latin typeface="Grandstander"/>
                <a:ea typeface="Grandstander"/>
                <a:cs typeface="Grandstander"/>
                <a:sym typeface="Grandstander"/>
                <a:hlinkClick r:id="rId4"/>
              </a:rPr>
              <a:t>Click here if you have any questions or concerns.</a:t>
            </a:r>
            <a:endParaRPr sz="2000" dirty="0">
              <a:latin typeface="Grandstander"/>
              <a:ea typeface="Grandstander"/>
              <a:cs typeface="Grandstander"/>
              <a:sym typeface="Grandstand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E8FE-BA27-418D-80B9-C81297A0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you will learn…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73396-E9BE-4A05-8C08-59A190FD2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What does it mean to be a Title I school?</a:t>
            </a:r>
          </a:p>
          <a:p>
            <a:r>
              <a:rPr lang="en-US" sz="1200" dirty="0">
                <a:solidFill>
                  <a:schemeClr val="bg1"/>
                </a:solidFill>
              </a:rPr>
              <a:t>What is the 1% Set-Aside for parent and family engagement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What is the LEA Title I Plan</a:t>
            </a:r>
          </a:p>
          <a:p>
            <a:r>
              <a:rPr lang="en-US" sz="1200" dirty="0">
                <a:solidFill>
                  <a:schemeClr val="bg1"/>
                </a:solidFill>
              </a:rPr>
              <a:t>What is the LEA Parental Engagement Plan?</a:t>
            </a:r>
          </a:p>
          <a:p>
            <a:r>
              <a:rPr lang="en-US" sz="1200" dirty="0">
                <a:solidFill>
                  <a:schemeClr val="bg1"/>
                </a:solidFill>
              </a:rPr>
              <a:t>What is a CIP?</a:t>
            </a:r>
          </a:p>
          <a:p>
            <a:r>
              <a:rPr lang="en-US" sz="1200" dirty="0">
                <a:solidFill>
                  <a:schemeClr val="bg1"/>
                </a:solidFill>
              </a:rPr>
              <a:t>What is the School-Parent Compact?</a:t>
            </a:r>
          </a:p>
          <a:p>
            <a:r>
              <a:rPr lang="en-US" sz="1200" dirty="0">
                <a:solidFill>
                  <a:schemeClr val="bg1"/>
                </a:solidFill>
              </a:rPr>
              <a:t>How do I request the qualifications of my child’s teacher?</a:t>
            </a:r>
          </a:p>
          <a:p>
            <a:r>
              <a:rPr lang="en-US" sz="1200" dirty="0">
                <a:solidFill>
                  <a:schemeClr val="bg1"/>
                </a:solidFill>
              </a:rPr>
              <a:t>How is the Annual Evaluation of the Parent and Family Engagement Plan conducted?</a:t>
            </a:r>
          </a:p>
          <a:p>
            <a:r>
              <a:rPr lang="en-US" sz="1200" dirty="0">
                <a:solidFill>
                  <a:schemeClr val="bg1"/>
                </a:solidFill>
              </a:rPr>
              <a:t>Evaluations need to target 3 key components:  barriers, ability to assist learning, successful interactions.</a:t>
            </a:r>
          </a:p>
          <a:p>
            <a:r>
              <a:rPr lang="en-US" sz="1200" dirty="0">
                <a:solidFill>
                  <a:schemeClr val="bg1"/>
                </a:solidFill>
              </a:rPr>
              <a:t>How can I be involved in all of the things I’m learning about?</a:t>
            </a:r>
          </a:p>
          <a:p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5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628650" y="256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What does it mean to be a Title I School – Federal Funding?</a:t>
            </a:r>
            <a:endParaRPr sz="2100"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151" name="Google Shape;151;p28" descr="Front of the U.S. Capito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01813" y="1358519"/>
            <a:ext cx="5140500" cy="26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/>
        </p:nvSpPr>
        <p:spPr>
          <a:xfrm>
            <a:off x="2023956" y="4146813"/>
            <a:ext cx="509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Being a Title I school means parent and family involvement and know their rights under </a:t>
            </a:r>
            <a:r>
              <a:rPr lang="en" sz="1500" i="1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Every Student Succeeds Act </a:t>
            </a:r>
            <a:r>
              <a:rPr lang="en" sz="15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of 2015.  (ESSA)</a:t>
            </a:r>
            <a:endParaRPr sz="1200">
              <a:latin typeface="Acme"/>
              <a:ea typeface="Acme"/>
              <a:cs typeface="Acme"/>
              <a:sym typeface="Acm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437502" y="291703"/>
            <a:ext cx="8268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Coosada Elementary School is a Title I School.</a:t>
            </a:r>
            <a:endParaRPr sz="2500"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145" name="Google Shape;145;p27" descr="Coosada Elementary Releases Second Grade Honor Roll for First Quarter |  Elmore-Autauga New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5240" y="1647230"/>
            <a:ext cx="5293500" cy="27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139823" y="273844"/>
            <a:ext cx="8722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Federal funding is used to supplement Coosada’s programs.</a:t>
            </a:r>
            <a:endParaRPr sz="1100"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158" name="Google Shape;158;p29" descr="Response: Tier 2 Small-Group Intervention Lessons - YouTub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7850" y="1642145"/>
            <a:ext cx="1965000" cy="12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 descr="Math Intervention Kits for Small Group Instruction – Lee Pesky Learning  Cen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3651" y="1587801"/>
            <a:ext cx="1688285" cy="13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887135" y="3164746"/>
            <a:ext cx="18738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Identifying students with academic difficulties and providing </a:t>
            </a:r>
            <a:r>
              <a:rPr lang="en-US" sz="1200" dirty="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assistance to help them.</a:t>
            </a:r>
            <a:endParaRPr sz="1200" dirty="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3313651" y="3163651"/>
            <a:ext cx="16884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Purchasing supplemental materials to help needs of students.</a:t>
            </a:r>
            <a:endParaRPr sz="1200" dirty="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pic>
        <p:nvPicPr>
          <p:cNvPr id="162" name="Google Shape;162;p29" descr="Parent meetings held to address the possibility of state seizing/closing  three ECISD school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9440" y="1587802"/>
            <a:ext cx="2416030" cy="123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/>
        </p:nvSpPr>
        <p:spPr>
          <a:xfrm>
            <a:off x="5554604" y="3163652"/>
            <a:ext cx="21654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Conducting parent meetings and trainings. </a:t>
            </a:r>
            <a:endParaRPr sz="1200" dirty="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1044429" y="4333349"/>
            <a:ext cx="7034169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Being a Title I school means parent and family involvement and know their rights under </a:t>
            </a:r>
            <a:r>
              <a:rPr lang="en" sz="1400" i="1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Every Student Succeeds Act </a:t>
            </a:r>
            <a:r>
              <a:rPr lang="en" sz="14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of 2015.  (ESSA)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6772279" y="4818100"/>
            <a:ext cx="2296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*pictures were taken pre-Covid*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How are Title I funds used?</a:t>
            </a:r>
            <a:endParaRPr sz="25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pic>
        <p:nvPicPr>
          <p:cNvPr id="171" name="Google Shape;171;p30" descr="First-year teacher who learned amid pandemic prepares for Day 1 | Local  News | mankatofreepress.co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6873" y="1438638"/>
            <a:ext cx="1415100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 descr="HP 11.6&amp;quot; Chromebook Intel Celeron 4GB Memory 32GB eMMC Flash Memory Ash  Gray 11A-NB0013DX - Best Bu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1749" y="1458960"/>
            <a:ext cx="1229127" cy="100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 descr="Spelling Suppl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0559" y="1694342"/>
            <a:ext cx="1661402" cy="73846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2130641" y="2652090"/>
            <a:ext cx="994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salaries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4305060" y="2651075"/>
            <a:ext cx="1093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computers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6843156" y="2611700"/>
            <a:ext cx="1025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software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pic>
        <p:nvPicPr>
          <p:cNvPr id="177" name="Google Shape;177;p30" descr="Classroom Interactive Whiteboard SB660 and Epson brightLink 470W with  extras | e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2839" y="3255192"/>
            <a:ext cx="1584462" cy="113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 descr="HoverCam Solo Spark II Document Camera - HCSS-II - Projectors - CDW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6139" y="3255192"/>
            <a:ext cx="1661402" cy="100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3760201" y="4651797"/>
            <a:ext cx="2183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Instructional supplies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100">
                <a:solidFill>
                  <a:schemeClr val="lt1"/>
                </a:solidFill>
              </a:rPr>
              <a:t>1% Set-Aside</a:t>
            </a:r>
            <a:br>
              <a:rPr lang="en" sz="2100">
                <a:solidFill>
                  <a:schemeClr val="lt1"/>
                </a:solidFill>
              </a:rPr>
            </a:br>
            <a:r>
              <a:rPr lang="en" sz="2100">
                <a:solidFill>
                  <a:schemeClr val="lt1"/>
                </a:solidFill>
              </a:rPr>
              <a:t>How are parents involved?</a:t>
            </a:r>
            <a:endParaRPr sz="2100"/>
          </a:p>
        </p:txBody>
      </p:sp>
      <p:pic>
        <p:nvPicPr>
          <p:cNvPr id="194" name="Google Shape;194;p32" descr="Elmore County public schools set for reopen, with no mask requirement for  student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6012" y="1369219"/>
            <a:ext cx="2000700" cy="13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3094254" y="1492273"/>
            <a:ext cx="2699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Title I allocation - $2,911,748</a:t>
            </a:r>
            <a:endParaRPr sz="1100" dirty="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3389965" y="2001202"/>
            <a:ext cx="3144324" cy="45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 1% = $29,117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3264123" y="2025125"/>
            <a:ext cx="3923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      </a:t>
            </a:r>
            <a:endParaRPr sz="1400" u="sng" dirty="0">
              <a:solidFill>
                <a:schemeClr val="lt1"/>
              </a:solidFill>
              <a:latin typeface="Grandstander"/>
              <a:ea typeface="Grandstander"/>
              <a:cs typeface="Grandstander"/>
              <a:sym typeface="Grandstander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524" y="3202497"/>
            <a:ext cx="2588227" cy="11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3402376" y="3697300"/>
            <a:ext cx="5373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Allocation - $3,941 (Based on % of free and reduced lunch.)</a:t>
            </a:r>
            <a:endParaRPr sz="1100" dirty="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1622899" y="4620000"/>
            <a:ext cx="63816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You, as Title I parents, have the right to be involved in how this money is spent.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3466330" y="3343988"/>
            <a:ext cx="3606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Local Education Agency - LEA</a:t>
            </a:r>
            <a:endParaRPr sz="1100">
              <a:latin typeface="Grandstander"/>
              <a:ea typeface="Grandstander"/>
              <a:cs typeface="Grandstander"/>
              <a:sym typeface="Grandstand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LEA Consolidated Plan</a:t>
            </a:r>
            <a:endParaRPr sz="2800"/>
          </a:p>
        </p:txBody>
      </p:sp>
      <p:sp>
        <p:nvSpPr>
          <p:cNvPr id="209" name="Google Shape;209;p33"/>
          <p:cNvSpPr txBox="1"/>
          <p:nvPr/>
        </p:nvSpPr>
        <p:spPr>
          <a:xfrm>
            <a:off x="4092703" y="1605895"/>
            <a:ext cx="23784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The plan explains how Elmore County will use Title I funds throughout the system:</a:t>
            </a:r>
            <a:endParaRPr sz="13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*Student assessments </a:t>
            </a:r>
            <a:endParaRPr sz="13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*Additional assistance provided struggling students</a:t>
            </a:r>
            <a:endParaRPr sz="13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*Coordination of federal funds and programs</a:t>
            </a:r>
            <a:endParaRPr sz="13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*School Programs: EL, homeless</a:t>
            </a:r>
            <a:endParaRPr sz="1300">
              <a:latin typeface="Grandstander"/>
              <a:ea typeface="Grandstander"/>
              <a:cs typeface="Grandstander"/>
              <a:sym typeface="Grandsta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*Parent and Family Engagement Strategies</a:t>
            </a:r>
            <a:endParaRPr sz="13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 flipH="1">
            <a:off x="698375" y="4065350"/>
            <a:ext cx="5173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The entire LEA Consolidated Plan can be found: </a:t>
            </a:r>
            <a:br>
              <a:rPr lang="en" sz="12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</a:br>
            <a:r>
              <a:rPr lang="en" sz="12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elmoreco.com – Departments – Federal Programs – Publications/Plans </a:t>
            </a:r>
            <a:endParaRPr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1583931" y="4660936"/>
            <a:ext cx="6782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randstander"/>
                <a:ea typeface="Grandstander"/>
                <a:cs typeface="Grandstander"/>
                <a:sym typeface="Grandstander"/>
              </a:rPr>
              <a:t>You, as a Title I Parent, have the right to be involved in the development of the LEA Consolidated Plan.</a:t>
            </a:r>
            <a:endParaRPr sz="1300">
              <a:latin typeface="Grandstander"/>
              <a:ea typeface="Grandstander"/>
              <a:cs typeface="Grandstander"/>
              <a:sym typeface="Grandstander"/>
            </a:endParaRPr>
          </a:p>
        </p:txBody>
      </p:sp>
      <p:pic>
        <p:nvPicPr>
          <p:cNvPr id="212" name="Google Shape;212;p33" descr="ACAP Practice |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5082" y="1973131"/>
            <a:ext cx="1157682" cy="48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 descr="Reading Recovery / What is CIM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1146" y="3083746"/>
            <a:ext cx="1602953" cy="10117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73C63-6D30-4ADE-87E9-409B1FBCE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41099"/>
            <a:ext cx="7886700" cy="41278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63683-BE92-46A6-A803-930411059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104781"/>
            <a:ext cx="2898193" cy="24203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1288</Words>
  <Application>Microsoft Office PowerPoint</Application>
  <PresentationFormat>On-screen Show (16:9)</PresentationFormat>
  <Paragraphs>150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Acme</vt:lpstr>
      <vt:lpstr>Calibri</vt:lpstr>
      <vt:lpstr>Grandstander</vt:lpstr>
      <vt:lpstr>Arial</vt:lpstr>
      <vt:lpstr>Mountains of Christmas</vt:lpstr>
      <vt:lpstr>Crushed</vt:lpstr>
      <vt:lpstr>Luckiest Guy</vt:lpstr>
      <vt:lpstr>Simple Light</vt:lpstr>
      <vt:lpstr>Office Theme</vt:lpstr>
      <vt:lpstr>Welcome</vt:lpstr>
      <vt:lpstr>Why are we here?</vt:lpstr>
      <vt:lpstr>What you will learn…</vt:lpstr>
      <vt:lpstr>What does it mean to be a Title I School – Federal Funding?</vt:lpstr>
      <vt:lpstr>Coosada Elementary School is a Title I School.</vt:lpstr>
      <vt:lpstr>Federal funding is used to supplement Coosada’s programs.</vt:lpstr>
      <vt:lpstr>How are Title I funds used?</vt:lpstr>
      <vt:lpstr>1% Set-Aside How are parents involved?</vt:lpstr>
      <vt:lpstr>LEA Consolidated Plan</vt:lpstr>
      <vt:lpstr>LEA Parent and Family Engagement Plan</vt:lpstr>
      <vt:lpstr>What is a CIP? </vt:lpstr>
      <vt:lpstr>Coosada Elementary’s Parent and Family Engagement Plan</vt:lpstr>
      <vt:lpstr>Coosada Elementary School’s School-Parent Compact</vt:lpstr>
      <vt:lpstr>School-Parent Compact:   School Responsibilities </vt:lpstr>
      <vt:lpstr>How do I request qualifications of my child’s teacher?</vt:lpstr>
      <vt:lpstr>How is the evaluation of the LEA Parent and Family Engagement Plan Conducted?</vt:lpstr>
      <vt:lpstr>How is the evaluation of the LEA Parent and Family Conducted?</vt:lpstr>
      <vt:lpstr>Title I Parent Survey</vt:lpstr>
      <vt:lpstr>Coosada Elementary School Title I Survey Results</vt:lpstr>
      <vt:lpstr>Coosada Elementary School’s Referral Program - Counselors</vt:lpstr>
      <vt:lpstr>Who are the parent leaders at my school</vt:lpstr>
      <vt:lpstr>Thank you for your participation!  *Please send a remind message or note to your child’s teacher with the word: Coosada. This documents that your read the PowerPoint. Your child will get a GOTCHA.*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debra.murphy</dc:creator>
  <cp:lastModifiedBy>debra.murphy</cp:lastModifiedBy>
  <cp:revision>15</cp:revision>
  <cp:lastPrinted>2023-10-02T13:43:18Z</cp:lastPrinted>
  <dcterms:modified xsi:type="dcterms:W3CDTF">2023-10-03T16:52:34Z</dcterms:modified>
</cp:coreProperties>
</file>