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handoutMasterIdLst>
    <p:handoutMasterId r:id="rId21"/>
  </p:handoutMasterIdLst>
  <p:sldIdLst>
    <p:sldId id="256" r:id="rId2"/>
    <p:sldId id="257" r:id="rId3"/>
    <p:sldId id="281" r:id="rId4"/>
    <p:sldId id="270" r:id="rId5"/>
    <p:sldId id="258" r:id="rId6"/>
    <p:sldId id="273" r:id="rId7"/>
    <p:sldId id="259" r:id="rId8"/>
    <p:sldId id="261" r:id="rId9"/>
    <p:sldId id="263" r:id="rId10"/>
    <p:sldId id="264" r:id="rId11"/>
    <p:sldId id="265" r:id="rId12"/>
    <p:sldId id="266" r:id="rId13"/>
    <p:sldId id="267" r:id="rId14"/>
    <p:sldId id="260" r:id="rId15"/>
    <p:sldId id="268" r:id="rId16"/>
    <p:sldId id="269" r:id="rId17"/>
    <p:sldId id="272" r:id="rId18"/>
    <p:sldId id="279" r:id="rId19"/>
  </p:sldIdLst>
  <p:sldSz cx="9144000" cy="6858000" type="screen4x3"/>
  <p:notesSz cx="7102475" cy="9388475"/>
  <p:embeddedFontLst>
    <p:embeddedFont>
      <p:font typeface="Calibri" panose="020F0502020204030204" pitchFamily="34" charset="0"/>
      <p:regular r:id="rId22"/>
      <p:bold r:id="rId23"/>
      <p:italic r:id="rId24"/>
      <p:boldItalic r:id="rId25"/>
    </p:embeddedFont>
    <p:embeddedFont>
      <p:font typeface="Lexend" panose="020B0604020202020204" charset="0"/>
      <p:regular r:id="rId26"/>
      <p:bold r:id="rId27"/>
    </p:embeddedFont>
    <p:embeddedFont>
      <p:font typeface="Quicksand" panose="020B0604020202020204" charset="0"/>
      <p:regular r:id="rId28"/>
      <p:bold r:id="rId29"/>
    </p:embeddedFont>
    <p:embeddedFont>
      <p:font typeface="MS PGothic" panose="020B0600070205080204" pitchFamily="34" charset="-128"/>
      <p:regular r:id="rId30"/>
    </p:embeddedFont>
    <p:embeddedFont>
      <p:font typeface="Bell MT" panose="02020503060305020303" pitchFamily="18" charset="0"/>
      <p:regular r:id="rId31"/>
      <p:bold r:id="rId32"/>
      <p:italic r:id="rId33"/>
    </p:embeddedFont>
    <p:embeddedFont>
      <p:font typeface="Spectral" panose="020B0604020202020204" charset="0"/>
      <p:regular r:id="rId34"/>
      <p:bold r:id="rId35"/>
      <p:italic r:id="rId36"/>
      <p:boldItalic r:id="rId37"/>
    </p:embeddedFont>
    <p:embeddedFont>
      <p:font typeface="Lora"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bCwaMOkbdsfOzSUCNkB5RP9ph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C7BF6E-AAF8-4646-8F3E-D84B5FB36C23}">
  <a:tblStyle styleId="{0FC7BF6E-AAF8-4646-8F3E-D84B5FB36C2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555"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font" Target="fonts/font13.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71348"/>
          </a:xfrm>
          <a:prstGeom prst="rect">
            <a:avLst/>
          </a:prstGeom>
        </p:spPr>
        <p:txBody>
          <a:bodyPr vert="horz" lIns="92464" tIns="46232" rIns="92464" bIns="46232" rtlCol="0"/>
          <a:lstStyle>
            <a:lvl1pPr algn="r">
              <a:defRPr sz="1200"/>
            </a:lvl1pPr>
          </a:lstStyle>
          <a:p>
            <a:fld id="{B7C717C0-D36E-4269-9140-FACB0C5A66E3}" type="datetimeFigureOut">
              <a:rPr lang="en-US" smtClean="0"/>
              <a:t>12/5/2023</a:t>
            </a:fld>
            <a:endParaRPr lang="en-US"/>
          </a:p>
        </p:txBody>
      </p:sp>
      <p:sp>
        <p:nvSpPr>
          <p:cNvPr id="4" name="Footer Placeholder 3"/>
          <p:cNvSpPr>
            <a:spLocks noGrp="1"/>
          </p:cNvSpPr>
          <p:nvPr>
            <p:ph type="ftr" sz="quarter" idx="2"/>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8"/>
            <a:ext cx="3078383" cy="471348"/>
          </a:xfrm>
          <a:prstGeom prst="rect">
            <a:avLst/>
          </a:prstGeom>
        </p:spPr>
        <p:txBody>
          <a:bodyPr vert="horz" lIns="92464" tIns="46232" rIns="92464" bIns="46232" rtlCol="0" anchor="b"/>
          <a:lstStyle>
            <a:lvl1pPr algn="r">
              <a:defRPr sz="1200"/>
            </a:lvl1pPr>
          </a:lstStyle>
          <a:p>
            <a:fld id="{D1DCD7C4-6D27-4247-B891-1A59019455A7}" type="slidenum">
              <a:rPr lang="en-US" smtClean="0"/>
              <a:t>‹#›</a:t>
            </a:fld>
            <a:endParaRPr lang="en-US"/>
          </a:p>
        </p:txBody>
      </p:sp>
    </p:spTree>
    <p:extLst>
      <p:ext uri="{BB962C8B-B14F-4D97-AF65-F5344CB8AC3E}">
        <p14:creationId xmlns:p14="http://schemas.microsoft.com/office/powerpoint/2010/main" val="3668830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69424"/>
          </a:xfrm>
          <a:prstGeom prst="rect">
            <a:avLst/>
          </a:prstGeom>
          <a:noFill/>
          <a:ln>
            <a:noFill/>
          </a:ln>
        </p:spPr>
        <p:txBody>
          <a:bodyPr spcFirstLastPara="1" wrap="square" lIns="94219" tIns="47097" rIns="94219" bIns="47097"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3" y="0"/>
            <a:ext cx="3077739" cy="469424"/>
          </a:xfrm>
          <a:prstGeom prst="rect">
            <a:avLst/>
          </a:prstGeom>
          <a:noFill/>
          <a:ln>
            <a:noFill/>
          </a:ln>
        </p:spPr>
        <p:txBody>
          <a:bodyPr spcFirstLastPara="1" wrap="square" lIns="94219" tIns="47097" rIns="94219" bIns="47097"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459526"/>
            <a:ext cx="5681980" cy="4224814"/>
          </a:xfrm>
          <a:prstGeom prst="rect">
            <a:avLst/>
          </a:prstGeom>
          <a:noFill/>
          <a:ln>
            <a:noFill/>
          </a:ln>
        </p:spPr>
        <p:txBody>
          <a:bodyPr spcFirstLastPara="1" wrap="square" lIns="94219" tIns="47097" rIns="94219" bIns="47097"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69424"/>
          </a:xfrm>
          <a:prstGeom prst="rect">
            <a:avLst/>
          </a:prstGeom>
          <a:noFill/>
          <a:ln>
            <a:noFill/>
          </a:ln>
        </p:spPr>
        <p:txBody>
          <a:bodyPr spcFirstLastPara="1" wrap="square" lIns="94219" tIns="47097" rIns="94219" bIns="47097"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3" y="8917422"/>
            <a:ext cx="3077739" cy="469424"/>
          </a:xfrm>
          <a:prstGeom prst="rect">
            <a:avLst/>
          </a:prstGeom>
          <a:noFill/>
          <a:ln>
            <a:noFill/>
          </a:ln>
        </p:spPr>
        <p:txBody>
          <a:bodyPr spcFirstLastPara="1" wrap="square" lIns="94219" tIns="47097" rIns="94219" bIns="47097"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d68e632422_0_0: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1d68e632422_0_0:notes"/>
          <p:cNvSpPr txBox="1">
            <a:spLocks noGrp="1"/>
          </p:cNvSpPr>
          <p:nvPr>
            <p:ph type="body" idx="1"/>
          </p:nvPr>
        </p:nvSpPr>
        <p:spPr>
          <a:xfrm>
            <a:off x="710248" y="4459526"/>
            <a:ext cx="5681858" cy="4224935"/>
          </a:xfrm>
          <a:prstGeom prst="rect">
            <a:avLst/>
          </a:prstGeom>
          <a:noFill/>
          <a:ln>
            <a:noFill/>
          </a:ln>
        </p:spPr>
        <p:txBody>
          <a:bodyPr spcFirstLastPara="1" wrap="square" lIns="94219" tIns="47097" rIns="94219" bIns="47097" anchor="t" anchorCtr="0">
            <a:noAutofit/>
          </a:bodyPr>
          <a:lstStyle/>
          <a:p>
            <a:pPr marL="0" indent="0"/>
            <a:endParaRPr/>
          </a:p>
        </p:txBody>
      </p:sp>
      <p:sp>
        <p:nvSpPr>
          <p:cNvPr id="87" name="Google Shape;87;g1d68e632422_0_0:notes"/>
          <p:cNvSpPr txBox="1">
            <a:spLocks noGrp="1"/>
          </p:cNvSpPr>
          <p:nvPr>
            <p:ph type="sldNum" idx="12"/>
          </p:nvPr>
        </p:nvSpPr>
        <p:spPr>
          <a:xfrm>
            <a:off x="4023092" y="8917422"/>
            <a:ext cx="3077699" cy="469303"/>
          </a:xfrm>
          <a:prstGeom prst="rect">
            <a:avLst/>
          </a:prstGeom>
          <a:noFill/>
          <a:ln>
            <a:noFill/>
          </a:ln>
        </p:spPr>
        <p:txBody>
          <a:bodyPr spcFirstLastPara="1" wrap="square" lIns="94219" tIns="47097" rIns="94219" bIns="47097" anchor="b" anchorCtr="0">
            <a:noAutofit/>
          </a:bodyPr>
          <a:lstStyle/>
          <a:p>
            <a:pPr algn="r">
              <a:buSzPts val="1200"/>
            </a:pPr>
            <a:fld id="{00000000-1234-1234-1234-123412341234}" type="slidenum">
              <a:rPr lang="en-US"/>
              <a:pPr algn="r">
                <a:buSzPts val="1200"/>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d650db85c7_0_22: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d650db85c7_0_22:notes"/>
          <p:cNvSpPr txBox="1">
            <a:spLocks noGrp="1"/>
          </p:cNvSpPr>
          <p:nvPr>
            <p:ph type="body" idx="1"/>
          </p:nvPr>
        </p:nvSpPr>
        <p:spPr>
          <a:xfrm>
            <a:off x="710248" y="4459526"/>
            <a:ext cx="5681858" cy="4224935"/>
          </a:xfrm>
          <a:prstGeom prst="rect">
            <a:avLst/>
          </a:prstGeom>
          <a:noFill/>
          <a:ln>
            <a:noFill/>
          </a:ln>
        </p:spPr>
        <p:txBody>
          <a:bodyPr spcFirstLastPara="1" wrap="square" lIns="94219" tIns="47097" rIns="94219" bIns="47097" anchor="t" anchorCtr="0">
            <a:noAutofit/>
          </a:bodyPr>
          <a:lstStyle/>
          <a:p>
            <a:pPr marL="0" indent="0"/>
            <a:endParaRPr/>
          </a:p>
        </p:txBody>
      </p:sp>
      <p:sp>
        <p:nvSpPr>
          <p:cNvPr id="148" name="Google Shape;148;g1d650db85c7_0_22:notes"/>
          <p:cNvSpPr txBox="1">
            <a:spLocks noGrp="1"/>
          </p:cNvSpPr>
          <p:nvPr>
            <p:ph type="sldNum" idx="12"/>
          </p:nvPr>
        </p:nvSpPr>
        <p:spPr>
          <a:xfrm>
            <a:off x="4023092" y="8917422"/>
            <a:ext cx="3077699" cy="469303"/>
          </a:xfrm>
          <a:prstGeom prst="rect">
            <a:avLst/>
          </a:prstGeom>
          <a:noFill/>
          <a:ln>
            <a:noFill/>
          </a:ln>
        </p:spPr>
        <p:txBody>
          <a:bodyPr spcFirstLastPara="1" wrap="square" lIns="94219" tIns="47097" rIns="94219" bIns="47097" anchor="b" anchorCtr="0">
            <a:noAutofit/>
          </a:bodyPr>
          <a:lstStyle/>
          <a:p>
            <a:pPr algn="r">
              <a:buSzPts val="1200"/>
            </a:pPr>
            <a:fld id="{00000000-1234-1234-1234-123412341234}" type="slidenum">
              <a:rPr lang="en-US"/>
              <a:pPr algn="r">
                <a:buSzPts val="1200"/>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710248" y="4459526"/>
            <a:ext cx="5681980" cy="4224814"/>
          </a:xfrm>
          <a:prstGeom prst="rect">
            <a:avLst/>
          </a:prstGeom>
          <a:noFill/>
          <a:ln>
            <a:noFill/>
          </a:ln>
        </p:spPr>
        <p:txBody>
          <a:bodyPr spcFirstLastPara="1" wrap="square" lIns="94219" tIns="47097" rIns="94219" bIns="47097" anchor="t" anchorCtr="0">
            <a:noAutofit/>
          </a:bodyPr>
          <a:lstStyle/>
          <a:p>
            <a:pPr marL="0" indent="0"/>
            <a:endParaRPr/>
          </a:p>
        </p:txBody>
      </p:sp>
      <p:sp>
        <p:nvSpPr>
          <p:cNvPr id="154" name="Google Shape;154;p9: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0:notes"/>
          <p:cNvSpPr txBox="1">
            <a:spLocks noGrp="1"/>
          </p:cNvSpPr>
          <p:nvPr>
            <p:ph type="body" idx="1"/>
          </p:nvPr>
        </p:nvSpPr>
        <p:spPr>
          <a:xfrm>
            <a:off x="710248" y="4459526"/>
            <a:ext cx="5681980" cy="4224814"/>
          </a:xfrm>
          <a:prstGeom prst="rect">
            <a:avLst/>
          </a:prstGeom>
          <a:noFill/>
          <a:ln>
            <a:noFill/>
          </a:ln>
        </p:spPr>
        <p:txBody>
          <a:bodyPr spcFirstLastPara="1" wrap="square" lIns="94219" tIns="47097" rIns="94219" bIns="47097" anchor="t" anchorCtr="0">
            <a:noAutofit/>
          </a:bodyPr>
          <a:lstStyle/>
          <a:p>
            <a:pPr marL="0" indent="0"/>
            <a:endParaRPr/>
          </a:p>
        </p:txBody>
      </p:sp>
      <p:sp>
        <p:nvSpPr>
          <p:cNvPr id="160" name="Google Shape;160;p10:notes"/>
          <p:cNvSpPr txBox="1">
            <a:spLocks noGrp="1"/>
          </p:cNvSpPr>
          <p:nvPr>
            <p:ph type="sldNum" idx="12"/>
          </p:nvPr>
        </p:nvSpPr>
        <p:spPr>
          <a:xfrm>
            <a:off x="4023093" y="8917422"/>
            <a:ext cx="3077739" cy="469424"/>
          </a:xfrm>
          <a:prstGeom prst="rect">
            <a:avLst/>
          </a:prstGeom>
          <a:noFill/>
          <a:ln>
            <a:noFill/>
          </a:ln>
        </p:spPr>
        <p:txBody>
          <a:bodyPr spcFirstLastPara="1" wrap="square" lIns="94219" tIns="47097" rIns="94219" bIns="47097" anchor="b" anchorCtr="0">
            <a:noAutofit/>
          </a:bodyPr>
          <a:lstStyle/>
          <a:p>
            <a:pPr algn="r">
              <a:buSzPts val="1400"/>
            </a:pPr>
            <a:fld id="{00000000-1234-1234-1234-123412341234}" type="slidenum">
              <a:rPr lang="en-US"/>
              <a:pPr algn="r">
                <a:buSzPts val="1400"/>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txBox="1">
            <a:spLocks noGrp="1"/>
          </p:cNvSpPr>
          <p:nvPr>
            <p:ph type="body" idx="1"/>
          </p:nvPr>
        </p:nvSpPr>
        <p:spPr>
          <a:xfrm>
            <a:off x="710248" y="4459526"/>
            <a:ext cx="5681980" cy="4224814"/>
          </a:xfrm>
          <a:prstGeom prst="rect">
            <a:avLst/>
          </a:prstGeom>
          <a:noFill/>
          <a:ln>
            <a:noFill/>
          </a:ln>
        </p:spPr>
        <p:txBody>
          <a:bodyPr spcFirstLastPara="1" wrap="square" lIns="94219" tIns="47097" rIns="94219" bIns="47097" anchor="t" anchorCtr="0">
            <a:noAutofit/>
          </a:bodyPr>
          <a:lstStyle/>
          <a:p>
            <a:pPr marL="0" indent="0"/>
            <a:endParaRPr/>
          </a:p>
        </p:txBody>
      </p:sp>
      <p:sp>
        <p:nvSpPr>
          <p:cNvPr id="167" name="Google Shape;167;p11: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a05c86069a_0_2: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a05c86069a_0_2: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115" name="Google Shape;115;g2a05c86069a_0_2:notes"/>
          <p:cNvSpPr txBox="1">
            <a:spLocks noGrp="1"/>
          </p:cNvSpPr>
          <p:nvPr>
            <p:ph type="sldNum" idx="12"/>
          </p:nvPr>
        </p:nvSpPr>
        <p:spPr>
          <a:xfrm>
            <a:off x="4023092" y="8917422"/>
            <a:ext cx="3077699" cy="469303"/>
          </a:xfrm>
          <a:prstGeom prst="rect">
            <a:avLst/>
          </a:prstGeom>
        </p:spPr>
        <p:txBody>
          <a:bodyPr spcFirstLastPara="1" wrap="square" lIns="94219" tIns="47097" rIns="94219" bIns="47097" anchor="b" anchorCtr="0">
            <a:noAutofit/>
          </a:bodyPr>
          <a:lstStyle/>
          <a:p>
            <a:pPr algn="r">
              <a:buSzPts val="1200"/>
            </a:pPr>
            <a:fld id="{00000000-1234-1234-1234-123412341234}" type="slidenum">
              <a:rPr lang="en-US"/>
              <a:pPr algn="r">
                <a:buSzPts val="1200"/>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a05c86069a_0_5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a05c86069a_0_53: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175" name="Google Shape;175;g2a05c86069a_0_53:notes"/>
          <p:cNvSpPr txBox="1">
            <a:spLocks noGrp="1"/>
          </p:cNvSpPr>
          <p:nvPr>
            <p:ph type="sldNum" idx="12"/>
          </p:nvPr>
        </p:nvSpPr>
        <p:spPr>
          <a:xfrm>
            <a:off x="4023092" y="8917422"/>
            <a:ext cx="3077699" cy="469303"/>
          </a:xfrm>
          <a:prstGeom prst="rect">
            <a:avLst/>
          </a:prstGeom>
        </p:spPr>
        <p:txBody>
          <a:bodyPr spcFirstLastPara="1" wrap="square" lIns="94219" tIns="47097" rIns="94219" bIns="47097" anchor="b" anchorCtr="0">
            <a:noAutofit/>
          </a:bodyPr>
          <a:lstStyle/>
          <a:p>
            <a:pPr algn="r">
              <a:buSzPts val="1200"/>
            </a:pPr>
            <a:fld id="{00000000-1234-1234-1234-123412341234}" type="slidenum">
              <a:rPr lang="en-US"/>
              <a:pPr algn="r">
                <a:buSzPts val="1200"/>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a05c86069a_0_59: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a05c86069a_0_59: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191" name="Google Shape;191;g2a05c86069a_0_59:notes"/>
          <p:cNvSpPr txBox="1">
            <a:spLocks noGrp="1"/>
          </p:cNvSpPr>
          <p:nvPr>
            <p:ph type="sldNum" idx="12"/>
          </p:nvPr>
        </p:nvSpPr>
        <p:spPr>
          <a:xfrm>
            <a:off x="4023092" y="8917422"/>
            <a:ext cx="3077699" cy="469303"/>
          </a:xfrm>
          <a:prstGeom prst="rect">
            <a:avLst/>
          </a:prstGeom>
        </p:spPr>
        <p:txBody>
          <a:bodyPr spcFirstLastPara="1" wrap="square" lIns="94219" tIns="47097" rIns="94219" bIns="47097" anchor="b" anchorCtr="0">
            <a:noAutofit/>
          </a:bodyPr>
          <a:lstStyle/>
          <a:p>
            <a:pPr algn="r">
              <a:buSzPts val="1200"/>
            </a:pPr>
            <a:fld id="{00000000-1234-1234-1234-123412341234}" type="slidenum">
              <a:rPr lang="en-US"/>
              <a:pPr algn="r">
                <a:buSzPts val="1200"/>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a05c86069a_0_3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a05c86069a_0_38: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211" name="Google Shape;211;g2a05c86069a_0_38:notes"/>
          <p:cNvSpPr txBox="1">
            <a:spLocks noGrp="1"/>
          </p:cNvSpPr>
          <p:nvPr>
            <p:ph type="sldNum" idx="12"/>
          </p:nvPr>
        </p:nvSpPr>
        <p:spPr>
          <a:xfrm>
            <a:off x="4023092" y="8917422"/>
            <a:ext cx="3077699" cy="469303"/>
          </a:xfrm>
          <a:prstGeom prst="rect">
            <a:avLst/>
          </a:prstGeom>
        </p:spPr>
        <p:txBody>
          <a:bodyPr spcFirstLastPara="1" wrap="square" lIns="94219" tIns="47097" rIns="94219" bIns="47097" anchor="b" anchorCtr="0">
            <a:noAutofit/>
          </a:bodyPr>
          <a:lstStyle/>
          <a:p>
            <a:pPr algn="r">
              <a:buSzPts val="1200"/>
            </a:pPr>
            <a:fld id="{00000000-1234-1234-1234-123412341234}" type="slidenum">
              <a:rPr lang="en-US"/>
              <a:pPr algn="r">
                <a:buSzPts val="1200"/>
              </a:pPr>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a05c86069a_0_47: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a05c86069a_0_47: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93" name="Google Shape;93;g2a05c86069a_0_47:notes"/>
          <p:cNvSpPr txBox="1">
            <a:spLocks noGrp="1"/>
          </p:cNvSpPr>
          <p:nvPr>
            <p:ph type="sldNum" idx="12"/>
          </p:nvPr>
        </p:nvSpPr>
        <p:spPr>
          <a:xfrm>
            <a:off x="4023092" y="8917422"/>
            <a:ext cx="3077699" cy="469303"/>
          </a:xfrm>
          <a:prstGeom prst="rect">
            <a:avLst/>
          </a:prstGeom>
        </p:spPr>
        <p:txBody>
          <a:bodyPr spcFirstLastPara="1" wrap="square" lIns="94219" tIns="47097" rIns="94219" bIns="47097" anchor="b" anchorCtr="0">
            <a:noAutofit/>
          </a:bodyPr>
          <a:lstStyle/>
          <a:p>
            <a:pPr algn="r">
              <a:buSzPts val="1200"/>
            </a:pPr>
            <a:fld id="{00000000-1234-1234-1234-123412341234}" type="slidenum">
              <a:rPr lang="en-US"/>
              <a:pPr algn="r">
                <a:buSzPts val="1200"/>
              </a:p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710248" y="4459526"/>
            <a:ext cx="5681980" cy="4224814"/>
          </a:xfrm>
          <a:prstGeom prst="rect">
            <a:avLst/>
          </a:prstGeom>
          <a:noFill/>
          <a:ln>
            <a:noFill/>
          </a:ln>
        </p:spPr>
        <p:txBody>
          <a:bodyPr spcFirstLastPara="1" wrap="square" lIns="94219" tIns="47097" rIns="94219" bIns="47097" anchor="t" anchorCtr="0">
            <a:noAutofit/>
          </a:bodyPr>
          <a:lstStyle/>
          <a:p>
            <a:pPr marL="0" indent="0"/>
            <a:endParaRPr/>
          </a:p>
        </p:txBody>
      </p:sp>
      <p:sp>
        <p:nvSpPr>
          <p:cNvPr id="99" name="Google Shape;99;p1: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3139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a05c86069a_0_14: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a05c86069a_0_14: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198" name="Google Shape;198;g2a05c86069a_0_14:notes"/>
          <p:cNvSpPr txBox="1">
            <a:spLocks noGrp="1"/>
          </p:cNvSpPr>
          <p:nvPr>
            <p:ph type="sldNum" idx="12"/>
          </p:nvPr>
        </p:nvSpPr>
        <p:spPr>
          <a:xfrm>
            <a:off x="4023092" y="8917422"/>
            <a:ext cx="3077699" cy="469303"/>
          </a:xfrm>
          <a:prstGeom prst="rect">
            <a:avLst/>
          </a:prstGeom>
        </p:spPr>
        <p:txBody>
          <a:bodyPr spcFirstLastPara="1" wrap="square" lIns="94219" tIns="47097" rIns="94219" bIns="47097" anchor="b" anchorCtr="0">
            <a:noAutofit/>
          </a:bodyPr>
          <a:lstStyle/>
          <a:p>
            <a:pPr algn="r">
              <a:buSzPts val="1200"/>
            </a:pPr>
            <a:fld id="{00000000-1234-1234-1234-123412341234}" type="slidenum">
              <a:rPr lang="en-US"/>
              <a:pPr algn="r">
                <a:buSzPts val="1200"/>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710248" y="4459526"/>
            <a:ext cx="5681980" cy="4224814"/>
          </a:xfrm>
          <a:prstGeom prst="rect">
            <a:avLst/>
          </a:prstGeom>
          <a:noFill/>
          <a:ln>
            <a:noFill/>
          </a:ln>
        </p:spPr>
        <p:txBody>
          <a:bodyPr spcFirstLastPara="1" wrap="square" lIns="94219" tIns="47097" rIns="94219" bIns="47097" anchor="t" anchorCtr="0">
            <a:noAutofit/>
          </a:bodyPr>
          <a:lstStyle/>
          <a:p>
            <a:pPr marL="0" indent="0"/>
            <a:endParaRPr/>
          </a:p>
        </p:txBody>
      </p:sp>
      <p:sp>
        <p:nvSpPr>
          <p:cNvPr id="99" name="Google Shape;99;p1: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710248" y="4459526"/>
            <a:ext cx="5681980" cy="4224814"/>
          </a:xfrm>
          <a:prstGeom prst="rect">
            <a:avLst/>
          </a:prstGeom>
          <a:noFill/>
          <a:ln>
            <a:noFill/>
          </a:ln>
        </p:spPr>
        <p:txBody>
          <a:bodyPr spcFirstLastPara="1" wrap="square" lIns="94219" tIns="47097" rIns="94219" bIns="47097" anchor="t" anchorCtr="0">
            <a:noAutofit/>
          </a:bodyPr>
          <a:lstStyle/>
          <a:p>
            <a:pPr marL="0" indent="0"/>
            <a:endParaRPr/>
          </a:p>
        </p:txBody>
      </p:sp>
      <p:sp>
        <p:nvSpPr>
          <p:cNvPr id="107" name="Google Shape;107;p2: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341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710248" y="4459526"/>
            <a:ext cx="5681980" cy="4224814"/>
          </a:xfrm>
          <a:prstGeom prst="rect">
            <a:avLst/>
          </a:prstGeom>
          <a:noFill/>
          <a:ln>
            <a:noFill/>
          </a:ln>
        </p:spPr>
        <p:txBody>
          <a:bodyPr spcFirstLastPara="1" wrap="square" lIns="94219" tIns="47097" rIns="94219" bIns="47097" anchor="t" anchorCtr="0">
            <a:noAutofit/>
          </a:bodyPr>
          <a:lstStyle/>
          <a:p>
            <a:pPr marL="0" indent="0"/>
            <a:endParaRPr/>
          </a:p>
        </p:txBody>
      </p:sp>
      <p:sp>
        <p:nvSpPr>
          <p:cNvPr id="107" name="Google Shape;107;p2: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710248" y="4459526"/>
            <a:ext cx="5681980" cy="4224814"/>
          </a:xfrm>
          <a:prstGeom prst="rect">
            <a:avLst/>
          </a:prstGeom>
          <a:noFill/>
          <a:ln>
            <a:noFill/>
          </a:ln>
        </p:spPr>
        <p:txBody>
          <a:bodyPr spcFirstLastPara="1" wrap="square" lIns="94219" tIns="47097" rIns="94219" bIns="47097" anchor="t" anchorCtr="0">
            <a:noAutofit/>
          </a:bodyPr>
          <a:lstStyle/>
          <a:p>
            <a:pPr marL="0" indent="0"/>
            <a:endParaRPr/>
          </a:p>
        </p:txBody>
      </p:sp>
      <p:sp>
        <p:nvSpPr>
          <p:cNvPr id="121" name="Google Shape;121;p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d650db85c7_0_4: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1d650db85c7_0_4:notes"/>
          <p:cNvSpPr txBox="1">
            <a:spLocks noGrp="1"/>
          </p:cNvSpPr>
          <p:nvPr>
            <p:ph type="body" idx="1"/>
          </p:nvPr>
        </p:nvSpPr>
        <p:spPr>
          <a:xfrm>
            <a:off x="710248" y="4459526"/>
            <a:ext cx="5681858" cy="4224935"/>
          </a:xfrm>
          <a:prstGeom prst="rect">
            <a:avLst/>
          </a:prstGeom>
          <a:noFill/>
          <a:ln>
            <a:noFill/>
          </a:ln>
        </p:spPr>
        <p:txBody>
          <a:bodyPr spcFirstLastPara="1" wrap="square" lIns="94219" tIns="47097" rIns="94219" bIns="47097" anchor="t" anchorCtr="0">
            <a:noAutofit/>
          </a:bodyPr>
          <a:lstStyle/>
          <a:p>
            <a:pPr marL="0" indent="0"/>
            <a:endParaRPr/>
          </a:p>
        </p:txBody>
      </p:sp>
      <p:sp>
        <p:nvSpPr>
          <p:cNvPr id="139" name="Google Shape;139;g1d650db85c7_0_4:notes"/>
          <p:cNvSpPr txBox="1">
            <a:spLocks noGrp="1"/>
          </p:cNvSpPr>
          <p:nvPr>
            <p:ph type="sldNum" idx="12"/>
          </p:nvPr>
        </p:nvSpPr>
        <p:spPr>
          <a:xfrm>
            <a:off x="4023092" y="8917422"/>
            <a:ext cx="3077699" cy="469303"/>
          </a:xfrm>
          <a:prstGeom prst="rect">
            <a:avLst/>
          </a:prstGeom>
          <a:noFill/>
          <a:ln>
            <a:noFill/>
          </a:ln>
        </p:spPr>
        <p:txBody>
          <a:bodyPr spcFirstLastPara="1" wrap="square" lIns="94219" tIns="47097" rIns="94219" bIns="47097" anchor="b" anchorCtr="0">
            <a:noAutofit/>
          </a:bodyPr>
          <a:lstStyle/>
          <a:p>
            <a:pPr algn="r">
              <a:buSzPts val="1200"/>
            </a:pPr>
            <a:fld id="{00000000-1234-1234-1234-123412341234}" type="slidenum">
              <a:rPr lang="en-US"/>
              <a:pPr algn="r">
                <a:buSzPts val="1200"/>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gaconnects.gadoe.org/Home/Default?ReturnUrl=%2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miller.k12.ga.us/facepolicy"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mhs.miller.k12.ga.us/annualmeetingforparent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hyperlink" Target="https://www.gadoe.org/Curriculum-Instruction-and-Assessment/Curriculum-and-Instruction/Pages/GA-K12-Math-Standards.asp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ixl.com/press/IXL-Product-Facts-Shee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g1d68e632422_0_0"/>
          <p:cNvPicPr preferRelativeResize="0"/>
          <p:nvPr/>
        </p:nvPicPr>
        <p:blipFill>
          <a:blip r:embed="rId3">
            <a:alphaModFix/>
          </a:blip>
          <a:stretch>
            <a:fillRect/>
          </a:stretch>
        </p:blipFill>
        <p:spPr>
          <a:xfrm>
            <a:off x="508925" y="152400"/>
            <a:ext cx="7817268" cy="6553199"/>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d650db85c7_0_22"/>
          <p:cNvSpPr txBox="1"/>
          <p:nvPr/>
        </p:nvSpPr>
        <p:spPr>
          <a:xfrm>
            <a:off x="2816595" y="300503"/>
            <a:ext cx="3244992" cy="262951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Lora"/>
              <a:buChar char="●"/>
            </a:pPr>
            <a:r>
              <a:rPr lang="en-US" sz="1400" b="0" i="0" u="none" strike="noStrike" cap="none" dirty="0">
                <a:solidFill>
                  <a:srgbClr val="000000"/>
                </a:solidFill>
                <a:latin typeface="Lora"/>
                <a:ea typeface="Lora"/>
                <a:cs typeface="Lora"/>
                <a:sym typeface="Lora"/>
              </a:rPr>
              <a:t>Students MAP RIT scores are entered into IXL to create personalized individual skills plans</a:t>
            </a:r>
            <a:endParaRPr sz="1400" b="0" i="0" u="none" strike="noStrike" cap="none" dirty="0">
              <a:solidFill>
                <a:srgbClr val="000000"/>
              </a:solidFill>
              <a:latin typeface="Lora"/>
              <a:ea typeface="Lora"/>
              <a:cs typeface="Lora"/>
              <a:sym typeface="Lora"/>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ora"/>
              <a:ea typeface="Lora"/>
              <a:cs typeface="Lora"/>
              <a:sym typeface="Lora"/>
            </a:endParaRPr>
          </a:p>
          <a:p>
            <a:pPr marL="457200" marR="0" lvl="0" indent="-317500" algn="l" rtl="0">
              <a:lnSpc>
                <a:spcPct val="100000"/>
              </a:lnSpc>
              <a:spcBef>
                <a:spcPts val="0"/>
              </a:spcBef>
              <a:spcAft>
                <a:spcPts val="0"/>
              </a:spcAft>
              <a:buClr>
                <a:srgbClr val="000000"/>
              </a:buClr>
              <a:buSzPts val="1400"/>
              <a:buFont typeface="Lora"/>
              <a:buChar char="●"/>
            </a:pPr>
            <a:r>
              <a:rPr lang="en-US" sz="1400" b="0" i="0" u="none" strike="noStrike" cap="none" dirty="0">
                <a:solidFill>
                  <a:srgbClr val="000000"/>
                </a:solidFill>
                <a:latin typeface="Lora"/>
                <a:ea typeface="Lora"/>
                <a:cs typeface="Lora"/>
                <a:sym typeface="Lora"/>
              </a:rPr>
              <a:t>Teachers create assignments to support instruction and reinforce standard-based skills</a:t>
            </a:r>
            <a:endParaRPr sz="1400" b="0" i="0" u="none" strike="noStrike" cap="none" dirty="0">
              <a:solidFill>
                <a:srgbClr val="000000"/>
              </a:solidFill>
              <a:latin typeface="Lora"/>
              <a:ea typeface="Lora"/>
              <a:cs typeface="Lora"/>
              <a:sym typeface="Lora"/>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ora"/>
              <a:ea typeface="Lora"/>
              <a:cs typeface="Lora"/>
              <a:sym typeface="Lora"/>
            </a:endParaRPr>
          </a:p>
          <a:p>
            <a:pPr marL="457200" marR="0" lvl="0" indent="-317500" algn="l" rtl="0">
              <a:lnSpc>
                <a:spcPct val="100000"/>
              </a:lnSpc>
              <a:spcBef>
                <a:spcPts val="0"/>
              </a:spcBef>
              <a:spcAft>
                <a:spcPts val="0"/>
              </a:spcAft>
              <a:buClr>
                <a:srgbClr val="000000"/>
              </a:buClr>
              <a:buSzPts val="1400"/>
              <a:buFont typeface="Lora"/>
              <a:buChar char="●"/>
            </a:pPr>
            <a:r>
              <a:rPr lang="en-US" sz="1400" b="0" i="0" u="none" strike="noStrike" cap="none" dirty="0">
                <a:solidFill>
                  <a:srgbClr val="000000"/>
                </a:solidFill>
                <a:latin typeface="Lora"/>
                <a:ea typeface="Lora"/>
                <a:cs typeface="Lora"/>
                <a:sym typeface="Lora"/>
              </a:rPr>
              <a:t>IXL is accessible to students from home</a:t>
            </a:r>
            <a:endParaRPr sz="1400" b="0" i="0" u="none" strike="noStrike" cap="none" dirty="0">
              <a:solidFill>
                <a:srgbClr val="000000"/>
              </a:solidFill>
              <a:latin typeface="Lora"/>
              <a:ea typeface="Lora"/>
              <a:cs typeface="Lora"/>
              <a:sym typeface="Lora"/>
            </a:endParaRPr>
          </a:p>
        </p:txBody>
      </p:sp>
      <p:pic>
        <p:nvPicPr>
          <p:cNvPr id="2" name="Picture 1"/>
          <p:cNvPicPr>
            <a:picLocks noChangeAspect="1"/>
          </p:cNvPicPr>
          <p:nvPr/>
        </p:nvPicPr>
        <p:blipFill>
          <a:blip r:embed="rId3"/>
          <a:stretch>
            <a:fillRect/>
          </a:stretch>
        </p:blipFill>
        <p:spPr>
          <a:xfrm>
            <a:off x="609601" y="2969962"/>
            <a:ext cx="7965051" cy="368367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381000" y="381000"/>
            <a:ext cx="8229600" cy="5105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9600"/>
              <a:buFont typeface="Calibri"/>
              <a:buNone/>
            </a:pPr>
            <a:r>
              <a:rPr lang="en-US" sz="8800" b="1">
                <a:latin typeface="Quicksand"/>
                <a:ea typeface="Quicksand"/>
                <a:cs typeface="Quicksand"/>
                <a:sym typeface="Quicksand"/>
              </a:rPr>
              <a:t>MAP</a:t>
            </a:r>
            <a:r>
              <a:rPr lang="en-US" sz="8800" b="1" cap="none">
                <a:latin typeface="Quicksand"/>
                <a:ea typeface="Quicksand"/>
                <a:cs typeface="Quicksand"/>
                <a:sym typeface="Quicksand"/>
              </a:rPr>
              <a:t/>
            </a:r>
            <a:br>
              <a:rPr lang="en-US" sz="8800" b="1" cap="none">
                <a:latin typeface="Quicksand"/>
                <a:ea typeface="Quicksand"/>
                <a:cs typeface="Quicksand"/>
                <a:sym typeface="Quicksand"/>
              </a:rPr>
            </a:br>
            <a:r>
              <a:rPr lang="en-US" sz="8800" b="1" cap="none">
                <a:latin typeface="Quicksand"/>
                <a:ea typeface="Quicksand"/>
                <a:cs typeface="Quicksand"/>
                <a:sym typeface="Quicksand"/>
              </a:rPr>
              <a:t>ASSESSMENT</a:t>
            </a:r>
            <a:endParaRPr sz="8800" b="1" cap="none">
              <a:latin typeface="Quicksand"/>
              <a:ea typeface="Quicksand"/>
              <a:cs typeface="Quicksand"/>
              <a:sym typeface="Quicksan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0"/>
          <p:cNvSpPr txBox="1">
            <a:spLocks noGrp="1"/>
          </p:cNvSpPr>
          <p:nvPr>
            <p:ph type="title"/>
          </p:nvPr>
        </p:nvSpPr>
        <p:spPr>
          <a:xfrm>
            <a:off x="152400" y="76200"/>
            <a:ext cx="8763000" cy="1524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200" b="1">
                <a:latin typeface="Lora"/>
                <a:ea typeface="Lora"/>
                <a:cs typeface="Lora"/>
                <a:sym typeface="Lora"/>
              </a:rPr>
              <a:t>PURPOSE MAP</a:t>
            </a:r>
            <a:r>
              <a:rPr lang="en-US" sz="4200" b="1" cap="none">
                <a:latin typeface="Lora"/>
                <a:ea typeface="Lora"/>
                <a:cs typeface="Lora"/>
                <a:sym typeface="Lora"/>
              </a:rPr>
              <a:t> </a:t>
            </a:r>
            <a:endParaRPr sz="4200" b="1" cap="none">
              <a:latin typeface="Lora"/>
              <a:ea typeface="Lora"/>
              <a:cs typeface="Lora"/>
              <a:sym typeface="Lora"/>
            </a:endParaRPr>
          </a:p>
        </p:txBody>
      </p:sp>
      <p:sp>
        <p:nvSpPr>
          <p:cNvPr id="163" name="Google Shape;163;p10"/>
          <p:cNvSpPr txBox="1">
            <a:spLocks noGrp="1"/>
          </p:cNvSpPr>
          <p:nvPr>
            <p:ph type="body" idx="1"/>
          </p:nvPr>
        </p:nvSpPr>
        <p:spPr>
          <a:xfrm>
            <a:off x="351375" y="1331350"/>
            <a:ext cx="8610600" cy="5343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800"/>
              <a:buNone/>
            </a:pPr>
            <a:r>
              <a:rPr lang="en-US" sz="2600" b="1"/>
              <a:t>MAP stands for </a:t>
            </a:r>
            <a:r>
              <a:rPr lang="en-US" sz="2600" b="1">
                <a:solidFill>
                  <a:srgbClr val="404040"/>
                </a:solidFill>
              </a:rPr>
              <a:t>Measures of Academic Progress</a:t>
            </a:r>
            <a:r>
              <a:rPr lang="en-US" sz="2600" b="1" baseline="30000">
                <a:solidFill>
                  <a:srgbClr val="404040"/>
                </a:solidFill>
              </a:rPr>
              <a:t>®</a:t>
            </a:r>
            <a:r>
              <a:rPr lang="en-US" sz="2600" b="1">
                <a:solidFill>
                  <a:srgbClr val="404040"/>
                </a:solidFill>
              </a:rPr>
              <a:t> (MAP</a:t>
            </a:r>
            <a:r>
              <a:rPr lang="en-US" sz="2600" b="1" baseline="30000">
                <a:solidFill>
                  <a:srgbClr val="404040"/>
                </a:solidFill>
              </a:rPr>
              <a:t>®</a:t>
            </a:r>
            <a:r>
              <a:rPr lang="en-US" sz="2600" b="1">
                <a:solidFill>
                  <a:srgbClr val="404040"/>
                </a:solidFill>
              </a:rPr>
              <a:t>)</a:t>
            </a:r>
            <a:r>
              <a:rPr lang="en-US" sz="2800" b="1">
                <a:solidFill>
                  <a:srgbClr val="404040"/>
                </a:solidFill>
              </a:rPr>
              <a:t> </a:t>
            </a:r>
            <a:endParaRPr sz="2800" b="1">
              <a:solidFill>
                <a:srgbClr val="404040"/>
              </a:solidFill>
            </a:endParaRPr>
          </a:p>
          <a:p>
            <a:pPr marL="914400" lvl="0" indent="0" algn="just" rtl="0">
              <a:lnSpc>
                <a:spcPct val="100000"/>
              </a:lnSpc>
              <a:spcBef>
                <a:spcPts val="0"/>
              </a:spcBef>
              <a:spcAft>
                <a:spcPts val="0"/>
              </a:spcAft>
              <a:buSzPts val="1800"/>
              <a:buNone/>
            </a:pPr>
            <a:endParaRPr sz="2800">
              <a:solidFill>
                <a:srgbClr val="404040"/>
              </a:solidFill>
            </a:endParaRPr>
          </a:p>
          <a:p>
            <a:pPr marL="457200" lvl="0" indent="-381000" algn="just" rtl="0">
              <a:lnSpc>
                <a:spcPct val="100000"/>
              </a:lnSpc>
              <a:spcBef>
                <a:spcPts val="0"/>
              </a:spcBef>
              <a:spcAft>
                <a:spcPts val="0"/>
              </a:spcAft>
              <a:buSzPts val="2400"/>
              <a:buFont typeface="Lora"/>
              <a:buChar char="•"/>
            </a:pPr>
            <a:r>
              <a:rPr lang="en-US" sz="2400">
                <a:latin typeface="Lora"/>
                <a:ea typeface="Lora"/>
                <a:cs typeface="Lora"/>
                <a:sym typeface="Lora"/>
              </a:rPr>
              <a:t>MAP is a suite of assessments that deliver data you need to make a difference in student progress; assessments are given three times throughout the school year (beginning of year, mid-year and end of year). </a:t>
            </a:r>
            <a:endParaRPr sz="2400">
              <a:latin typeface="Lora"/>
              <a:ea typeface="Lora"/>
              <a:cs typeface="Lora"/>
              <a:sym typeface="Lora"/>
            </a:endParaRPr>
          </a:p>
          <a:p>
            <a:pPr marL="457200" lvl="0" indent="0" algn="just" rtl="0">
              <a:lnSpc>
                <a:spcPct val="100000"/>
              </a:lnSpc>
              <a:spcBef>
                <a:spcPts val="0"/>
              </a:spcBef>
              <a:spcAft>
                <a:spcPts val="0"/>
              </a:spcAft>
              <a:buSzPts val="1800"/>
              <a:buNone/>
            </a:pPr>
            <a:endParaRPr sz="2400">
              <a:latin typeface="Lora"/>
              <a:ea typeface="Lora"/>
              <a:cs typeface="Lora"/>
              <a:sym typeface="Lora"/>
            </a:endParaRPr>
          </a:p>
          <a:p>
            <a:pPr marL="914400" lvl="0" indent="-355600" algn="l" rtl="0">
              <a:lnSpc>
                <a:spcPct val="115000"/>
              </a:lnSpc>
              <a:spcBef>
                <a:spcPts val="0"/>
              </a:spcBef>
              <a:spcAft>
                <a:spcPts val="0"/>
              </a:spcAft>
              <a:buSzPts val="2000"/>
              <a:buFont typeface="Lora"/>
              <a:buChar char="•"/>
            </a:pPr>
            <a:r>
              <a:rPr lang="en-US" sz="2000">
                <a:latin typeface="Lora"/>
                <a:ea typeface="Lora"/>
                <a:cs typeface="Lora"/>
                <a:sym typeface="Lora"/>
              </a:rPr>
              <a:t>MAP</a:t>
            </a:r>
            <a:r>
              <a:rPr lang="en-US" sz="2000" baseline="30000">
                <a:latin typeface="Lora"/>
                <a:ea typeface="Lora"/>
                <a:cs typeface="Lora"/>
                <a:sym typeface="Lora"/>
              </a:rPr>
              <a:t>®</a:t>
            </a:r>
            <a:r>
              <a:rPr lang="en-US" sz="2000">
                <a:latin typeface="Lora"/>
                <a:ea typeface="Lora"/>
                <a:cs typeface="Lora"/>
                <a:sym typeface="Lora"/>
              </a:rPr>
              <a:t> Growth™—measures areas that are related to our math and ELA standards</a:t>
            </a:r>
            <a:endParaRPr sz="2000" u="sng">
              <a:latin typeface="Lora"/>
              <a:ea typeface="Lora"/>
              <a:cs typeface="Lora"/>
              <a:sym typeface="Lora"/>
            </a:endParaRPr>
          </a:p>
          <a:p>
            <a:pPr marL="914400" lvl="0" indent="-355600" algn="l" rtl="0">
              <a:lnSpc>
                <a:spcPct val="115000"/>
              </a:lnSpc>
              <a:spcBef>
                <a:spcPts val="0"/>
              </a:spcBef>
              <a:spcAft>
                <a:spcPts val="0"/>
              </a:spcAft>
              <a:buSzPts val="2000"/>
              <a:buFont typeface="Lora"/>
              <a:buChar char="•"/>
            </a:pPr>
            <a:r>
              <a:rPr lang="en-US" sz="2000">
                <a:latin typeface="Lora"/>
                <a:ea typeface="Lora"/>
                <a:cs typeface="Lora"/>
                <a:sym typeface="Lora"/>
              </a:rPr>
              <a:t>MAP</a:t>
            </a:r>
            <a:r>
              <a:rPr lang="en-US" sz="2000" baseline="30000">
                <a:latin typeface="Lora"/>
                <a:ea typeface="Lora"/>
                <a:cs typeface="Lora"/>
                <a:sym typeface="Lora"/>
              </a:rPr>
              <a:t>®</a:t>
            </a:r>
            <a:r>
              <a:rPr lang="en-US" sz="2000">
                <a:latin typeface="Lora"/>
                <a:ea typeface="Lora"/>
                <a:cs typeface="Lora"/>
                <a:sym typeface="Lora"/>
              </a:rPr>
              <a:t> Skills™—identifies gaps and helps students to master specific skills within a hierarchy of foundational skills</a:t>
            </a:r>
            <a:endParaRPr sz="2000">
              <a:latin typeface="Lora"/>
              <a:ea typeface="Lora"/>
              <a:cs typeface="Lora"/>
              <a:sym typeface="Lora"/>
            </a:endParaRPr>
          </a:p>
          <a:p>
            <a:pPr marL="914400" lvl="0" indent="0" algn="just" rtl="0">
              <a:lnSpc>
                <a:spcPct val="100000"/>
              </a:lnSpc>
              <a:spcBef>
                <a:spcPts val="2100"/>
              </a:spcBef>
              <a:spcAft>
                <a:spcPts val="0"/>
              </a:spcAft>
              <a:buSzPts val="1800"/>
              <a:buNone/>
            </a:pPr>
            <a:endParaRPr sz="2400">
              <a:latin typeface="Lora"/>
              <a:ea typeface="Lora"/>
              <a:cs typeface="Lora"/>
              <a:sym typeface="Lora"/>
            </a:endParaRPr>
          </a:p>
        </p:txBody>
      </p:sp>
      <p:pic>
        <p:nvPicPr>
          <p:cNvPr id="164" name="Google Shape;164;p10"/>
          <p:cNvPicPr preferRelativeResize="0"/>
          <p:nvPr/>
        </p:nvPicPr>
        <p:blipFill rotWithShape="1">
          <a:blip r:embed="rId3">
            <a:alphaModFix/>
          </a:blip>
          <a:srcRect/>
          <a:stretch/>
        </p:blipFill>
        <p:spPr>
          <a:xfrm>
            <a:off x="6438925" y="5566475"/>
            <a:ext cx="2328700" cy="98672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1"/>
          <p:cNvSpPr txBox="1">
            <a:spLocks noGrp="1"/>
          </p:cNvSpPr>
          <p:nvPr>
            <p:ph type="title"/>
          </p:nvPr>
        </p:nvSpPr>
        <p:spPr>
          <a:xfrm>
            <a:off x="76200" y="274638"/>
            <a:ext cx="8991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500"/>
              <a:buFont typeface="Calibri"/>
              <a:buNone/>
            </a:pPr>
            <a:r>
              <a:rPr lang="en-US" sz="3500" b="1">
                <a:latin typeface="Lora"/>
                <a:ea typeface="Lora"/>
                <a:cs typeface="Lora"/>
                <a:sym typeface="Lora"/>
              </a:rPr>
              <a:t>How does the MAP assessment work?</a:t>
            </a:r>
            <a:endParaRPr sz="3500" b="1" cap="none">
              <a:latin typeface="Lora"/>
              <a:ea typeface="Lora"/>
              <a:cs typeface="Lora"/>
              <a:sym typeface="Lora"/>
            </a:endParaRPr>
          </a:p>
        </p:txBody>
      </p:sp>
      <p:sp>
        <p:nvSpPr>
          <p:cNvPr id="170" name="Google Shape;170;p11"/>
          <p:cNvSpPr txBox="1">
            <a:spLocks noGrp="1"/>
          </p:cNvSpPr>
          <p:nvPr>
            <p:ph type="body" idx="1"/>
          </p:nvPr>
        </p:nvSpPr>
        <p:spPr>
          <a:xfrm>
            <a:off x="192625" y="1295400"/>
            <a:ext cx="8470200" cy="5257800"/>
          </a:xfrm>
          <a:prstGeom prst="rect">
            <a:avLst/>
          </a:prstGeom>
          <a:noFill/>
          <a:ln>
            <a:noFill/>
          </a:ln>
        </p:spPr>
        <p:txBody>
          <a:bodyPr spcFirstLastPara="1" wrap="square" lIns="91425" tIns="45700" rIns="91425" bIns="45700" anchor="t" anchorCtr="0">
            <a:normAutofit fontScale="70000" lnSpcReduction="20000"/>
          </a:bodyPr>
          <a:lstStyle/>
          <a:p>
            <a:pPr marL="457200" lvl="0" indent="-358973" algn="l" rtl="0">
              <a:lnSpc>
                <a:spcPct val="115000"/>
              </a:lnSpc>
              <a:spcBef>
                <a:spcPts val="0"/>
              </a:spcBef>
              <a:spcAft>
                <a:spcPts val="0"/>
              </a:spcAft>
              <a:buClr>
                <a:schemeClr val="dk1"/>
              </a:buClr>
              <a:buSzPct val="100000"/>
              <a:buFont typeface="Lora"/>
              <a:buChar char="●"/>
            </a:pPr>
            <a:r>
              <a:rPr lang="en-US" sz="3283" dirty="0">
                <a:latin typeface="Lora"/>
                <a:ea typeface="Lora"/>
                <a:cs typeface="Lora"/>
                <a:sym typeface="Lora"/>
              </a:rPr>
              <a:t>Adaptive assessment that adjusts to students’ knowledge</a:t>
            </a:r>
            <a:endParaRPr sz="3283" dirty="0">
              <a:latin typeface="Lora"/>
              <a:ea typeface="Lora"/>
              <a:cs typeface="Lora"/>
              <a:sym typeface="Lora"/>
            </a:endParaRPr>
          </a:p>
          <a:p>
            <a:pPr marL="457200" lvl="0" indent="-358973" algn="l" rtl="0">
              <a:lnSpc>
                <a:spcPct val="115000"/>
              </a:lnSpc>
              <a:spcBef>
                <a:spcPts val="0"/>
              </a:spcBef>
              <a:spcAft>
                <a:spcPts val="0"/>
              </a:spcAft>
              <a:buClr>
                <a:schemeClr val="dk1"/>
              </a:buClr>
              <a:buSzPct val="100000"/>
              <a:buFont typeface="Lora"/>
              <a:buChar char="●"/>
            </a:pPr>
            <a:r>
              <a:rPr lang="en-US" sz="3283" dirty="0">
                <a:latin typeface="Lora"/>
                <a:ea typeface="Lora"/>
                <a:cs typeface="Lora"/>
                <a:sym typeface="Lora"/>
              </a:rPr>
              <a:t>Administered in math, reading, and language </a:t>
            </a:r>
            <a:r>
              <a:rPr lang="en-US" sz="3283" dirty="0" err="1" smtClean="0">
                <a:latin typeface="Lora"/>
                <a:ea typeface="Lora"/>
                <a:cs typeface="Lora"/>
                <a:sym typeface="Lora"/>
              </a:rPr>
              <a:t>usag</a:t>
            </a:r>
            <a:r>
              <a:rPr lang="en-US" sz="3283" dirty="0" smtClean="0">
                <a:latin typeface="Lora"/>
                <a:ea typeface="Lora"/>
                <a:cs typeface="Lora"/>
                <a:sym typeface="Lora"/>
              </a:rPr>
              <a:t>.</a:t>
            </a:r>
            <a:endParaRPr sz="3283" dirty="0">
              <a:latin typeface="Lora"/>
              <a:ea typeface="Lora"/>
              <a:cs typeface="Lora"/>
              <a:sym typeface="Lora"/>
            </a:endParaRPr>
          </a:p>
          <a:p>
            <a:pPr marL="457200" lvl="0" indent="-358973" algn="l" rtl="0">
              <a:lnSpc>
                <a:spcPct val="115000"/>
              </a:lnSpc>
              <a:spcBef>
                <a:spcPts val="0"/>
              </a:spcBef>
              <a:spcAft>
                <a:spcPts val="0"/>
              </a:spcAft>
              <a:buClr>
                <a:schemeClr val="dk1"/>
              </a:buClr>
              <a:buSzPct val="100000"/>
              <a:buFont typeface="Lora"/>
              <a:buChar char="●"/>
            </a:pPr>
            <a:r>
              <a:rPr lang="en-US" sz="3283" dirty="0">
                <a:latin typeface="Lora"/>
                <a:ea typeface="Lora"/>
                <a:cs typeface="Lora"/>
                <a:sym typeface="Lora"/>
              </a:rPr>
              <a:t>Norm referenced comparing students in the same grade across the country</a:t>
            </a:r>
            <a:endParaRPr sz="3283" dirty="0">
              <a:latin typeface="Lora"/>
              <a:ea typeface="Lora"/>
              <a:cs typeface="Lora"/>
              <a:sym typeface="Lora"/>
            </a:endParaRPr>
          </a:p>
          <a:p>
            <a:pPr marL="457200" lvl="0" indent="-358973" algn="l" rtl="0">
              <a:lnSpc>
                <a:spcPct val="115000"/>
              </a:lnSpc>
              <a:spcBef>
                <a:spcPts val="0"/>
              </a:spcBef>
              <a:spcAft>
                <a:spcPts val="0"/>
              </a:spcAft>
              <a:buClr>
                <a:schemeClr val="dk1"/>
              </a:buClr>
              <a:buSzPct val="100000"/>
              <a:buFont typeface="Lora"/>
              <a:buChar char="●"/>
            </a:pPr>
            <a:r>
              <a:rPr lang="en-US" sz="3283" dirty="0">
                <a:latin typeface="Lora"/>
                <a:ea typeface="Lora"/>
                <a:cs typeface="Lora"/>
                <a:sym typeface="Lora"/>
              </a:rPr>
              <a:t>Assigns projected achievement for Georgia Milestones</a:t>
            </a:r>
            <a:endParaRPr sz="3283" dirty="0">
              <a:latin typeface="Lora"/>
              <a:ea typeface="Lora"/>
              <a:cs typeface="Lora"/>
              <a:sym typeface="Lora"/>
            </a:endParaRPr>
          </a:p>
          <a:p>
            <a:pPr marL="457200" lvl="0" indent="-358973" algn="l" rtl="0">
              <a:lnSpc>
                <a:spcPct val="115000"/>
              </a:lnSpc>
              <a:spcBef>
                <a:spcPts val="0"/>
              </a:spcBef>
              <a:spcAft>
                <a:spcPts val="0"/>
              </a:spcAft>
              <a:buClr>
                <a:schemeClr val="dk1"/>
              </a:buClr>
              <a:buSzPct val="100000"/>
              <a:buFont typeface="Lora"/>
              <a:buChar char="●"/>
            </a:pPr>
            <a:r>
              <a:rPr lang="en-US" sz="3283" dirty="0">
                <a:latin typeface="Lora"/>
                <a:ea typeface="Lora"/>
                <a:cs typeface="Lora"/>
                <a:sym typeface="Lora"/>
              </a:rPr>
              <a:t>Assigns a RIT score </a:t>
            </a:r>
            <a:endParaRPr sz="3283" dirty="0">
              <a:latin typeface="Lora"/>
              <a:ea typeface="Lora"/>
              <a:cs typeface="Lora"/>
              <a:sym typeface="Lora"/>
            </a:endParaRPr>
          </a:p>
          <a:p>
            <a:pPr marL="914400" lvl="1" indent="-362730" algn="l" rtl="0">
              <a:lnSpc>
                <a:spcPct val="115000"/>
              </a:lnSpc>
              <a:spcBef>
                <a:spcPts val="0"/>
              </a:spcBef>
              <a:spcAft>
                <a:spcPts val="0"/>
              </a:spcAft>
              <a:buClr>
                <a:schemeClr val="dk1"/>
              </a:buClr>
              <a:buSzPct val="148304"/>
              <a:buFont typeface="Lora"/>
              <a:buChar char="○"/>
            </a:pPr>
            <a:r>
              <a:rPr lang="en-US" sz="2277" dirty="0">
                <a:latin typeface="Lora"/>
                <a:ea typeface="Lora"/>
                <a:cs typeface="Lora"/>
                <a:sym typeface="Lora"/>
              </a:rPr>
              <a:t>A specific RIT score represents the level where a student is ready to learn. The test finds that level by pinpointing where a student would just as likely answer incorrectly as correctly, the point between knowing and not knowing answers.</a:t>
            </a:r>
            <a:endParaRPr sz="3377" dirty="0">
              <a:latin typeface="Lora"/>
              <a:ea typeface="Lora"/>
              <a:cs typeface="Lora"/>
              <a:sym typeface="Lora"/>
            </a:endParaRPr>
          </a:p>
          <a:p>
            <a:pPr marL="914400" lvl="1" indent="-321055" algn="l" rtl="0">
              <a:lnSpc>
                <a:spcPct val="115000"/>
              </a:lnSpc>
              <a:spcBef>
                <a:spcPts val="0"/>
              </a:spcBef>
              <a:spcAft>
                <a:spcPts val="0"/>
              </a:spcAft>
              <a:buClr>
                <a:schemeClr val="dk1"/>
              </a:buClr>
              <a:buSzPct val="100000"/>
              <a:buFont typeface="Lora"/>
              <a:buChar char="○"/>
            </a:pPr>
            <a:r>
              <a:rPr lang="en-US" sz="2328" dirty="0">
                <a:latin typeface="Lora"/>
                <a:ea typeface="Lora"/>
                <a:cs typeface="Lora"/>
                <a:sym typeface="Lora"/>
              </a:rPr>
              <a:t>RIT scores are entered into Exact Path in order to assign Learning Paths to fill in gaps</a:t>
            </a:r>
            <a:endParaRPr sz="2328" dirty="0">
              <a:latin typeface="Lora"/>
              <a:ea typeface="Lora"/>
              <a:cs typeface="Lora"/>
              <a:sym typeface="Lora"/>
            </a:endParaRPr>
          </a:p>
          <a:p>
            <a:pPr marL="1371600" lvl="2" indent="-321054" algn="l" rtl="0">
              <a:lnSpc>
                <a:spcPct val="115000"/>
              </a:lnSpc>
              <a:spcBef>
                <a:spcPts val="0"/>
              </a:spcBef>
              <a:spcAft>
                <a:spcPts val="0"/>
              </a:spcAft>
              <a:buClr>
                <a:schemeClr val="dk1"/>
              </a:buClr>
              <a:buSzPct val="100000"/>
              <a:buFont typeface="Lora"/>
              <a:buChar char="■"/>
            </a:pPr>
            <a:r>
              <a:rPr lang="en-US" sz="2328" dirty="0">
                <a:latin typeface="Lora"/>
                <a:ea typeface="Lora"/>
                <a:cs typeface="Lora"/>
                <a:sym typeface="Lora"/>
              </a:rPr>
              <a:t>Exact Path identifies individual weaknesses and provides acceleration for students working beyond grade level</a:t>
            </a:r>
            <a:endParaRPr sz="2328" dirty="0">
              <a:latin typeface="Lora"/>
              <a:ea typeface="Lora"/>
              <a:cs typeface="Lora"/>
              <a:sym typeface="Lora"/>
            </a:endParaRPr>
          </a:p>
          <a:p>
            <a:pPr marL="914400" lvl="1" indent="-321055" algn="l" rtl="0">
              <a:lnSpc>
                <a:spcPct val="115000"/>
              </a:lnSpc>
              <a:spcBef>
                <a:spcPts val="0"/>
              </a:spcBef>
              <a:spcAft>
                <a:spcPts val="0"/>
              </a:spcAft>
              <a:buClr>
                <a:srgbClr val="595959"/>
              </a:buClr>
              <a:buSzPct val="100000"/>
              <a:buFont typeface="Lora"/>
              <a:buChar char="○"/>
            </a:pPr>
            <a:r>
              <a:rPr lang="en-US" sz="2328" dirty="0">
                <a:latin typeface="Lora"/>
                <a:ea typeface="Lora"/>
                <a:cs typeface="Lora"/>
                <a:sym typeface="Lora"/>
              </a:rPr>
              <a:t>RIT scores are also entered into IXL where individualized skill plans are developed </a:t>
            </a:r>
            <a:endParaRPr sz="2328" dirty="0">
              <a:latin typeface="Lora"/>
              <a:ea typeface="Lora"/>
              <a:cs typeface="Lora"/>
              <a:sym typeface="Lora"/>
            </a:endParaRPr>
          </a:p>
          <a:p>
            <a:pPr marL="1371600" lvl="2" indent="-321113" algn="l" rtl="0">
              <a:lnSpc>
                <a:spcPct val="115000"/>
              </a:lnSpc>
              <a:spcBef>
                <a:spcPts val="0"/>
              </a:spcBef>
              <a:spcAft>
                <a:spcPts val="0"/>
              </a:spcAft>
              <a:buClr>
                <a:srgbClr val="595959"/>
              </a:buClr>
              <a:buSzPct val="99748"/>
              <a:buFont typeface="Calibri"/>
              <a:buChar char="■"/>
            </a:pPr>
            <a:r>
              <a:rPr lang="en-US" sz="2334" dirty="0">
                <a:solidFill>
                  <a:srgbClr val="202124"/>
                </a:solidFill>
                <a:highlight>
                  <a:srgbClr val="FFFFFF"/>
                </a:highlight>
                <a:latin typeface="Lora"/>
                <a:ea typeface="Lora"/>
                <a:cs typeface="Lora"/>
                <a:sym typeface="Lora"/>
              </a:rPr>
              <a:t>IXL skills are aligned to the NWEA® MAP™ Growth assess</a:t>
            </a:r>
            <a:r>
              <a:rPr lang="en-US" sz="2334" dirty="0">
                <a:solidFill>
                  <a:srgbClr val="202124"/>
                </a:solidFill>
                <a:highlight>
                  <a:srgbClr val="FFFFFF"/>
                </a:highlight>
              </a:rPr>
              <a:t>ment.</a:t>
            </a:r>
            <a:endParaRPr sz="4334" dirty="0"/>
          </a:p>
          <a:p>
            <a:pPr marL="457200" lvl="1" indent="0" algn="l" rtl="0">
              <a:lnSpc>
                <a:spcPct val="100000"/>
              </a:lnSpc>
              <a:spcBef>
                <a:spcPts val="1200"/>
              </a:spcBef>
              <a:spcAft>
                <a:spcPts val="0"/>
              </a:spcAft>
              <a:buClr>
                <a:schemeClr val="dk1"/>
              </a:buClr>
              <a:buSzPct val="100000"/>
              <a:buNone/>
            </a:pPr>
            <a:endParaRPr dirty="0"/>
          </a:p>
          <a:p>
            <a:pPr marL="457200" lvl="1" indent="0" algn="l" rtl="0">
              <a:lnSpc>
                <a:spcPct val="100000"/>
              </a:lnSpc>
              <a:spcBef>
                <a:spcPts val="392"/>
              </a:spcBef>
              <a:spcAft>
                <a:spcPts val="0"/>
              </a:spcAft>
              <a:buClr>
                <a:schemeClr val="dk1"/>
              </a:buClr>
              <a:buSzPct val="100000"/>
              <a:buNone/>
            </a:pPr>
            <a:endParaRPr dirty="0"/>
          </a:p>
        </p:txBody>
      </p:sp>
      <p:pic>
        <p:nvPicPr>
          <p:cNvPr id="171" name="Google Shape;171;p11"/>
          <p:cNvPicPr preferRelativeResize="0"/>
          <p:nvPr/>
        </p:nvPicPr>
        <p:blipFill rotWithShape="1">
          <a:blip r:embed="rId3">
            <a:alphaModFix/>
          </a:blip>
          <a:srcRect/>
          <a:stretch/>
        </p:blipFill>
        <p:spPr>
          <a:xfrm>
            <a:off x="6438925" y="5566475"/>
            <a:ext cx="2328700" cy="98672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2a05c86069a_0_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smtClean="0">
                <a:latin typeface="Quicksand"/>
                <a:ea typeface="Quicksand"/>
                <a:cs typeface="Quicksand"/>
                <a:sym typeface="Quicksand"/>
              </a:rPr>
              <a:t>MAP Family Report</a:t>
            </a:r>
            <a:endParaRPr dirty="0">
              <a:latin typeface="Quicksand"/>
              <a:ea typeface="Quicksand"/>
              <a:cs typeface="Quicksand"/>
              <a:sym typeface="Quicksand"/>
            </a:endParaRPr>
          </a:p>
        </p:txBody>
      </p:sp>
      <p:sp>
        <p:nvSpPr>
          <p:cNvPr id="118" name="Google Shape;118;g2a05c86069a_0_2"/>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dirty="0">
              <a:latin typeface="Quicksand"/>
              <a:ea typeface="Quicksand"/>
              <a:cs typeface="Quicksand"/>
              <a:sym typeface="Quicksand"/>
            </a:endParaRPr>
          </a:p>
          <a:p>
            <a:pPr marL="0" lvl="0" indent="0" algn="l" rtl="0">
              <a:spcBef>
                <a:spcPts val="360"/>
              </a:spcBef>
              <a:spcAft>
                <a:spcPts val="0"/>
              </a:spcAft>
              <a:buNone/>
            </a:pPr>
            <a:endParaRPr dirty="0">
              <a:latin typeface="Quicksand"/>
              <a:ea typeface="Quicksand"/>
              <a:cs typeface="Quicksand"/>
              <a:sym typeface="Quicksand"/>
            </a:endParaRPr>
          </a:p>
          <a:p>
            <a:pPr marL="0" lvl="0" indent="0" algn="l" rtl="0">
              <a:spcBef>
                <a:spcPts val="360"/>
              </a:spcBef>
              <a:spcAft>
                <a:spcPts val="0"/>
              </a:spcAft>
              <a:buNone/>
            </a:pPr>
            <a:endParaRPr dirty="0">
              <a:latin typeface="Quicksand"/>
              <a:ea typeface="Quicksand"/>
              <a:cs typeface="Quicksand"/>
              <a:sym typeface="Quicksand"/>
            </a:endParaRPr>
          </a:p>
        </p:txBody>
      </p:sp>
      <p:pic>
        <p:nvPicPr>
          <p:cNvPr id="4" name="Picture 3"/>
          <p:cNvPicPr>
            <a:picLocks noChangeAspect="1"/>
          </p:cNvPicPr>
          <p:nvPr/>
        </p:nvPicPr>
        <p:blipFill>
          <a:blip r:embed="rId3"/>
          <a:stretch>
            <a:fillRect/>
          </a:stretch>
        </p:blipFill>
        <p:spPr>
          <a:xfrm>
            <a:off x="119081" y="1573501"/>
            <a:ext cx="8660336" cy="428177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a05c86069a_0_53"/>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b="1">
                <a:latin typeface="Quicksand"/>
                <a:ea typeface="Quicksand"/>
                <a:cs typeface="Quicksand"/>
                <a:sym typeface="Quicksand"/>
              </a:rPr>
              <a:t>Georgia Milestones Assessment</a:t>
            </a:r>
            <a:endParaRPr b="1">
              <a:latin typeface="Quicksand"/>
              <a:ea typeface="Quicksand"/>
              <a:cs typeface="Quicksand"/>
              <a:sym typeface="Quicksand"/>
            </a:endParaRPr>
          </a:p>
        </p:txBody>
      </p:sp>
      <p:sp>
        <p:nvSpPr>
          <p:cNvPr id="178" name="Google Shape;178;g2a05c86069a_0_53"/>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fontScale="92500" lnSpcReduction="10000"/>
          </a:bodyPr>
          <a:lstStyle/>
          <a:p>
            <a:pPr marL="0" lvl="0" indent="0" algn="ctr" rtl="0">
              <a:spcBef>
                <a:spcPts val="360"/>
              </a:spcBef>
              <a:spcAft>
                <a:spcPts val="0"/>
              </a:spcAft>
              <a:buNone/>
            </a:pPr>
            <a:r>
              <a:rPr lang="en-US" sz="4400" dirty="0" smtClean="0">
                <a:latin typeface="Quicksand"/>
                <a:ea typeface="Quicksand"/>
                <a:cs typeface="Quicksand"/>
                <a:sym typeface="Quicksand"/>
              </a:rPr>
              <a:t>MCHS EOC’s</a:t>
            </a:r>
          </a:p>
          <a:p>
            <a:pPr marL="0" lvl="0" indent="0" algn="ctr" rtl="0">
              <a:spcBef>
                <a:spcPts val="360"/>
              </a:spcBef>
              <a:spcAft>
                <a:spcPts val="0"/>
              </a:spcAft>
              <a:buNone/>
            </a:pPr>
            <a:r>
              <a:rPr lang="en-US" dirty="0" smtClean="0">
                <a:latin typeface="Quicksand"/>
                <a:ea typeface="Quicksand"/>
                <a:cs typeface="Quicksand"/>
                <a:sym typeface="Quicksand"/>
              </a:rPr>
              <a:t>Who </a:t>
            </a:r>
            <a:r>
              <a:rPr lang="en-US" dirty="0">
                <a:latin typeface="Quicksand"/>
                <a:ea typeface="Quicksand"/>
                <a:cs typeface="Quicksand"/>
                <a:sym typeface="Quicksand"/>
              </a:rPr>
              <a:t>&amp; What are Assessed</a:t>
            </a:r>
            <a:r>
              <a:rPr lang="en-US" dirty="0" smtClean="0">
                <a:latin typeface="Quicksand"/>
                <a:ea typeface="Quicksand"/>
                <a:cs typeface="Quicksand"/>
                <a:sym typeface="Quicksand"/>
              </a:rPr>
              <a:t>?</a:t>
            </a:r>
          </a:p>
          <a:p>
            <a:pPr marL="0" lvl="0" indent="0" algn="ctr" rtl="0">
              <a:spcBef>
                <a:spcPts val="360"/>
              </a:spcBef>
              <a:spcAft>
                <a:spcPts val="0"/>
              </a:spcAft>
              <a:buNone/>
            </a:pPr>
            <a:endParaRPr lang="en-US" dirty="0" smtClean="0">
              <a:latin typeface="Quicksand"/>
              <a:ea typeface="Quicksand"/>
              <a:cs typeface="Quicksand"/>
              <a:sym typeface="Quicksand"/>
            </a:endParaRPr>
          </a:p>
          <a:p>
            <a:pPr marL="0" lvl="0" indent="0" algn="ctr" rtl="0">
              <a:spcBef>
                <a:spcPts val="360"/>
              </a:spcBef>
              <a:spcAft>
                <a:spcPts val="0"/>
              </a:spcAft>
              <a:buNone/>
            </a:pPr>
            <a:r>
              <a:rPr lang="en-US" dirty="0" smtClean="0">
                <a:latin typeface="Quicksand"/>
                <a:sym typeface="Quicksand"/>
              </a:rPr>
              <a:t>All Students in Algebra: Concepts and Connections</a:t>
            </a:r>
          </a:p>
          <a:p>
            <a:pPr marL="0" lvl="0" indent="0" algn="ctr" rtl="0">
              <a:spcBef>
                <a:spcPts val="360"/>
              </a:spcBef>
              <a:spcAft>
                <a:spcPts val="0"/>
              </a:spcAft>
              <a:buNone/>
            </a:pPr>
            <a:endParaRPr lang="en-US" dirty="0" smtClean="0">
              <a:latin typeface="Quicksand"/>
              <a:sym typeface="Quicksand"/>
            </a:endParaRPr>
          </a:p>
          <a:p>
            <a:pPr marL="0" lvl="0" indent="0" algn="ctr" rtl="0">
              <a:spcBef>
                <a:spcPts val="360"/>
              </a:spcBef>
              <a:spcAft>
                <a:spcPts val="0"/>
              </a:spcAft>
              <a:buNone/>
            </a:pPr>
            <a:r>
              <a:rPr lang="en-US" dirty="0" smtClean="0">
                <a:latin typeface="Quicksand"/>
                <a:sym typeface="Quicksand"/>
              </a:rPr>
              <a:t>All Students in American Literature B</a:t>
            </a:r>
          </a:p>
          <a:p>
            <a:pPr marL="0" lvl="0" indent="0" algn="ctr" rtl="0">
              <a:spcBef>
                <a:spcPts val="360"/>
              </a:spcBef>
              <a:spcAft>
                <a:spcPts val="0"/>
              </a:spcAft>
              <a:buNone/>
            </a:pPr>
            <a:endParaRPr lang="en-US" dirty="0" smtClean="0">
              <a:latin typeface="Quicksand"/>
              <a:sym typeface="Quicksand"/>
            </a:endParaRPr>
          </a:p>
          <a:p>
            <a:pPr marL="0" lvl="0" indent="0" algn="ctr" rtl="0">
              <a:spcBef>
                <a:spcPts val="360"/>
              </a:spcBef>
              <a:spcAft>
                <a:spcPts val="0"/>
              </a:spcAft>
              <a:buNone/>
            </a:pPr>
            <a:r>
              <a:rPr lang="en-US" dirty="0" smtClean="0">
                <a:latin typeface="Quicksand"/>
                <a:sym typeface="Quicksand"/>
              </a:rPr>
              <a:t>All Students in Biology B</a:t>
            </a:r>
          </a:p>
          <a:p>
            <a:pPr marL="0" lvl="0" indent="0" algn="ctr" rtl="0">
              <a:spcBef>
                <a:spcPts val="360"/>
              </a:spcBef>
              <a:spcAft>
                <a:spcPts val="0"/>
              </a:spcAft>
              <a:buNone/>
            </a:pPr>
            <a:endParaRPr dirty="0"/>
          </a:p>
          <a:p>
            <a:pPr marL="0" lvl="0" indent="0" algn="l" rtl="0">
              <a:spcBef>
                <a:spcPts val="360"/>
              </a:spcBef>
              <a:spcAft>
                <a:spcPts val="0"/>
              </a:spcAft>
              <a:buNone/>
            </a:pPr>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a05c86069a_0_5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2800" dirty="0" smtClean="0">
                <a:latin typeface="Quicksand"/>
                <a:ea typeface="Quicksand"/>
                <a:cs typeface="Quicksand"/>
                <a:sym typeface="Quicksand"/>
              </a:rPr>
              <a:t>Parent/Student </a:t>
            </a:r>
            <a:r>
              <a:rPr lang="en-US" sz="2800" dirty="0">
                <a:latin typeface="Quicksand"/>
                <a:ea typeface="Quicksand"/>
                <a:cs typeface="Quicksand"/>
                <a:sym typeface="Quicksand"/>
              </a:rPr>
              <a:t>Resources </a:t>
            </a:r>
            <a:r>
              <a:rPr lang="en-US" sz="2800" dirty="0" smtClean="0">
                <a:latin typeface="Quicksand"/>
                <a:ea typeface="Quicksand"/>
                <a:cs typeface="Quicksand"/>
                <a:sym typeface="Quicksand"/>
              </a:rPr>
              <a:t>for EOC</a:t>
            </a:r>
            <a:endParaRPr sz="2800" dirty="0">
              <a:latin typeface="Quicksand"/>
              <a:ea typeface="Quicksand"/>
              <a:cs typeface="Quicksand"/>
              <a:sym typeface="Quicksand"/>
            </a:endParaRPr>
          </a:p>
        </p:txBody>
      </p:sp>
      <p:sp>
        <p:nvSpPr>
          <p:cNvPr id="194" name="Google Shape;194;g2a05c86069a_0_59"/>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buNone/>
            </a:pPr>
            <a:endParaRPr lang="en-US" dirty="0" smtClean="0">
              <a:latin typeface="Quicksand"/>
              <a:ea typeface="Quicksand"/>
              <a:cs typeface="Quicksand"/>
              <a:sym typeface="Quicksand"/>
            </a:endParaRPr>
          </a:p>
          <a:p>
            <a:pPr marL="0" lvl="0" indent="0">
              <a:buNone/>
            </a:pPr>
            <a:r>
              <a:rPr lang="en-US" dirty="0" smtClean="0">
                <a:latin typeface="Quicksand"/>
                <a:ea typeface="Quicksand"/>
                <a:cs typeface="Quicksand"/>
                <a:sym typeface="Quicksand"/>
              </a:rPr>
              <a:t>GADOE</a:t>
            </a:r>
          </a:p>
          <a:p>
            <a:pPr marL="0" lvl="0" indent="0">
              <a:buNone/>
            </a:pPr>
            <a:endParaRPr lang="en-US" dirty="0">
              <a:latin typeface="Quicksand"/>
              <a:ea typeface="Quicksand"/>
              <a:cs typeface="Quicksand"/>
              <a:sym typeface="Quicksand"/>
            </a:endParaRPr>
          </a:p>
          <a:p>
            <a:pPr marL="0" lvl="0" indent="0">
              <a:buNone/>
            </a:pPr>
            <a:r>
              <a:rPr lang="en-US" dirty="0" smtClean="0">
                <a:latin typeface="Quicksand"/>
                <a:ea typeface="Quicksand"/>
                <a:cs typeface="Quicksand"/>
                <a:sym typeface="Quicksand"/>
                <a:hlinkClick r:id="rId3"/>
              </a:rPr>
              <a:t>GA Connects</a:t>
            </a:r>
            <a:endParaRPr dirty="0">
              <a:latin typeface="Quicksand"/>
              <a:ea typeface="Quicksand"/>
              <a:cs typeface="Quicksand"/>
              <a:sym typeface="Quicksand"/>
            </a:endParaRPr>
          </a:p>
          <a:p>
            <a:pPr marL="0" lvl="0" indent="0" algn="l" rtl="0">
              <a:spcBef>
                <a:spcPts val="360"/>
              </a:spcBef>
              <a:spcAft>
                <a:spcPts val="0"/>
              </a:spcAft>
              <a:buNone/>
            </a:pPr>
            <a:endParaRPr dirty="0">
              <a:latin typeface="Quicksand"/>
              <a:ea typeface="Quicksand"/>
              <a:cs typeface="Quicksand"/>
              <a:sym typeface="Quicksand"/>
            </a:endParaRPr>
          </a:p>
          <a:p>
            <a:pPr marL="0" lvl="0" indent="0" algn="l" rtl="0">
              <a:spcBef>
                <a:spcPts val="360"/>
              </a:spcBef>
              <a:spcAft>
                <a:spcPts val="0"/>
              </a:spcAft>
              <a:buNone/>
            </a:pPr>
            <a:r>
              <a:rPr lang="en-US" dirty="0">
                <a:latin typeface="Quicksand"/>
                <a:ea typeface="Quicksand"/>
                <a:cs typeface="Quicksand"/>
                <a:sym typeface="Quicksand"/>
              </a:rPr>
              <a:t> </a:t>
            </a:r>
            <a:endParaRPr dirty="0">
              <a:latin typeface="Quicksand"/>
              <a:ea typeface="Quicksand"/>
              <a:cs typeface="Quicksand"/>
              <a:sym typeface="Quicksan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a05c86069a_0_3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Family &amp; Community Engagement</a:t>
            </a:r>
            <a:endParaRPr/>
          </a:p>
        </p:txBody>
      </p:sp>
      <p:sp>
        <p:nvSpPr>
          <p:cNvPr id="214" name="Google Shape;214;g2a05c86069a_0_38"/>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u="sng" dirty="0">
                <a:solidFill>
                  <a:schemeClr val="hlink"/>
                </a:solidFill>
                <a:hlinkClick r:id="rId3"/>
              </a:rPr>
              <a:t>Family Engagement Policy - Miller County School District</a:t>
            </a:r>
            <a:r>
              <a:rPr lang="en-US" dirty="0">
                <a:hlinkClick r:id="rId3"/>
              </a:rPr>
              <a:t> </a:t>
            </a:r>
            <a:endParaRPr lang="en-US" dirty="0" smtClean="0"/>
          </a:p>
          <a:p>
            <a:pPr marL="0" lvl="0" indent="0" algn="l" rtl="0">
              <a:spcBef>
                <a:spcPts val="360"/>
              </a:spcBef>
              <a:spcAft>
                <a:spcPts val="0"/>
              </a:spcAft>
              <a:buNone/>
            </a:pPr>
            <a:r>
              <a:rPr lang="en-US" dirty="0" smtClean="0"/>
              <a:t>Handout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smtClean="0">
                <a:hlinkClick r:id="rId4"/>
              </a:rPr>
              <a:t>MCHS Title 1 Annual Meeting</a:t>
            </a:r>
            <a:endParaRPr dirty="0"/>
          </a:p>
          <a:p>
            <a:pPr marL="0" lvl="0" indent="0" algn="l" rtl="0">
              <a:spcBef>
                <a:spcPts val="360"/>
              </a:spcBef>
              <a:spcAft>
                <a:spcPts val="0"/>
              </a:spcAft>
              <a:buNone/>
            </a:pPr>
            <a:endParaRPr lang="en-US" dirty="0" smtClean="0"/>
          </a:p>
          <a:p>
            <a:pPr marL="0" lvl="0" indent="0" algn="l" rtl="0">
              <a:spcBef>
                <a:spcPts val="360"/>
              </a:spcBef>
              <a:spcAft>
                <a:spcPts val="0"/>
              </a:spcAft>
              <a:buNone/>
            </a:pPr>
            <a:r>
              <a:rPr lang="en-US" dirty="0" smtClean="0"/>
              <a:t>School-Parent Compact</a:t>
            </a:r>
            <a:endParaRPr lang="en-US" dirty="0"/>
          </a:p>
          <a:p>
            <a:pPr marL="0" lvl="0" indent="0" algn="l" rtl="0">
              <a:spcBef>
                <a:spcPts val="360"/>
              </a:spcBef>
              <a:spcAft>
                <a:spcPts val="0"/>
              </a:spcAft>
              <a:buNone/>
            </a:pPr>
            <a:r>
              <a:rPr lang="en-US" dirty="0" smtClean="0"/>
              <a:t>Handout: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238" y="323850"/>
            <a:ext cx="7543800" cy="307777"/>
          </a:xfrm>
          <a:prstGeom prst="rect">
            <a:avLst/>
          </a:prstGeom>
          <a:noFill/>
        </p:spPr>
        <p:txBody>
          <a:bodyPr wrap="square" rtlCol="0">
            <a:spAutoFit/>
          </a:bodyPr>
          <a:lstStyle/>
          <a:p>
            <a:r>
              <a:rPr lang="en-US" dirty="0" smtClean="0"/>
              <a:t>Title 1 Annual Evaluation</a:t>
            </a:r>
            <a:endParaRPr lang="en-US" dirty="0"/>
          </a:p>
        </p:txBody>
      </p:sp>
      <p:pic>
        <p:nvPicPr>
          <p:cNvPr id="3" name="Picture 2"/>
          <p:cNvPicPr>
            <a:picLocks noChangeAspect="1"/>
          </p:cNvPicPr>
          <p:nvPr/>
        </p:nvPicPr>
        <p:blipFill>
          <a:blip r:embed="rId2"/>
          <a:stretch>
            <a:fillRect/>
          </a:stretch>
        </p:blipFill>
        <p:spPr>
          <a:xfrm>
            <a:off x="2428875" y="1285875"/>
            <a:ext cx="4286250" cy="4286250"/>
          </a:xfrm>
          <a:prstGeom prst="rect">
            <a:avLst/>
          </a:prstGeom>
        </p:spPr>
      </p:pic>
    </p:spTree>
    <p:extLst>
      <p:ext uri="{BB962C8B-B14F-4D97-AF65-F5344CB8AC3E}">
        <p14:creationId xmlns:p14="http://schemas.microsoft.com/office/powerpoint/2010/main" val="1203567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2a05c86069a_0_47"/>
          <p:cNvSpPr txBox="1">
            <a:spLocks noGrp="1"/>
          </p:cNvSpPr>
          <p:nvPr>
            <p:ph type="title"/>
          </p:nvPr>
        </p:nvSpPr>
        <p:spPr>
          <a:xfrm>
            <a:off x="457200" y="274638"/>
            <a:ext cx="8229600" cy="606425"/>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2000" dirty="0">
                <a:latin typeface="Quicksand"/>
                <a:ea typeface="Quicksand"/>
                <a:cs typeface="Quicksand"/>
                <a:sym typeface="Quicksand"/>
              </a:rPr>
              <a:t>Agenda</a:t>
            </a:r>
            <a:endParaRPr sz="2000" dirty="0">
              <a:latin typeface="Quicksand"/>
              <a:ea typeface="Quicksand"/>
              <a:cs typeface="Quicksand"/>
              <a:sym typeface="Quicksand"/>
            </a:endParaRPr>
          </a:p>
        </p:txBody>
      </p:sp>
      <p:sp>
        <p:nvSpPr>
          <p:cNvPr id="96" name="Google Shape;96;g2a05c86069a_0_47"/>
          <p:cNvSpPr txBox="1">
            <a:spLocks noGrp="1"/>
          </p:cNvSpPr>
          <p:nvPr>
            <p:ph type="body" idx="1"/>
          </p:nvPr>
        </p:nvSpPr>
        <p:spPr>
          <a:xfrm>
            <a:off x="457200" y="709613"/>
            <a:ext cx="8229600" cy="5781675"/>
          </a:xfrm>
          <a:prstGeom prst="rect">
            <a:avLst/>
          </a:prstGeom>
        </p:spPr>
        <p:txBody>
          <a:bodyPr spcFirstLastPara="1" wrap="square" lIns="91425" tIns="45700" rIns="91425" bIns="45700" anchor="t" anchorCtr="0">
            <a:normAutofit fontScale="32500" lnSpcReduction="20000"/>
          </a:bodyPr>
          <a:lstStyle/>
          <a:p>
            <a:pPr marL="114300" indent="0" algn="ctr">
              <a:buNone/>
            </a:pPr>
            <a:r>
              <a:rPr lang="en-US" dirty="0"/>
              <a:t>Annual Title I Parent Meeting</a:t>
            </a:r>
          </a:p>
          <a:p>
            <a:pPr marL="114300" indent="0" algn="ctr">
              <a:buNone/>
            </a:pPr>
            <a:r>
              <a:rPr lang="en-US" dirty="0"/>
              <a:t>MCHS Library - December 5, 2023 – 5:00 PM</a:t>
            </a:r>
          </a:p>
          <a:p>
            <a:pPr marL="114300" indent="0" algn="ctr">
              <a:buNone/>
            </a:pPr>
            <a:r>
              <a:rPr lang="en-US" dirty="0" smtClean="0"/>
              <a:t>        Agenda</a:t>
            </a:r>
            <a:endParaRPr lang="en-US" dirty="0"/>
          </a:p>
          <a:p>
            <a:pPr marL="114300" indent="0" algn="ctr">
              <a:buNone/>
            </a:pPr>
            <a:r>
              <a:rPr lang="en-US" dirty="0"/>
              <a:t>Jamie Dixon, Principal MCHS – </a:t>
            </a:r>
            <a:r>
              <a:rPr lang="en-US" dirty="0" smtClean="0"/>
              <a:t>Welcome</a:t>
            </a:r>
          </a:p>
          <a:p>
            <a:pPr marL="114300" indent="0" algn="ctr">
              <a:buNone/>
            </a:pPr>
            <a:endParaRPr lang="en-US" dirty="0"/>
          </a:p>
          <a:p>
            <a:pPr marL="114300" indent="0" algn="ctr">
              <a:buNone/>
            </a:pPr>
            <a:r>
              <a:rPr lang="en-US" dirty="0"/>
              <a:t>Parent Engagement Activity: </a:t>
            </a:r>
          </a:p>
          <a:p>
            <a:pPr marL="114300" indent="0" algn="ctr">
              <a:buNone/>
            </a:pPr>
            <a:r>
              <a:rPr lang="en-US" dirty="0"/>
              <a:t>Infinite Campus with Mrs. </a:t>
            </a:r>
            <a:r>
              <a:rPr lang="en-US" dirty="0" err="1"/>
              <a:t>Keumele</a:t>
            </a:r>
            <a:r>
              <a:rPr lang="en-US" dirty="0"/>
              <a:t> </a:t>
            </a:r>
            <a:r>
              <a:rPr lang="en-US" dirty="0" err="1"/>
              <a:t>Keown</a:t>
            </a:r>
            <a:r>
              <a:rPr lang="en-US" sz="3600" dirty="0"/>
              <a:t>, MCMS Counselor </a:t>
            </a:r>
            <a:endParaRPr lang="en-US" dirty="0"/>
          </a:p>
          <a:p>
            <a:pPr marL="114300" indent="0" algn="ctr">
              <a:buNone/>
            </a:pPr>
            <a:r>
              <a:rPr lang="en-US" dirty="0"/>
              <a:t> </a:t>
            </a:r>
          </a:p>
          <a:p>
            <a:pPr marL="114300" indent="0" algn="ctr">
              <a:buNone/>
            </a:pPr>
            <a:r>
              <a:rPr lang="en-US" dirty="0"/>
              <a:t>Annual Title I Parent Meeting</a:t>
            </a:r>
          </a:p>
          <a:p>
            <a:pPr marL="114300" indent="0" algn="ctr">
              <a:buNone/>
            </a:pPr>
            <a:r>
              <a:rPr lang="en-US" dirty="0"/>
              <a:t>Robert Green, Federal Programs Director </a:t>
            </a:r>
          </a:p>
          <a:p>
            <a:pPr marL="114300" lvl="0" indent="0" algn="ctr">
              <a:buNone/>
            </a:pPr>
            <a:r>
              <a:rPr lang="en-US" dirty="0"/>
              <a:t>What is a Title I school?</a:t>
            </a:r>
          </a:p>
          <a:p>
            <a:pPr marL="114300" lvl="0" indent="0" algn="ctr">
              <a:buNone/>
            </a:pPr>
            <a:r>
              <a:rPr lang="en-US" dirty="0"/>
              <a:t>How does our school spend Title I money? </a:t>
            </a:r>
          </a:p>
          <a:p>
            <a:pPr marL="114300" lvl="0" indent="0" algn="ctr">
              <a:buNone/>
            </a:pPr>
            <a:r>
              <a:rPr lang="en-US" dirty="0"/>
              <a:t>How is Title I Parent and Family Engagement money spent?</a:t>
            </a:r>
          </a:p>
          <a:p>
            <a:pPr marL="114300" lvl="0" indent="0" algn="ctr">
              <a:buNone/>
            </a:pPr>
            <a:r>
              <a:rPr lang="en-US" dirty="0"/>
              <a:t>What are our school’s Title I requirements?</a:t>
            </a:r>
          </a:p>
          <a:p>
            <a:pPr marL="114300" lvl="0" indent="0" algn="ctr">
              <a:buNone/>
            </a:pPr>
            <a:r>
              <a:rPr lang="en-US" dirty="0"/>
              <a:t>What is required by law for parent and family engagement?</a:t>
            </a:r>
          </a:p>
          <a:p>
            <a:pPr marL="114300" lvl="0" indent="0" algn="ctr">
              <a:buNone/>
            </a:pPr>
            <a:r>
              <a:rPr lang="en-US" dirty="0"/>
              <a:t>Does my child’s teacher meet professional qualifications?</a:t>
            </a:r>
          </a:p>
          <a:p>
            <a:pPr marL="114300" indent="0" algn="ctr">
              <a:buNone/>
            </a:pPr>
            <a:r>
              <a:rPr lang="en-US" dirty="0"/>
              <a:t> </a:t>
            </a:r>
          </a:p>
          <a:p>
            <a:pPr marL="114300" indent="0" algn="ctr">
              <a:buNone/>
            </a:pPr>
            <a:r>
              <a:rPr lang="en-US" dirty="0"/>
              <a:t>Jamie Dixon HS Principal, Dr.  Susan Grubbs MCHS Academic Coach</a:t>
            </a:r>
          </a:p>
          <a:p>
            <a:pPr marL="114300" lvl="0" indent="0" algn="ctr">
              <a:buNone/>
            </a:pPr>
            <a:r>
              <a:rPr lang="en-US" dirty="0"/>
              <a:t>What are our school wide goals?</a:t>
            </a:r>
          </a:p>
          <a:p>
            <a:pPr lvl="1" algn="ctr"/>
            <a:r>
              <a:rPr lang="en-US" dirty="0"/>
              <a:t>Review School Improvement Plan/Goals</a:t>
            </a:r>
          </a:p>
          <a:p>
            <a:pPr marL="114300" lvl="0" indent="0" algn="ctr">
              <a:buNone/>
            </a:pPr>
            <a:r>
              <a:rPr lang="en-US" dirty="0"/>
              <a:t>What curriculum does our school use?</a:t>
            </a:r>
          </a:p>
          <a:p>
            <a:pPr lvl="1" algn="ctr"/>
            <a:r>
              <a:rPr lang="en-US" dirty="0"/>
              <a:t>Review curriculum used at MCHS</a:t>
            </a:r>
          </a:p>
          <a:p>
            <a:pPr marL="114300" lvl="0" indent="0" algn="ctr">
              <a:buNone/>
            </a:pPr>
            <a:r>
              <a:rPr lang="en-US" dirty="0"/>
              <a:t>What tests will my child be taking?</a:t>
            </a:r>
          </a:p>
          <a:p>
            <a:pPr lvl="1" algn="ctr"/>
            <a:r>
              <a:rPr lang="en-US" dirty="0"/>
              <a:t>MAP, Progress Learning, Write Score, Georgia EOC</a:t>
            </a:r>
          </a:p>
          <a:p>
            <a:pPr marL="114300" lvl="0" indent="0" algn="ctr">
              <a:buNone/>
            </a:pPr>
            <a:r>
              <a:rPr lang="en-US" dirty="0"/>
              <a:t>What opportunities does the school provide for family engagement?</a:t>
            </a:r>
          </a:p>
          <a:p>
            <a:pPr lvl="1" algn="ctr"/>
            <a:r>
              <a:rPr lang="en-US" dirty="0"/>
              <a:t>Parent Transition Night, </a:t>
            </a:r>
            <a:r>
              <a:rPr lang="en-US" dirty="0" smtClean="0"/>
              <a:t>FAFSA </a:t>
            </a:r>
            <a:r>
              <a:rPr lang="en-US" dirty="0"/>
              <a:t>Night, Title 1 Annual Meeting</a:t>
            </a:r>
          </a:p>
          <a:p>
            <a:pPr lvl="1" algn="ctr"/>
            <a:r>
              <a:rPr lang="en-US" dirty="0"/>
              <a:t>Jointly developed School Compact</a:t>
            </a:r>
          </a:p>
          <a:p>
            <a:pPr lvl="1" algn="ctr"/>
            <a:r>
              <a:rPr lang="en-US" dirty="0"/>
              <a:t>School, Parent and Family Engagement Policy</a:t>
            </a:r>
          </a:p>
          <a:p>
            <a:pPr marL="114300" lvl="0" indent="0" algn="ctr">
              <a:buNone/>
            </a:pPr>
            <a:r>
              <a:rPr lang="en-US" dirty="0"/>
              <a:t>How responsive will the school be to my questions when staff is contacted?</a:t>
            </a:r>
          </a:p>
          <a:p>
            <a:pPr marL="114300" indent="0" algn="ctr">
              <a:buNone/>
            </a:pPr>
            <a:r>
              <a:rPr lang="en-US" dirty="0"/>
              <a:t>Question/Answer session</a:t>
            </a:r>
          </a:p>
          <a:p>
            <a:pPr marL="114300" indent="0" algn="ctr">
              <a:buNone/>
            </a:pPr>
            <a:r>
              <a:rPr lang="en-US" dirty="0"/>
              <a:t> </a:t>
            </a:r>
          </a:p>
          <a:p>
            <a:pPr marL="114300" indent="0" algn="ctr">
              <a:buNone/>
            </a:pPr>
            <a:r>
              <a:rPr lang="en-US" dirty="0"/>
              <a:t>Adjourn Title I </a:t>
            </a:r>
            <a:r>
              <a:rPr lang="en-US" dirty="0" smtClean="0"/>
              <a:t>Meeting</a:t>
            </a:r>
          </a:p>
          <a:p>
            <a:pPr marL="558800" lvl="3" indent="0">
              <a:spcBef>
                <a:spcPts val="0"/>
              </a:spcBef>
              <a:buSzPts val="2000"/>
              <a:buNone/>
            </a:pPr>
            <a:endParaRPr lang="en-US" dirty="0">
              <a:latin typeface="Quicksand"/>
              <a:ea typeface="Quicksand"/>
              <a:cs typeface="Quicksand"/>
              <a:sym typeface="Quicksand"/>
            </a:endParaRPr>
          </a:p>
          <a:p>
            <a:pPr marL="558800" lvl="3" indent="0">
              <a:spcBef>
                <a:spcPts val="0"/>
              </a:spcBef>
              <a:buSzPts val="2000"/>
              <a:buNone/>
            </a:pPr>
            <a:r>
              <a:rPr lang="en-US" dirty="0" smtClean="0">
                <a:latin typeface="Quicksand"/>
                <a:ea typeface="Quicksand"/>
                <a:cs typeface="Quicksand"/>
                <a:sym typeface="Quicksand"/>
              </a:rPr>
              <a:t>                                                              This meeting was not used to collect input, but provided as an opportunity to disseminate information.</a:t>
            </a:r>
            <a:endParaRPr lang="en-US" dirty="0">
              <a:latin typeface="Quicksand"/>
              <a:ea typeface="Quicksand"/>
              <a:cs typeface="Quicksand"/>
              <a:sym typeface="Quicksand"/>
            </a:endParaRPr>
          </a:p>
          <a:p>
            <a:pPr marL="571500" lvl="3" indent="0" algn="l" rtl="0">
              <a:spcBef>
                <a:spcPts val="0"/>
              </a:spcBef>
              <a:spcAft>
                <a:spcPts val="0"/>
              </a:spcAft>
              <a:buSzPts val="1800"/>
              <a:buNone/>
            </a:pPr>
            <a:endParaRPr lang="en-US" dirty="0" smtClean="0">
              <a:latin typeface="Quicksand"/>
              <a:ea typeface="Quicksand"/>
              <a:cs typeface="Quicksand"/>
              <a:sym typeface="Quicksan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377850" y="160775"/>
            <a:ext cx="7772400" cy="2895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DF322D"/>
              </a:buClr>
              <a:buSzPts val="19900"/>
              <a:buFont typeface="Calibri"/>
              <a:buNone/>
            </a:pPr>
            <a:r>
              <a:rPr lang="en-US" sz="16200" b="1" dirty="0" smtClean="0">
                <a:solidFill>
                  <a:srgbClr val="DF322D"/>
                </a:solidFill>
                <a:latin typeface="Bell MT" panose="02020503060305020303" pitchFamily="18" charset="0"/>
                <a:ea typeface="MS PGothic" panose="020B0600070205080204" pitchFamily="34" charset="-128"/>
                <a:cs typeface="Quicksand"/>
                <a:sym typeface="Quicksand"/>
              </a:rPr>
              <a:t>MCHS</a:t>
            </a:r>
            <a:endParaRPr sz="16200" b="1" dirty="0">
              <a:solidFill>
                <a:srgbClr val="DF322D"/>
              </a:solidFill>
              <a:latin typeface="Bell MT" panose="02020503060305020303" pitchFamily="18" charset="0"/>
              <a:ea typeface="MS PGothic" panose="020B0600070205080204" pitchFamily="34" charset="-128"/>
              <a:cs typeface="Quicksand"/>
              <a:sym typeface="Quicksand"/>
            </a:endParaRPr>
          </a:p>
        </p:txBody>
      </p:sp>
      <p:sp>
        <p:nvSpPr>
          <p:cNvPr id="102" name="Google Shape;102;p1"/>
          <p:cNvSpPr txBox="1">
            <a:spLocks noGrp="1"/>
          </p:cNvSpPr>
          <p:nvPr>
            <p:ph type="subTitle" idx="1"/>
          </p:nvPr>
        </p:nvSpPr>
        <p:spPr>
          <a:xfrm>
            <a:off x="687054" y="2557913"/>
            <a:ext cx="7696200" cy="1484698"/>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480"/>
              </a:spcBef>
              <a:spcAft>
                <a:spcPts val="0"/>
              </a:spcAft>
              <a:buClr>
                <a:srgbClr val="3F3F3F"/>
              </a:buClr>
              <a:buSzPts val="2400"/>
              <a:buNone/>
            </a:pPr>
            <a:r>
              <a:rPr lang="en-US" sz="2100" b="1" dirty="0" smtClean="0">
                <a:solidFill>
                  <a:srgbClr val="3F3F3F"/>
                </a:solidFill>
                <a:latin typeface="Quicksand"/>
                <a:ea typeface="Quicksand"/>
                <a:cs typeface="Quicksand"/>
                <a:sym typeface="Quicksand"/>
              </a:rPr>
              <a:t>Title </a:t>
            </a:r>
            <a:r>
              <a:rPr lang="en-US" sz="2100" b="1" dirty="0">
                <a:solidFill>
                  <a:srgbClr val="3F3F3F"/>
                </a:solidFill>
                <a:latin typeface="Quicksand"/>
                <a:ea typeface="Quicksand"/>
                <a:cs typeface="Quicksand"/>
                <a:sym typeface="Quicksand"/>
              </a:rPr>
              <a:t>1 Annual Parent </a:t>
            </a:r>
            <a:r>
              <a:rPr lang="en-US" sz="2100" b="1" dirty="0" smtClean="0">
                <a:solidFill>
                  <a:srgbClr val="3F3F3F"/>
                </a:solidFill>
                <a:latin typeface="Quicksand"/>
                <a:ea typeface="Quicksand"/>
                <a:cs typeface="Quicksand"/>
                <a:sym typeface="Quicksand"/>
              </a:rPr>
              <a:t>Meeting</a:t>
            </a:r>
          </a:p>
          <a:p>
            <a:pPr marL="0" lvl="0" indent="0" algn="ctr" rtl="0">
              <a:lnSpc>
                <a:spcPct val="100000"/>
              </a:lnSpc>
              <a:spcBef>
                <a:spcPts val="480"/>
              </a:spcBef>
              <a:spcAft>
                <a:spcPts val="0"/>
              </a:spcAft>
              <a:buClr>
                <a:srgbClr val="3F3F3F"/>
              </a:buClr>
              <a:buSzPts val="2400"/>
              <a:buNone/>
            </a:pPr>
            <a:endParaRPr lang="en-US" sz="2100" b="1" dirty="0" smtClean="0">
              <a:solidFill>
                <a:srgbClr val="3F3F3F"/>
              </a:solidFill>
              <a:latin typeface="Quicksand"/>
              <a:ea typeface="Quicksand"/>
              <a:cs typeface="Quicksand"/>
              <a:sym typeface="Quicksand"/>
            </a:endParaRPr>
          </a:p>
          <a:p>
            <a:pPr marL="0" indent="0">
              <a:spcBef>
                <a:spcPts val="480"/>
              </a:spcBef>
              <a:buClr>
                <a:srgbClr val="3F3F3F"/>
              </a:buClr>
              <a:buSzPts val="2400"/>
            </a:pPr>
            <a:r>
              <a:rPr lang="en-US" sz="2000" b="1" dirty="0" smtClean="0">
                <a:solidFill>
                  <a:srgbClr val="3F3F3F"/>
                </a:solidFill>
                <a:latin typeface="Quicksand"/>
                <a:ea typeface="Quicksand"/>
                <a:cs typeface="Quicksand"/>
                <a:sym typeface="Quicksand"/>
              </a:rPr>
              <a:t>School Improvement Plans/Goals</a:t>
            </a:r>
            <a:endParaRPr lang="en-US" sz="2000" b="1" dirty="0">
              <a:latin typeface="Quicksand"/>
              <a:ea typeface="Quicksand"/>
              <a:cs typeface="Quicksand"/>
              <a:sym typeface="Quicksand"/>
            </a:endParaRPr>
          </a:p>
          <a:p>
            <a:pPr marL="0" lvl="0" indent="0" algn="ctr" rtl="0">
              <a:lnSpc>
                <a:spcPct val="100000"/>
              </a:lnSpc>
              <a:spcBef>
                <a:spcPts val="480"/>
              </a:spcBef>
              <a:spcAft>
                <a:spcPts val="0"/>
              </a:spcAft>
              <a:buClr>
                <a:srgbClr val="3F3F3F"/>
              </a:buClr>
              <a:buSzPts val="2400"/>
              <a:buNone/>
            </a:pPr>
            <a:endParaRPr sz="2100" b="1" dirty="0">
              <a:solidFill>
                <a:srgbClr val="3F3F3F"/>
              </a:solidFill>
              <a:latin typeface="Quicksand"/>
              <a:ea typeface="Quicksand"/>
              <a:cs typeface="Quicksand"/>
              <a:sym typeface="Quicksand"/>
            </a:endParaRPr>
          </a:p>
        </p:txBody>
      </p:sp>
      <p:sp>
        <p:nvSpPr>
          <p:cNvPr id="104" name="Google Shape;104;p1"/>
          <p:cNvSpPr txBox="1"/>
          <p:nvPr/>
        </p:nvSpPr>
        <p:spPr>
          <a:xfrm>
            <a:off x="2667000" y="4346675"/>
            <a:ext cx="38100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200" b="1">
                <a:solidFill>
                  <a:srgbClr val="3F3F3F"/>
                </a:solidFill>
                <a:latin typeface="Quicksand"/>
                <a:ea typeface="Quicksand"/>
                <a:cs typeface="Quicksand"/>
                <a:sym typeface="Quicksand"/>
              </a:rPr>
              <a:t>December 4th &amp; 5th, 2023</a:t>
            </a:r>
            <a:endParaRPr sz="1800" b="1" i="0" u="none" strike="noStrike" cap="none">
              <a:solidFill>
                <a:srgbClr val="000000"/>
              </a:solidFill>
              <a:latin typeface="Quicksand"/>
              <a:ea typeface="Quicksand"/>
              <a:cs typeface="Quicksand"/>
              <a:sym typeface="Quicksand"/>
            </a:endParaRPr>
          </a:p>
          <a:p>
            <a:pPr marL="0" marR="0" lvl="0" indent="0" algn="ctr" rtl="0">
              <a:lnSpc>
                <a:spcPct val="100000"/>
              </a:lnSpc>
              <a:spcBef>
                <a:spcPts val="0"/>
              </a:spcBef>
              <a:spcAft>
                <a:spcPts val="0"/>
              </a:spcAft>
              <a:buClr>
                <a:srgbClr val="000000"/>
              </a:buClr>
              <a:buSzPts val="1800"/>
              <a:buFont typeface="Arial"/>
              <a:buNone/>
            </a:pPr>
            <a:endParaRPr sz="2200" b="1" i="0" u="none" strike="noStrike" cap="none">
              <a:solidFill>
                <a:srgbClr val="3F3F3F"/>
              </a:solidFill>
              <a:latin typeface="Lora"/>
              <a:ea typeface="Lora"/>
              <a:cs typeface="Lora"/>
              <a:sym typeface="Lora"/>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298" y="4835256"/>
            <a:ext cx="2363404" cy="177255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676717" y="4587214"/>
            <a:ext cx="2310130" cy="173259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flipV="1">
            <a:off x="338271" y="4566216"/>
            <a:ext cx="2341479" cy="1756109"/>
          </a:xfrm>
          <a:prstGeom prst="rect">
            <a:avLst/>
          </a:prstGeom>
        </p:spPr>
      </p:pic>
    </p:spTree>
    <p:extLst>
      <p:ext uri="{BB962C8B-B14F-4D97-AF65-F5344CB8AC3E}">
        <p14:creationId xmlns:p14="http://schemas.microsoft.com/office/powerpoint/2010/main" val="3904374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3" name="TextBox 2"/>
          <p:cNvSpPr txBox="1"/>
          <p:nvPr/>
        </p:nvSpPr>
        <p:spPr>
          <a:xfrm>
            <a:off x="977900" y="438151"/>
            <a:ext cx="7411453" cy="5016758"/>
          </a:xfrm>
          <a:prstGeom prst="rect">
            <a:avLst/>
          </a:prstGeom>
          <a:noFill/>
        </p:spPr>
        <p:txBody>
          <a:bodyPr wrap="square" rtlCol="0">
            <a:spAutoFit/>
          </a:bodyPr>
          <a:lstStyle/>
          <a:p>
            <a:r>
              <a:rPr lang="en-US" sz="1600" b="1" dirty="0" smtClean="0"/>
              <a:t>MCHS School Improvement Plan Goals</a:t>
            </a:r>
          </a:p>
          <a:p>
            <a:r>
              <a:rPr lang="en-US" dirty="0" smtClean="0"/>
              <a:t>	</a:t>
            </a:r>
            <a:r>
              <a:rPr lang="en-US" sz="1200" b="1" dirty="0">
                <a:solidFill>
                  <a:srgbClr val="FF0000"/>
                </a:solidFill>
              </a:rPr>
              <a:t>Increase Student </a:t>
            </a:r>
            <a:r>
              <a:rPr lang="en-US" sz="1200" b="1" dirty="0" smtClean="0">
                <a:solidFill>
                  <a:srgbClr val="FF0000"/>
                </a:solidFill>
              </a:rPr>
              <a:t>Engagement</a:t>
            </a:r>
          </a:p>
          <a:p>
            <a:r>
              <a:rPr lang="en-US" sz="1200" b="1" dirty="0" smtClean="0"/>
              <a:t>	     Flexible Groups</a:t>
            </a:r>
          </a:p>
          <a:p>
            <a:r>
              <a:rPr lang="en-US" sz="1200" b="1" dirty="0"/>
              <a:t> </a:t>
            </a:r>
            <a:r>
              <a:rPr lang="en-US" sz="1200" b="1" dirty="0" smtClean="0"/>
              <a:t>                         Student Centered Activities</a:t>
            </a:r>
          </a:p>
          <a:p>
            <a:r>
              <a:rPr lang="en-US" sz="1200" b="1" dirty="0"/>
              <a:t> </a:t>
            </a:r>
            <a:r>
              <a:rPr lang="en-US" sz="1200" b="1" dirty="0" smtClean="0"/>
              <a:t>                         Student Collaboration</a:t>
            </a:r>
          </a:p>
          <a:p>
            <a:r>
              <a:rPr lang="en-US" sz="1200" b="1" dirty="0" smtClean="0"/>
              <a:t>                          Rigor Adjusted to Needs</a:t>
            </a:r>
          </a:p>
          <a:p>
            <a:r>
              <a:rPr lang="en-US" sz="1200" b="1" dirty="0" smtClean="0"/>
              <a:t>                          Increase Use of Technology</a:t>
            </a:r>
          </a:p>
          <a:p>
            <a:r>
              <a:rPr lang="en-US" sz="1200" b="1" dirty="0"/>
              <a:t>	</a:t>
            </a:r>
            <a:r>
              <a:rPr lang="en-US" sz="1200" b="1" dirty="0">
                <a:solidFill>
                  <a:srgbClr val="FF0000"/>
                </a:solidFill>
              </a:rPr>
              <a:t>Data Driven Instructional </a:t>
            </a:r>
            <a:r>
              <a:rPr lang="en-US" sz="1200" b="1" dirty="0" smtClean="0">
                <a:solidFill>
                  <a:srgbClr val="FF0000"/>
                </a:solidFill>
              </a:rPr>
              <a:t>Decisions</a:t>
            </a:r>
          </a:p>
          <a:p>
            <a:r>
              <a:rPr lang="en-US" sz="1200" b="1" dirty="0">
                <a:solidFill>
                  <a:srgbClr val="FF0000"/>
                </a:solidFill>
              </a:rPr>
              <a:t> </a:t>
            </a:r>
            <a:r>
              <a:rPr lang="en-US" sz="1200" b="1" dirty="0" smtClean="0">
                <a:solidFill>
                  <a:srgbClr val="FF0000"/>
                </a:solidFill>
              </a:rPr>
              <a:t>                         </a:t>
            </a:r>
            <a:r>
              <a:rPr lang="en-US" sz="1200" b="1" dirty="0" smtClean="0">
                <a:solidFill>
                  <a:schemeClr val="tx1"/>
                </a:solidFill>
              </a:rPr>
              <a:t>Pre/Post Assessments in Science &amp; Social Studies</a:t>
            </a:r>
          </a:p>
          <a:p>
            <a:r>
              <a:rPr lang="en-US" sz="1200" b="1" dirty="0">
                <a:solidFill>
                  <a:schemeClr val="tx1"/>
                </a:solidFill>
              </a:rPr>
              <a:t> </a:t>
            </a:r>
            <a:r>
              <a:rPr lang="en-US" sz="1200" b="1" dirty="0" smtClean="0">
                <a:solidFill>
                  <a:schemeClr val="tx1"/>
                </a:solidFill>
              </a:rPr>
              <a:t>                         MAP Assessment</a:t>
            </a:r>
          </a:p>
          <a:p>
            <a:r>
              <a:rPr lang="en-US" sz="1200" b="1" dirty="0">
                <a:solidFill>
                  <a:schemeClr val="tx1"/>
                </a:solidFill>
              </a:rPr>
              <a:t> </a:t>
            </a:r>
            <a:r>
              <a:rPr lang="en-US" sz="1200" b="1" dirty="0" smtClean="0">
                <a:solidFill>
                  <a:schemeClr val="tx1"/>
                </a:solidFill>
              </a:rPr>
              <a:t>                         Data Digs</a:t>
            </a:r>
          </a:p>
          <a:p>
            <a:r>
              <a:rPr lang="en-US" sz="1200" b="1" dirty="0">
                <a:solidFill>
                  <a:schemeClr val="tx1"/>
                </a:solidFill>
              </a:rPr>
              <a:t> </a:t>
            </a:r>
            <a:r>
              <a:rPr lang="en-US" sz="1200" b="1" dirty="0" smtClean="0">
                <a:solidFill>
                  <a:schemeClr val="tx1"/>
                </a:solidFill>
              </a:rPr>
              <a:t>                         Curriculum Use with Fidelity</a:t>
            </a:r>
            <a:endParaRPr lang="en-US" sz="1200" dirty="0" smtClean="0">
              <a:solidFill>
                <a:schemeClr val="tx1"/>
              </a:solidFill>
            </a:endParaRPr>
          </a:p>
          <a:p>
            <a:r>
              <a:rPr lang="en-US" sz="1200" b="1" dirty="0" smtClean="0"/>
              <a:t>	</a:t>
            </a:r>
            <a:r>
              <a:rPr lang="en-US" sz="1200" b="1" dirty="0">
                <a:solidFill>
                  <a:srgbClr val="FF0000"/>
                </a:solidFill>
              </a:rPr>
              <a:t>Increase/Improve Numeracy </a:t>
            </a:r>
            <a:r>
              <a:rPr lang="en-US" sz="1200" b="1" dirty="0" smtClean="0">
                <a:solidFill>
                  <a:srgbClr val="FF0000"/>
                </a:solidFill>
              </a:rPr>
              <a:t>Skills</a:t>
            </a:r>
          </a:p>
          <a:p>
            <a:r>
              <a:rPr lang="en-US" sz="1200" b="1" dirty="0"/>
              <a:t> </a:t>
            </a:r>
            <a:r>
              <a:rPr lang="en-US" sz="1200" b="1" dirty="0" smtClean="0"/>
              <a:t>                          Professional Development</a:t>
            </a:r>
          </a:p>
          <a:p>
            <a:r>
              <a:rPr lang="en-US" sz="1200" b="1" dirty="0"/>
              <a:t> </a:t>
            </a:r>
            <a:r>
              <a:rPr lang="en-US" sz="1200" b="1" dirty="0" smtClean="0"/>
              <a:t>                          Checks for Understanding</a:t>
            </a:r>
          </a:p>
          <a:p>
            <a:r>
              <a:rPr lang="en-US" sz="1200" b="1" dirty="0"/>
              <a:t> </a:t>
            </a:r>
            <a:r>
              <a:rPr lang="en-US" sz="1200" b="1" dirty="0" smtClean="0"/>
              <a:t>                          Formative and Summative Data Comparison</a:t>
            </a:r>
            <a:endParaRPr lang="en-US" sz="1200" b="1" dirty="0" smtClean="0">
              <a:solidFill>
                <a:schemeClr val="tx1"/>
              </a:solidFill>
            </a:endParaRPr>
          </a:p>
          <a:p>
            <a:r>
              <a:rPr lang="en-US" sz="1200" b="1" dirty="0"/>
              <a:t>	</a:t>
            </a:r>
            <a:r>
              <a:rPr lang="en-US" sz="1200" b="1" dirty="0">
                <a:solidFill>
                  <a:srgbClr val="FF0000"/>
                </a:solidFill>
              </a:rPr>
              <a:t>Increase/Improve Literacy </a:t>
            </a:r>
            <a:r>
              <a:rPr lang="en-US" sz="1200" b="1" dirty="0" smtClean="0">
                <a:solidFill>
                  <a:srgbClr val="FF0000"/>
                </a:solidFill>
              </a:rPr>
              <a:t>Skills</a:t>
            </a:r>
          </a:p>
          <a:p>
            <a:r>
              <a:rPr lang="en-US" sz="1200" b="1" dirty="0"/>
              <a:t> </a:t>
            </a:r>
            <a:r>
              <a:rPr lang="en-US" sz="1200" b="1" dirty="0" smtClean="0"/>
              <a:t>                          Professional </a:t>
            </a:r>
            <a:r>
              <a:rPr lang="en-US" sz="1200" b="1" dirty="0"/>
              <a:t>Development</a:t>
            </a:r>
          </a:p>
          <a:p>
            <a:r>
              <a:rPr lang="en-US" sz="1200" b="1" dirty="0"/>
              <a:t>                           Checks for Understanding</a:t>
            </a:r>
          </a:p>
          <a:p>
            <a:r>
              <a:rPr lang="en-US" sz="1200" b="1" dirty="0"/>
              <a:t>                           Formative and Summative Data </a:t>
            </a:r>
            <a:r>
              <a:rPr lang="en-US" sz="1200" b="1" dirty="0" smtClean="0"/>
              <a:t>Comparison</a:t>
            </a:r>
          </a:p>
          <a:p>
            <a:r>
              <a:rPr lang="en-US" sz="1200" b="1" dirty="0">
                <a:solidFill>
                  <a:schemeClr val="tx1"/>
                </a:solidFill>
              </a:rPr>
              <a:t> </a:t>
            </a:r>
            <a:r>
              <a:rPr lang="en-US" sz="1200" b="1" dirty="0" smtClean="0">
                <a:solidFill>
                  <a:schemeClr val="tx1"/>
                </a:solidFill>
              </a:rPr>
              <a:t>                          Targeted Lexile Group Interventions</a:t>
            </a:r>
            <a:endParaRPr lang="en-US" sz="1200" b="1" dirty="0">
              <a:solidFill>
                <a:schemeClr val="tx1"/>
              </a:solidFill>
            </a:endParaRPr>
          </a:p>
          <a:p>
            <a:r>
              <a:rPr lang="en-US" sz="1200" b="1" dirty="0"/>
              <a:t> </a:t>
            </a:r>
            <a:r>
              <a:rPr lang="en-US" sz="1200" b="1" dirty="0" smtClean="0"/>
              <a:t>                   </a:t>
            </a:r>
            <a:r>
              <a:rPr lang="en-US" sz="1200" b="1" dirty="0" smtClean="0">
                <a:solidFill>
                  <a:srgbClr val="FF0000"/>
                </a:solidFill>
              </a:rPr>
              <a:t>Increase </a:t>
            </a:r>
            <a:r>
              <a:rPr lang="en-US" sz="1200" b="1" dirty="0">
                <a:solidFill>
                  <a:srgbClr val="FF0000"/>
                </a:solidFill>
              </a:rPr>
              <a:t>Daily Attendance</a:t>
            </a:r>
            <a:endParaRPr lang="en-US" sz="1200" b="1" dirty="0" smtClean="0">
              <a:solidFill>
                <a:srgbClr val="FF0000"/>
              </a:solidFill>
            </a:endParaRPr>
          </a:p>
          <a:p>
            <a:r>
              <a:rPr lang="en-US" dirty="0" smtClean="0"/>
              <a:t>                       </a:t>
            </a:r>
            <a:r>
              <a:rPr lang="en-US" sz="1200" b="1" dirty="0" smtClean="0"/>
              <a:t>Taking Attendance is Required Every Day – Every Class </a:t>
            </a:r>
          </a:p>
          <a:p>
            <a:r>
              <a:rPr lang="en-US" sz="1200" b="1" dirty="0"/>
              <a:t> </a:t>
            </a:r>
            <a:r>
              <a:rPr lang="en-US" sz="1200" b="1" dirty="0" smtClean="0"/>
              <a:t>                          Attendance will be Monitored and Interventions will be Set in Place.</a:t>
            </a:r>
          </a:p>
          <a:p>
            <a:r>
              <a:rPr lang="en-US" sz="1200" b="1" dirty="0"/>
              <a:t> </a:t>
            </a:r>
            <a:r>
              <a:rPr lang="en-US" sz="1200" b="1" dirty="0" smtClean="0"/>
              <a:t>                          State Policy will be Enforced. </a:t>
            </a:r>
            <a:r>
              <a:rPr lang="en-US" sz="1200" b="1" dirty="0"/>
              <a:t>GEORGIA COMPULSORY ATTENDANCE </a:t>
            </a:r>
            <a:r>
              <a:rPr lang="en-US" sz="1200" b="1" dirty="0" smtClean="0"/>
              <a:t>LAW</a:t>
            </a:r>
          </a:p>
          <a:p>
            <a:r>
              <a:rPr lang="en-US" sz="1200" b="1" dirty="0"/>
              <a:t> </a:t>
            </a:r>
            <a:r>
              <a:rPr lang="en-US" sz="1200" b="1" dirty="0" smtClean="0"/>
              <a:t>                          Positive Reward and Incentives</a:t>
            </a:r>
            <a:endParaRPr lang="en-US" sz="1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377850" y="160775"/>
            <a:ext cx="7772400" cy="2895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DF322D"/>
              </a:buClr>
              <a:buSzPts val="19900"/>
              <a:buFont typeface="Calibri"/>
              <a:buNone/>
            </a:pPr>
            <a:r>
              <a:rPr lang="en-US" sz="16200" b="1" dirty="0" smtClean="0">
                <a:solidFill>
                  <a:srgbClr val="DF322D"/>
                </a:solidFill>
                <a:latin typeface="Bell MT" panose="02020503060305020303" pitchFamily="18" charset="0"/>
                <a:ea typeface="MS PGothic" panose="020B0600070205080204" pitchFamily="34" charset="-128"/>
                <a:cs typeface="Quicksand"/>
                <a:sym typeface="Quicksand"/>
              </a:rPr>
              <a:t>MCHS</a:t>
            </a:r>
            <a:endParaRPr sz="16200" b="1" dirty="0">
              <a:solidFill>
                <a:srgbClr val="DF322D"/>
              </a:solidFill>
              <a:latin typeface="Bell MT" panose="02020503060305020303" pitchFamily="18" charset="0"/>
              <a:ea typeface="MS PGothic" panose="020B0600070205080204" pitchFamily="34" charset="-128"/>
              <a:cs typeface="Quicksand"/>
              <a:sym typeface="Quicksand"/>
            </a:endParaRPr>
          </a:p>
        </p:txBody>
      </p:sp>
      <p:sp>
        <p:nvSpPr>
          <p:cNvPr id="102" name="Google Shape;102;p1"/>
          <p:cNvSpPr txBox="1">
            <a:spLocks noGrp="1"/>
          </p:cNvSpPr>
          <p:nvPr>
            <p:ph type="subTitle" idx="1"/>
          </p:nvPr>
        </p:nvSpPr>
        <p:spPr>
          <a:xfrm>
            <a:off x="687054" y="2557913"/>
            <a:ext cx="7696200" cy="1484698"/>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480"/>
              </a:spcBef>
              <a:spcAft>
                <a:spcPts val="0"/>
              </a:spcAft>
              <a:buClr>
                <a:srgbClr val="3F3F3F"/>
              </a:buClr>
              <a:buSzPts val="2400"/>
              <a:buNone/>
            </a:pPr>
            <a:r>
              <a:rPr lang="en-US" sz="2100" b="1" dirty="0" smtClean="0">
                <a:solidFill>
                  <a:srgbClr val="3F3F3F"/>
                </a:solidFill>
                <a:latin typeface="Quicksand"/>
                <a:ea typeface="Quicksand"/>
                <a:cs typeface="Quicksand"/>
                <a:sym typeface="Quicksand"/>
              </a:rPr>
              <a:t>Title </a:t>
            </a:r>
            <a:r>
              <a:rPr lang="en-US" sz="2100" b="1" dirty="0">
                <a:solidFill>
                  <a:srgbClr val="3F3F3F"/>
                </a:solidFill>
                <a:latin typeface="Quicksand"/>
                <a:ea typeface="Quicksand"/>
                <a:cs typeface="Quicksand"/>
                <a:sym typeface="Quicksand"/>
              </a:rPr>
              <a:t>1 Annual Parent </a:t>
            </a:r>
            <a:r>
              <a:rPr lang="en-US" sz="2100" b="1" dirty="0" smtClean="0">
                <a:solidFill>
                  <a:srgbClr val="3F3F3F"/>
                </a:solidFill>
                <a:latin typeface="Quicksand"/>
                <a:ea typeface="Quicksand"/>
                <a:cs typeface="Quicksand"/>
                <a:sym typeface="Quicksand"/>
              </a:rPr>
              <a:t>Meeting</a:t>
            </a:r>
          </a:p>
          <a:p>
            <a:pPr marL="0" lvl="0" indent="0" algn="ctr" rtl="0">
              <a:lnSpc>
                <a:spcPct val="100000"/>
              </a:lnSpc>
              <a:spcBef>
                <a:spcPts val="480"/>
              </a:spcBef>
              <a:spcAft>
                <a:spcPts val="0"/>
              </a:spcAft>
              <a:buClr>
                <a:srgbClr val="3F3F3F"/>
              </a:buClr>
              <a:buSzPts val="2400"/>
              <a:buNone/>
            </a:pPr>
            <a:endParaRPr lang="en-US" sz="2100" b="1" dirty="0" smtClean="0">
              <a:solidFill>
                <a:srgbClr val="3F3F3F"/>
              </a:solidFill>
              <a:latin typeface="Quicksand"/>
              <a:ea typeface="Quicksand"/>
              <a:cs typeface="Quicksand"/>
              <a:sym typeface="Quicksand"/>
            </a:endParaRPr>
          </a:p>
          <a:p>
            <a:pPr marL="0" indent="0">
              <a:spcBef>
                <a:spcPts val="480"/>
              </a:spcBef>
              <a:buClr>
                <a:srgbClr val="3F3F3F"/>
              </a:buClr>
              <a:buSzPts val="2400"/>
            </a:pPr>
            <a:r>
              <a:rPr lang="en-US" sz="2000" b="1" dirty="0" smtClean="0">
                <a:solidFill>
                  <a:srgbClr val="3F3F3F"/>
                </a:solidFill>
                <a:latin typeface="Quicksand"/>
                <a:ea typeface="Quicksand"/>
                <a:cs typeface="Quicksand"/>
                <a:sym typeface="Quicksand"/>
              </a:rPr>
              <a:t>(Curriculum </a:t>
            </a:r>
            <a:r>
              <a:rPr lang="en-US" sz="2000" b="1" dirty="0">
                <a:solidFill>
                  <a:srgbClr val="3F3F3F"/>
                </a:solidFill>
                <a:latin typeface="Quicksand"/>
                <a:ea typeface="Quicksand"/>
                <a:cs typeface="Quicksand"/>
                <a:sym typeface="Quicksand"/>
              </a:rPr>
              <a:t>and Assessment </a:t>
            </a:r>
            <a:r>
              <a:rPr lang="en-US" sz="2000" b="1" dirty="0" smtClean="0">
                <a:solidFill>
                  <a:srgbClr val="3F3F3F"/>
                </a:solidFill>
                <a:latin typeface="Quicksand"/>
                <a:ea typeface="Quicksand"/>
                <a:cs typeface="Quicksand"/>
                <a:sym typeface="Quicksand"/>
              </a:rPr>
              <a:t>Information)</a:t>
            </a:r>
            <a:endParaRPr lang="en-US" sz="2000" b="1" dirty="0">
              <a:latin typeface="Quicksand"/>
              <a:ea typeface="Quicksand"/>
              <a:cs typeface="Quicksand"/>
              <a:sym typeface="Quicksand"/>
            </a:endParaRPr>
          </a:p>
          <a:p>
            <a:pPr marL="0" lvl="0" indent="0" algn="ctr" rtl="0">
              <a:lnSpc>
                <a:spcPct val="100000"/>
              </a:lnSpc>
              <a:spcBef>
                <a:spcPts val="480"/>
              </a:spcBef>
              <a:spcAft>
                <a:spcPts val="0"/>
              </a:spcAft>
              <a:buClr>
                <a:srgbClr val="3F3F3F"/>
              </a:buClr>
              <a:buSzPts val="2400"/>
              <a:buNone/>
            </a:pPr>
            <a:endParaRPr sz="2100" b="1" dirty="0">
              <a:solidFill>
                <a:srgbClr val="3F3F3F"/>
              </a:solidFill>
              <a:latin typeface="Quicksand"/>
              <a:ea typeface="Quicksand"/>
              <a:cs typeface="Quicksand"/>
              <a:sym typeface="Quicksand"/>
            </a:endParaRPr>
          </a:p>
        </p:txBody>
      </p:sp>
      <p:sp>
        <p:nvSpPr>
          <p:cNvPr id="104" name="Google Shape;104;p1"/>
          <p:cNvSpPr txBox="1"/>
          <p:nvPr/>
        </p:nvSpPr>
        <p:spPr>
          <a:xfrm>
            <a:off x="2667000" y="4346675"/>
            <a:ext cx="38100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200" b="1">
                <a:solidFill>
                  <a:srgbClr val="3F3F3F"/>
                </a:solidFill>
                <a:latin typeface="Quicksand"/>
                <a:ea typeface="Quicksand"/>
                <a:cs typeface="Quicksand"/>
                <a:sym typeface="Quicksand"/>
              </a:rPr>
              <a:t>December 4th &amp; 5th, 2023</a:t>
            </a:r>
            <a:endParaRPr sz="1800" b="1" i="0" u="none" strike="noStrike" cap="none">
              <a:solidFill>
                <a:srgbClr val="000000"/>
              </a:solidFill>
              <a:latin typeface="Quicksand"/>
              <a:ea typeface="Quicksand"/>
              <a:cs typeface="Quicksand"/>
              <a:sym typeface="Quicksand"/>
            </a:endParaRPr>
          </a:p>
          <a:p>
            <a:pPr marL="0" marR="0" lvl="0" indent="0" algn="ctr" rtl="0">
              <a:lnSpc>
                <a:spcPct val="100000"/>
              </a:lnSpc>
              <a:spcBef>
                <a:spcPts val="0"/>
              </a:spcBef>
              <a:spcAft>
                <a:spcPts val="0"/>
              </a:spcAft>
              <a:buClr>
                <a:srgbClr val="000000"/>
              </a:buClr>
              <a:buSzPts val="1800"/>
              <a:buFont typeface="Arial"/>
              <a:buNone/>
            </a:pPr>
            <a:endParaRPr sz="2200" b="1" i="0" u="none" strike="noStrike" cap="none">
              <a:solidFill>
                <a:srgbClr val="3F3F3F"/>
              </a:solidFill>
              <a:latin typeface="Lora"/>
              <a:ea typeface="Lora"/>
              <a:cs typeface="Lora"/>
              <a:sym typeface="Lora"/>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298" y="4835256"/>
            <a:ext cx="2363404" cy="177255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676717" y="4587214"/>
            <a:ext cx="2310130" cy="173259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flipV="1">
            <a:off x="338271" y="4566216"/>
            <a:ext cx="2341479" cy="175610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152400" y="274638"/>
            <a:ext cx="8686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800"/>
              <a:buFont typeface="Calibri"/>
              <a:buNone/>
            </a:pPr>
            <a:r>
              <a:rPr lang="en-US" sz="4000" b="1" cap="none" dirty="0" smtClean="0">
                <a:latin typeface="Bell MT" panose="02020503060305020303" pitchFamily="18" charset="0"/>
                <a:ea typeface="Quicksand"/>
                <a:cs typeface="Quicksand"/>
                <a:sym typeface="Quicksand"/>
              </a:rPr>
              <a:t>MCHS </a:t>
            </a:r>
            <a:r>
              <a:rPr lang="en-US" sz="4000" b="1" cap="none" dirty="0">
                <a:latin typeface="Bell MT" panose="02020503060305020303" pitchFamily="18" charset="0"/>
                <a:ea typeface="Quicksand"/>
                <a:cs typeface="Quicksand"/>
                <a:sym typeface="Quicksand"/>
              </a:rPr>
              <a:t>CURRICULUM</a:t>
            </a:r>
            <a:endParaRPr sz="4000" b="1" cap="none" dirty="0">
              <a:latin typeface="Bell MT" panose="02020503060305020303" pitchFamily="18" charset="0"/>
              <a:ea typeface="Quicksand"/>
              <a:cs typeface="Quicksand"/>
              <a:sym typeface="Quicksand"/>
            </a:endParaRPr>
          </a:p>
        </p:txBody>
      </p:sp>
      <p:sp>
        <p:nvSpPr>
          <p:cNvPr id="110" name="Google Shape;110;p2"/>
          <p:cNvSpPr txBox="1">
            <a:spLocks noGrp="1"/>
          </p:cNvSpPr>
          <p:nvPr>
            <p:ph type="body" idx="1"/>
          </p:nvPr>
        </p:nvSpPr>
        <p:spPr>
          <a:xfrm>
            <a:off x="152400" y="1352348"/>
            <a:ext cx="8915400" cy="4896051"/>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ct val="100000"/>
              <a:buNone/>
            </a:pPr>
            <a:endParaRPr sz="4800" dirty="0">
              <a:latin typeface="Lexend"/>
              <a:ea typeface="Lexend"/>
              <a:cs typeface="Lexend"/>
              <a:sym typeface="Lexend"/>
            </a:endParaRPr>
          </a:p>
          <a:p>
            <a:pPr lvl="0" indent="-403089">
              <a:spcBef>
                <a:spcPts val="0"/>
              </a:spcBef>
              <a:buSzPct val="99971"/>
              <a:buFont typeface="Quicksand"/>
              <a:buChar char="•"/>
            </a:pPr>
            <a:r>
              <a:rPr lang="en-US" b="1" dirty="0"/>
              <a:t> </a:t>
            </a:r>
            <a:r>
              <a:rPr lang="en-US" sz="2000" dirty="0">
                <a:hlinkClick r:id="rId3"/>
              </a:rPr>
              <a:t>Georgia's K-12 Mathematics Standards (gadoe.org)</a:t>
            </a:r>
            <a:r>
              <a:rPr lang="en-US" sz="2000" dirty="0"/>
              <a:t> </a:t>
            </a:r>
            <a:endParaRPr lang="en-US" sz="2000" dirty="0" smtClean="0">
              <a:latin typeface="Quicksand"/>
              <a:ea typeface="Quicksand"/>
              <a:cs typeface="Quicksand"/>
              <a:sym typeface="Quicksand"/>
            </a:endParaRPr>
          </a:p>
          <a:p>
            <a:pPr marL="54111" lvl="0" indent="0" algn="l" rtl="0">
              <a:lnSpc>
                <a:spcPct val="100000"/>
              </a:lnSpc>
              <a:spcBef>
                <a:spcPts val="0"/>
              </a:spcBef>
              <a:spcAft>
                <a:spcPts val="0"/>
              </a:spcAft>
              <a:buSzPct val="99971"/>
              <a:buNone/>
            </a:pPr>
            <a:r>
              <a:rPr lang="en-US" sz="2600" dirty="0">
                <a:latin typeface="Quicksand"/>
                <a:ea typeface="Quicksand"/>
                <a:cs typeface="Quicksand"/>
                <a:sym typeface="Quicksand"/>
              </a:rPr>
              <a:t>	</a:t>
            </a:r>
            <a:endParaRPr lang="en-US" sz="2600" dirty="0" smtClean="0">
              <a:latin typeface="Quicksand"/>
              <a:ea typeface="Quicksand"/>
              <a:cs typeface="Quicksand"/>
              <a:sym typeface="Quicksand"/>
            </a:endParaRPr>
          </a:p>
          <a:p>
            <a:pPr indent="-403089">
              <a:spcBef>
                <a:spcPts val="0"/>
              </a:spcBef>
              <a:buSzPct val="99971"/>
              <a:buFont typeface="Quicksand"/>
              <a:buChar char="•"/>
            </a:pPr>
            <a:r>
              <a:rPr lang="en-US" sz="2000" dirty="0" smtClean="0">
                <a:latin typeface="Quicksand"/>
                <a:ea typeface="Quicksand"/>
                <a:cs typeface="Quicksand"/>
                <a:sym typeface="Quicksand"/>
              </a:rPr>
              <a:t> </a:t>
            </a:r>
            <a:r>
              <a:rPr lang="en-US" sz="2000" dirty="0" smtClean="0">
                <a:solidFill>
                  <a:srgbClr val="FF0000"/>
                </a:solidFill>
                <a:latin typeface="Quicksand"/>
                <a:ea typeface="Quicksand"/>
                <a:cs typeface="Quicksand"/>
                <a:sym typeface="Quicksand"/>
              </a:rPr>
              <a:t>GA </a:t>
            </a:r>
            <a:r>
              <a:rPr lang="en-US" sz="2000" dirty="0">
                <a:solidFill>
                  <a:srgbClr val="FF0000"/>
                </a:solidFill>
                <a:latin typeface="Quicksand"/>
                <a:ea typeface="Quicksand"/>
                <a:cs typeface="Quicksand"/>
                <a:sym typeface="Quicksand"/>
              </a:rPr>
              <a:t>Standards of Excellence </a:t>
            </a:r>
            <a:endParaRPr lang="en-US" sz="2000" dirty="0" smtClean="0">
              <a:solidFill>
                <a:srgbClr val="FF0000"/>
              </a:solidFill>
              <a:latin typeface="Quicksand"/>
              <a:ea typeface="Quicksand"/>
              <a:cs typeface="Quicksand"/>
              <a:sym typeface="Quicksand"/>
            </a:endParaRPr>
          </a:p>
          <a:p>
            <a:pPr indent="-403089">
              <a:spcBef>
                <a:spcPts val="0"/>
              </a:spcBef>
              <a:buSzPct val="99971"/>
              <a:buFont typeface="Quicksand"/>
              <a:buChar char="•"/>
            </a:pPr>
            <a:endParaRPr lang="en-US" sz="2600" dirty="0" smtClean="0">
              <a:solidFill>
                <a:srgbClr val="FF0000"/>
              </a:solidFill>
              <a:latin typeface="Quicksand"/>
              <a:ea typeface="Quicksand"/>
              <a:cs typeface="Quicksand"/>
              <a:sym typeface="Quicksand"/>
            </a:endParaRPr>
          </a:p>
          <a:p>
            <a:pPr indent="-403089">
              <a:spcBef>
                <a:spcPts val="0"/>
              </a:spcBef>
              <a:buSzPct val="99971"/>
              <a:buFont typeface="Quicksand"/>
              <a:buChar char="•"/>
            </a:pPr>
            <a:endParaRPr lang="en-US" sz="2600" dirty="0" smtClean="0">
              <a:latin typeface="Quicksand"/>
              <a:ea typeface="Quicksand"/>
              <a:cs typeface="Quicksand"/>
              <a:sym typeface="Quicksand"/>
            </a:endParaRPr>
          </a:p>
          <a:p>
            <a:pPr indent="-403089">
              <a:spcBef>
                <a:spcPts val="0"/>
              </a:spcBef>
              <a:buSzPct val="99971"/>
              <a:buFont typeface="Quicksand"/>
              <a:buChar char="•"/>
            </a:pPr>
            <a:endParaRPr lang="en-US" sz="2600" dirty="0">
              <a:latin typeface="Quicksand"/>
              <a:ea typeface="Quicksand"/>
              <a:cs typeface="Quicksand"/>
              <a:sym typeface="Quicksand"/>
            </a:endParaRPr>
          </a:p>
          <a:p>
            <a:pPr marL="54111" lvl="0" indent="0" algn="l" rtl="0">
              <a:lnSpc>
                <a:spcPct val="100000"/>
              </a:lnSpc>
              <a:spcBef>
                <a:spcPts val="0"/>
              </a:spcBef>
              <a:spcAft>
                <a:spcPts val="0"/>
              </a:spcAft>
              <a:buSzPct val="99971"/>
              <a:buNone/>
            </a:pPr>
            <a:endParaRPr lang="en-US" sz="2600" dirty="0" smtClean="0">
              <a:latin typeface="Quicksand"/>
              <a:ea typeface="Quicksand"/>
              <a:cs typeface="Quicksand"/>
              <a:sym typeface="Quicksand"/>
            </a:endParaRPr>
          </a:p>
          <a:p>
            <a:pPr marL="54111" lvl="0" indent="0" algn="l" rtl="0">
              <a:lnSpc>
                <a:spcPct val="100000"/>
              </a:lnSpc>
              <a:spcBef>
                <a:spcPts val="0"/>
              </a:spcBef>
              <a:spcAft>
                <a:spcPts val="0"/>
              </a:spcAft>
              <a:buSzPct val="99971"/>
              <a:buNone/>
            </a:pPr>
            <a:endParaRPr lang="en-US" sz="2600" dirty="0" smtClean="0">
              <a:latin typeface="Quicksand"/>
              <a:ea typeface="Quicksand"/>
              <a:cs typeface="Quicksand"/>
              <a:sym typeface="Quicksand"/>
            </a:endParaRPr>
          </a:p>
          <a:p>
            <a:pPr marL="54111" lvl="0" indent="0" algn="l" rtl="0">
              <a:lnSpc>
                <a:spcPct val="100000"/>
              </a:lnSpc>
              <a:spcBef>
                <a:spcPts val="0"/>
              </a:spcBef>
              <a:spcAft>
                <a:spcPts val="0"/>
              </a:spcAft>
              <a:buSzPct val="99971"/>
              <a:buNone/>
            </a:pPr>
            <a:endParaRPr sz="2600" dirty="0" smtClean="0">
              <a:latin typeface="Quicksand"/>
              <a:ea typeface="Quicksand"/>
              <a:cs typeface="Quicksand"/>
              <a:sym typeface="Quicksand"/>
            </a:endParaRPr>
          </a:p>
        </p:txBody>
      </p:sp>
      <p:sp>
        <p:nvSpPr>
          <p:cNvPr id="111" name="Google Shape;111;p2"/>
          <p:cNvSpPr txBox="1"/>
          <p:nvPr/>
        </p:nvSpPr>
        <p:spPr>
          <a:xfrm>
            <a:off x="1524000" y="6183868"/>
            <a:ext cx="62484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3210" y="1282801"/>
            <a:ext cx="2095615" cy="887526"/>
          </a:xfrm>
          <a:prstGeom prst="rect">
            <a:avLst/>
          </a:prstGeom>
        </p:spPr>
      </p:pic>
      <p:pic>
        <p:nvPicPr>
          <p:cNvPr id="6" name="Picture 5"/>
          <p:cNvPicPr>
            <a:picLocks noChangeAspect="1"/>
          </p:cNvPicPr>
          <p:nvPr/>
        </p:nvPicPr>
        <p:blipFill>
          <a:blip r:embed="rId5"/>
          <a:stretch>
            <a:fillRect/>
          </a:stretch>
        </p:blipFill>
        <p:spPr>
          <a:xfrm>
            <a:off x="1482548" y="3522847"/>
            <a:ext cx="5829036" cy="2795100"/>
          </a:xfrm>
          <a:prstGeom prst="rect">
            <a:avLst/>
          </a:prstGeom>
        </p:spPr>
      </p:pic>
    </p:spTree>
    <p:extLst>
      <p:ext uri="{BB962C8B-B14F-4D97-AF65-F5344CB8AC3E}">
        <p14:creationId xmlns:p14="http://schemas.microsoft.com/office/powerpoint/2010/main" val="2949678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152400" y="274638"/>
            <a:ext cx="8686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800"/>
              <a:buFont typeface="Calibri"/>
              <a:buNone/>
            </a:pPr>
            <a:r>
              <a:rPr lang="en-US" sz="4000" b="1" cap="none" dirty="0" smtClean="0">
                <a:latin typeface="Bell MT" panose="02020503060305020303" pitchFamily="18" charset="0"/>
                <a:ea typeface="Quicksand"/>
                <a:cs typeface="Quicksand"/>
                <a:sym typeface="Quicksand"/>
              </a:rPr>
              <a:t>MCHS </a:t>
            </a:r>
            <a:r>
              <a:rPr lang="en-US" sz="4000" b="1" cap="none" dirty="0">
                <a:latin typeface="Bell MT" panose="02020503060305020303" pitchFamily="18" charset="0"/>
                <a:ea typeface="Quicksand"/>
                <a:cs typeface="Quicksand"/>
                <a:sym typeface="Quicksand"/>
              </a:rPr>
              <a:t>CURRICULUM</a:t>
            </a:r>
            <a:endParaRPr sz="4000" b="1" cap="none" dirty="0">
              <a:latin typeface="Bell MT" panose="02020503060305020303" pitchFamily="18" charset="0"/>
              <a:ea typeface="Quicksand"/>
              <a:cs typeface="Quicksand"/>
              <a:sym typeface="Quicksand"/>
            </a:endParaRPr>
          </a:p>
        </p:txBody>
      </p:sp>
      <p:sp>
        <p:nvSpPr>
          <p:cNvPr id="110" name="Google Shape;110;p2"/>
          <p:cNvSpPr txBox="1">
            <a:spLocks noGrp="1"/>
          </p:cNvSpPr>
          <p:nvPr>
            <p:ph type="body" idx="1"/>
          </p:nvPr>
        </p:nvSpPr>
        <p:spPr>
          <a:xfrm>
            <a:off x="152400" y="1282800"/>
            <a:ext cx="8915400" cy="496560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100000"/>
              </a:lnSpc>
              <a:spcBef>
                <a:spcPts val="0"/>
              </a:spcBef>
              <a:spcAft>
                <a:spcPts val="0"/>
              </a:spcAft>
              <a:buClr>
                <a:schemeClr val="dk1"/>
              </a:buClr>
              <a:buSzPct val="100000"/>
              <a:buNone/>
            </a:pPr>
            <a:endParaRPr sz="4800" dirty="0" smtClean="0">
              <a:latin typeface="Lexend"/>
              <a:ea typeface="Lexend"/>
              <a:cs typeface="Lexend"/>
              <a:sym typeface="Lexend"/>
            </a:endParaRPr>
          </a:p>
          <a:p>
            <a:pPr marL="54125" lvl="0" indent="0" algn="l" rtl="0">
              <a:lnSpc>
                <a:spcPct val="100000"/>
              </a:lnSpc>
              <a:spcBef>
                <a:spcPts val="0"/>
              </a:spcBef>
              <a:spcAft>
                <a:spcPts val="0"/>
              </a:spcAft>
              <a:buSzPct val="94056"/>
              <a:buNone/>
            </a:pPr>
            <a:r>
              <a:rPr lang="en-US" sz="2800" dirty="0" smtClean="0">
                <a:latin typeface="Quicksand"/>
                <a:ea typeface="Quicksand"/>
                <a:cs typeface="Quicksand"/>
                <a:sym typeface="Quicksand"/>
              </a:rPr>
              <a:t>McGraw </a:t>
            </a:r>
            <a:r>
              <a:rPr lang="en-US" sz="2800" dirty="0">
                <a:latin typeface="Quicksand"/>
                <a:ea typeface="Quicksand"/>
                <a:cs typeface="Quicksand"/>
                <a:sym typeface="Quicksand"/>
              </a:rPr>
              <a:t>Hill Curriculum</a:t>
            </a:r>
            <a:r>
              <a:rPr lang="en-US" sz="2800" dirty="0" smtClean="0">
                <a:latin typeface="Quicksand"/>
                <a:ea typeface="Quicksand"/>
                <a:cs typeface="Quicksand"/>
                <a:sym typeface="Quicksand"/>
              </a:rPr>
              <a:t>:</a:t>
            </a:r>
            <a:endParaRPr sz="2800" dirty="0">
              <a:latin typeface="Quicksand"/>
              <a:ea typeface="Quicksand"/>
              <a:cs typeface="Quicksand"/>
              <a:sym typeface="Quicksand"/>
            </a:endParaRPr>
          </a:p>
          <a:p>
            <a:pPr marL="914400" lvl="0" indent="-378797" algn="l" rtl="0">
              <a:lnSpc>
                <a:spcPct val="100000"/>
              </a:lnSpc>
              <a:spcBef>
                <a:spcPts val="0"/>
              </a:spcBef>
              <a:spcAft>
                <a:spcPts val="0"/>
              </a:spcAft>
              <a:buClr>
                <a:srgbClr val="FF0000"/>
              </a:buClr>
              <a:buSzPct val="100000"/>
              <a:buFont typeface="Quicksand"/>
              <a:buChar char="❏"/>
            </a:pPr>
            <a:r>
              <a:rPr lang="en-US" sz="2300" dirty="0">
                <a:solidFill>
                  <a:srgbClr val="FF0000"/>
                </a:solidFill>
                <a:latin typeface="Quicksand"/>
                <a:ea typeface="Quicksand"/>
                <a:cs typeface="Quicksand"/>
                <a:sym typeface="Quicksand"/>
              </a:rPr>
              <a:t>Reveal Math</a:t>
            </a:r>
            <a:endParaRPr sz="2300" dirty="0">
              <a:solidFill>
                <a:srgbClr val="FF0000"/>
              </a:solidFill>
              <a:latin typeface="Quicksand"/>
              <a:ea typeface="Quicksand"/>
              <a:cs typeface="Quicksand"/>
              <a:sym typeface="Quicksand"/>
            </a:endParaRPr>
          </a:p>
          <a:p>
            <a:pPr marL="914400" lvl="0" indent="-378797" algn="l" rtl="0">
              <a:lnSpc>
                <a:spcPct val="100000"/>
              </a:lnSpc>
              <a:spcBef>
                <a:spcPts val="0"/>
              </a:spcBef>
              <a:spcAft>
                <a:spcPts val="0"/>
              </a:spcAft>
              <a:buClr>
                <a:srgbClr val="FF0000"/>
              </a:buClr>
              <a:buSzPct val="100000"/>
              <a:buFont typeface="Quicksand"/>
              <a:buChar char="❏"/>
            </a:pPr>
            <a:r>
              <a:rPr lang="en-US" sz="2300" dirty="0">
                <a:solidFill>
                  <a:srgbClr val="FF0000"/>
                </a:solidFill>
                <a:latin typeface="Quicksand"/>
                <a:ea typeface="Quicksand"/>
                <a:cs typeface="Quicksand"/>
                <a:sym typeface="Quicksand"/>
              </a:rPr>
              <a:t>Inspire </a:t>
            </a:r>
            <a:r>
              <a:rPr lang="en-US" sz="2300" dirty="0" smtClean="0">
                <a:solidFill>
                  <a:srgbClr val="FF0000"/>
                </a:solidFill>
                <a:latin typeface="Quicksand"/>
                <a:ea typeface="Quicksand"/>
                <a:cs typeface="Quicksand"/>
                <a:sym typeface="Quicksand"/>
              </a:rPr>
              <a:t>Science</a:t>
            </a:r>
            <a:endParaRPr sz="2300" dirty="0">
              <a:solidFill>
                <a:srgbClr val="FF0000"/>
              </a:solidFill>
              <a:latin typeface="Quicksand"/>
              <a:ea typeface="Quicksand"/>
              <a:cs typeface="Quicksand"/>
              <a:sym typeface="Quicksand"/>
            </a:endParaRPr>
          </a:p>
          <a:p>
            <a:pPr marL="914400" lvl="0" indent="-378797" algn="l" rtl="0">
              <a:lnSpc>
                <a:spcPct val="100000"/>
              </a:lnSpc>
              <a:spcBef>
                <a:spcPts val="0"/>
              </a:spcBef>
              <a:spcAft>
                <a:spcPts val="0"/>
              </a:spcAft>
              <a:buClr>
                <a:srgbClr val="FF0000"/>
              </a:buClr>
              <a:buSzPct val="100000"/>
              <a:buFont typeface="Quicksand"/>
              <a:buChar char="❏"/>
            </a:pPr>
            <a:r>
              <a:rPr lang="en-US" sz="2300" dirty="0" smtClean="0">
                <a:solidFill>
                  <a:srgbClr val="FF0000"/>
                </a:solidFill>
                <a:latin typeface="Quicksand"/>
                <a:ea typeface="Quicksand"/>
                <a:cs typeface="Quicksand"/>
                <a:sym typeface="Quicksand"/>
              </a:rPr>
              <a:t>Spanish</a:t>
            </a:r>
          </a:p>
          <a:p>
            <a:pPr marL="914400" lvl="0" indent="-378797" algn="l" rtl="0">
              <a:lnSpc>
                <a:spcPct val="100000"/>
              </a:lnSpc>
              <a:spcBef>
                <a:spcPts val="0"/>
              </a:spcBef>
              <a:spcAft>
                <a:spcPts val="0"/>
              </a:spcAft>
              <a:buClr>
                <a:srgbClr val="FF0000"/>
              </a:buClr>
              <a:buSzPct val="100000"/>
              <a:buFont typeface="Quicksand"/>
              <a:buChar char="❏"/>
            </a:pPr>
            <a:r>
              <a:rPr lang="en-US" sz="2300" dirty="0" smtClean="0">
                <a:solidFill>
                  <a:srgbClr val="FF0000"/>
                </a:solidFill>
                <a:latin typeface="Quicksand"/>
                <a:ea typeface="Quicksand"/>
                <a:cs typeface="Quicksand"/>
                <a:sym typeface="Quicksand"/>
              </a:rPr>
              <a:t>Social Studies</a:t>
            </a:r>
            <a:endParaRPr lang="en-US" sz="2300" dirty="0">
              <a:solidFill>
                <a:srgbClr val="FF0000"/>
              </a:solidFill>
              <a:latin typeface="Quicksand"/>
              <a:ea typeface="Quicksand"/>
              <a:cs typeface="Quicksand"/>
              <a:sym typeface="Quicksand"/>
            </a:endParaRPr>
          </a:p>
          <a:p>
            <a:pPr marL="535603" lvl="0" indent="0" algn="l" rtl="0">
              <a:lnSpc>
                <a:spcPct val="100000"/>
              </a:lnSpc>
              <a:spcBef>
                <a:spcPts val="0"/>
              </a:spcBef>
              <a:spcAft>
                <a:spcPts val="0"/>
              </a:spcAft>
              <a:buClr>
                <a:srgbClr val="FF0000"/>
              </a:buClr>
              <a:buSzPct val="100000"/>
              <a:buNone/>
            </a:pPr>
            <a:endParaRPr lang="en-US" sz="3051" dirty="0">
              <a:solidFill>
                <a:srgbClr val="FF0000"/>
              </a:solidFill>
              <a:latin typeface="Quicksand"/>
              <a:ea typeface="Quicksand"/>
              <a:cs typeface="Quicksand"/>
              <a:sym typeface="Quicksand"/>
            </a:endParaRPr>
          </a:p>
          <a:p>
            <a:pPr marL="535603" lvl="0" indent="0" algn="l" rtl="0">
              <a:lnSpc>
                <a:spcPct val="100000"/>
              </a:lnSpc>
              <a:spcBef>
                <a:spcPts val="0"/>
              </a:spcBef>
              <a:spcAft>
                <a:spcPts val="0"/>
              </a:spcAft>
              <a:buClr>
                <a:srgbClr val="FF0000"/>
              </a:buClr>
              <a:buSzPct val="100000"/>
              <a:buNone/>
            </a:pPr>
            <a:r>
              <a:rPr lang="en-US" sz="3100" dirty="0" smtClean="0">
                <a:latin typeface="Quicksand"/>
                <a:ea typeface="Quicksand"/>
                <a:cs typeface="Quicksand"/>
                <a:sym typeface="Quicksand"/>
              </a:rPr>
              <a:t>Dave Ramsey-Ramsey Education</a:t>
            </a:r>
          </a:p>
          <a:p>
            <a:pPr marL="535603" lvl="0" indent="0" algn="l" rtl="0">
              <a:lnSpc>
                <a:spcPct val="100000"/>
              </a:lnSpc>
              <a:spcBef>
                <a:spcPts val="0"/>
              </a:spcBef>
              <a:spcAft>
                <a:spcPts val="0"/>
              </a:spcAft>
              <a:buClr>
                <a:srgbClr val="FF0000"/>
              </a:buClr>
              <a:buSzPct val="100000"/>
              <a:buNone/>
            </a:pPr>
            <a:endParaRPr lang="en-US" sz="3100" dirty="0" smtClean="0">
              <a:latin typeface="Quicksand"/>
              <a:ea typeface="Quicksand"/>
              <a:cs typeface="Quicksand"/>
              <a:sym typeface="Quicksand"/>
            </a:endParaRPr>
          </a:p>
          <a:p>
            <a:pPr marL="535603" lvl="0" indent="0" algn="l" rtl="0">
              <a:lnSpc>
                <a:spcPct val="100000"/>
              </a:lnSpc>
              <a:spcBef>
                <a:spcPts val="0"/>
              </a:spcBef>
              <a:spcAft>
                <a:spcPts val="0"/>
              </a:spcAft>
              <a:buClr>
                <a:srgbClr val="FF0000"/>
              </a:buClr>
              <a:buSzPct val="100000"/>
              <a:buNone/>
            </a:pPr>
            <a:r>
              <a:rPr lang="en-US" sz="2800" dirty="0" smtClean="0">
                <a:latin typeface="Quicksand"/>
                <a:ea typeface="Quicksand"/>
                <a:cs typeface="Quicksand"/>
                <a:sym typeface="Quicksand"/>
              </a:rPr>
              <a:t>My Perspectives - ELA</a:t>
            </a:r>
            <a:endParaRPr lang="en-US" sz="2800" dirty="0">
              <a:latin typeface="Quicksand"/>
              <a:ea typeface="Quicksand"/>
              <a:cs typeface="Quicksand"/>
              <a:sym typeface="Quicksand"/>
            </a:endParaRPr>
          </a:p>
          <a:p>
            <a:pPr marL="914400" lvl="0" indent="0" algn="l" rtl="0">
              <a:lnSpc>
                <a:spcPct val="100000"/>
              </a:lnSpc>
              <a:spcBef>
                <a:spcPts val="518"/>
              </a:spcBef>
              <a:spcAft>
                <a:spcPts val="0"/>
              </a:spcAft>
              <a:buSzPct val="62772"/>
              <a:buNone/>
            </a:pPr>
            <a:endParaRPr sz="3700" dirty="0">
              <a:latin typeface="Quicksand"/>
              <a:ea typeface="Quicksand"/>
              <a:cs typeface="Quicksand"/>
              <a:sym typeface="Quicksand"/>
            </a:endParaRPr>
          </a:p>
          <a:p>
            <a:pPr marL="129377" lvl="0" indent="0" algn="l" rtl="0">
              <a:lnSpc>
                <a:spcPct val="100000"/>
              </a:lnSpc>
              <a:spcBef>
                <a:spcPts val="592"/>
              </a:spcBef>
              <a:spcAft>
                <a:spcPts val="0"/>
              </a:spcAft>
              <a:buSzPct val="63006"/>
              <a:buNone/>
            </a:pPr>
            <a:r>
              <a:rPr lang="en-US" sz="3100" dirty="0">
                <a:latin typeface="Quicksand"/>
                <a:ea typeface="Quicksand"/>
                <a:cs typeface="Quicksand"/>
                <a:sym typeface="Quicksand"/>
              </a:rPr>
              <a:t>Online Programs used to supplement the curriculum:</a:t>
            </a:r>
            <a:endParaRPr sz="3100" dirty="0">
              <a:latin typeface="Quicksand"/>
              <a:ea typeface="Quicksand"/>
              <a:cs typeface="Quicksand"/>
              <a:sym typeface="Quicksand"/>
            </a:endParaRPr>
          </a:p>
          <a:p>
            <a:pPr marL="1143000" lvl="2" indent="-205739" algn="l" rtl="0">
              <a:lnSpc>
                <a:spcPct val="100000"/>
              </a:lnSpc>
              <a:spcBef>
                <a:spcPts val="444"/>
              </a:spcBef>
              <a:spcAft>
                <a:spcPts val="0"/>
              </a:spcAft>
              <a:buClr>
                <a:srgbClr val="FF0000"/>
              </a:buClr>
              <a:buSzPct val="100000"/>
              <a:buFont typeface="Quicksand"/>
              <a:buChar char="❏"/>
            </a:pPr>
            <a:r>
              <a:rPr lang="en-US" dirty="0">
                <a:solidFill>
                  <a:srgbClr val="FF0000"/>
                </a:solidFill>
                <a:latin typeface="Quicksand"/>
                <a:ea typeface="Quicksand"/>
                <a:cs typeface="Quicksand"/>
                <a:sym typeface="Quicksand"/>
              </a:rPr>
              <a:t>ALEKS </a:t>
            </a:r>
            <a:r>
              <a:rPr lang="en-US" sz="2000" dirty="0">
                <a:solidFill>
                  <a:srgbClr val="FF0000"/>
                </a:solidFill>
                <a:latin typeface="Quicksand"/>
                <a:ea typeface="Quicksand"/>
                <a:cs typeface="Quicksand"/>
                <a:sym typeface="Quicksand"/>
              </a:rPr>
              <a:t>(used for filling in learning gaps and to determine growth)</a:t>
            </a:r>
            <a:endParaRPr dirty="0">
              <a:solidFill>
                <a:srgbClr val="FF0000"/>
              </a:solidFill>
              <a:latin typeface="Quicksand"/>
              <a:ea typeface="Quicksand"/>
              <a:cs typeface="Quicksand"/>
              <a:sym typeface="Quicksand"/>
            </a:endParaRPr>
          </a:p>
          <a:p>
            <a:pPr marL="1143000" lvl="2" indent="-205739" algn="l" rtl="0">
              <a:lnSpc>
                <a:spcPct val="100000"/>
              </a:lnSpc>
              <a:spcBef>
                <a:spcPts val="444"/>
              </a:spcBef>
              <a:spcAft>
                <a:spcPts val="0"/>
              </a:spcAft>
              <a:buClr>
                <a:srgbClr val="FF0000"/>
              </a:buClr>
              <a:buSzPct val="144000"/>
              <a:buFont typeface="Quicksand"/>
              <a:buChar char="❏"/>
            </a:pPr>
            <a:r>
              <a:rPr lang="en-US" dirty="0">
                <a:solidFill>
                  <a:srgbClr val="FF0000"/>
                </a:solidFill>
                <a:latin typeface="Quicksand"/>
                <a:ea typeface="Quicksand"/>
                <a:cs typeface="Quicksand"/>
                <a:sym typeface="Quicksand"/>
              </a:rPr>
              <a:t>IXL </a:t>
            </a:r>
            <a:r>
              <a:rPr lang="en-US" sz="2000" dirty="0">
                <a:solidFill>
                  <a:srgbClr val="FF0000"/>
                </a:solidFill>
                <a:latin typeface="Quicksand"/>
                <a:ea typeface="Quicksand"/>
                <a:cs typeface="Quicksand"/>
                <a:sym typeface="Quicksand"/>
              </a:rPr>
              <a:t>(used for filling in learning gaps and to determine growth)</a:t>
            </a:r>
            <a:endParaRPr sz="2000" dirty="0">
              <a:solidFill>
                <a:srgbClr val="FF0000"/>
              </a:solidFill>
              <a:latin typeface="Quicksand"/>
              <a:ea typeface="Quicksand"/>
              <a:cs typeface="Quicksand"/>
              <a:sym typeface="Quicksand"/>
            </a:endParaRPr>
          </a:p>
          <a:p>
            <a:pPr marL="1143000" lvl="2" indent="-186055" algn="l" rtl="0">
              <a:lnSpc>
                <a:spcPct val="100000"/>
              </a:lnSpc>
              <a:spcBef>
                <a:spcPts val="444"/>
              </a:spcBef>
              <a:spcAft>
                <a:spcPts val="0"/>
              </a:spcAft>
              <a:buClr>
                <a:srgbClr val="FF0000"/>
              </a:buClr>
              <a:buSzPct val="100000"/>
              <a:buFont typeface="Quicksand"/>
              <a:buChar char="❏"/>
            </a:pPr>
            <a:r>
              <a:rPr lang="en-US" sz="2000" dirty="0">
                <a:solidFill>
                  <a:srgbClr val="FF0000"/>
                </a:solidFill>
                <a:latin typeface="Quicksand"/>
                <a:ea typeface="Quicksand"/>
                <a:cs typeface="Quicksand"/>
                <a:sym typeface="Quicksand"/>
              </a:rPr>
              <a:t>Progress </a:t>
            </a:r>
            <a:r>
              <a:rPr lang="en-US" sz="2000" dirty="0" smtClean="0">
                <a:solidFill>
                  <a:srgbClr val="FF0000"/>
                </a:solidFill>
                <a:latin typeface="Quicksand"/>
                <a:ea typeface="Quicksand"/>
                <a:cs typeface="Quicksand"/>
                <a:sym typeface="Quicksand"/>
              </a:rPr>
              <a:t>Learning (Science &amp; Social Students)</a:t>
            </a:r>
            <a:endParaRPr sz="2000" dirty="0">
              <a:solidFill>
                <a:srgbClr val="FF0000"/>
              </a:solidFill>
              <a:latin typeface="Quicksand"/>
              <a:ea typeface="Quicksand"/>
              <a:cs typeface="Quicksand"/>
              <a:sym typeface="Quicksand"/>
            </a:endParaRPr>
          </a:p>
        </p:txBody>
      </p:sp>
      <p:sp>
        <p:nvSpPr>
          <p:cNvPr id="111" name="Google Shape;111;p2"/>
          <p:cNvSpPr txBox="1"/>
          <p:nvPr/>
        </p:nvSpPr>
        <p:spPr>
          <a:xfrm>
            <a:off x="1524000" y="6183868"/>
            <a:ext cx="62484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body" idx="1"/>
          </p:nvPr>
        </p:nvSpPr>
        <p:spPr>
          <a:xfrm>
            <a:off x="228600" y="1267600"/>
            <a:ext cx="8458200" cy="53490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rmAutofit fontScale="40000" lnSpcReduction="20000"/>
          </a:bodyPr>
          <a:lstStyle/>
          <a:p>
            <a:pPr marL="457200" lvl="0" indent="-315704" algn="l" rtl="0">
              <a:lnSpc>
                <a:spcPct val="115000"/>
              </a:lnSpc>
              <a:spcBef>
                <a:spcPts val="1800"/>
              </a:spcBef>
              <a:spcAft>
                <a:spcPts val="0"/>
              </a:spcAft>
              <a:buSzPct val="100000"/>
              <a:buChar char="•"/>
            </a:pPr>
            <a:r>
              <a:rPr lang="en-US" sz="4215" b="1">
                <a:highlight>
                  <a:schemeClr val="lt1"/>
                </a:highlight>
                <a:latin typeface="Arial"/>
                <a:ea typeface="Arial"/>
                <a:cs typeface="Arial"/>
                <a:sym typeface="Arial"/>
              </a:rPr>
              <a:t>ALEKS is a research-based, online learning program that offers course products for our math students. </a:t>
            </a:r>
            <a:endParaRPr sz="4215" b="1">
              <a:highlight>
                <a:schemeClr val="lt1"/>
              </a:highlight>
              <a:latin typeface="Arial"/>
              <a:ea typeface="Arial"/>
              <a:cs typeface="Arial"/>
              <a:sym typeface="Arial"/>
            </a:endParaRPr>
          </a:p>
          <a:p>
            <a:pPr marL="914400" lvl="1" indent="-297829" algn="l" rtl="0">
              <a:lnSpc>
                <a:spcPct val="115000"/>
              </a:lnSpc>
              <a:spcBef>
                <a:spcPts val="0"/>
              </a:spcBef>
              <a:spcAft>
                <a:spcPts val="0"/>
              </a:spcAft>
              <a:buSzPct val="100000"/>
              <a:buChar char="–"/>
            </a:pPr>
            <a:r>
              <a:rPr lang="en-US" sz="3350">
                <a:highlight>
                  <a:schemeClr val="lt1"/>
                </a:highlight>
                <a:latin typeface="Arial"/>
                <a:ea typeface="Arial"/>
                <a:cs typeface="Arial"/>
                <a:sym typeface="Arial"/>
              </a:rPr>
              <a:t>Rooted in 20 years of research and analytics, ALEKS is a proven, online learning platform that helps educators and parents understand each student's knowledge and learning progress in depth, and provides the individual support required for every student to achieve mastery.</a:t>
            </a:r>
            <a:endParaRPr sz="3350">
              <a:highlight>
                <a:schemeClr val="lt1"/>
              </a:highlight>
              <a:latin typeface="Arial"/>
              <a:ea typeface="Arial"/>
              <a:cs typeface="Arial"/>
              <a:sym typeface="Arial"/>
            </a:endParaRPr>
          </a:p>
          <a:p>
            <a:pPr marL="457200" lvl="0" indent="-315704" algn="l" rtl="0">
              <a:lnSpc>
                <a:spcPct val="115000"/>
              </a:lnSpc>
              <a:spcBef>
                <a:spcPts val="0"/>
              </a:spcBef>
              <a:spcAft>
                <a:spcPts val="0"/>
              </a:spcAft>
              <a:buSzPct val="100000"/>
              <a:buChar char="•"/>
            </a:pPr>
            <a:r>
              <a:rPr lang="en-US" sz="4215" b="1">
                <a:highlight>
                  <a:schemeClr val="lt1"/>
                </a:highlight>
                <a:latin typeface="Arial"/>
                <a:ea typeface="Arial"/>
                <a:cs typeface="Arial"/>
                <a:sym typeface="Arial"/>
              </a:rPr>
              <a:t>ALEKS is the most effective adaptive learning program.</a:t>
            </a:r>
            <a:endParaRPr sz="4215" b="1">
              <a:highlight>
                <a:schemeClr val="lt1"/>
              </a:highlight>
              <a:latin typeface="Arial"/>
              <a:ea typeface="Arial"/>
              <a:cs typeface="Arial"/>
              <a:sym typeface="Arial"/>
            </a:endParaRPr>
          </a:p>
          <a:p>
            <a:pPr marL="914400" lvl="1" indent="-301087" algn="l" rtl="0">
              <a:lnSpc>
                <a:spcPct val="115000"/>
              </a:lnSpc>
              <a:spcBef>
                <a:spcPts val="0"/>
              </a:spcBef>
              <a:spcAft>
                <a:spcPts val="0"/>
              </a:spcAft>
              <a:buSzPct val="100000"/>
              <a:buFont typeface="Arial"/>
              <a:buChar char="–"/>
            </a:pPr>
            <a:r>
              <a:rPr lang="en-US" sz="3507">
                <a:solidFill>
                  <a:srgbClr val="373A36"/>
                </a:solidFill>
                <a:latin typeface="Arial"/>
                <a:ea typeface="Arial"/>
                <a:cs typeface="Arial"/>
                <a:sym typeface="Arial"/>
              </a:rPr>
              <a:t>Constantly adapting to update each student’s knowledge state, ALEKS guides students to precisely what they are ready to learn at all times.</a:t>
            </a:r>
            <a:endParaRPr sz="3507">
              <a:solidFill>
                <a:srgbClr val="373A36"/>
              </a:solidFill>
              <a:latin typeface="Arial"/>
              <a:ea typeface="Arial"/>
              <a:cs typeface="Arial"/>
              <a:sym typeface="Arial"/>
            </a:endParaRPr>
          </a:p>
          <a:p>
            <a:pPr marL="914400" lvl="1" indent="-301087" algn="l" rtl="0">
              <a:lnSpc>
                <a:spcPct val="115000"/>
              </a:lnSpc>
              <a:spcBef>
                <a:spcPts val="0"/>
              </a:spcBef>
              <a:spcAft>
                <a:spcPts val="0"/>
              </a:spcAft>
              <a:buClr>
                <a:srgbClr val="373A36"/>
              </a:buClr>
              <a:buSzPct val="100000"/>
              <a:buFont typeface="Arial"/>
              <a:buChar char="–"/>
            </a:pPr>
            <a:r>
              <a:rPr lang="en-US" sz="3507">
                <a:solidFill>
                  <a:srgbClr val="373A36"/>
                </a:solidFill>
                <a:latin typeface="Arial"/>
                <a:ea typeface="Arial"/>
                <a:cs typeface="Arial"/>
                <a:sym typeface="Arial"/>
              </a:rPr>
              <a:t>ALEKS helps students master course topics through a continuous cycle of mastery, knowledge retention, and positive feedback. Each student begins a new course with a unique set of knowledge and prerequisite gaps to fill. By determining the student's baseline of knowledge, ALEKS creates an individual and dynamic path to success where students learn and then master topics. ALEKS has helped over 25,000,000 students and counting.</a:t>
            </a:r>
            <a:endParaRPr sz="3507">
              <a:solidFill>
                <a:srgbClr val="373A36"/>
              </a:solidFill>
              <a:latin typeface="Arial"/>
              <a:ea typeface="Arial"/>
              <a:cs typeface="Arial"/>
              <a:sym typeface="Arial"/>
            </a:endParaRPr>
          </a:p>
          <a:p>
            <a:pPr marL="457200" lvl="0" indent="-314339" algn="l" rtl="0">
              <a:lnSpc>
                <a:spcPct val="115000"/>
              </a:lnSpc>
              <a:spcBef>
                <a:spcPts val="0"/>
              </a:spcBef>
              <a:spcAft>
                <a:spcPts val="0"/>
              </a:spcAft>
              <a:buSzPct val="100000"/>
              <a:buChar char="•"/>
            </a:pPr>
            <a:r>
              <a:rPr lang="en-US" sz="4150" b="1">
                <a:solidFill>
                  <a:srgbClr val="373A36"/>
                </a:solidFill>
                <a:latin typeface="Arial"/>
                <a:ea typeface="Arial"/>
                <a:cs typeface="Arial"/>
                <a:sym typeface="Arial"/>
              </a:rPr>
              <a:t>ALEKS has patented a machine learning technology called ALEKS Insights to promptly alert educators to at risk students. </a:t>
            </a:r>
            <a:endParaRPr sz="4150" b="1">
              <a:solidFill>
                <a:srgbClr val="373A36"/>
              </a:solidFill>
              <a:latin typeface="Arial"/>
              <a:ea typeface="Arial"/>
              <a:cs typeface="Arial"/>
              <a:sym typeface="Arial"/>
            </a:endParaRPr>
          </a:p>
          <a:p>
            <a:pPr marL="914400" lvl="1" indent="-298767" algn="l" rtl="0">
              <a:lnSpc>
                <a:spcPct val="115000"/>
              </a:lnSpc>
              <a:spcBef>
                <a:spcPts val="0"/>
              </a:spcBef>
              <a:spcAft>
                <a:spcPts val="0"/>
              </a:spcAft>
              <a:buSzPct val="100000"/>
              <a:buFont typeface="Arial"/>
              <a:buChar char="–"/>
            </a:pPr>
            <a:r>
              <a:rPr lang="en-US" sz="3400">
                <a:solidFill>
                  <a:srgbClr val="373A36"/>
                </a:solidFill>
                <a:latin typeface="Arial"/>
                <a:ea typeface="Arial"/>
                <a:cs typeface="Arial"/>
                <a:sym typeface="Arial"/>
              </a:rPr>
              <a:t>ALEKS Insights provides email notification to instructors calling attention to students </a:t>
            </a:r>
            <a:endParaRPr sz="3400">
              <a:solidFill>
                <a:srgbClr val="373A36"/>
              </a:solidFill>
              <a:latin typeface="Arial"/>
              <a:ea typeface="Arial"/>
              <a:cs typeface="Arial"/>
              <a:sym typeface="Arial"/>
            </a:endParaRPr>
          </a:p>
          <a:p>
            <a:pPr marL="1371600" lvl="2" indent="-298767" algn="l" rtl="0">
              <a:lnSpc>
                <a:spcPct val="115000"/>
              </a:lnSpc>
              <a:spcBef>
                <a:spcPts val="0"/>
              </a:spcBef>
              <a:spcAft>
                <a:spcPts val="0"/>
              </a:spcAft>
              <a:buSzPct val="100000"/>
              <a:buChar char="•"/>
            </a:pPr>
            <a:r>
              <a:rPr lang="en-US" sz="3400">
                <a:solidFill>
                  <a:srgbClr val="373A36"/>
                </a:solidFill>
                <a:latin typeface="Arial"/>
                <a:ea typeface="Arial"/>
                <a:cs typeface="Arial"/>
                <a:sym typeface="Arial"/>
              </a:rPr>
              <a:t>(a) who are not succeeding</a:t>
            </a:r>
            <a:endParaRPr sz="3400">
              <a:solidFill>
                <a:srgbClr val="373A36"/>
              </a:solidFill>
              <a:latin typeface="Arial"/>
              <a:ea typeface="Arial"/>
              <a:cs typeface="Arial"/>
              <a:sym typeface="Arial"/>
            </a:endParaRPr>
          </a:p>
          <a:p>
            <a:pPr marL="1371600" lvl="2" indent="-298767" algn="l" rtl="0">
              <a:lnSpc>
                <a:spcPct val="115000"/>
              </a:lnSpc>
              <a:spcBef>
                <a:spcPts val="0"/>
              </a:spcBef>
              <a:spcAft>
                <a:spcPts val="0"/>
              </a:spcAft>
              <a:buSzPct val="100000"/>
              <a:buChar char="•"/>
            </a:pPr>
            <a:r>
              <a:rPr lang="en-US" sz="3400">
                <a:solidFill>
                  <a:srgbClr val="373A36"/>
                </a:solidFill>
                <a:latin typeface="Arial"/>
                <a:ea typeface="Arial"/>
                <a:cs typeface="Arial"/>
                <a:sym typeface="Arial"/>
              </a:rPr>
              <a:t>(b) who cease succeeding</a:t>
            </a:r>
            <a:endParaRPr sz="3400">
              <a:solidFill>
                <a:srgbClr val="373A36"/>
              </a:solidFill>
              <a:latin typeface="Arial"/>
              <a:ea typeface="Arial"/>
              <a:cs typeface="Arial"/>
              <a:sym typeface="Arial"/>
            </a:endParaRPr>
          </a:p>
          <a:p>
            <a:pPr marL="1371600" lvl="2" indent="-298767" algn="l" rtl="0">
              <a:lnSpc>
                <a:spcPct val="115000"/>
              </a:lnSpc>
              <a:spcBef>
                <a:spcPts val="0"/>
              </a:spcBef>
              <a:spcAft>
                <a:spcPts val="0"/>
              </a:spcAft>
              <a:buSzPct val="100000"/>
              <a:buChar char="•"/>
            </a:pPr>
            <a:r>
              <a:rPr lang="en-US" sz="3400">
                <a:solidFill>
                  <a:srgbClr val="373A36"/>
                </a:solidFill>
                <a:latin typeface="Arial"/>
                <a:ea typeface="Arial"/>
                <a:cs typeface="Arial"/>
                <a:sym typeface="Arial"/>
              </a:rPr>
              <a:t>(c) who are excessively procrastinating</a:t>
            </a:r>
            <a:endParaRPr sz="3400">
              <a:solidFill>
                <a:srgbClr val="373A36"/>
              </a:solidFill>
              <a:latin typeface="Arial"/>
              <a:ea typeface="Arial"/>
              <a:cs typeface="Arial"/>
              <a:sym typeface="Arial"/>
            </a:endParaRPr>
          </a:p>
          <a:p>
            <a:pPr marL="1371600" lvl="2" indent="-298767" algn="l" rtl="0">
              <a:lnSpc>
                <a:spcPct val="115000"/>
              </a:lnSpc>
              <a:spcBef>
                <a:spcPts val="0"/>
              </a:spcBef>
              <a:spcAft>
                <a:spcPts val="0"/>
              </a:spcAft>
              <a:buSzPct val="100000"/>
              <a:buChar char="•"/>
            </a:pPr>
            <a:r>
              <a:rPr lang="en-US" sz="3400">
                <a:solidFill>
                  <a:srgbClr val="373A36"/>
                </a:solidFill>
                <a:latin typeface="Arial"/>
                <a:ea typeface="Arial"/>
                <a:cs typeface="Arial"/>
                <a:sym typeface="Arial"/>
              </a:rPr>
              <a:t>(d) who are learning unrealistically fast. </a:t>
            </a:r>
            <a:endParaRPr sz="3400">
              <a:solidFill>
                <a:srgbClr val="373A36"/>
              </a:solidFill>
              <a:latin typeface="Arial"/>
              <a:ea typeface="Arial"/>
              <a:cs typeface="Arial"/>
              <a:sym typeface="Arial"/>
            </a:endParaRPr>
          </a:p>
          <a:p>
            <a:pPr marL="914400" lvl="1" indent="-298767" algn="l" rtl="0">
              <a:lnSpc>
                <a:spcPct val="115000"/>
              </a:lnSpc>
              <a:spcBef>
                <a:spcPts val="0"/>
              </a:spcBef>
              <a:spcAft>
                <a:spcPts val="0"/>
              </a:spcAft>
              <a:buSzPct val="100000"/>
              <a:buFont typeface="Arial"/>
              <a:buChar char="–"/>
            </a:pPr>
            <a:r>
              <a:rPr lang="en-US" sz="3400">
                <a:solidFill>
                  <a:srgbClr val="373A36"/>
                </a:solidFill>
                <a:latin typeface="Arial"/>
                <a:ea typeface="Arial"/>
                <a:cs typeface="Arial"/>
                <a:sym typeface="Arial"/>
              </a:rPr>
              <a:t>These  formative insights enable instructors to take timely action to help the students that need it the most.</a:t>
            </a:r>
            <a:endParaRPr sz="3400">
              <a:solidFill>
                <a:srgbClr val="373A36"/>
              </a:solidFill>
              <a:latin typeface="Arial"/>
              <a:ea typeface="Arial"/>
              <a:cs typeface="Arial"/>
              <a:sym typeface="Arial"/>
            </a:endParaRPr>
          </a:p>
          <a:p>
            <a:pPr marL="1371600" lvl="0" indent="0" algn="l" rtl="0">
              <a:lnSpc>
                <a:spcPct val="144444"/>
              </a:lnSpc>
              <a:spcBef>
                <a:spcPts val="1400"/>
              </a:spcBef>
              <a:spcAft>
                <a:spcPts val="0"/>
              </a:spcAft>
              <a:buSzPct val="162895"/>
              <a:buNone/>
            </a:pPr>
            <a:endParaRPr sz="3400">
              <a:solidFill>
                <a:srgbClr val="373A36"/>
              </a:solidFill>
              <a:latin typeface="Arial"/>
              <a:ea typeface="Arial"/>
              <a:cs typeface="Arial"/>
              <a:sym typeface="Arial"/>
            </a:endParaRPr>
          </a:p>
          <a:p>
            <a:pPr marL="992187" lvl="2" indent="0" algn="l" rtl="0">
              <a:lnSpc>
                <a:spcPct val="100000"/>
              </a:lnSpc>
              <a:spcBef>
                <a:spcPts val="1400"/>
              </a:spcBef>
              <a:spcAft>
                <a:spcPts val="0"/>
              </a:spcAft>
              <a:buClr>
                <a:schemeClr val="dk1"/>
              </a:buClr>
              <a:buSzPct val="100000"/>
              <a:buNone/>
            </a:pPr>
            <a:endParaRPr sz="4900">
              <a:highlight>
                <a:schemeClr val="lt1"/>
              </a:highlight>
            </a:endParaRPr>
          </a:p>
          <a:p>
            <a:pPr marL="1143000" lvl="2" indent="-165100" algn="l" rtl="0">
              <a:lnSpc>
                <a:spcPct val="100000"/>
              </a:lnSpc>
              <a:spcBef>
                <a:spcPts val="200"/>
              </a:spcBef>
              <a:spcAft>
                <a:spcPts val="0"/>
              </a:spcAft>
              <a:buClr>
                <a:schemeClr val="dk1"/>
              </a:buClr>
              <a:buSzPct val="100000"/>
              <a:buNone/>
            </a:pPr>
            <a:endParaRPr sz="4000"/>
          </a:p>
          <a:p>
            <a:pPr marL="0" lvl="0" indent="0" algn="l" rtl="0">
              <a:lnSpc>
                <a:spcPct val="100000"/>
              </a:lnSpc>
              <a:spcBef>
                <a:spcPts val="300"/>
              </a:spcBef>
              <a:spcAft>
                <a:spcPts val="0"/>
              </a:spcAft>
              <a:buClr>
                <a:schemeClr val="dk1"/>
              </a:buClr>
              <a:buSzPct val="100000"/>
              <a:buNone/>
            </a:pPr>
            <a:endParaRPr sz="6000"/>
          </a:p>
        </p:txBody>
      </p:sp>
      <p:sp>
        <p:nvSpPr>
          <p:cNvPr id="124" name="Google Shape;124;p3"/>
          <p:cNvSpPr txBox="1"/>
          <p:nvPr/>
        </p:nvSpPr>
        <p:spPr>
          <a:xfrm>
            <a:off x="952500" y="5546625"/>
            <a:ext cx="72390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The bottom line: ALEKS is a personalized way for students to learn at their own pace</a:t>
            </a:r>
            <a:r>
              <a:rPr lang="en-US" sz="2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25" name="Google Shape;125;p3"/>
          <p:cNvSpPr txBox="1"/>
          <p:nvPr/>
        </p:nvSpPr>
        <p:spPr>
          <a:xfrm>
            <a:off x="1981200" y="990600"/>
            <a:ext cx="49530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Calibri"/>
                <a:ea typeface="Calibri"/>
                <a:cs typeface="Calibri"/>
                <a:sym typeface="Calibri"/>
              </a:rPr>
              <a:t>Aligns to MCMS’ SIP Action of improving student proficiency in mathematics</a:t>
            </a:r>
            <a:endParaRPr sz="1200" b="0" i="1" u="none" strike="noStrike" cap="none">
              <a:solidFill>
                <a:schemeClr val="dk1"/>
              </a:solidFill>
              <a:latin typeface="Calibri"/>
              <a:ea typeface="Calibri"/>
              <a:cs typeface="Calibri"/>
              <a:sym typeface="Calibri"/>
            </a:endParaRPr>
          </a:p>
        </p:txBody>
      </p:sp>
      <p:sp>
        <p:nvSpPr>
          <p:cNvPr id="126" name="Google Shape;126;p3"/>
          <p:cNvSpPr txBox="1"/>
          <p:nvPr/>
        </p:nvSpPr>
        <p:spPr>
          <a:xfrm>
            <a:off x="2983200" y="171875"/>
            <a:ext cx="3177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27" name="Google Shape;127;p3"/>
          <p:cNvPicPr preferRelativeResize="0"/>
          <p:nvPr/>
        </p:nvPicPr>
        <p:blipFill rotWithShape="1">
          <a:blip r:embed="rId3">
            <a:alphaModFix/>
          </a:blip>
          <a:srcRect/>
          <a:stretch/>
        </p:blipFill>
        <p:spPr>
          <a:xfrm>
            <a:off x="2418050" y="171875"/>
            <a:ext cx="4076275" cy="81872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g1d650db85c7_0_4"/>
          <p:cNvPicPr preferRelativeResize="0"/>
          <p:nvPr/>
        </p:nvPicPr>
        <p:blipFill rotWithShape="1">
          <a:blip r:embed="rId3">
            <a:alphaModFix/>
          </a:blip>
          <a:srcRect/>
          <a:stretch/>
        </p:blipFill>
        <p:spPr>
          <a:xfrm>
            <a:off x="152400" y="152400"/>
            <a:ext cx="2143125" cy="2143125"/>
          </a:xfrm>
          <a:prstGeom prst="rect">
            <a:avLst/>
          </a:prstGeom>
          <a:noFill/>
          <a:ln>
            <a:noFill/>
          </a:ln>
        </p:spPr>
      </p:pic>
      <p:sp>
        <p:nvSpPr>
          <p:cNvPr id="142" name="Google Shape;142;g1d650db85c7_0_4"/>
          <p:cNvSpPr txBox="1"/>
          <p:nvPr/>
        </p:nvSpPr>
        <p:spPr>
          <a:xfrm>
            <a:off x="2624850" y="300413"/>
            <a:ext cx="6423900" cy="184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Spectral"/>
                <a:ea typeface="Spectral"/>
                <a:cs typeface="Spectral"/>
                <a:sym typeface="Spectral"/>
              </a:rPr>
              <a:t>IXL is a personalized learning platform that is proven to improve learning outcomes for all students. IXL’s comprehensive K-12 curriculum, Real-Time Diagnostic, personalized guidance, and actionable Analytics work together seamlessly to give teachers everything they need to differentiate instruction and help students grow.</a:t>
            </a:r>
            <a:endParaRPr sz="1800" b="1" i="0" u="none" strike="noStrike" cap="none">
              <a:solidFill>
                <a:srgbClr val="000000"/>
              </a:solidFill>
              <a:latin typeface="Spectral"/>
              <a:ea typeface="Spectral"/>
              <a:cs typeface="Spectral"/>
              <a:sym typeface="Spectral"/>
            </a:endParaRPr>
          </a:p>
        </p:txBody>
      </p:sp>
      <p:sp>
        <p:nvSpPr>
          <p:cNvPr id="143" name="Google Shape;143;g1d650db85c7_0_4"/>
          <p:cNvSpPr txBox="1"/>
          <p:nvPr/>
        </p:nvSpPr>
        <p:spPr>
          <a:xfrm>
            <a:off x="49350" y="2516250"/>
            <a:ext cx="8999400" cy="36327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 </a:t>
            </a:r>
            <a:r>
              <a:rPr lang="en-US" sz="1400" b="0" i="0" u="none" strike="noStrike" cap="none">
                <a:solidFill>
                  <a:srgbClr val="000000"/>
                </a:solidFill>
                <a:latin typeface="Spectral"/>
                <a:ea typeface="Spectral"/>
                <a:cs typeface="Spectral"/>
                <a:sym typeface="Spectral"/>
              </a:rPr>
              <a:t>IXL offers comprehensive coverage of pre-K through 12th grade curriculum, with more than 8,500 skills aligned to the Common Core and all state standards. </a:t>
            </a:r>
            <a:endParaRPr sz="1400" b="0" i="0" u="none" strike="noStrike" cap="none">
              <a:solidFill>
                <a:srgbClr val="000000"/>
              </a:solidFill>
              <a:latin typeface="Spectral"/>
              <a:ea typeface="Spectral"/>
              <a:cs typeface="Spectral"/>
              <a:sym typeface="Spectr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Spectral"/>
                <a:ea typeface="Spectral"/>
                <a:cs typeface="Spectral"/>
                <a:sym typeface="Spectral"/>
              </a:rPr>
              <a:t> Each IXL skill automatically differentiates learning by generating questions based on students’ understanding of the material.</a:t>
            </a:r>
            <a:endParaRPr sz="1400" b="0" i="0" u="none" strike="noStrike" cap="none">
              <a:solidFill>
                <a:srgbClr val="000000"/>
              </a:solidFill>
              <a:latin typeface="Spectral"/>
              <a:ea typeface="Spectral"/>
              <a:cs typeface="Spectral"/>
              <a:sym typeface="Spectr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Spectral"/>
                <a:ea typeface="Spectral"/>
                <a:cs typeface="Spectral"/>
                <a:sym typeface="Spectral"/>
              </a:rPr>
              <a:t> The IXL Real-Time Diagnostic assesses students at a deep level, providing reliable insights on students’ grade level proficiency on key math and language arts strands. </a:t>
            </a:r>
            <a:endParaRPr sz="1400" b="0" i="0" u="none" strike="noStrike" cap="none">
              <a:solidFill>
                <a:srgbClr val="000000"/>
              </a:solidFill>
              <a:latin typeface="Spectral"/>
              <a:ea typeface="Spectral"/>
              <a:cs typeface="Spectral"/>
              <a:sym typeface="Spectr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Spectral"/>
                <a:ea typeface="Spectral"/>
                <a:cs typeface="Spectral"/>
                <a:sym typeface="Spectral"/>
              </a:rPr>
              <a:t> With this portrait of student knowledge always in hand, teachers can make smarter decisions about how to reach every student where they are.</a:t>
            </a:r>
            <a:endParaRPr sz="1400" b="0" i="0" u="none" strike="noStrike" cap="none">
              <a:solidFill>
                <a:srgbClr val="000000"/>
              </a:solidFill>
              <a:latin typeface="Spectral"/>
              <a:ea typeface="Spectral"/>
              <a:cs typeface="Spectral"/>
              <a:sym typeface="Spectr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Spectral"/>
                <a:ea typeface="Spectral"/>
                <a:cs typeface="Spectral"/>
                <a:sym typeface="Spectral"/>
              </a:rPr>
              <a:t>IXL uses insights from student work in the curriculum and the Real-Time Diagnostic to power personalized guidance for every learner. </a:t>
            </a:r>
            <a:endParaRPr sz="1400" b="0" i="0" u="none" strike="noStrike" cap="none">
              <a:solidFill>
                <a:srgbClr val="000000"/>
              </a:solidFill>
              <a:latin typeface="Spectral"/>
              <a:ea typeface="Spectral"/>
              <a:cs typeface="Spectral"/>
              <a:sym typeface="Spectr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Spectral"/>
                <a:ea typeface="Spectral"/>
                <a:cs typeface="Spectral"/>
                <a:sym typeface="Spectral"/>
              </a:rPr>
              <a:t>IXL’s personalized action plans seamlessly link students to the skills that will help them build on their current knowledge as well as remediate any gaps in understanding. </a:t>
            </a:r>
            <a:endParaRPr sz="1400" b="0" i="0" u="none" strike="noStrike" cap="none">
              <a:solidFill>
                <a:srgbClr val="000000"/>
              </a:solidFill>
              <a:latin typeface="Spectral"/>
              <a:ea typeface="Spectral"/>
              <a:cs typeface="Spectral"/>
              <a:sym typeface="Spectr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Spectral"/>
                <a:ea typeface="Spectral"/>
                <a:cs typeface="Spectral"/>
                <a:sym typeface="Spectral"/>
              </a:rPr>
              <a:t>IXL Analytics is an essential daily tool that helps teachers deliver data-driven instruction and support every student at the right level. </a:t>
            </a:r>
            <a:endParaRPr sz="1400" b="0" i="0" u="none" strike="noStrike" cap="none">
              <a:solidFill>
                <a:srgbClr val="000000"/>
              </a:solidFill>
              <a:latin typeface="Spectral"/>
              <a:ea typeface="Spectral"/>
              <a:cs typeface="Spectral"/>
              <a:sym typeface="Spectr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Spectral"/>
                <a:ea typeface="Spectral"/>
                <a:cs typeface="Spectral"/>
                <a:sym typeface="Spectral"/>
              </a:rPr>
              <a:t>Analytics uncovers insights that help teachers use their limited class time more effectively, respond to individual needs quicker, and ultimately make better instructional decisions every day.</a:t>
            </a:r>
            <a:endParaRPr sz="1400" b="0" i="0" u="none" strike="noStrike" cap="none">
              <a:solidFill>
                <a:srgbClr val="000000"/>
              </a:solidFill>
              <a:latin typeface="Spectral"/>
              <a:ea typeface="Spectral"/>
              <a:cs typeface="Spectral"/>
              <a:sym typeface="Spectral"/>
            </a:endParaRPr>
          </a:p>
        </p:txBody>
      </p:sp>
      <p:sp>
        <p:nvSpPr>
          <p:cNvPr id="144" name="Google Shape;144;g1d650db85c7_0_4"/>
          <p:cNvSpPr txBox="1"/>
          <p:nvPr/>
        </p:nvSpPr>
        <p:spPr>
          <a:xfrm>
            <a:off x="384825" y="6325150"/>
            <a:ext cx="82494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 </a:t>
            </a:r>
            <a:r>
              <a:rPr lang="en-US" sz="900" b="0" i="0" u="none" strike="noStrike" cap="none">
                <a:solidFill>
                  <a:srgbClr val="000000"/>
                </a:solidFill>
                <a:latin typeface="Calibri"/>
                <a:ea typeface="Calibri"/>
                <a:cs typeface="Calibri"/>
                <a:sym typeface="Calibri"/>
              </a:rPr>
              <a:t>Taken from </a:t>
            </a:r>
            <a:r>
              <a:rPr lang="en-US" sz="900" b="0" i="0" u="sng" strike="noStrike" cap="none">
                <a:solidFill>
                  <a:schemeClr val="hlink"/>
                </a:solidFill>
                <a:latin typeface="Calibri"/>
                <a:ea typeface="Calibri"/>
                <a:cs typeface="Calibri"/>
                <a:sym typeface="Calibri"/>
                <a:hlinkClick r:id="rId4"/>
              </a:rPr>
              <a:t>https://www.ixl.com/press/IXL-Product-Facts-Sheet.pdf</a:t>
            </a:r>
            <a:r>
              <a:rPr lang="en-US" sz="900" b="0" i="0" u="none" strike="noStrike" cap="none">
                <a:solidFill>
                  <a:srgbClr val="000000"/>
                </a:solidFill>
                <a:latin typeface="Calibri"/>
                <a:ea typeface="Calibri"/>
                <a:cs typeface="Calibri"/>
                <a:sym typeface="Calibri"/>
              </a:rPr>
              <a:t> </a:t>
            </a:r>
            <a:endParaRPr sz="9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1354</Words>
  <Application>Microsoft Office PowerPoint</Application>
  <PresentationFormat>On-screen Show (4:3)</PresentationFormat>
  <Paragraphs>183</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Calibri</vt:lpstr>
      <vt:lpstr>Lexend</vt:lpstr>
      <vt:lpstr>Quicksand</vt:lpstr>
      <vt:lpstr>MS PGothic</vt:lpstr>
      <vt:lpstr>Bell MT</vt:lpstr>
      <vt:lpstr>Spectral</vt:lpstr>
      <vt:lpstr>Arial</vt:lpstr>
      <vt:lpstr>Lora</vt:lpstr>
      <vt:lpstr>Office Theme</vt:lpstr>
      <vt:lpstr>PowerPoint Presentation</vt:lpstr>
      <vt:lpstr>Agenda</vt:lpstr>
      <vt:lpstr>MCHS</vt:lpstr>
      <vt:lpstr>PowerPoint Presentation</vt:lpstr>
      <vt:lpstr>MCHS</vt:lpstr>
      <vt:lpstr>MCHS CURRICULUM</vt:lpstr>
      <vt:lpstr>MCHS CURRICULUM</vt:lpstr>
      <vt:lpstr>PowerPoint Presentation</vt:lpstr>
      <vt:lpstr>PowerPoint Presentation</vt:lpstr>
      <vt:lpstr>PowerPoint Presentation</vt:lpstr>
      <vt:lpstr>MAP ASSESSMENT</vt:lpstr>
      <vt:lpstr>PURPOSE MAP </vt:lpstr>
      <vt:lpstr>How does the MAP assessment work?</vt:lpstr>
      <vt:lpstr>MAP Family Report</vt:lpstr>
      <vt:lpstr>Georgia Milestones Assessment</vt:lpstr>
      <vt:lpstr>Parent/Student Resources for EOC</vt:lpstr>
      <vt:lpstr>Family &amp; Community Engagement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 Watson</dc:creator>
  <cp:lastModifiedBy>Susan Grubbs</cp:lastModifiedBy>
  <cp:revision>29</cp:revision>
  <cp:lastPrinted>2023-12-04T20:19:55Z</cp:lastPrinted>
  <dcterms:created xsi:type="dcterms:W3CDTF">2021-01-26T19:14:37Z</dcterms:created>
  <dcterms:modified xsi:type="dcterms:W3CDTF">2023-12-05T14:03:11Z</dcterms:modified>
</cp:coreProperties>
</file>