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63" r:id="rId2"/>
    <p:sldId id="259" r:id="rId3"/>
    <p:sldId id="288" r:id="rId4"/>
    <p:sldId id="261" r:id="rId5"/>
    <p:sldId id="293" r:id="rId6"/>
    <p:sldId id="289" r:id="rId7"/>
    <p:sldId id="265" r:id="rId8"/>
    <p:sldId id="291" r:id="rId9"/>
    <p:sldId id="292" r:id="rId10"/>
    <p:sldId id="275" r:id="rId11"/>
    <p:sldId id="266" r:id="rId12"/>
    <p:sldId id="268" r:id="rId13"/>
    <p:sldId id="269" r:id="rId14"/>
    <p:sldId id="273" r:id="rId15"/>
    <p:sldId id="271"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3C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4" autoAdjust="0"/>
    <p:restoredTop sz="94660"/>
  </p:normalViewPr>
  <p:slideViewPr>
    <p:cSldViewPr snapToGrid="0">
      <p:cViewPr varScale="1">
        <p:scale>
          <a:sx n="58" d="100"/>
          <a:sy n="58" d="100"/>
        </p:scale>
        <p:origin x="126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090484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8339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166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3734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87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9820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480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110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163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37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79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12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63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0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931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algn="ctr">
              <a:spcBef>
                <a:spcPts val="0"/>
              </a:spcBef>
              <a:defRPr sz="3200"/>
            </a:lvl1pPr>
            <a:lvl2pPr algn="ctr">
              <a:spcBef>
                <a:spcPts val="0"/>
              </a:spcBef>
              <a:defRPr sz="3200"/>
            </a:lvl2pPr>
            <a:lvl3pPr algn="ctr">
              <a:spcBef>
                <a:spcPts val="0"/>
              </a:spcBef>
              <a:defRPr sz="3200"/>
            </a:lvl3pPr>
            <a:lvl4pPr algn="ctr">
              <a:spcBef>
                <a:spcPts val="0"/>
              </a:spcBef>
              <a:defRPr sz="3200"/>
            </a:lvl4pPr>
            <a:lvl5pPr algn="ctr">
              <a:spcBef>
                <a:spcPts val="0"/>
              </a:spcBef>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7" name="Shape 117"/>
          <p:cNvSpPr>
            <a:spLocks noGrp="1"/>
          </p:cNvSpPr>
          <p:nvPr>
            <p:ph type="title"/>
          </p:nvPr>
        </p:nvSpPr>
        <p:spPr>
          <a:xfrm>
            <a:off x="975359" y="3029937"/>
            <a:ext cx="11054082" cy="2090703"/>
          </a:xfrm>
          <a:prstGeom prst="rect">
            <a:avLst/>
          </a:prstGeom>
        </p:spPr>
        <p:txBody>
          <a:bodyPr lIns="65023" tIns="65023" rIns="65023" bIns="65023"/>
          <a:lstStyle>
            <a:lvl1pPr defTabSz="650240">
              <a:defRPr sz="6200">
                <a:latin typeface="Calibri"/>
                <a:ea typeface="Calibri"/>
                <a:cs typeface="Calibri"/>
                <a:sym typeface="Calibri"/>
              </a:defRPr>
            </a:lvl1pPr>
          </a:lstStyle>
          <a:p>
            <a:r>
              <a:t>Title Text</a:t>
            </a:r>
          </a:p>
        </p:txBody>
      </p:sp>
      <p:sp>
        <p:nvSpPr>
          <p:cNvPr id="118" name="Shape 118"/>
          <p:cNvSpPr>
            <a:spLocks noGrp="1"/>
          </p:cNvSpPr>
          <p:nvPr>
            <p:ph type="body" sz="quarter" idx="1"/>
          </p:nvPr>
        </p:nvSpPr>
        <p:spPr>
          <a:xfrm>
            <a:off x="1950719" y="5527040"/>
            <a:ext cx="9103361" cy="2492587"/>
          </a:xfrm>
          <a:prstGeom prst="rect">
            <a:avLst/>
          </a:prstGeom>
        </p:spPr>
        <p:txBody>
          <a:bodyPr lIns="65023" tIns="65023" rIns="65023" bIns="65023" anchor="t"/>
          <a:lstStyle>
            <a:lvl1pPr algn="ctr" defTabSz="650240">
              <a:spcBef>
                <a:spcPts val="1000"/>
              </a:spcBef>
              <a:defRPr sz="4400">
                <a:solidFill>
                  <a:srgbClr val="888888"/>
                </a:solidFill>
                <a:latin typeface="Calibri"/>
                <a:ea typeface="Calibri"/>
                <a:cs typeface="Calibri"/>
                <a:sym typeface="Calibri"/>
              </a:defRPr>
            </a:lvl1pPr>
            <a:lvl2pPr indent="457200" algn="ctr" defTabSz="650240">
              <a:spcBef>
                <a:spcPts val="1000"/>
              </a:spcBef>
              <a:defRPr sz="4400">
                <a:solidFill>
                  <a:srgbClr val="888888"/>
                </a:solidFill>
                <a:latin typeface="Calibri"/>
                <a:ea typeface="Calibri"/>
                <a:cs typeface="Calibri"/>
                <a:sym typeface="Calibri"/>
              </a:defRPr>
            </a:lvl2pPr>
            <a:lvl3pPr indent="914400" algn="ctr" defTabSz="650240">
              <a:spcBef>
                <a:spcPts val="1000"/>
              </a:spcBef>
              <a:defRPr sz="4400">
                <a:solidFill>
                  <a:srgbClr val="888888"/>
                </a:solidFill>
                <a:latin typeface="Calibri"/>
                <a:ea typeface="Calibri"/>
                <a:cs typeface="Calibri"/>
                <a:sym typeface="Calibri"/>
              </a:defRPr>
            </a:lvl3pPr>
            <a:lvl4pPr indent="1371600" algn="ctr" defTabSz="650240">
              <a:spcBef>
                <a:spcPts val="1000"/>
              </a:spcBef>
              <a:defRPr sz="4400">
                <a:solidFill>
                  <a:srgbClr val="888888"/>
                </a:solidFill>
                <a:latin typeface="Calibri"/>
                <a:ea typeface="Calibri"/>
                <a:cs typeface="Calibri"/>
                <a:sym typeface="Calibri"/>
              </a:defRPr>
            </a:lvl4pPr>
            <a:lvl5pPr indent="1828800" algn="ctr" defTabSz="650240">
              <a:spcBef>
                <a:spcPts val="1000"/>
              </a:spcBef>
              <a:defRPr sz="44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11998689" y="9114112"/>
            <a:ext cx="355871" cy="371349"/>
          </a:xfrm>
          <a:prstGeom prst="rect">
            <a:avLst/>
          </a:prstGeom>
        </p:spPr>
        <p:txBody>
          <a:bodyPr lIns="65023" tIns="65023" rIns="65023" bIns="65023" anchor="ctr"/>
          <a:lstStyle>
            <a:lvl1pPr algn="r" defTabSz="65024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algn="ctr">
              <a:spcBef>
                <a:spcPts val="0"/>
              </a:spcBef>
              <a:defRPr sz="3200"/>
            </a:lvl1pPr>
            <a:lvl2pPr algn="ctr">
              <a:spcBef>
                <a:spcPts val="0"/>
              </a:spcBef>
              <a:defRPr sz="3200"/>
            </a:lvl2pPr>
            <a:lvl3pPr algn="ctr">
              <a:spcBef>
                <a:spcPts val="0"/>
              </a:spcBef>
              <a:defRPr sz="3200"/>
            </a:lvl3pPr>
            <a:lvl4pPr algn="ctr">
              <a:spcBef>
                <a:spcPts val="0"/>
              </a:spcBef>
              <a:defRPr sz="3200"/>
            </a:lvl4pPr>
            <a:lvl5pPr algn="ctr">
              <a:spcBef>
                <a:spcPts val="0"/>
              </a:spcBef>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algn="ctr">
              <a:spcBef>
                <a:spcPts val="0"/>
              </a:spcBef>
              <a:defRPr sz="3200"/>
            </a:lvl1pPr>
            <a:lvl2pPr algn="ctr">
              <a:spcBef>
                <a:spcPts val="0"/>
              </a:spcBef>
              <a:defRPr sz="3200"/>
            </a:lvl2pPr>
            <a:lvl3pPr algn="ctr">
              <a:spcBef>
                <a:spcPts val="0"/>
              </a:spcBef>
              <a:defRPr sz="3200"/>
            </a:lvl3pPr>
            <a:lvl4pPr algn="ctr">
              <a:spcBef>
                <a:spcPts val="0"/>
              </a:spcBef>
              <a:defRPr sz="3200"/>
            </a:lvl4pPr>
            <a:lvl5pPr algn="ctr">
              <a:spcBef>
                <a:spcPts val="0"/>
              </a:spcBef>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a:spcBef>
                <a:spcPts val="3200"/>
              </a:spcBef>
              <a:defRPr sz="2800"/>
            </a:lvl1pPr>
            <a:lvl2pPr indent="342900">
              <a:spcBef>
                <a:spcPts val="3200"/>
              </a:spcBef>
              <a:defRPr sz="2800"/>
            </a:lvl2pPr>
            <a:lvl3pPr indent="685800">
              <a:spcBef>
                <a:spcPts val="3200"/>
              </a:spcBef>
              <a:defRPr sz="2800"/>
            </a:lvl3pPr>
            <a:lvl4pPr indent="1028700">
              <a:spcBef>
                <a:spcPts val="3200"/>
              </a:spcBef>
              <a:defRPr sz="2800"/>
            </a:lvl4pPr>
            <a:lvl5pPr indent="13716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algn="ctr">
              <a:spcBef>
                <a:spcPts val="0"/>
              </a:spcBef>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algn="ctr">
              <a:spcBef>
                <a:spcPts val="0"/>
              </a:spcBef>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60" r:id="rId10"/>
    <p:sldLayoutId id="2147483661"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584200" rtl="0" latinLnBrk="0">
        <a:lnSpc>
          <a:spcPct val="100000"/>
        </a:lnSpc>
        <a:spcBef>
          <a:spcPts val="4200"/>
        </a:spcBef>
        <a:spcAft>
          <a:spcPts val="0"/>
        </a:spcAft>
        <a:buClrTx/>
        <a:buSzTx/>
        <a:buFontTx/>
        <a:buNone/>
        <a:tabLst/>
        <a:defRPr sz="3600" b="0" i="0" u="none" strike="noStrike" cap="none" spc="0" baseline="0">
          <a:ln>
            <a:noFill/>
          </a:ln>
          <a:solidFill>
            <a:srgbClr val="000000"/>
          </a:solidFill>
          <a:uFillTx/>
          <a:latin typeface="+mn-lt"/>
          <a:ea typeface="+mn-ea"/>
          <a:cs typeface="+mn-cs"/>
          <a:sym typeface="Helvetica Light"/>
        </a:defRPr>
      </a:lvl1pPr>
      <a:lvl2pPr marL="0" marR="0" indent="228600" algn="l" defTabSz="584200" rtl="0" latinLnBrk="0">
        <a:lnSpc>
          <a:spcPct val="100000"/>
        </a:lnSpc>
        <a:spcBef>
          <a:spcPts val="4200"/>
        </a:spcBef>
        <a:spcAft>
          <a:spcPts val="0"/>
        </a:spcAft>
        <a:buClrTx/>
        <a:buSzTx/>
        <a:buFontTx/>
        <a:buNone/>
        <a:tabLst/>
        <a:defRPr sz="3600" b="0" i="0" u="none" strike="noStrike" cap="none" spc="0" baseline="0">
          <a:ln>
            <a:noFill/>
          </a:ln>
          <a:solidFill>
            <a:srgbClr val="000000"/>
          </a:solidFill>
          <a:uFillTx/>
          <a:latin typeface="+mn-lt"/>
          <a:ea typeface="+mn-ea"/>
          <a:cs typeface="+mn-cs"/>
          <a:sym typeface="Helvetica Light"/>
        </a:defRPr>
      </a:lvl2pPr>
      <a:lvl3pPr marL="0" marR="0" indent="457200" algn="l" defTabSz="584200" rtl="0" latinLnBrk="0">
        <a:lnSpc>
          <a:spcPct val="100000"/>
        </a:lnSpc>
        <a:spcBef>
          <a:spcPts val="4200"/>
        </a:spcBef>
        <a:spcAft>
          <a:spcPts val="0"/>
        </a:spcAft>
        <a:buClrTx/>
        <a:buSzTx/>
        <a:buFontTx/>
        <a:buNone/>
        <a:tabLst/>
        <a:defRPr sz="3600" b="0" i="0" u="none" strike="noStrike" cap="none" spc="0" baseline="0">
          <a:ln>
            <a:noFill/>
          </a:ln>
          <a:solidFill>
            <a:srgbClr val="000000"/>
          </a:solidFill>
          <a:uFillTx/>
          <a:latin typeface="+mn-lt"/>
          <a:ea typeface="+mn-ea"/>
          <a:cs typeface="+mn-cs"/>
          <a:sym typeface="Helvetica Light"/>
        </a:defRPr>
      </a:lvl3pPr>
      <a:lvl4pPr marL="0" marR="0" indent="685800" algn="l" defTabSz="584200" rtl="0" latinLnBrk="0">
        <a:lnSpc>
          <a:spcPct val="100000"/>
        </a:lnSpc>
        <a:spcBef>
          <a:spcPts val="4200"/>
        </a:spcBef>
        <a:spcAft>
          <a:spcPts val="0"/>
        </a:spcAft>
        <a:buClrTx/>
        <a:buSzTx/>
        <a:buFontTx/>
        <a:buNone/>
        <a:tabLst/>
        <a:defRPr sz="3600" b="0" i="0" u="none" strike="noStrike" cap="none" spc="0" baseline="0">
          <a:ln>
            <a:noFill/>
          </a:ln>
          <a:solidFill>
            <a:srgbClr val="000000"/>
          </a:solidFill>
          <a:uFillTx/>
          <a:latin typeface="+mn-lt"/>
          <a:ea typeface="+mn-ea"/>
          <a:cs typeface="+mn-cs"/>
          <a:sym typeface="Helvetica Light"/>
        </a:defRPr>
      </a:lvl4pPr>
      <a:lvl5pPr marL="0" marR="0" indent="914400" algn="l" defTabSz="584200" rtl="0" latinLnBrk="0">
        <a:lnSpc>
          <a:spcPct val="100000"/>
        </a:lnSpc>
        <a:spcBef>
          <a:spcPts val="4200"/>
        </a:spcBef>
        <a:spcAft>
          <a:spcPts val="0"/>
        </a:spcAft>
        <a:buClrTx/>
        <a:buSzTx/>
        <a:buFontTx/>
        <a:buNone/>
        <a:tabLst/>
        <a:defRPr sz="3600" b="0" i="0" u="none" strike="noStrike" cap="none" spc="0" baseline="0">
          <a:ln>
            <a:noFill/>
          </a:ln>
          <a:solidFill>
            <a:srgbClr val="000000"/>
          </a:solidFill>
          <a:uFillTx/>
          <a:latin typeface="+mn-lt"/>
          <a:ea typeface="+mn-ea"/>
          <a:cs typeface="+mn-cs"/>
          <a:sym typeface="Helvetica Light"/>
        </a:defRPr>
      </a:lvl5pPr>
      <a:lvl6pPr marL="0" marR="0" indent="1143000" algn="l" defTabSz="584200" rtl="0" latinLnBrk="0">
        <a:lnSpc>
          <a:spcPct val="100000"/>
        </a:lnSpc>
        <a:spcBef>
          <a:spcPts val="4200"/>
        </a:spcBef>
        <a:spcAft>
          <a:spcPts val="0"/>
        </a:spcAft>
        <a:buClrTx/>
        <a:buSzTx/>
        <a:buFontTx/>
        <a:buNone/>
        <a:tabLst/>
        <a:defRPr sz="3600" b="0" i="0" u="none" strike="noStrike" cap="none" spc="0" baseline="0">
          <a:ln>
            <a:noFill/>
          </a:ln>
          <a:solidFill>
            <a:srgbClr val="000000"/>
          </a:solidFill>
          <a:uFillTx/>
          <a:latin typeface="+mn-lt"/>
          <a:ea typeface="+mn-ea"/>
          <a:cs typeface="+mn-cs"/>
          <a:sym typeface="Helvetica Light"/>
        </a:defRPr>
      </a:lvl6pPr>
      <a:lvl7pPr marL="0" marR="0" indent="1371600" algn="l" defTabSz="584200" rtl="0" latinLnBrk="0">
        <a:lnSpc>
          <a:spcPct val="100000"/>
        </a:lnSpc>
        <a:spcBef>
          <a:spcPts val="4200"/>
        </a:spcBef>
        <a:spcAft>
          <a:spcPts val="0"/>
        </a:spcAft>
        <a:buClrTx/>
        <a:buSzTx/>
        <a:buFontTx/>
        <a:buNone/>
        <a:tabLst/>
        <a:defRPr sz="3600" b="0" i="0" u="none" strike="noStrike" cap="none" spc="0" baseline="0">
          <a:ln>
            <a:noFill/>
          </a:ln>
          <a:solidFill>
            <a:srgbClr val="000000"/>
          </a:solidFill>
          <a:uFillTx/>
          <a:latin typeface="+mn-lt"/>
          <a:ea typeface="+mn-ea"/>
          <a:cs typeface="+mn-cs"/>
          <a:sym typeface="Helvetica Light"/>
        </a:defRPr>
      </a:lvl7pPr>
      <a:lvl8pPr marL="0" marR="0" indent="1600200" algn="l" defTabSz="584200" rtl="0" latinLnBrk="0">
        <a:lnSpc>
          <a:spcPct val="100000"/>
        </a:lnSpc>
        <a:spcBef>
          <a:spcPts val="4200"/>
        </a:spcBef>
        <a:spcAft>
          <a:spcPts val="0"/>
        </a:spcAft>
        <a:buClrTx/>
        <a:buSzTx/>
        <a:buFontTx/>
        <a:buNone/>
        <a:tabLst/>
        <a:defRPr sz="3600" b="0" i="0" u="none" strike="noStrike" cap="none" spc="0" baseline="0">
          <a:ln>
            <a:noFill/>
          </a:ln>
          <a:solidFill>
            <a:srgbClr val="000000"/>
          </a:solidFill>
          <a:uFillTx/>
          <a:latin typeface="+mn-lt"/>
          <a:ea typeface="+mn-ea"/>
          <a:cs typeface="+mn-cs"/>
          <a:sym typeface="Helvetica Light"/>
        </a:defRPr>
      </a:lvl8pPr>
      <a:lvl9pPr marL="0" marR="0" indent="1828800" algn="l" defTabSz="584200" rtl="0" latinLnBrk="0">
        <a:lnSpc>
          <a:spcPct val="100000"/>
        </a:lnSpc>
        <a:spcBef>
          <a:spcPts val="4200"/>
        </a:spcBef>
        <a:spcAft>
          <a:spcPts val="0"/>
        </a:spcAft>
        <a:buClrTx/>
        <a:buSzTx/>
        <a:buFontTx/>
        <a:buNone/>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hyperlink" Target="https://www.publicdomainpictures.net/en/view-image.php?image=184564&amp;picture=school-2"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christelle-eljamali.canoprof.fr/eleve/ENT/ClassDojo.Tuto.Parent_eleve/" TargetMode="Externa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hyperlink" Target="http://wedonteatanythingwithaface.blogspot.com/2013/01/walkers-to-add-real-meat-flavourings-to.html"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dpeseagles.com/shatima-kem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ideo" Target="https://www.youtube.com/embed/BD1N16_vHtI?feature=oembed"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uburbancorrespondent.blogspot.com/2016/02/any-favorites.html"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livingthrufaith.blogspot.com/2012_07_01_archive.html" TargetMode="External"/><Relationship Id="rId5" Type="http://schemas.openxmlformats.org/officeDocument/2006/relationships/image" Target="../media/image11.gif"/><Relationship Id="rId4" Type="http://schemas.openxmlformats.org/officeDocument/2006/relationships/hyperlink" Target="http://www.savvasrealiz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second.pdf"/>
          <p:cNvPicPr>
            <a:picLocks noChangeAspect="1"/>
          </p:cNvPicPr>
          <p:nvPr/>
        </p:nvPicPr>
        <p:blipFill>
          <a:blip r:embed="rId2"/>
          <a:stretch>
            <a:fillRect/>
          </a:stretch>
        </p:blipFill>
        <p:spPr>
          <a:xfrm>
            <a:off x="0" y="0"/>
            <a:ext cx="13004800" cy="9753600"/>
          </a:xfrm>
          <a:prstGeom prst="rect">
            <a:avLst/>
          </a:prstGeom>
          <a:ln w="12700">
            <a:miter lim="400000"/>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2"/>
          <p:cNvPicPr preferRelativeResize="0"/>
          <p:nvPr/>
        </p:nvPicPr>
        <p:blipFill rotWithShape="1">
          <a:blip r:embed="rId3">
            <a:alphaModFix/>
          </a:blip>
          <a:srcRect/>
          <a:stretch/>
        </p:blipFill>
        <p:spPr>
          <a:xfrm>
            <a:off x="-1" y="0"/>
            <a:ext cx="13004800" cy="9753600"/>
          </a:xfrm>
          <a:prstGeom prst="rect">
            <a:avLst/>
          </a:prstGeom>
          <a:noFill/>
          <a:ln>
            <a:noFill/>
          </a:ln>
        </p:spPr>
      </p:pic>
      <p:sp>
        <p:nvSpPr>
          <p:cNvPr id="2" name="TextBox 1">
            <a:extLst>
              <a:ext uri="{FF2B5EF4-FFF2-40B4-BE49-F238E27FC236}">
                <a16:creationId xmlns:a16="http://schemas.microsoft.com/office/drawing/2014/main" id="{89865CCC-863D-4CE7-9350-936752226C33}"/>
              </a:ext>
            </a:extLst>
          </p:cNvPr>
          <p:cNvSpPr txBox="1"/>
          <p:nvPr/>
        </p:nvSpPr>
        <p:spPr>
          <a:xfrm>
            <a:off x="304800" y="3081867"/>
            <a:ext cx="12395200" cy="6124754"/>
          </a:xfrm>
          <a:prstGeom prst="rect">
            <a:avLst/>
          </a:prstGeom>
          <a:noFill/>
        </p:spPr>
        <p:txBody>
          <a:bodyPr wrap="square" lIns="91440" tIns="45720" rIns="91440" bIns="45720" rtlCol="0" anchor="t">
            <a:spAutoFit/>
          </a:bodyPr>
          <a:lstStyle/>
          <a:p>
            <a:pPr algn="ctr"/>
            <a:r>
              <a:rPr lang="en-US" sz="2400" dirty="0">
                <a:latin typeface="Cavolini"/>
              </a:rPr>
              <a:t>Progress Reports and Report Cards will be sent home with students throughout the year. You can monitor their child’s progress from home, free of charge, using PowerSchool. </a:t>
            </a:r>
            <a:endParaRPr lang="en-US" sz="4000" dirty="0"/>
          </a:p>
          <a:p>
            <a:endParaRPr lang="en-US" sz="2000" u="sng" dirty="0">
              <a:latin typeface="Cavolini"/>
            </a:endParaRPr>
          </a:p>
          <a:p>
            <a:pPr algn="l"/>
            <a:r>
              <a:rPr lang="en-US" sz="2000" b="1" dirty="0"/>
              <a:t>Reading, Language Arts, and Math: </a:t>
            </a:r>
          </a:p>
          <a:p>
            <a:pPr algn="l"/>
            <a:r>
              <a:rPr lang="en-US" sz="2000" dirty="0"/>
              <a:t>❏ Major Grades 60% </a:t>
            </a:r>
          </a:p>
          <a:p>
            <a:pPr algn="l"/>
            <a:r>
              <a:rPr lang="en-US" sz="2000" dirty="0"/>
              <a:t>❏ Minor Grades 40% </a:t>
            </a:r>
          </a:p>
          <a:p>
            <a:pPr algn="l"/>
            <a:r>
              <a:rPr lang="en-US" sz="2000" dirty="0"/>
              <a:t>❏ Number grades on the report card</a:t>
            </a:r>
          </a:p>
          <a:p>
            <a:pPr algn="l"/>
            <a:r>
              <a:rPr lang="en-US" sz="2000" dirty="0"/>
              <a:t> ❏ A 90-100 </a:t>
            </a:r>
          </a:p>
          <a:p>
            <a:pPr algn="l"/>
            <a:r>
              <a:rPr lang="en-US" sz="2000" dirty="0"/>
              <a:t>❏ B 80-89</a:t>
            </a:r>
          </a:p>
          <a:p>
            <a:pPr algn="l"/>
            <a:r>
              <a:rPr lang="en-US" sz="2000" dirty="0"/>
              <a:t> ❏ C 70-79</a:t>
            </a:r>
          </a:p>
          <a:p>
            <a:pPr algn="l"/>
            <a:r>
              <a:rPr lang="en-US" sz="2000" dirty="0"/>
              <a:t> ❏ D 60-69</a:t>
            </a:r>
          </a:p>
          <a:p>
            <a:pPr algn="l"/>
            <a:r>
              <a:rPr lang="en-US" sz="2000" dirty="0"/>
              <a:t> ❏ F 59 and Below</a:t>
            </a:r>
          </a:p>
          <a:p>
            <a:pPr algn="l"/>
            <a:endParaRPr lang="en-US" sz="2000" u="sng" dirty="0">
              <a:latin typeface="Cavolini"/>
            </a:endParaRPr>
          </a:p>
          <a:p>
            <a:pPr algn="l"/>
            <a:r>
              <a:rPr lang="en-US" sz="2000" b="1" dirty="0"/>
              <a:t>Science &amp; Social Studies:</a:t>
            </a:r>
          </a:p>
          <a:p>
            <a:pPr algn="l"/>
            <a:r>
              <a:rPr lang="en-US" sz="2000" dirty="0"/>
              <a:t>❏ S/N/U on the report card </a:t>
            </a:r>
          </a:p>
          <a:p>
            <a:pPr algn="l"/>
            <a:r>
              <a:rPr lang="en-US" sz="2000" dirty="0"/>
              <a:t>❏ S Satisfactory </a:t>
            </a:r>
          </a:p>
          <a:p>
            <a:pPr algn="l"/>
            <a:r>
              <a:rPr lang="en-US" sz="2000" dirty="0"/>
              <a:t>❏ N Needs Improvement </a:t>
            </a:r>
          </a:p>
          <a:p>
            <a:pPr algn="l"/>
            <a:r>
              <a:rPr lang="en-US" sz="2000" dirty="0"/>
              <a:t>❏ U Unsatisfactory</a:t>
            </a:r>
            <a:endParaRPr lang="en-US" sz="2000" u="sng" dirty="0">
              <a:latin typeface="Cavolini"/>
            </a:endParaRPr>
          </a:p>
        </p:txBody>
      </p:sp>
      <p:sp>
        <p:nvSpPr>
          <p:cNvPr id="3" name="Rectangle 2">
            <a:extLst>
              <a:ext uri="{FF2B5EF4-FFF2-40B4-BE49-F238E27FC236}">
                <a16:creationId xmlns:a16="http://schemas.microsoft.com/office/drawing/2014/main" id="{3723264C-50B4-43A5-A3F4-83A173FB9AB1}"/>
              </a:ext>
            </a:extLst>
          </p:cNvPr>
          <p:cNvSpPr/>
          <p:nvPr/>
        </p:nvSpPr>
        <p:spPr>
          <a:xfrm>
            <a:off x="2598124" y="595895"/>
            <a:ext cx="7808549" cy="1446550"/>
          </a:xfrm>
          <a:prstGeom prst="rect">
            <a:avLst/>
          </a:prstGeom>
          <a:noFill/>
        </p:spPr>
        <p:txBody>
          <a:bodyPr wrap="none" lIns="91440" tIns="45720" rIns="91440" bIns="45720" anchor="t">
            <a:spAutoFit/>
          </a:bodyPr>
          <a:lstStyle/>
          <a:p>
            <a:pPr algn="ctr"/>
            <a:r>
              <a:rPr lang="en-US" sz="8800" b="1" cap="none" spc="0" dirty="0">
                <a:ln w="22225">
                  <a:solidFill>
                    <a:schemeClr val="accent2"/>
                  </a:solidFill>
                  <a:prstDash val="solid"/>
                </a:ln>
                <a:solidFill>
                  <a:schemeClr val="accent1">
                    <a:lumMod val="60000"/>
                    <a:lumOff val="40000"/>
                  </a:schemeClr>
                </a:solidFill>
                <a:effectLst/>
                <a:latin typeface="Fairwater Script" panose="02000507000000020003" pitchFamily="2" charset="0"/>
              </a:rPr>
              <a:t>G</a:t>
            </a:r>
            <a:r>
              <a:rPr lang="en-US" sz="8800" b="1" cap="none" spc="0" dirty="0">
                <a:ln w="22225">
                  <a:solidFill>
                    <a:schemeClr val="accent2"/>
                  </a:solidFill>
                  <a:prstDash val="solid"/>
                </a:ln>
                <a:solidFill>
                  <a:srgbClr val="33CCFF"/>
                </a:solidFill>
                <a:effectLst/>
                <a:latin typeface="Fairwater Script" panose="02000507000000020003" pitchFamily="2" charset="0"/>
              </a:rPr>
              <a:t>r</a:t>
            </a:r>
            <a:r>
              <a:rPr lang="en-US" sz="8800" b="1" cap="none" spc="0" dirty="0">
                <a:ln w="22225">
                  <a:solidFill>
                    <a:schemeClr val="accent2"/>
                  </a:solidFill>
                  <a:prstDash val="solid"/>
                </a:ln>
                <a:solidFill>
                  <a:srgbClr val="00CCFF"/>
                </a:solidFill>
                <a:effectLst/>
                <a:latin typeface="Fairwater Script" panose="02000507000000020003" pitchFamily="2" charset="0"/>
              </a:rPr>
              <a:t>a</a:t>
            </a:r>
            <a:r>
              <a:rPr lang="en-US" sz="8800" b="1" cap="none" spc="0" dirty="0">
                <a:ln w="22225">
                  <a:solidFill>
                    <a:schemeClr val="accent2"/>
                  </a:solidFill>
                  <a:prstDash val="solid"/>
                </a:ln>
                <a:solidFill>
                  <a:srgbClr val="92D050"/>
                </a:solidFill>
                <a:effectLst/>
                <a:latin typeface="Fairwater Script" panose="02000507000000020003" pitchFamily="2" charset="0"/>
              </a:rPr>
              <a:t>d</a:t>
            </a:r>
            <a:r>
              <a:rPr lang="en-US" sz="8800" b="1" cap="none" spc="0" dirty="0">
                <a:ln w="22225">
                  <a:solidFill>
                    <a:schemeClr val="accent2"/>
                  </a:solidFill>
                  <a:prstDash val="solid"/>
                </a:ln>
                <a:solidFill>
                  <a:schemeClr val="accent2">
                    <a:lumMod val="40000"/>
                    <a:lumOff val="60000"/>
                  </a:schemeClr>
                </a:solidFill>
                <a:effectLst/>
                <a:latin typeface="Fairwater Script" panose="02000507000000020003" pitchFamily="2" charset="0"/>
              </a:rPr>
              <a:t>i</a:t>
            </a:r>
            <a:r>
              <a:rPr lang="en-US" sz="8800" b="1" cap="none" spc="0" dirty="0">
                <a:ln w="22225">
                  <a:solidFill>
                    <a:schemeClr val="accent2"/>
                  </a:solidFill>
                  <a:prstDash val="solid"/>
                </a:ln>
                <a:solidFill>
                  <a:srgbClr val="FFFF00"/>
                </a:solidFill>
                <a:effectLst/>
                <a:latin typeface="Fairwater Script" panose="02000507000000020003" pitchFamily="2" charset="0"/>
              </a:rPr>
              <a:t>n</a:t>
            </a:r>
            <a:r>
              <a:rPr lang="en-US" sz="8800" b="1" cap="none" spc="0" dirty="0">
                <a:ln w="22225">
                  <a:solidFill>
                    <a:schemeClr val="accent2"/>
                  </a:solidFill>
                  <a:prstDash val="solid"/>
                </a:ln>
                <a:solidFill>
                  <a:srgbClr val="FFC000"/>
                </a:solidFill>
                <a:effectLst/>
                <a:latin typeface="Fairwater Script" panose="02000507000000020003" pitchFamily="2" charset="0"/>
              </a:rPr>
              <a:t>g</a:t>
            </a:r>
            <a:r>
              <a:rPr lang="en-US" sz="8800" b="1" cap="none" spc="0" dirty="0">
                <a:ln w="22225">
                  <a:solidFill>
                    <a:schemeClr val="accent2"/>
                  </a:solidFill>
                  <a:prstDash val="solid"/>
                </a:ln>
                <a:solidFill>
                  <a:schemeClr val="bg1"/>
                </a:solidFill>
                <a:effectLst/>
                <a:latin typeface="Fairwater Script" panose="02000507000000020003" pitchFamily="2" charset="0"/>
              </a:rPr>
              <a:t> </a:t>
            </a:r>
            <a:r>
              <a:rPr lang="en-US" sz="8800" b="1" cap="none" spc="0" dirty="0">
                <a:ln w="22225">
                  <a:solidFill>
                    <a:schemeClr val="accent2"/>
                  </a:solidFill>
                  <a:prstDash val="solid"/>
                </a:ln>
                <a:solidFill>
                  <a:srgbClr val="FF0000"/>
                </a:solidFill>
                <a:effectLst/>
                <a:latin typeface="Fairwater Script" panose="02000507000000020003" pitchFamily="2" charset="0"/>
              </a:rPr>
              <a:t>P</a:t>
            </a:r>
            <a:r>
              <a:rPr lang="en-US" sz="8800" b="1" cap="none" spc="0" dirty="0">
                <a:ln w="22225">
                  <a:solidFill>
                    <a:schemeClr val="accent2"/>
                  </a:solidFill>
                  <a:prstDash val="solid"/>
                </a:ln>
                <a:solidFill>
                  <a:srgbClr val="CC0099"/>
                </a:solidFill>
                <a:effectLst/>
                <a:latin typeface="Fairwater Script" panose="02000507000000020003" pitchFamily="2" charset="0"/>
              </a:rPr>
              <a:t>o</a:t>
            </a:r>
            <a:r>
              <a:rPr lang="en-US" sz="8800" b="1" cap="none" spc="0" dirty="0">
                <a:ln w="22225">
                  <a:solidFill>
                    <a:schemeClr val="accent2"/>
                  </a:solidFill>
                  <a:prstDash val="solid"/>
                </a:ln>
                <a:solidFill>
                  <a:srgbClr val="00B0F0"/>
                </a:solidFill>
                <a:effectLst/>
                <a:latin typeface="Fairwater Script" panose="02000507000000020003" pitchFamily="2" charset="0"/>
              </a:rPr>
              <a:t>l</a:t>
            </a:r>
            <a:r>
              <a:rPr lang="en-US" sz="8800" b="1" cap="none" spc="0" dirty="0">
                <a:ln w="22225">
                  <a:solidFill>
                    <a:schemeClr val="accent2"/>
                  </a:solidFill>
                  <a:prstDash val="solid"/>
                </a:ln>
                <a:solidFill>
                  <a:srgbClr val="33CCFF"/>
                </a:solidFill>
                <a:effectLst/>
                <a:latin typeface="Fairwater Script" panose="02000507000000020003" pitchFamily="2" charset="0"/>
              </a:rPr>
              <a:t>i</a:t>
            </a:r>
            <a:r>
              <a:rPr lang="en-US" sz="8800" b="1" cap="none" spc="0" dirty="0">
                <a:ln w="22225">
                  <a:solidFill>
                    <a:schemeClr val="accent2"/>
                  </a:solidFill>
                  <a:prstDash val="solid"/>
                </a:ln>
                <a:solidFill>
                  <a:srgbClr val="00CCFF"/>
                </a:solidFill>
                <a:effectLst/>
                <a:latin typeface="Fairwater Script" panose="02000507000000020003" pitchFamily="2" charset="0"/>
              </a:rPr>
              <a:t>c</a:t>
            </a:r>
            <a:r>
              <a:rPr lang="en-US" sz="8800" b="1" cap="none" spc="0" dirty="0">
                <a:ln w="22225">
                  <a:solidFill>
                    <a:schemeClr val="accent2"/>
                  </a:solidFill>
                  <a:prstDash val="solid"/>
                </a:ln>
                <a:solidFill>
                  <a:srgbClr val="92D050"/>
                </a:solidFill>
                <a:effectLst/>
                <a:latin typeface="Fairwater Script" panose="02000507000000020003" pitchFamily="2" charset="0"/>
              </a:rPr>
              <a:t>y</a:t>
            </a:r>
          </a:p>
        </p:txBody>
      </p:sp>
      <p:pic>
        <p:nvPicPr>
          <p:cNvPr id="6" name="Picture 5" descr="A red painted letter a and a&#10;&#10;Description automatically generated">
            <a:extLst>
              <a:ext uri="{FF2B5EF4-FFF2-40B4-BE49-F238E27FC236}">
                <a16:creationId xmlns:a16="http://schemas.microsoft.com/office/drawing/2014/main" id="{93D1B3BB-9DC7-C623-5030-F1A92C46D02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84163" y="6451275"/>
            <a:ext cx="1653655" cy="2421829"/>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3"/>
          <p:cNvPicPr preferRelativeResize="0"/>
          <p:nvPr/>
        </p:nvPicPr>
        <p:blipFill rotWithShape="1">
          <a:blip r:embed="rId3">
            <a:alphaModFix/>
          </a:blip>
          <a:srcRect/>
          <a:stretch/>
        </p:blipFill>
        <p:spPr>
          <a:xfrm>
            <a:off x="-20430" y="0"/>
            <a:ext cx="13004800" cy="9753600"/>
          </a:xfrm>
          <a:prstGeom prst="rect">
            <a:avLst/>
          </a:prstGeom>
          <a:noFill/>
          <a:ln>
            <a:noFill/>
          </a:ln>
        </p:spPr>
      </p:pic>
      <p:sp>
        <p:nvSpPr>
          <p:cNvPr id="3" name="Text Placeholder 2">
            <a:extLst>
              <a:ext uri="{FF2B5EF4-FFF2-40B4-BE49-F238E27FC236}">
                <a16:creationId xmlns:a16="http://schemas.microsoft.com/office/drawing/2014/main" id="{7A865854-F9D3-E47E-9D08-009500BD7049}"/>
              </a:ext>
            </a:extLst>
          </p:cNvPr>
          <p:cNvSpPr>
            <a:spLocks noGrp="1"/>
          </p:cNvSpPr>
          <p:nvPr>
            <p:ph type="body" sz="half" idx="1"/>
          </p:nvPr>
        </p:nvSpPr>
        <p:spPr>
          <a:xfrm>
            <a:off x="293203" y="3358873"/>
            <a:ext cx="5993297" cy="6286500"/>
          </a:xfrm>
        </p:spPr>
        <p:txBody>
          <a:bodyPr>
            <a:normAutofit/>
          </a:bodyPr>
          <a:lstStyle/>
          <a:p>
            <a:pPr algn="ctr">
              <a:buSzPts val="3600"/>
            </a:pPr>
            <a:r>
              <a:rPr lang="en-US" sz="2000">
                <a:latin typeface="Cavolini"/>
              </a:rPr>
              <a:t>• The Class Dojo system is used to create a POSITIVE classroom environment and to encourage your child to exhibit positive behavior throughout the day.</a:t>
            </a:r>
          </a:p>
          <a:p>
            <a:pPr algn="ctr">
              <a:buSzPts val="3600"/>
            </a:pPr>
            <a:r>
              <a:rPr lang="en-US" sz="2000">
                <a:latin typeface="Cavolini"/>
              </a:rPr>
              <a:t> • Please understand that negative behaviors impede the learning of others, especially your child, and we want to make this system as fair as possible for everyone.</a:t>
            </a:r>
          </a:p>
          <a:p>
            <a:pPr algn="ctr">
              <a:buSzPts val="3600"/>
            </a:pPr>
            <a:r>
              <a:rPr lang="en-US" sz="2000">
                <a:latin typeface="Cavolini"/>
              </a:rPr>
              <a:t> • This system has been agreed upon by the teachers and administration, and it will be fully enforced beginning the first day of school. </a:t>
            </a:r>
            <a:endParaRPr lang="en-US" sz="2000" dirty="0"/>
          </a:p>
        </p:txBody>
      </p:sp>
      <p:pic>
        <p:nvPicPr>
          <p:cNvPr id="6" name="Picture 5" descr="A group of cartoon monsters&#10;&#10;Description automatically generated">
            <a:extLst>
              <a:ext uri="{FF2B5EF4-FFF2-40B4-BE49-F238E27FC236}">
                <a16:creationId xmlns:a16="http://schemas.microsoft.com/office/drawing/2014/main" id="{7750772B-350C-913E-F8A8-DB94224671A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70643" y="5088835"/>
            <a:ext cx="5322957" cy="32070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5"/>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167" name="Google Shape;167;p25"/>
          <p:cNvSpPr/>
          <p:nvPr/>
        </p:nvSpPr>
        <p:spPr>
          <a:xfrm>
            <a:off x="414867" y="4151654"/>
            <a:ext cx="12175066" cy="2534027"/>
          </a:xfrm>
          <a:prstGeom prst="rect">
            <a:avLst/>
          </a:prstGeom>
          <a:noFill/>
          <a:ln>
            <a:noFill/>
          </a:ln>
        </p:spPr>
        <p:txBody>
          <a:bodyPr spcFirstLastPara="1" wrap="square" lIns="50800" tIns="50800" rIns="50800" bIns="50800" anchor="ctr" anchorCtr="0">
            <a:spAutoFit/>
          </a:bodyPr>
          <a:lstStyle/>
          <a:p>
            <a:pPr algn="ctr">
              <a:buSzPts val="3600"/>
            </a:pPr>
            <a:r>
              <a:rPr lang="en-US" sz="2400" dirty="0">
                <a:latin typeface="Cavolini"/>
                <a:ea typeface="DJB The Teacher Font" charset="0"/>
                <a:cs typeface="DJB The Teacher Font" charset="0"/>
              </a:rPr>
              <a:t>We would love to celebrate your child’s birthday! Feel free to bring in an individually wrapped treat. Please check with me for any allergies and our class size, as our numbers change throughout the year. Please only send party invitations, if our </a:t>
            </a:r>
            <a:r>
              <a:rPr lang="en-US" sz="2400" b="1" u="sng" dirty="0">
                <a:latin typeface="Cavolini"/>
                <a:ea typeface="DJB The Teacher Font" charset="0"/>
                <a:cs typeface="DJB The Teacher Font" charset="0"/>
              </a:rPr>
              <a:t>whole class</a:t>
            </a:r>
            <a:r>
              <a:rPr lang="en-US" sz="2400" dirty="0">
                <a:latin typeface="Cavolini"/>
                <a:ea typeface="DJB The Teacher Font" charset="0"/>
                <a:cs typeface="DJB The Teacher Font" charset="0"/>
              </a:rPr>
              <a:t> is invited…we’re all friends in 3rd grade! Summer birthday?! No problem! Celebrate on their 1/2 birthday or a day of their choice!</a:t>
            </a:r>
          </a:p>
          <a:p>
            <a:pPr marL="0" marR="0" lvl="0" indent="0" algn="ctr" rtl="0">
              <a:lnSpc>
                <a:spcPct val="100000"/>
              </a:lnSpc>
              <a:spcBef>
                <a:spcPts val="0"/>
              </a:spcBef>
              <a:spcAft>
                <a:spcPts val="0"/>
              </a:spcAft>
              <a:buClr>
                <a:srgbClr val="000000"/>
              </a:buClr>
              <a:buSzPts val="3600"/>
              <a:buFont typeface="Century Gothic"/>
              <a:buNone/>
            </a:pPr>
            <a:endParaRPr dirty="0"/>
          </a:p>
        </p:txBody>
      </p:sp>
      <p:pic>
        <p:nvPicPr>
          <p:cNvPr id="2" name="Picture 1" descr="Birthday Cake Clip Art Border Free Stock Photo - Public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6491" y="7019982"/>
            <a:ext cx="8491817" cy="2214651"/>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6"/>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173" name="Google Shape;173;p26"/>
          <p:cNvSpPr/>
          <p:nvPr/>
        </p:nvSpPr>
        <p:spPr>
          <a:xfrm>
            <a:off x="568527" y="4026885"/>
            <a:ext cx="11867745" cy="5396349"/>
          </a:xfrm>
          <a:prstGeom prst="rect">
            <a:avLst/>
          </a:prstGeom>
          <a:noFill/>
          <a:ln>
            <a:noFill/>
          </a:ln>
        </p:spPr>
        <p:txBody>
          <a:bodyPr spcFirstLastPara="1" wrap="square" lIns="50800" tIns="50800" rIns="50800" bIns="50800" anchor="ctr" anchorCtr="0">
            <a:spAutoFit/>
          </a:bodyPr>
          <a:lstStyle/>
          <a:p>
            <a:pPr algn="ctr">
              <a:buSzPts val="3600"/>
            </a:pPr>
            <a:r>
              <a:rPr lang="en-US" sz="2800" dirty="0">
                <a:latin typeface="Cavolini"/>
                <a:ea typeface="DJB The Teacher Font" charset="0"/>
                <a:cs typeface="DJB The Teacher Font" charset="0"/>
              </a:rPr>
              <a:t>I welcome all who would like to volunteer in our classroom. Volunteering will be on an as needed basis. If you’re interested in helping in our room, please contact me so we can set up times. We would appreciate you taking time out of your schedule to get involved in our classroom. We may need lots of help during our holiday parties, so be on the lookout for notes to be sent home to sign up to help and/or bring in treats. You can also volunteer outside of my classroom during different events. A volunteer form must be completed to help with these events. </a:t>
            </a:r>
          </a:p>
          <a:p>
            <a:pPr marL="0" marR="0" lvl="0" indent="0" algn="ctr" rtl="0">
              <a:lnSpc>
                <a:spcPct val="100000"/>
              </a:lnSpc>
              <a:spcBef>
                <a:spcPts val="0"/>
              </a:spcBef>
              <a:spcAft>
                <a:spcPts val="0"/>
              </a:spcAft>
              <a:buClr>
                <a:srgbClr val="000000"/>
              </a:buClr>
              <a:buSzPts val="3600"/>
              <a:buFont typeface="Century Gothic"/>
              <a:buNone/>
            </a:pP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0"/>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198" name="Google Shape;198;p30"/>
          <p:cNvSpPr/>
          <p:nvPr/>
        </p:nvSpPr>
        <p:spPr>
          <a:xfrm>
            <a:off x="422692" y="4061921"/>
            <a:ext cx="6304679" cy="3426579"/>
          </a:xfrm>
          <a:prstGeom prst="rect">
            <a:avLst/>
          </a:prstGeom>
          <a:noFill/>
          <a:ln w="28575">
            <a:solidFill>
              <a:schemeClr val="tx1"/>
            </a:solidFill>
            <a:prstDash val="dash"/>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600"/>
              <a:buFont typeface="Century Gothic"/>
              <a:buNone/>
            </a:pPr>
            <a:r>
              <a:rPr lang="en-US" sz="2400" b="1" dirty="0">
                <a:latin typeface="Cavolini"/>
              </a:rPr>
              <a:t>Snack</a:t>
            </a:r>
          </a:p>
          <a:p>
            <a:pPr algn="ctr">
              <a:buSzPts val="3600"/>
            </a:pPr>
            <a:r>
              <a:rPr lang="en-US" sz="2400" dirty="0">
                <a:latin typeface="Cavolini"/>
              </a:rPr>
              <a:t>Snacks can be purchased in the Snack Shack or sent in from home. It is vitally important to send snack money in a labeled envelope.  Snacks must be purchased in the Snack Shack from 7:15-7:55. No carbonated drinks or candy (Only on Fun Fridays). ☺</a:t>
            </a:r>
            <a:endParaRPr sz="2400" dirty="0">
              <a:latin typeface="Cavolini"/>
            </a:endParaRPr>
          </a:p>
        </p:txBody>
      </p:sp>
      <p:pic>
        <p:nvPicPr>
          <p:cNvPr id="7" name="Picture 6" descr="Logo&#10;&#10;Description automatically generated">
            <a:extLst>
              <a:ext uri="{FF2B5EF4-FFF2-40B4-BE49-F238E27FC236}">
                <a16:creationId xmlns:a16="http://schemas.microsoft.com/office/drawing/2014/main" id="{91689C9F-21F6-4EE0-B817-27525AC3FB2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704238" y="7298796"/>
            <a:ext cx="2800350" cy="1895475"/>
          </a:xfrm>
          <a:prstGeom prst="rect">
            <a:avLst/>
          </a:prstGeom>
        </p:spPr>
      </p:pic>
      <p:sp>
        <p:nvSpPr>
          <p:cNvPr id="5" name="Google Shape;198;p30"/>
          <p:cNvSpPr/>
          <p:nvPr/>
        </p:nvSpPr>
        <p:spPr>
          <a:xfrm>
            <a:off x="6952343" y="4061921"/>
            <a:ext cx="5629765" cy="3118803"/>
          </a:xfrm>
          <a:prstGeom prst="rect">
            <a:avLst/>
          </a:prstGeom>
          <a:noFill/>
          <a:ln w="28575">
            <a:solidFill>
              <a:schemeClr val="tx1"/>
            </a:solidFill>
            <a:prstDash val="dash"/>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600"/>
              <a:buFont typeface="Century Gothic"/>
              <a:buNone/>
            </a:pPr>
            <a:r>
              <a:rPr lang="en-US" sz="2800" b="1" dirty="0">
                <a:latin typeface="Cavolini"/>
              </a:rPr>
              <a:t>Lunch</a:t>
            </a:r>
          </a:p>
          <a:p>
            <a:pPr algn="ctr">
              <a:buSzPts val="3600"/>
            </a:pPr>
            <a:r>
              <a:rPr lang="en-US" sz="2800" dirty="0">
                <a:latin typeface="Cavolini"/>
              </a:rPr>
              <a:t>Parents will not be allowed to eat lunch in the cafeteria everyday. Family Lunch Days will be scheduled within the school year</a:t>
            </a:r>
            <a:r>
              <a:rPr lang="en-US" sz="2400" dirty="0">
                <a:latin typeface="Cavolini"/>
              </a:rPr>
              <a:t>. </a:t>
            </a:r>
            <a:endParaRPr sz="2400" dirty="0">
              <a:latin typeface="Cavolini"/>
            </a:endParaRPr>
          </a:p>
        </p:txBody>
      </p:sp>
      <p:sp>
        <p:nvSpPr>
          <p:cNvPr id="6" name="Google Shape;198;p30"/>
          <p:cNvSpPr/>
          <p:nvPr/>
        </p:nvSpPr>
        <p:spPr>
          <a:xfrm>
            <a:off x="500212" y="7983683"/>
            <a:ext cx="5629765" cy="1210588"/>
          </a:xfrm>
          <a:prstGeom prst="rect">
            <a:avLst/>
          </a:prstGeom>
          <a:noFill/>
          <a:ln w="28575">
            <a:solidFill>
              <a:schemeClr val="tx1"/>
            </a:solidFill>
            <a:prstDash val="dash"/>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600"/>
              <a:buFont typeface="Century Gothic"/>
              <a:buNone/>
            </a:pPr>
            <a:r>
              <a:rPr lang="en-US" sz="2400" b="1" dirty="0">
                <a:latin typeface="Cavolini"/>
              </a:rPr>
              <a:t>Funds</a:t>
            </a:r>
          </a:p>
          <a:p>
            <a:pPr algn="ctr">
              <a:buSzPts val="3600"/>
            </a:pPr>
            <a:r>
              <a:rPr lang="en-US" sz="2400" dirty="0">
                <a:latin typeface="Cavolini"/>
              </a:rPr>
              <a:t>All deadlines for turning in funds are final. </a:t>
            </a:r>
            <a:endParaRPr sz="2400" dirty="0">
              <a:latin typeface="Cavolini"/>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8"/>
          <p:cNvPicPr preferRelativeResize="0"/>
          <p:nvPr/>
        </p:nvPicPr>
        <p:blipFill rotWithShape="1">
          <a:blip r:embed="rId3">
            <a:alphaModFix/>
          </a:blip>
          <a:srcRect/>
          <a:stretch/>
        </p:blipFill>
        <p:spPr>
          <a:xfrm>
            <a:off x="-134031" y="0"/>
            <a:ext cx="13004800" cy="9753600"/>
          </a:xfrm>
          <a:prstGeom prst="rect">
            <a:avLst/>
          </a:prstGeom>
          <a:noFill/>
          <a:ln>
            <a:noFill/>
          </a:ln>
        </p:spPr>
      </p:pic>
      <p:sp>
        <p:nvSpPr>
          <p:cNvPr id="185" name="Google Shape;185;p28"/>
          <p:cNvSpPr/>
          <p:nvPr/>
        </p:nvSpPr>
        <p:spPr>
          <a:xfrm>
            <a:off x="444515" y="5052265"/>
            <a:ext cx="11954932" cy="4103688"/>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600"/>
              <a:buFont typeface="Century Gothic"/>
              <a:buNone/>
            </a:pPr>
            <a:r>
              <a:rPr lang="en-US" sz="3200" dirty="0">
                <a:latin typeface="Cavolini"/>
                <a:sym typeface="Century Gothic"/>
              </a:rPr>
              <a:t>Any helpful resources can be found on Ms. Kemp’s teacher page on the school website. The links to our website can be found below. Each of these websites can be found through Clever.</a:t>
            </a:r>
            <a:endParaRPr lang="en-US" sz="3200" dirty="0">
              <a:latin typeface="Cavolini"/>
            </a:endParaRPr>
          </a:p>
          <a:p>
            <a:pPr marL="0" marR="0" lvl="0" indent="0" algn="ctr" rtl="0">
              <a:lnSpc>
                <a:spcPct val="100000"/>
              </a:lnSpc>
              <a:spcBef>
                <a:spcPts val="0"/>
              </a:spcBef>
              <a:spcAft>
                <a:spcPts val="0"/>
              </a:spcAft>
              <a:buClr>
                <a:srgbClr val="000000"/>
              </a:buClr>
              <a:buSzPts val="3600"/>
              <a:buFont typeface="Century Gothic"/>
              <a:buNone/>
            </a:pPr>
            <a:endParaRPr lang="en-US" sz="3200" b="1" dirty="0">
              <a:latin typeface="Cavolini"/>
            </a:endParaRPr>
          </a:p>
          <a:p>
            <a:pPr>
              <a:buSzPts val="3600"/>
            </a:pPr>
            <a:r>
              <a:rPr lang="en-US" sz="3200" b="1" dirty="0" err="1">
                <a:latin typeface="Cavolini"/>
                <a:sym typeface="Century Gothic"/>
              </a:rPr>
              <a:t>Ms.Kemp</a:t>
            </a:r>
            <a:r>
              <a:rPr lang="en-US" sz="3200" b="1" dirty="0">
                <a:latin typeface="Cavolini"/>
                <a:sym typeface="Century Gothic"/>
              </a:rPr>
              <a:t>: </a:t>
            </a:r>
            <a:endParaRPr lang="en-US" sz="3200" b="1" dirty="0">
              <a:latin typeface="Cavolini"/>
            </a:endParaRPr>
          </a:p>
          <a:p>
            <a:pPr marL="0" marR="0" lvl="0" indent="0" rtl="0">
              <a:lnSpc>
                <a:spcPct val="100000"/>
              </a:lnSpc>
              <a:spcBef>
                <a:spcPts val="0"/>
              </a:spcBef>
              <a:spcAft>
                <a:spcPts val="0"/>
              </a:spcAft>
              <a:buClr>
                <a:srgbClr val="000000"/>
              </a:buClr>
              <a:buSzPts val="3600"/>
              <a:buFont typeface="Century Gothic"/>
              <a:buNone/>
            </a:pPr>
            <a:r>
              <a:rPr lang="en-US" sz="3200" dirty="0">
                <a:latin typeface="Cavolini"/>
                <a:sym typeface="Century Gothic"/>
                <a:hlinkClick r:id="rId4"/>
              </a:rPr>
              <a:t>https://www.dpeseagles.com/shatima-kemp</a:t>
            </a:r>
            <a:endParaRPr lang="en-US" sz="3200" dirty="0">
              <a:latin typeface="Cavolini"/>
            </a:endParaRPr>
          </a:p>
          <a:p>
            <a:pPr marL="0" marR="0" lvl="0" indent="0" algn="ctr" rtl="0">
              <a:lnSpc>
                <a:spcPct val="100000"/>
              </a:lnSpc>
              <a:spcBef>
                <a:spcPts val="0"/>
              </a:spcBef>
              <a:spcAft>
                <a:spcPts val="0"/>
              </a:spcAft>
              <a:buClr>
                <a:srgbClr val="000000"/>
              </a:buClr>
              <a:buSzPts val="3600"/>
              <a:buFont typeface="Century Gothic"/>
              <a:buNone/>
            </a:pP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p:nvPr/>
        </p:nvSpPr>
        <p:spPr>
          <a:xfrm>
            <a:off x="6603455" y="5250676"/>
            <a:ext cx="3793555" cy="6604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600"/>
              <a:buFont typeface="Century Gothic"/>
              <a:buNone/>
            </a:pPr>
            <a:r>
              <a:rPr lang="en-US" sz="3600" b="0" i="0" u="none" strike="noStrike" cap="none">
                <a:solidFill>
                  <a:srgbClr val="000000"/>
                </a:solidFill>
                <a:latin typeface="Century Gothic"/>
                <a:ea typeface="Century Gothic"/>
                <a:cs typeface="Century Gothic"/>
                <a:sym typeface="Century Gothic"/>
              </a:rPr>
              <a:t>Click to add text</a:t>
            </a:r>
            <a:endParaRPr/>
          </a:p>
        </p:txBody>
      </p:sp>
      <p:pic>
        <p:nvPicPr>
          <p:cNvPr id="98" name="Google Shape;98;p16"/>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102" name="Google Shape;102;p16"/>
          <p:cNvSpPr/>
          <p:nvPr/>
        </p:nvSpPr>
        <p:spPr>
          <a:xfrm>
            <a:off x="4654809" y="3706146"/>
            <a:ext cx="7893872" cy="5596404"/>
          </a:xfrm>
          <a:prstGeom prst="rect">
            <a:avLst/>
          </a:prstGeom>
          <a:noFill/>
          <a:ln>
            <a:noFill/>
          </a:ln>
        </p:spPr>
        <p:txBody>
          <a:bodyPr spcFirstLastPara="1" wrap="square" lIns="50800" tIns="50800" rIns="50800" bIns="50800" anchor="ctr" anchorCtr="0">
            <a:spAutoFit/>
          </a:bodyPr>
          <a:lstStyle/>
          <a:p>
            <a:pPr algn="ctr">
              <a:lnSpc>
                <a:spcPct val="150000"/>
              </a:lnSpc>
            </a:pPr>
            <a:r>
              <a:rPr lang="en-US" altLang="en-US" sz="1400" b="1" dirty="0">
                <a:latin typeface="Cavolini"/>
                <a:ea typeface="DJB The Teacher Font" charset="0"/>
                <a:cs typeface="DJB The Teacher Font" charset="0"/>
              </a:rPr>
              <a:t>My name is Shatima Kemp. I am from Beatrice, AL and currently live in Prattville with my two children Jesiah and Jayda. I love going to parks and enjoying nature. This is fifth-year teaching! I received my Bachelor’s of Science in Early Childhood/Elementary Education from Auburn University Montgomery in 2019. I received my Master’s of Elementary Education in Dec. 2020 from the University of West Alabama. I earned my Education Specialist Degree in Elementary Education from UW</a:t>
            </a:r>
            <a:r>
              <a:rPr lang="en-US" altLang="en-US" sz="1400" b="1" dirty="0">
                <a:latin typeface="Comic Sans MS"/>
                <a:ea typeface="DJB The Teacher Font" charset="0"/>
                <a:cs typeface="DJB The Teacher Font" charset="0"/>
              </a:rPr>
              <a:t>A. </a:t>
            </a:r>
          </a:p>
          <a:p>
            <a:pPr algn="ctr">
              <a:lnSpc>
                <a:spcPct val="150000"/>
              </a:lnSpc>
            </a:pPr>
            <a:br>
              <a:rPr lang="en-US" altLang="en-US" sz="1400" b="1" u="sng" dirty="0">
                <a:latin typeface="Cavolini"/>
                <a:ea typeface="DJB The Teacher Font" charset="0"/>
                <a:cs typeface="DJB The Teacher Font" charset="0"/>
              </a:rPr>
            </a:br>
            <a:r>
              <a:rPr lang="en-US" altLang="en-US" sz="1400" b="1" u="sng" dirty="0">
                <a:latin typeface="Cavolini"/>
                <a:ea typeface="DJB The Teacher Font" charset="0"/>
                <a:cs typeface="DJB The Teacher Font" charset="0"/>
              </a:rPr>
              <a:t>Some of my favorite things</a:t>
            </a:r>
            <a:r>
              <a:rPr lang="en-US" altLang="en-US" sz="1400" b="1" dirty="0">
                <a:latin typeface="Cavolini"/>
                <a:ea typeface="DJB The Teacher Font" charset="0"/>
                <a:cs typeface="DJB The Teacher Font" charset="0"/>
              </a:rPr>
              <a:t>:</a:t>
            </a:r>
          </a:p>
          <a:p>
            <a:pPr algn="r">
              <a:lnSpc>
                <a:spcPct val="150000"/>
              </a:lnSpc>
            </a:pPr>
            <a:r>
              <a:rPr lang="en-US" altLang="en-US" sz="1400" b="1" u="sng" dirty="0">
                <a:latin typeface="Cavolini"/>
                <a:ea typeface="DJB The Teacher Font" charset="0"/>
                <a:cs typeface="DJB The Teacher Font" charset="0"/>
              </a:rPr>
              <a:t>Favorite Color</a:t>
            </a:r>
            <a:r>
              <a:rPr lang="en-US" altLang="en-US" sz="1400" b="1" dirty="0">
                <a:latin typeface="Cavolini"/>
                <a:ea typeface="DJB The Teacher Font" charset="0"/>
                <a:cs typeface="DJB The Teacher Font" charset="0"/>
              </a:rPr>
              <a:t>: Coral</a:t>
            </a:r>
          </a:p>
          <a:p>
            <a:pPr algn="r">
              <a:lnSpc>
                <a:spcPct val="150000"/>
              </a:lnSpc>
            </a:pPr>
            <a:r>
              <a:rPr lang="en-US" altLang="en-US" sz="1400" b="1" u="sng" dirty="0">
                <a:latin typeface="Cavolini"/>
                <a:ea typeface="DJB The Teacher Font" charset="0"/>
                <a:cs typeface="DJB The Teacher Font" charset="0"/>
              </a:rPr>
              <a:t>Favorite Food</a:t>
            </a:r>
            <a:r>
              <a:rPr lang="en-US" altLang="en-US" sz="1400" b="1" dirty="0">
                <a:latin typeface="Cavolini"/>
                <a:ea typeface="DJB The Teacher Font" charset="0"/>
                <a:cs typeface="DJB The Teacher Font" charset="0"/>
              </a:rPr>
              <a:t>: Wings</a:t>
            </a:r>
          </a:p>
          <a:p>
            <a:pPr algn="r">
              <a:lnSpc>
                <a:spcPct val="150000"/>
              </a:lnSpc>
            </a:pPr>
            <a:r>
              <a:rPr lang="en-US" altLang="en-US" sz="1400" b="1" u="sng" dirty="0">
                <a:latin typeface="Cavolini"/>
                <a:ea typeface="DJB The Teacher Font" charset="0"/>
                <a:cs typeface="DJB The Teacher Font" charset="0"/>
              </a:rPr>
              <a:t>Favorite Movie Star</a:t>
            </a:r>
            <a:r>
              <a:rPr lang="en-US" altLang="en-US" sz="1400" b="1" dirty="0">
                <a:latin typeface="Cavolini"/>
                <a:ea typeface="DJB The Teacher Font" charset="0"/>
                <a:cs typeface="DJB The Teacher Font" charset="0"/>
              </a:rPr>
              <a:t>: Will Smith</a:t>
            </a:r>
          </a:p>
          <a:p>
            <a:pPr algn="r">
              <a:lnSpc>
                <a:spcPct val="150000"/>
              </a:lnSpc>
            </a:pPr>
            <a:r>
              <a:rPr lang="en-US" altLang="en-US" sz="1400" b="1" u="sng" dirty="0">
                <a:latin typeface="Cavolini"/>
                <a:ea typeface="DJB The Teacher Font" charset="0"/>
                <a:cs typeface="DJB The Teacher Font" charset="0"/>
              </a:rPr>
              <a:t>Favorite Movie</a:t>
            </a:r>
            <a:r>
              <a:rPr lang="en-US" altLang="en-US" sz="1400" b="1" dirty="0">
                <a:latin typeface="Cavolini"/>
                <a:ea typeface="DJB The Teacher Font" charset="0"/>
                <a:cs typeface="DJB The Teacher Font" charset="0"/>
              </a:rPr>
              <a:t>: Transformers/Marvel</a:t>
            </a:r>
          </a:p>
          <a:p>
            <a:pPr algn="r">
              <a:lnSpc>
                <a:spcPct val="150000"/>
              </a:lnSpc>
            </a:pPr>
            <a:r>
              <a:rPr lang="en-US" altLang="en-US" sz="1400" b="1" u="sng" dirty="0">
                <a:latin typeface="Cavolini"/>
                <a:ea typeface="DJB The Teacher Font" charset="0"/>
                <a:cs typeface="DJB The Teacher Font" charset="0"/>
              </a:rPr>
              <a:t>Favorite Candy</a:t>
            </a:r>
            <a:r>
              <a:rPr lang="en-US" altLang="en-US" sz="1400" b="1" dirty="0">
                <a:latin typeface="Cavolini"/>
                <a:ea typeface="DJB The Teacher Font" charset="0"/>
                <a:cs typeface="DJB The Teacher Font" charset="0"/>
              </a:rPr>
              <a:t>: Reese’s Pieces</a:t>
            </a:r>
          </a:p>
          <a:p>
            <a:pPr algn="r">
              <a:lnSpc>
                <a:spcPct val="150000"/>
              </a:lnSpc>
            </a:pPr>
            <a:r>
              <a:rPr lang="en-US" altLang="en-US" sz="1400" b="1" u="sng" dirty="0">
                <a:latin typeface="Cavolini"/>
                <a:ea typeface="DJB The Teacher Font" charset="0"/>
                <a:cs typeface="DJB The Teacher Font" charset="0"/>
              </a:rPr>
              <a:t>Favorite Drink</a:t>
            </a:r>
            <a:r>
              <a:rPr lang="en-US" altLang="en-US" sz="1400" b="1" dirty="0">
                <a:latin typeface="Cavolini"/>
                <a:ea typeface="DJB The Teacher Font" charset="0"/>
                <a:cs typeface="DJB The Teacher Font" charset="0"/>
              </a:rPr>
              <a:t>: </a:t>
            </a:r>
            <a:r>
              <a:rPr lang="en-US" altLang="en-US" sz="1400" b="1" dirty="0" err="1">
                <a:latin typeface="Cavolini"/>
                <a:ea typeface="DJB The Teacher Font" charset="0"/>
                <a:cs typeface="DJB The Teacher Font" charset="0"/>
              </a:rPr>
              <a:t>Dr.Pepper</a:t>
            </a:r>
            <a:r>
              <a:rPr lang="en-US" altLang="en-US" sz="1400" b="1" dirty="0">
                <a:latin typeface="Cavolini"/>
                <a:ea typeface="DJB The Teacher Font" charset="0"/>
                <a:cs typeface="DJB The Teacher Font" charset="0"/>
              </a:rPr>
              <a:t>, Water, Coke Zero, &amp; Loaded Teas</a:t>
            </a:r>
          </a:p>
          <a:p>
            <a:pPr algn="r">
              <a:lnSpc>
                <a:spcPct val="150000"/>
              </a:lnSpc>
            </a:pPr>
            <a:r>
              <a:rPr lang="en-US" altLang="en-US" sz="1400" b="1" u="sng" dirty="0">
                <a:latin typeface="Cavolini"/>
                <a:ea typeface="DJB The Teacher Font" charset="0"/>
                <a:cs typeface="DJB The Teacher Font" charset="0"/>
              </a:rPr>
              <a:t>Favorite Football Team</a:t>
            </a:r>
            <a:r>
              <a:rPr lang="en-US" altLang="en-US" sz="1400" b="1" dirty="0">
                <a:latin typeface="Cavolini"/>
                <a:ea typeface="DJB The Teacher Font" charset="0"/>
                <a:cs typeface="DJB The Teacher Font" charset="0"/>
              </a:rPr>
              <a:t>:  University of Alabama</a:t>
            </a:r>
          </a:p>
          <a:p>
            <a:pPr algn="r">
              <a:lnSpc>
                <a:spcPct val="150000"/>
              </a:lnSpc>
            </a:pPr>
            <a:r>
              <a:rPr lang="en-US" sz="1400" b="1" u="sng" kern="1200" dirty="0">
                <a:latin typeface="Cavolini"/>
                <a:ea typeface="DJB The Teacher Font" charset="0"/>
                <a:cs typeface="DJB The Teacher Font" charset="0"/>
              </a:rPr>
              <a:t>Favorite Stores</a:t>
            </a:r>
            <a:r>
              <a:rPr lang="en-US" sz="1400" b="1" kern="1200" dirty="0">
                <a:latin typeface="Cavolini"/>
                <a:ea typeface="DJB The Teacher Font" charset="0"/>
                <a:cs typeface="DJB The Teacher Font" charset="0"/>
              </a:rPr>
              <a:t>: Walmart/Ross/Old Navy</a:t>
            </a:r>
          </a:p>
        </p:txBody>
      </p:sp>
      <p:pic>
        <p:nvPicPr>
          <p:cNvPr id="3" name="Picture 2" descr="A person smiling at the camera&#10;&#10;Description automatically generated">
            <a:extLst>
              <a:ext uri="{FF2B5EF4-FFF2-40B4-BE49-F238E27FC236}">
                <a16:creationId xmlns:a16="http://schemas.microsoft.com/office/drawing/2014/main" id="{70EF850B-D922-88C9-6637-12EBB6AD7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041" y="3275105"/>
            <a:ext cx="3082649" cy="5802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1"/>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204" name="Google Shape;204;p31"/>
          <p:cNvSpPr/>
          <p:nvPr/>
        </p:nvSpPr>
        <p:spPr>
          <a:xfrm>
            <a:off x="1143719" y="4378052"/>
            <a:ext cx="10717361" cy="4534575"/>
          </a:xfrm>
          <a:prstGeom prst="rect">
            <a:avLst/>
          </a:prstGeom>
          <a:noFill/>
          <a:ln>
            <a:noFill/>
          </a:ln>
        </p:spPr>
        <p:txBody>
          <a:bodyPr spcFirstLastPara="1" wrap="square" lIns="50800" tIns="50800" rIns="50800" bIns="50800" anchor="ctr" anchorCtr="0">
            <a:spAutoFit/>
          </a:bodyPr>
          <a:lstStyle/>
          <a:p>
            <a:pPr marL="0" marR="0" lvl="0" indent="0" rtl="0">
              <a:lnSpc>
                <a:spcPct val="100000"/>
              </a:lnSpc>
              <a:spcBef>
                <a:spcPts val="0"/>
              </a:spcBef>
              <a:spcAft>
                <a:spcPts val="0"/>
              </a:spcAft>
              <a:buClr>
                <a:srgbClr val="000000"/>
              </a:buClr>
              <a:buSzPts val="3600"/>
              <a:buFont typeface="Century Gothic"/>
              <a:buNone/>
            </a:pPr>
            <a:r>
              <a:rPr lang="en-US" sz="3200" dirty="0">
                <a:latin typeface="Cavolini"/>
                <a:ea typeface="Century Gothic"/>
                <a:cs typeface="Century Gothic"/>
                <a:sym typeface="Century Gothic"/>
              </a:rPr>
              <a:t>Teacher’s Name: </a:t>
            </a:r>
            <a:endParaRPr lang="en-US" sz="3200" dirty="0">
              <a:latin typeface="Cavolini"/>
              <a:ea typeface="Century Gothic"/>
              <a:cs typeface="Century Gothic"/>
            </a:endParaRPr>
          </a:p>
          <a:p>
            <a:pPr marL="0" marR="0" lvl="0" indent="0" algn="ctr" rtl="0">
              <a:lnSpc>
                <a:spcPct val="100000"/>
              </a:lnSpc>
              <a:spcBef>
                <a:spcPts val="0"/>
              </a:spcBef>
              <a:spcAft>
                <a:spcPts val="0"/>
              </a:spcAft>
              <a:buClr>
                <a:srgbClr val="000000"/>
              </a:buClr>
              <a:buSzPts val="3600"/>
              <a:buFont typeface="Century Gothic"/>
              <a:buNone/>
            </a:pPr>
            <a:r>
              <a:rPr lang="en-US" sz="3200" dirty="0">
                <a:latin typeface="Cavolini"/>
                <a:ea typeface="Century Gothic"/>
                <a:cs typeface="Century Gothic"/>
                <a:sym typeface="Century Gothic"/>
              </a:rPr>
              <a:t>Shatima Kemp</a:t>
            </a:r>
            <a:endParaRPr lang="en-US" sz="3200" dirty="0">
              <a:latin typeface="Cavolini"/>
              <a:ea typeface="Century Gothic"/>
              <a:cs typeface="Century Gothic"/>
            </a:endParaRPr>
          </a:p>
          <a:p>
            <a:pPr marL="0" marR="0" lvl="0" indent="0" algn="ctr" rtl="0">
              <a:lnSpc>
                <a:spcPct val="100000"/>
              </a:lnSpc>
              <a:spcBef>
                <a:spcPts val="0"/>
              </a:spcBef>
              <a:spcAft>
                <a:spcPts val="0"/>
              </a:spcAft>
              <a:buClr>
                <a:srgbClr val="000000"/>
              </a:buClr>
              <a:buSzPts val="3600"/>
              <a:buFont typeface="Century Gothic"/>
              <a:buNone/>
            </a:pPr>
            <a:endParaRPr lang="en-US" sz="3200" dirty="0">
              <a:latin typeface="Cavolini"/>
              <a:ea typeface="Century Gothic"/>
              <a:cs typeface="Century Gothic"/>
            </a:endParaRPr>
          </a:p>
          <a:p>
            <a:pPr marL="0" marR="0" lvl="0" indent="0" rtl="0">
              <a:lnSpc>
                <a:spcPct val="100000"/>
              </a:lnSpc>
              <a:spcBef>
                <a:spcPts val="0"/>
              </a:spcBef>
              <a:spcAft>
                <a:spcPts val="0"/>
              </a:spcAft>
              <a:buClr>
                <a:srgbClr val="000000"/>
              </a:buClr>
              <a:buSzPts val="3600"/>
              <a:buFont typeface="Century Gothic"/>
              <a:buNone/>
            </a:pPr>
            <a:r>
              <a:rPr lang="en-US" sz="3200" dirty="0">
                <a:latin typeface="Cavolini"/>
                <a:ea typeface="Century Gothic"/>
                <a:cs typeface="Century Gothic"/>
                <a:sym typeface="Century Gothic"/>
              </a:rPr>
              <a:t>Email:</a:t>
            </a:r>
          </a:p>
          <a:p>
            <a:pPr marL="0" marR="0" lvl="0" indent="0" rtl="0">
              <a:lnSpc>
                <a:spcPct val="100000"/>
              </a:lnSpc>
              <a:spcBef>
                <a:spcPts val="0"/>
              </a:spcBef>
              <a:spcAft>
                <a:spcPts val="0"/>
              </a:spcAft>
              <a:buClr>
                <a:srgbClr val="000000"/>
              </a:buClr>
              <a:buSzPts val="3600"/>
              <a:buFont typeface="Century Gothic"/>
              <a:buNone/>
            </a:pPr>
            <a:r>
              <a:rPr lang="en-US" sz="3200" dirty="0">
                <a:latin typeface="Cavolini"/>
                <a:ea typeface="Century Gothic"/>
                <a:cs typeface="Century Gothic"/>
                <a:sym typeface="Century Gothic"/>
              </a:rPr>
              <a:t>shatima.kemp@acboe.net</a:t>
            </a:r>
            <a:endParaRPr lang="en-US" sz="3200" dirty="0">
              <a:latin typeface="Cavolini"/>
              <a:ea typeface="Century Gothic"/>
              <a:cs typeface="Century Gothic"/>
            </a:endParaRPr>
          </a:p>
          <a:p>
            <a:pPr marL="0" marR="0" lvl="0" indent="0" rtl="0">
              <a:lnSpc>
                <a:spcPct val="100000"/>
              </a:lnSpc>
              <a:spcBef>
                <a:spcPts val="0"/>
              </a:spcBef>
              <a:spcAft>
                <a:spcPts val="0"/>
              </a:spcAft>
              <a:buClr>
                <a:srgbClr val="000000"/>
              </a:buClr>
              <a:buSzPts val="3600"/>
              <a:buFont typeface="Century Gothic"/>
              <a:buNone/>
            </a:pPr>
            <a:endParaRPr lang="en-US" sz="3200" dirty="0">
              <a:latin typeface="Cavolini"/>
              <a:ea typeface="Century Gothic"/>
              <a:cs typeface="Century Gothic"/>
            </a:endParaRPr>
          </a:p>
          <a:p>
            <a:pPr marL="0" marR="0" lvl="0" indent="0" rtl="0">
              <a:lnSpc>
                <a:spcPct val="100000"/>
              </a:lnSpc>
              <a:spcBef>
                <a:spcPts val="0"/>
              </a:spcBef>
              <a:spcAft>
                <a:spcPts val="0"/>
              </a:spcAft>
              <a:buClr>
                <a:srgbClr val="000000"/>
              </a:buClr>
              <a:buSzPts val="3600"/>
              <a:buFont typeface="Century Gothic"/>
              <a:buNone/>
            </a:pPr>
            <a:r>
              <a:rPr lang="en-US" sz="3200" dirty="0">
                <a:latin typeface="Cavolini"/>
                <a:ea typeface="Century Gothic"/>
                <a:cs typeface="Century Gothic"/>
                <a:sym typeface="Century Gothic"/>
              </a:rPr>
              <a:t>Phone: 334-361-6400</a:t>
            </a:r>
            <a:endParaRPr lang="en-US" sz="3200" dirty="0">
              <a:latin typeface="Cavolini"/>
              <a:ea typeface="Century Gothic"/>
              <a:cs typeface="Century Gothic"/>
            </a:endParaRPr>
          </a:p>
          <a:p>
            <a:pPr marL="0" marR="0" lvl="0" indent="0" rtl="0">
              <a:lnSpc>
                <a:spcPct val="100000"/>
              </a:lnSpc>
              <a:spcBef>
                <a:spcPts val="0"/>
              </a:spcBef>
              <a:spcAft>
                <a:spcPts val="0"/>
              </a:spcAft>
              <a:buClr>
                <a:srgbClr val="000000"/>
              </a:buClr>
              <a:buSzPts val="3600"/>
              <a:buFont typeface="Century Gothic"/>
              <a:buNone/>
            </a:pPr>
            <a:r>
              <a:rPr lang="en-US" sz="3200" dirty="0">
                <a:latin typeface="Cavolini"/>
                <a:ea typeface="Century Gothic"/>
                <a:cs typeface="Century Gothic"/>
                <a:sym typeface="Century Gothic"/>
              </a:rPr>
              <a:t>Planning Period: 11:40-12:20</a:t>
            </a:r>
            <a:endParaRPr lang="en-US" sz="3200" dirty="0">
              <a:latin typeface="Cavolini"/>
              <a:ea typeface="Century Gothic"/>
              <a:cs typeface="Century Gothic"/>
            </a:endParaRPr>
          </a:p>
          <a:p>
            <a:pPr marL="0" marR="0" lvl="0" indent="0" rtl="0">
              <a:lnSpc>
                <a:spcPct val="100000"/>
              </a:lnSpc>
              <a:spcBef>
                <a:spcPts val="0"/>
              </a:spcBef>
              <a:spcAft>
                <a:spcPts val="0"/>
              </a:spcAft>
              <a:buClr>
                <a:srgbClr val="000000"/>
              </a:buClr>
              <a:buSzPts val="3600"/>
              <a:buFont typeface="Century Gothic"/>
              <a:buNone/>
            </a:pPr>
            <a:r>
              <a:rPr lang="en-US" sz="3200" dirty="0">
                <a:latin typeface="Cavolini"/>
                <a:ea typeface="Century Gothic"/>
                <a:cs typeface="Century Gothic"/>
                <a:sym typeface="Century Gothic"/>
              </a:rPr>
              <a:t>Website: https://www.dpeseagles.com</a:t>
            </a:r>
            <a:endParaRPr lang="en-US" sz="3600" dirty="0">
              <a:latin typeface="Cavolini"/>
              <a:ea typeface="Century Gothic"/>
              <a:cs typeface="Century Gothic"/>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8"/>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4" name="TextBox 3"/>
          <p:cNvSpPr txBox="1"/>
          <p:nvPr/>
        </p:nvSpPr>
        <p:spPr>
          <a:xfrm>
            <a:off x="417649" y="4469323"/>
            <a:ext cx="12247764" cy="3907545"/>
          </a:xfrm>
          <a:prstGeom prst="rect">
            <a:avLst/>
          </a:prstGeom>
          <a:noFill/>
        </p:spPr>
        <p:txBody>
          <a:bodyPr wrap="square" lIns="91440" tIns="45720" rIns="91440" bIns="45720" rtlCol="0" anchor="t">
            <a:spAutoFit/>
          </a:bodyPr>
          <a:lstStyle/>
          <a:p>
            <a:pPr>
              <a:lnSpc>
                <a:spcPct val="150000"/>
              </a:lnSpc>
            </a:pPr>
            <a:r>
              <a:rPr lang="en-US" sz="2800" dirty="0"/>
              <a:t>• </a:t>
            </a:r>
            <a:r>
              <a:rPr lang="en-US" sz="2800" dirty="0">
                <a:latin typeface="Cavolini"/>
              </a:rPr>
              <a:t>School doors open at 7:15. </a:t>
            </a:r>
          </a:p>
          <a:p>
            <a:pPr>
              <a:lnSpc>
                <a:spcPct val="150000"/>
              </a:lnSpc>
            </a:pPr>
            <a:r>
              <a:rPr lang="en-US" sz="2800" dirty="0">
                <a:latin typeface="Cavolini"/>
              </a:rPr>
              <a:t>Morning Supervision: 7:15 – 7:45 </a:t>
            </a:r>
          </a:p>
          <a:p>
            <a:pPr marL="571500" lvl="2" indent="-571500">
              <a:lnSpc>
                <a:spcPct val="150000"/>
              </a:lnSpc>
              <a:buFont typeface="Arial" panose="020B0604020202020204" pitchFamily="34" charset="0"/>
              <a:buChar char="•"/>
            </a:pPr>
            <a:r>
              <a:rPr lang="en-US" sz="2800" dirty="0">
                <a:latin typeface="Cavolini"/>
              </a:rPr>
              <a:t>School begins at 8:00. </a:t>
            </a:r>
          </a:p>
          <a:p>
            <a:pPr marL="571500" lvl="2" indent="-571500">
              <a:lnSpc>
                <a:spcPct val="150000"/>
              </a:lnSpc>
              <a:buFont typeface="Arial" panose="020B0604020202020204" pitchFamily="34" charset="0"/>
              <a:buChar char="•"/>
            </a:pPr>
            <a:r>
              <a:rPr lang="en-US" sz="2800" dirty="0">
                <a:latin typeface="Cavolini"/>
              </a:rPr>
              <a:t>Students purchasing snack will do so as they arrive, before going to class.</a:t>
            </a:r>
          </a:p>
          <a:p>
            <a:pPr marL="571500" lvl="2" indent="-571500">
              <a:lnSpc>
                <a:spcPct val="150000"/>
              </a:lnSpc>
              <a:buFont typeface="Arial" panose="020B0604020202020204" pitchFamily="34" charset="0"/>
              <a:buChar char="•"/>
            </a:pPr>
            <a:r>
              <a:rPr lang="en-US" sz="2800" dirty="0">
                <a:latin typeface="Cavolini"/>
              </a:rPr>
              <a:t>Students may eat breakfast before 8:00.</a:t>
            </a:r>
            <a:endParaRPr lang="en-US" sz="2800" dirty="0">
              <a:solidFill>
                <a:srgbClr val="8000FF"/>
              </a:solidFill>
              <a:latin typeface="Cavolini"/>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8"/>
          <p:cNvPicPr preferRelativeResize="0"/>
          <p:nvPr/>
        </p:nvPicPr>
        <p:blipFill rotWithShape="1">
          <a:blip r:embed="rId4">
            <a:alphaModFix/>
          </a:blip>
          <a:srcRect/>
          <a:stretch/>
        </p:blipFill>
        <p:spPr>
          <a:xfrm>
            <a:off x="0" y="0"/>
            <a:ext cx="13004800" cy="9753600"/>
          </a:xfrm>
          <a:prstGeom prst="rect">
            <a:avLst/>
          </a:prstGeom>
          <a:noFill/>
          <a:ln>
            <a:noFill/>
          </a:ln>
        </p:spPr>
      </p:pic>
      <p:pic>
        <p:nvPicPr>
          <p:cNvPr id="2" name="Online Media 1" title="DPES Carpool Video">
            <a:hlinkClick r:id="" action="ppaction://media"/>
            <a:extLst>
              <a:ext uri="{FF2B5EF4-FFF2-40B4-BE49-F238E27FC236}">
                <a16:creationId xmlns:a16="http://schemas.microsoft.com/office/drawing/2014/main" id="{45D6A856-785C-CCEB-72AA-245673E74DA8}"/>
              </a:ext>
            </a:extLst>
          </p:cNvPr>
          <p:cNvPicPr>
            <a:picLocks noRot="1" noChangeAspect="1"/>
          </p:cNvPicPr>
          <p:nvPr>
            <a:videoFile r:link="rId1"/>
          </p:nvPr>
        </p:nvPicPr>
        <p:blipFill>
          <a:blip r:embed="rId5"/>
          <a:stretch>
            <a:fillRect/>
          </a:stretch>
        </p:blipFill>
        <p:spPr>
          <a:xfrm>
            <a:off x="1591453" y="3818824"/>
            <a:ext cx="9659643" cy="5457698"/>
          </a:xfrm>
          <a:prstGeom prst="rect">
            <a:avLst/>
          </a:prstGeom>
        </p:spPr>
      </p:pic>
    </p:spTree>
    <p:extLst>
      <p:ext uri="{BB962C8B-B14F-4D97-AF65-F5344CB8AC3E}">
        <p14:creationId xmlns:p14="http://schemas.microsoft.com/office/powerpoint/2010/main" val="781770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9"/>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5" name="TextBox 4">
            <a:extLst>
              <a:ext uri="{FF2B5EF4-FFF2-40B4-BE49-F238E27FC236}">
                <a16:creationId xmlns:a16="http://schemas.microsoft.com/office/drawing/2014/main" id="{B65A1EA1-A89A-4A03-A12A-E427EF5BA3D5}"/>
              </a:ext>
            </a:extLst>
          </p:cNvPr>
          <p:cNvSpPr txBox="1"/>
          <p:nvPr/>
        </p:nvSpPr>
        <p:spPr>
          <a:xfrm>
            <a:off x="296334" y="4492880"/>
            <a:ext cx="12412132" cy="4524315"/>
          </a:xfrm>
          <a:prstGeom prst="rect">
            <a:avLst/>
          </a:prstGeom>
          <a:noFill/>
        </p:spPr>
        <p:txBody>
          <a:bodyPr wrap="square" lIns="91440" tIns="45720" rIns="91440" bIns="45720" anchor="t">
            <a:spAutoFit/>
          </a:bodyPr>
          <a:lstStyle/>
          <a:p>
            <a:r>
              <a:rPr lang="en-US" sz="3200" dirty="0">
                <a:latin typeface="Cavolini"/>
              </a:rPr>
              <a:t>Dismissal procedures will be provided during your child’s orientation.</a:t>
            </a:r>
          </a:p>
          <a:p>
            <a:endParaRPr lang="en-US" sz="3200" b="1" dirty="0">
              <a:latin typeface="Cavolini"/>
            </a:endParaRPr>
          </a:p>
          <a:p>
            <a:r>
              <a:rPr lang="en-US" sz="3200" b="1" dirty="0">
                <a:latin typeface="Cavolini"/>
              </a:rPr>
              <a:t> • All transportation changes must be submitted in writing. </a:t>
            </a:r>
          </a:p>
          <a:p>
            <a:endParaRPr lang="en-US" sz="3200" dirty="0">
              <a:latin typeface="Cavolini"/>
            </a:endParaRPr>
          </a:p>
          <a:p>
            <a:r>
              <a:rPr lang="en-US" sz="3200" dirty="0">
                <a:latin typeface="Cavolini"/>
              </a:rPr>
              <a:t>• Please make sure your child knows how they will get home starting on the first day of school. (walker, car rider, 1st load bus, 2nd load bus, daycare, YMCA)</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2"/>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5" name="TextBox 4">
            <a:extLst>
              <a:ext uri="{FF2B5EF4-FFF2-40B4-BE49-F238E27FC236}">
                <a16:creationId xmlns:a16="http://schemas.microsoft.com/office/drawing/2014/main" id="{08335817-69C6-4AAD-BAF5-E74BBB8897A5}"/>
              </a:ext>
            </a:extLst>
          </p:cNvPr>
          <p:cNvSpPr txBox="1"/>
          <p:nvPr/>
        </p:nvSpPr>
        <p:spPr>
          <a:xfrm rot="10800000" flipH="1" flipV="1">
            <a:off x="355599" y="6583501"/>
            <a:ext cx="12293602" cy="3170099"/>
          </a:xfrm>
          <a:prstGeom prst="rect">
            <a:avLst/>
          </a:prstGeom>
          <a:noFill/>
        </p:spPr>
        <p:txBody>
          <a:bodyPr wrap="square" lIns="91440" tIns="45720" rIns="91440" bIns="45720" rtlCol="0" anchor="t">
            <a:spAutoFit/>
          </a:bodyPr>
          <a:lstStyle/>
          <a:p>
            <a:pPr algn="ctr"/>
            <a:r>
              <a:rPr lang="en-US" sz="1600" b="1" u="sng" dirty="0">
                <a:latin typeface="Cavolini"/>
                <a:cs typeface="Aparajita"/>
              </a:rPr>
              <a:t>Textbooks</a:t>
            </a:r>
          </a:p>
          <a:p>
            <a:pPr algn="ctr"/>
            <a:r>
              <a:rPr lang="en-US" sz="1600" dirty="0">
                <a:latin typeface="Cavolini"/>
                <a:cs typeface="Aparajita"/>
              </a:rPr>
              <a:t>Our textbooks will not be issued. They will be kept in the classroom.</a:t>
            </a:r>
            <a:endParaRPr lang="en-US" sz="1600" dirty="0">
              <a:latin typeface="Cavolini"/>
              <a:cs typeface="Aparajita" panose="020B0604020202020204" pitchFamily="34" charset="0"/>
            </a:endParaRPr>
          </a:p>
          <a:p>
            <a:pPr algn="ctr"/>
            <a:endParaRPr lang="en-US" sz="1600" b="1" u="sng" dirty="0">
              <a:latin typeface="Cavolini"/>
              <a:cs typeface="Aparajita"/>
            </a:endParaRPr>
          </a:p>
          <a:p>
            <a:pPr algn="ctr"/>
            <a:r>
              <a:rPr lang="en-US" sz="1600" b="1" u="sng" dirty="0">
                <a:latin typeface="Cavolini"/>
                <a:cs typeface="Aparajita"/>
              </a:rPr>
              <a:t>Assessments</a:t>
            </a:r>
          </a:p>
          <a:p>
            <a:pPr algn="ctr"/>
            <a:r>
              <a:rPr lang="en-US" sz="1600" dirty="0">
                <a:latin typeface="Cavolini"/>
                <a:cs typeface="Aparajita"/>
              </a:rPr>
              <a:t>Students will be assessed weekly on the skills. </a:t>
            </a:r>
          </a:p>
          <a:p>
            <a:pPr algn="ctr"/>
            <a:endParaRPr lang="en-US" sz="1600" dirty="0">
              <a:latin typeface="Cavolini"/>
              <a:cs typeface="Aparajita"/>
            </a:endParaRPr>
          </a:p>
          <a:p>
            <a:pPr algn="ctr"/>
            <a:r>
              <a:rPr lang="en-US" sz="1600" b="1" i="1" dirty="0">
                <a:latin typeface="Cavolini"/>
                <a:cs typeface="Aparajita"/>
              </a:rPr>
              <a:t>Thursdays</a:t>
            </a:r>
            <a:r>
              <a:rPr lang="en-US" sz="1600" i="1" dirty="0">
                <a:latin typeface="Cavolini"/>
                <a:cs typeface="Aparajita"/>
              </a:rPr>
              <a:t> </a:t>
            </a:r>
          </a:p>
          <a:p>
            <a:pPr algn="ctr"/>
            <a:r>
              <a:rPr lang="en-US" sz="1600" dirty="0">
                <a:latin typeface="Cavolini"/>
                <a:cs typeface="Aparajita"/>
              </a:rPr>
              <a:t>Spelling Pre-Test, Reading HFW, Grammar Minor Grade</a:t>
            </a:r>
          </a:p>
          <a:p>
            <a:pPr algn="ctr"/>
            <a:endParaRPr lang="en-US" sz="1600" dirty="0">
              <a:latin typeface="Cavolini"/>
              <a:cs typeface="Aparajita"/>
            </a:endParaRPr>
          </a:p>
          <a:p>
            <a:pPr algn="ctr"/>
            <a:r>
              <a:rPr lang="en-US" sz="1600" b="1" i="1" dirty="0">
                <a:latin typeface="Cavolini"/>
                <a:cs typeface="Aparajita"/>
              </a:rPr>
              <a:t>Fridays</a:t>
            </a:r>
          </a:p>
          <a:p>
            <a:pPr algn="ctr"/>
            <a:r>
              <a:rPr lang="en-US" sz="1600" dirty="0">
                <a:latin typeface="Cavolini"/>
                <a:cs typeface="Aparajita"/>
              </a:rPr>
              <a:t>Reading Vocabulary, Reading Test, Grammar Major</a:t>
            </a:r>
          </a:p>
          <a:p>
            <a:pPr algn="ctr"/>
            <a:endParaRPr lang="en-US" sz="2400" dirty="0">
              <a:latin typeface="Cavolini"/>
              <a:cs typeface="Aparajita" panose="020B0604020202020204" pitchFamily="34" charset="0"/>
            </a:endParaRPr>
          </a:p>
        </p:txBody>
      </p:sp>
      <p:sp>
        <p:nvSpPr>
          <p:cNvPr id="6" name="Picture Placeholder 5">
            <a:extLst>
              <a:ext uri="{FF2B5EF4-FFF2-40B4-BE49-F238E27FC236}">
                <a16:creationId xmlns:a16="http://schemas.microsoft.com/office/drawing/2014/main" id="{7424DC42-03C2-8CEB-D458-D4EAEA005AC4}"/>
              </a:ext>
            </a:extLst>
          </p:cNvPr>
          <p:cNvSpPr>
            <a:spLocks noGrp="1"/>
          </p:cNvSpPr>
          <p:nvPr>
            <p:ph type="pic" sz="half" idx="13"/>
          </p:nvPr>
        </p:nvSpPr>
        <p:spPr>
          <a:xfrm>
            <a:off x="355598" y="3920987"/>
            <a:ext cx="12293603" cy="6286500"/>
          </a:xfrm>
        </p:spPr>
        <p:txBody>
          <a:bodyPr/>
          <a:lstStyle/>
          <a:p>
            <a:pPr algn="ctr"/>
            <a:r>
              <a:rPr lang="en-US" sz="2000" b="1" u="sng" dirty="0">
                <a:latin typeface="Cavolini" panose="03000502040302020204" pitchFamily="66" charset="0"/>
                <a:cs typeface="Cavolini" panose="03000502040302020204" pitchFamily="66" charset="0"/>
              </a:rPr>
              <a:t>Reading &amp; Grammar</a:t>
            </a:r>
            <a:br>
              <a:rPr lang="en-US" sz="2000" b="1" u="sng" dirty="0">
                <a:latin typeface="Cavolini" panose="03000502040302020204" pitchFamily="66" charset="0"/>
                <a:cs typeface="Cavolini" panose="03000502040302020204" pitchFamily="66" charset="0"/>
              </a:rPr>
            </a:br>
            <a:r>
              <a:rPr lang="en-US" sz="2000" dirty="0">
                <a:latin typeface="Cavolini" panose="03000502040302020204" pitchFamily="66" charset="0"/>
                <a:cs typeface="Cavolini" panose="03000502040302020204" pitchFamily="66" charset="0"/>
              </a:rPr>
              <a:t>Reading &amp; Grammar will be taught following the Alabama Course of Study. We will be using the Open Court Reading Curriculum. Homework will be given to allow students practice at home. This will be taken up each week. </a:t>
            </a:r>
          </a:p>
          <a:p>
            <a:pPr algn="ctr">
              <a:spcBef>
                <a:spcPct val="20000"/>
              </a:spcBef>
              <a:defRPr/>
            </a:pPr>
            <a:r>
              <a:rPr lang="en-US" sz="2000" b="1" u="sng" dirty="0">
                <a:latin typeface="Cavolini" panose="03000502040302020204" pitchFamily="66" charset="0"/>
                <a:cs typeface="Cavolini" panose="03000502040302020204" pitchFamily="66" charset="0"/>
              </a:rPr>
              <a:t>Spelling </a:t>
            </a:r>
          </a:p>
          <a:p>
            <a:pPr algn="ctr">
              <a:spcBef>
                <a:spcPct val="20000"/>
              </a:spcBef>
              <a:defRPr/>
            </a:pPr>
            <a:r>
              <a:rPr lang="en-US" sz="2000" dirty="0">
                <a:latin typeface="Cavolini" panose="03000502040302020204" pitchFamily="66" charset="0"/>
                <a:cs typeface="Cavolini" panose="03000502040302020204" pitchFamily="66" charset="0"/>
              </a:rPr>
              <a:t>Students will be able to use Spelling City in order to access their weekly words as well as practice these spelling words. They may also study their spelling words other ways. </a:t>
            </a:r>
          </a:p>
          <a:p>
            <a:pPr algn="ctr"/>
            <a:endParaRPr lang="en-US" sz="2400" dirty="0"/>
          </a:p>
        </p:txBody>
      </p:sp>
      <p:pic>
        <p:nvPicPr>
          <p:cNvPr id="8" name="Picture 7" descr="A stack of books with green red blue and white pages&#10;&#10;Description automatically generated">
            <a:extLst>
              <a:ext uri="{FF2B5EF4-FFF2-40B4-BE49-F238E27FC236}">
                <a16:creationId xmlns:a16="http://schemas.microsoft.com/office/drawing/2014/main" id="{B8558D4B-2D29-E79E-36D8-90B87FBEAAA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494618" y="7652590"/>
            <a:ext cx="1869661" cy="1321617"/>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2"/>
          <p:cNvPicPr preferRelativeResize="0"/>
          <p:nvPr/>
        </p:nvPicPr>
        <p:blipFill rotWithShape="1">
          <a:blip r:embed="rId3">
            <a:alphaModFix/>
          </a:blip>
          <a:srcRect/>
          <a:stretch/>
        </p:blipFill>
        <p:spPr>
          <a:xfrm>
            <a:off x="0" y="-9256"/>
            <a:ext cx="13004800" cy="9753600"/>
          </a:xfrm>
          <a:prstGeom prst="rect">
            <a:avLst/>
          </a:prstGeom>
          <a:noFill/>
          <a:ln>
            <a:noFill/>
          </a:ln>
        </p:spPr>
      </p:pic>
      <p:sp>
        <p:nvSpPr>
          <p:cNvPr id="3" name="Text Placeholder 2">
            <a:extLst>
              <a:ext uri="{FF2B5EF4-FFF2-40B4-BE49-F238E27FC236}">
                <a16:creationId xmlns:a16="http://schemas.microsoft.com/office/drawing/2014/main" id="{4A9C0BBA-D00F-774F-427A-EDB44393D706}"/>
              </a:ext>
            </a:extLst>
          </p:cNvPr>
          <p:cNvSpPr>
            <a:spLocks noGrp="1"/>
          </p:cNvSpPr>
          <p:nvPr>
            <p:ph type="body" sz="half" idx="1"/>
          </p:nvPr>
        </p:nvSpPr>
        <p:spPr>
          <a:xfrm>
            <a:off x="250137" y="3457844"/>
            <a:ext cx="5334000" cy="6286500"/>
          </a:xfrm>
        </p:spPr>
        <p:txBody>
          <a:bodyPr>
            <a:normAutofit/>
          </a:bodyPr>
          <a:lstStyle/>
          <a:p>
            <a:pPr marL="0" marR="0" lvl="0" indent="0" algn="ctr" rtl="0">
              <a:lnSpc>
                <a:spcPct val="100000"/>
              </a:lnSpc>
              <a:spcBef>
                <a:spcPts val="0"/>
              </a:spcBef>
              <a:spcAft>
                <a:spcPts val="0"/>
              </a:spcAft>
              <a:buClr>
                <a:srgbClr val="000000"/>
              </a:buClr>
              <a:buSzPts val="3600"/>
              <a:buFont typeface="Century Gothic"/>
              <a:buNone/>
            </a:pPr>
            <a:r>
              <a:rPr lang="en-US" sz="2000" b="1" u="sng" dirty="0">
                <a:latin typeface="Cavolini" panose="03000502040302020204" pitchFamily="66" charset="0"/>
                <a:cs typeface="Cavolini" panose="03000502040302020204" pitchFamily="66" charset="0"/>
              </a:rPr>
              <a:t>Mathematics</a:t>
            </a:r>
          </a:p>
          <a:p>
            <a:pPr marL="0" marR="0" lvl="0" indent="0" algn="ctr" rtl="0">
              <a:lnSpc>
                <a:spcPct val="100000"/>
              </a:lnSpc>
              <a:spcBef>
                <a:spcPts val="0"/>
              </a:spcBef>
              <a:spcAft>
                <a:spcPts val="0"/>
              </a:spcAft>
              <a:buClr>
                <a:srgbClr val="000000"/>
              </a:buClr>
              <a:buSzPts val="3600"/>
              <a:buFont typeface="Century Gothic"/>
              <a:buNone/>
            </a:pPr>
            <a:r>
              <a:rPr lang="en-US" sz="2000" dirty="0">
                <a:latin typeface="Cavolini" panose="03000502040302020204" pitchFamily="66" charset="0"/>
                <a:cs typeface="Cavolini" panose="03000502040302020204" pitchFamily="66" charset="0"/>
              </a:rPr>
              <a:t>Math will be taught following the Alabama Course of Study. We will be using the updated version of the </a:t>
            </a:r>
            <a:r>
              <a:rPr lang="en-US" sz="2000" dirty="0" err="1">
                <a:latin typeface="Cavolini" panose="03000502040302020204" pitchFamily="66" charset="0"/>
                <a:cs typeface="Cavolini" panose="03000502040302020204" pitchFamily="66" charset="0"/>
              </a:rPr>
              <a:t>EnVision</a:t>
            </a:r>
            <a:r>
              <a:rPr lang="en-US" sz="2000" dirty="0">
                <a:latin typeface="Cavolini" panose="03000502040302020204" pitchFamily="66" charset="0"/>
                <a:cs typeface="Cavolini" panose="03000502040302020204" pitchFamily="66" charset="0"/>
              </a:rPr>
              <a:t> Math curriculum.</a:t>
            </a:r>
          </a:p>
          <a:p>
            <a:pPr marL="571500" indent="-571500">
              <a:buSzPts val="3600"/>
              <a:buChar char="•"/>
            </a:pPr>
            <a:r>
              <a:rPr lang="en-US" sz="2000" dirty="0">
                <a:latin typeface="Cavolini" panose="03000502040302020204" pitchFamily="66" charset="0"/>
                <a:cs typeface="Cavolini" panose="03000502040302020204" pitchFamily="66" charset="0"/>
              </a:rPr>
              <a:t>The math website is </a:t>
            </a:r>
            <a:r>
              <a:rPr lang="en-US" sz="2000" dirty="0">
                <a:latin typeface="Cavolini" panose="03000502040302020204" pitchFamily="66" charset="0"/>
                <a:cs typeface="Cavolini" panose="03000502040302020204" pitchFamily="66" charset="0"/>
                <a:hlinkClick r:id="rId4"/>
              </a:rPr>
              <a:t>www.savvasrealize.com</a:t>
            </a:r>
            <a:r>
              <a:rPr lang="en-US" sz="2000" dirty="0">
                <a:latin typeface="Cavolini" panose="03000502040302020204" pitchFamily="66" charset="0"/>
                <a:cs typeface="Cavolini" panose="03000502040302020204" pitchFamily="66" charset="0"/>
              </a:rPr>
              <a:t>. This website can be accessed through Clever.</a:t>
            </a:r>
          </a:p>
          <a:p>
            <a:pPr marL="571500" indent="-571500">
              <a:buSzPts val="3600"/>
              <a:buChar char="•"/>
            </a:pPr>
            <a:r>
              <a:rPr lang="en-US" sz="2000" dirty="0">
                <a:latin typeface="Cavolini" panose="03000502040302020204" pitchFamily="66" charset="0"/>
                <a:cs typeface="Cavolini" panose="03000502040302020204" pitchFamily="66" charset="0"/>
              </a:rPr>
              <a:t>Math tests and grades will be assessed throughout each Math unit. Math tests dates are not as consistent as reading. Test dates will be announced in our Weekly newsletter. </a:t>
            </a:r>
            <a:endParaRPr lang="en-US" sz="2000" dirty="0"/>
          </a:p>
        </p:txBody>
      </p:sp>
      <p:pic>
        <p:nvPicPr>
          <p:cNvPr id="6" name="Picture 5" descr="A colorful math symbols on a black background&#10;&#10;Description automatically generated">
            <a:extLst>
              <a:ext uri="{FF2B5EF4-FFF2-40B4-BE49-F238E27FC236}">
                <a16:creationId xmlns:a16="http://schemas.microsoft.com/office/drawing/2014/main" id="{AF84B6FE-0F5F-3F8D-721C-D1B180ADF76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22059" y="5067713"/>
            <a:ext cx="4234220" cy="3519695"/>
          </a:xfrm>
          <a:prstGeom prst="rect">
            <a:avLst/>
          </a:prstGeom>
        </p:spPr>
      </p:pic>
    </p:spTree>
    <p:extLst>
      <p:ext uri="{BB962C8B-B14F-4D97-AF65-F5344CB8AC3E}">
        <p14:creationId xmlns:p14="http://schemas.microsoft.com/office/powerpoint/2010/main" val="230103526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2"/>
          <p:cNvPicPr preferRelativeResize="0"/>
          <p:nvPr/>
        </p:nvPicPr>
        <p:blipFill rotWithShape="1">
          <a:blip r:embed="rId3">
            <a:alphaModFix/>
          </a:blip>
          <a:srcRect/>
          <a:stretch/>
        </p:blipFill>
        <p:spPr>
          <a:xfrm>
            <a:off x="0" y="0"/>
            <a:ext cx="13004800" cy="9753600"/>
          </a:xfrm>
          <a:prstGeom prst="rect">
            <a:avLst/>
          </a:prstGeom>
          <a:noFill/>
          <a:ln>
            <a:noFill/>
          </a:ln>
        </p:spPr>
      </p:pic>
      <p:sp>
        <p:nvSpPr>
          <p:cNvPr id="149" name="Google Shape;149;p22"/>
          <p:cNvSpPr/>
          <p:nvPr/>
        </p:nvSpPr>
        <p:spPr>
          <a:xfrm>
            <a:off x="267252" y="4091603"/>
            <a:ext cx="12470295" cy="5765681"/>
          </a:xfrm>
          <a:prstGeom prst="rect">
            <a:avLst/>
          </a:prstGeom>
          <a:noFill/>
          <a:ln>
            <a:noFill/>
          </a:ln>
        </p:spPr>
        <p:txBody>
          <a:bodyPr spcFirstLastPara="1" wrap="square" lIns="50800" tIns="50800" rIns="50800" bIns="50800" anchor="ctr" anchorCtr="0">
            <a:spAutoFit/>
          </a:bodyPr>
          <a:lstStyle/>
          <a:p>
            <a:pPr algn="ctr">
              <a:buSzPts val="3600"/>
            </a:pPr>
            <a:r>
              <a:rPr lang="en-US" sz="2400" b="1" u="sng" dirty="0">
                <a:latin typeface="Cavolini" panose="03000502040302020204" pitchFamily="66" charset="0"/>
                <a:cs typeface="Cavolini" panose="03000502040302020204" pitchFamily="66" charset="0"/>
                <a:sym typeface="Century Gothic"/>
              </a:rPr>
              <a:t>Science </a:t>
            </a:r>
          </a:p>
          <a:p>
            <a:pPr algn="ctr">
              <a:buSzPts val="3600"/>
            </a:pPr>
            <a:r>
              <a:rPr lang="en-US" sz="2400" dirty="0">
                <a:latin typeface="Cavolini" panose="03000502040302020204" pitchFamily="66" charset="0"/>
                <a:cs typeface="Cavolini" panose="03000502040302020204" pitchFamily="66" charset="0"/>
              </a:rPr>
              <a:t>Science will be taught following the Alabama Course of Study. We will be using the online program Mystery Science, teacher created materials, and the textbook Interactive Science. Science grades will be given as S/N/U based on work that is turned in.</a:t>
            </a:r>
          </a:p>
          <a:p>
            <a:pPr>
              <a:buSzPts val="3600"/>
            </a:pPr>
            <a:endParaRPr lang="en-US" sz="2400" b="1" u="sng" dirty="0">
              <a:latin typeface="Cavolini" panose="03000502040302020204" pitchFamily="66" charset="0"/>
              <a:cs typeface="Cavolini" panose="03000502040302020204" pitchFamily="66" charset="0"/>
            </a:endParaRPr>
          </a:p>
          <a:p>
            <a:pPr>
              <a:buSzPts val="3600"/>
            </a:pPr>
            <a:r>
              <a:rPr lang="en-US" sz="2400" b="1" u="sng" dirty="0">
                <a:latin typeface="Cavolini" panose="03000502040302020204" pitchFamily="66" charset="0"/>
                <a:cs typeface="Cavolini" panose="03000502040302020204" pitchFamily="66" charset="0"/>
                <a:sym typeface="Century Gothic"/>
              </a:rPr>
              <a:t>Social Studies</a:t>
            </a:r>
          </a:p>
          <a:p>
            <a:pPr>
              <a:buSzPts val="3600"/>
            </a:pPr>
            <a:endParaRPr lang="en-US" sz="2400" b="1" u="sng" dirty="0">
              <a:latin typeface="Cavolini" panose="03000502040302020204" pitchFamily="66" charset="0"/>
              <a:cs typeface="Cavolini" panose="03000502040302020204" pitchFamily="66" charset="0"/>
            </a:endParaRPr>
          </a:p>
          <a:p>
            <a:pPr>
              <a:buSzPts val="3600"/>
            </a:pPr>
            <a:r>
              <a:rPr lang="en-US" sz="2400" dirty="0">
                <a:latin typeface="Cavolini" panose="03000502040302020204" pitchFamily="66" charset="0"/>
                <a:cs typeface="Cavolini" panose="03000502040302020204" pitchFamily="66" charset="0"/>
              </a:rPr>
              <a:t>Social Studies will also be taught following the Alabama Course of Study. We will be using a program called Studies Weekly, Liberty Learning, teacher create materials, and other resources to support our learning. Social Studies grades will be given as S/N/U based on work that is turned in.</a:t>
            </a:r>
          </a:p>
          <a:p>
            <a:pPr>
              <a:buSzPts val="3600"/>
            </a:pPr>
            <a:r>
              <a:rPr lang="en-US" sz="2800" dirty="0">
                <a:latin typeface="Cavolini"/>
              </a:rPr>
              <a:t> </a:t>
            </a:r>
          </a:p>
          <a:p>
            <a:pPr>
              <a:buSzPts val="3600"/>
            </a:pPr>
            <a:endParaRPr lang="en-US" sz="2800" b="1" u="sng" dirty="0">
              <a:latin typeface="Cavolini"/>
            </a:endParaRPr>
          </a:p>
        </p:txBody>
      </p:sp>
    </p:spTree>
    <p:extLst>
      <p:ext uri="{BB962C8B-B14F-4D97-AF65-F5344CB8AC3E}">
        <p14:creationId xmlns:p14="http://schemas.microsoft.com/office/powerpoint/2010/main" val="57738541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176</TotalTime>
  <Words>1112</Words>
  <Application>Microsoft Office PowerPoint</Application>
  <PresentationFormat>Custom</PresentationFormat>
  <Paragraphs>88</Paragraphs>
  <Slides>15</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Cavolini</vt:lpstr>
      <vt:lpstr>Century Gothic</vt:lpstr>
      <vt:lpstr>Comic Sans MS</vt:lpstr>
      <vt:lpstr>Fairwater Script</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shati</dc:creator>
  <cp:lastModifiedBy>shatimak2@gmail.com</cp:lastModifiedBy>
  <cp:revision>14</cp:revision>
  <dcterms:modified xsi:type="dcterms:W3CDTF">2023-08-07T04:13:50Z</dcterms:modified>
</cp:coreProperties>
</file>