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9"/>
  </p:notesMasterIdLst>
  <p:handoutMasterIdLst>
    <p:handoutMasterId r:id="rId3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8288000" cy="10287000"/>
  <p:notesSz cx="7010400" cy="9296400"/>
  <p:embeddedFontLst>
    <p:embeddedFont>
      <p:font typeface="Core Bandi Face" panose="020B0604020202020204" charset="-127"/>
      <p:regular r:id="rId31"/>
    </p:embeddedFont>
    <p:embeddedFont>
      <p:font typeface="Adigiana Extreme" panose="020B0604020202020204" charset="0"/>
      <p:regular r:id="rId32"/>
    </p:embeddedFon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1" d="100"/>
          <a:sy n="71" d="100"/>
        </p:scale>
        <p:origin x="72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font" Target="fonts/font5.fntdata"/><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380D03-66E0-4CB2-BBD1-F9B16A398D18}"/>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A9E7CE3D-6428-4159-BB47-8309FD0BA3B1}"/>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endParaRPr lang="en-US"/>
          </a:p>
        </p:txBody>
      </p:sp>
      <p:sp>
        <p:nvSpPr>
          <p:cNvPr id="4" name="Footer Placeholder 3">
            <a:extLst>
              <a:ext uri="{FF2B5EF4-FFF2-40B4-BE49-F238E27FC236}">
                <a16:creationId xmlns:a16="http://schemas.microsoft.com/office/drawing/2014/main" id="{8AEA186A-4F66-4BA6-8CC9-FCC5A3766C33}"/>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F2D000D-79CE-46EB-B9D0-F951ACB2ED10}"/>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71DF733A-8041-4643-A0C9-F9F0A0D14487}" type="slidenum">
              <a:rPr lang="en-US" smtClean="0"/>
              <a:t>‹#›</a:t>
            </a:fld>
            <a:endParaRPr lang="en-US"/>
          </a:p>
        </p:txBody>
      </p:sp>
    </p:spTree>
    <p:extLst>
      <p:ext uri="{BB962C8B-B14F-4D97-AF65-F5344CB8AC3E}">
        <p14:creationId xmlns:p14="http://schemas.microsoft.com/office/powerpoint/2010/main" val="3522618658"/>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84C7226-7FE2-4F10-9C87-EDBDDA275905}" type="slidenum">
              <a:rPr lang="en-US" smtClean="0"/>
              <a:t>‹#›</a:t>
            </a:fld>
            <a:endParaRPr lang="en-US"/>
          </a:p>
        </p:txBody>
      </p:sp>
    </p:spTree>
    <p:extLst>
      <p:ext uri="{BB962C8B-B14F-4D97-AF65-F5344CB8AC3E}">
        <p14:creationId xmlns:p14="http://schemas.microsoft.com/office/powerpoint/2010/main" val="2672833326"/>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16.svg"/><Relationship Id="rId3" Type="http://schemas.openxmlformats.org/officeDocument/2006/relationships/image" Target="../media/image22.svg"/><Relationship Id="rId7" Type="http://schemas.openxmlformats.org/officeDocument/2006/relationships/image" Target="../media/image12.svg"/><Relationship Id="rId12" Type="http://schemas.openxmlformats.org/officeDocument/2006/relationships/image" Target="../media/image15.png"/><Relationship Id="rId2" Type="http://schemas.openxmlformats.org/officeDocument/2006/relationships/image" Target="../media/image21.png"/><Relationship Id="rId16"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20.svg"/><Relationship Id="rId5" Type="http://schemas.openxmlformats.org/officeDocument/2006/relationships/image" Target="../media/image18.svg"/><Relationship Id="rId15" Type="http://schemas.openxmlformats.org/officeDocument/2006/relationships/image" Target="../media/image26.svg"/><Relationship Id="rId10" Type="http://schemas.openxmlformats.org/officeDocument/2006/relationships/image" Target="../media/image19.png"/><Relationship Id="rId4" Type="http://schemas.openxmlformats.org/officeDocument/2006/relationships/image" Target="../media/image17.png"/><Relationship Id="rId9" Type="http://schemas.openxmlformats.org/officeDocument/2006/relationships/image" Target="../media/image24.svg"/><Relationship Id="rId14" Type="http://schemas.openxmlformats.org/officeDocument/2006/relationships/image" Target="../media/image25.png"/></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16.svg"/><Relationship Id="rId3" Type="http://schemas.openxmlformats.org/officeDocument/2006/relationships/image" Target="../media/image22.svg"/><Relationship Id="rId7" Type="http://schemas.openxmlformats.org/officeDocument/2006/relationships/image" Target="../media/image12.svg"/><Relationship Id="rId12" Type="http://schemas.openxmlformats.org/officeDocument/2006/relationships/image" Target="../media/image15.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20.svg"/><Relationship Id="rId5" Type="http://schemas.openxmlformats.org/officeDocument/2006/relationships/image" Target="../media/image18.svg"/><Relationship Id="rId15" Type="http://schemas.openxmlformats.org/officeDocument/2006/relationships/image" Target="../media/image26.svg"/><Relationship Id="rId10" Type="http://schemas.openxmlformats.org/officeDocument/2006/relationships/image" Target="../media/image19.png"/><Relationship Id="rId4" Type="http://schemas.openxmlformats.org/officeDocument/2006/relationships/image" Target="../media/image17.png"/><Relationship Id="rId9" Type="http://schemas.openxmlformats.org/officeDocument/2006/relationships/image" Target="../media/image24.svg"/><Relationship Id="rId14" Type="http://schemas.openxmlformats.org/officeDocument/2006/relationships/image" Target="../media/image25.png"/></Relationships>
</file>

<file path=ppt/slides/_rels/slide4.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20.svg"/><Relationship Id="rId3" Type="http://schemas.openxmlformats.org/officeDocument/2006/relationships/image" Target="../media/image18.svg"/><Relationship Id="rId7" Type="http://schemas.openxmlformats.org/officeDocument/2006/relationships/image" Target="../media/image29.svg"/><Relationship Id="rId12"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image" Target="../media/image33.svg"/><Relationship Id="rId5" Type="http://schemas.openxmlformats.org/officeDocument/2006/relationships/image" Target="../media/image22.svg"/><Relationship Id="rId10" Type="http://schemas.openxmlformats.org/officeDocument/2006/relationships/image" Target="../media/image32.png"/><Relationship Id="rId4" Type="http://schemas.openxmlformats.org/officeDocument/2006/relationships/image" Target="../media/image21.png"/><Relationship Id="rId9" Type="http://schemas.openxmlformats.org/officeDocument/2006/relationships/image" Target="../media/image31.sv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2.svg"/><Relationship Id="rId7" Type="http://schemas.openxmlformats.org/officeDocument/2006/relationships/image" Target="../media/image8.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20.sv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2.svg"/><Relationship Id="rId7" Type="http://schemas.openxmlformats.org/officeDocument/2006/relationships/image" Target="../media/image35.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10.svg"/><Relationship Id="rId5" Type="http://schemas.openxmlformats.org/officeDocument/2006/relationships/image" Target="../media/image20.svg"/><Relationship Id="rId10" Type="http://schemas.openxmlformats.org/officeDocument/2006/relationships/image" Target="../media/image9.png"/><Relationship Id="rId4" Type="http://schemas.openxmlformats.org/officeDocument/2006/relationships/image" Target="../media/image19.png"/><Relationship Id="rId9"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37.svg"/><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0.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2.svg"/><Relationship Id="rId7" Type="http://schemas.openxmlformats.org/officeDocument/2006/relationships/image" Target="../media/image20.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svg"/><Relationship Id="rId10" Type="http://schemas.openxmlformats.org/officeDocument/2006/relationships/image" Target="../media/image40.png"/><Relationship Id="rId4" Type="http://schemas.openxmlformats.org/officeDocument/2006/relationships/image" Target="../media/image17.png"/><Relationship Id="rId9" Type="http://schemas.openxmlformats.org/officeDocument/2006/relationships/image" Target="../media/image39.svg"/></Relationships>
</file>

<file path=ppt/slides/_rels/slide1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2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hyperlink" Target="https://drive.google.com/file/d/1ro70vBtiVCRFks_Kvec3yYEAUA_1M7gA/view" TargetMode="External"/><Relationship Id="rId5" Type="http://schemas.openxmlformats.org/officeDocument/2006/relationships/hyperlink" Target="https://drive.google.com/file/d/1eFuJ40wlmlbyvCFuYek0GE9L6JXhTzr8/view" TargetMode="External"/><Relationship Id="rId4" Type="http://schemas.openxmlformats.org/officeDocument/2006/relationships/hyperlink" Target="https://drive.google.com/file/d/1T21Zo_6PG5xodssfAcZWi5D8vIpXqr8z/view"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hyperlink" Target="https://drive.google.com/file/d/1eFuJ40wlmlbyvCFuYek0GE9L6JXhTzr8/view"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hyperlink" Target="https://tchs.tattnallschools.org" TargetMode="External"/><Relationship Id="rId5" Type="http://schemas.openxmlformats.org/officeDocument/2006/relationships/hyperlink" Target="https://stms.tattnallschools.org" TargetMode="External"/><Relationship Id="rId4" Type="http://schemas.openxmlformats.org/officeDocument/2006/relationships/hyperlink" Target="https://stes.tattnallschools.org"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27.xml.rels><?xml version="1.0" encoding="UTF-8" standalone="yes"?>
<Relationships xmlns="http://schemas.openxmlformats.org/package/2006/relationships"><Relationship Id="rId3" Type="http://schemas.openxmlformats.org/officeDocument/2006/relationships/hyperlink" Target="https://docs.google.com/forms/d/e/1FAIpQLSf9iH_R8HzrRI_fm-Wy2KsNg8cs0l9pAxhGilZPGV6kZm8lIA/viewform?usp=sharing&amp;ouid=100332902119078334249" TargetMode="External"/><Relationship Id="rId2" Type="http://schemas.openxmlformats.org/officeDocument/2006/relationships/image" Target="../media/image4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778110">
            <a:off x="-386354" y="6691754"/>
            <a:ext cx="5202621" cy="4114800"/>
          </a:xfrm>
          <a:custGeom>
            <a:avLst/>
            <a:gdLst/>
            <a:ahLst/>
            <a:cxnLst/>
            <a:rect l="l" t="t" r="r" b="b"/>
            <a:pathLst>
              <a:path w="5202621" h="4114800">
                <a:moveTo>
                  <a:pt x="0" y="0"/>
                </a:moveTo>
                <a:lnTo>
                  <a:pt x="5202621" y="0"/>
                </a:lnTo>
                <a:lnTo>
                  <a:pt x="520262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307455">
            <a:off x="13782739" y="6615022"/>
            <a:ext cx="4323288" cy="4268265"/>
          </a:xfrm>
          <a:custGeom>
            <a:avLst/>
            <a:gdLst/>
            <a:ahLst/>
            <a:cxnLst/>
            <a:rect l="l" t="t" r="r" b="b"/>
            <a:pathLst>
              <a:path w="4323288" h="4268265">
                <a:moveTo>
                  <a:pt x="0" y="0"/>
                </a:moveTo>
                <a:lnTo>
                  <a:pt x="4323288" y="0"/>
                </a:lnTo>
                <a:lnTo>
                  <a:pt x="4323288" y="4268265"/>
                </a:lnTo>
                <a:lnTo>
                  <a:pt x="0" y="426826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730708">
            <a:off x="-1095266" y="3539570"/>
            <a:ext cx="4294383" cy="4114800"/>
          </a:xfrm>
          <a:custGeom>
            <a:avLst/>
            <a:gdLst/>
            <a:ahLst/>
            <a:cxnLst/>
            <a:rect l="l" t="t" r="r" b="b"/>
            <a:pathLst>
              <a:path w="4294383" h="4114800">
                <a:moveTo>
                  <a:pt x="0" y="0"/>
                </a:moveTo>
                <a:lnTo>
                  <a:pt x="4294383" y="0"/>
                </a:lnTo>
                <a:lnTo>
                  <a:pt x="429438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2068563">
            <a:off x="-257874" y="-131671"/>
            <a:ext cx="3471395" cy="4114800"/>
          </a:xfrm>
          <a:custGeom>
            <a:avLst/>
            <a:gdLst/>
            <a:ahLst/>
            <a:cxnLst/>
            <a:rect l="l" t="t" r="r" b="b"/>
            <a:pathLst>
              <a:path w="3471395" h="4114800">
                <a:moveTo>
                  <a:pt x="0" y="0"/>
                </a:moveTo>
                <a:lnTo>
                  <a:pt x="3471395" y="0"/>
                </a:lnTo>
                <a:lnTo>
                  <a:pt x="3471395"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rot="518641">
            <a:off x="14255660" y="4160544"/>
            <a:ext cx="4737762" cy="2911570"/>
          </a:xfrm>
          <a:custGeom>
            <a:avLst/>
            <a:gdLst/>
            <a:ahLst/>
            <a:cxnLst/>
            <a:rect l="l" t="t" r="r" b="b"/>
            <a:pathLst>
              <a:path w="4737762" h="2911570">
                <a:moveTo>
                  <a:pt x="0" y="0"/>
                </a:moveTo>
                <a:lnTo>
                  <a:pt x="4737762" y="0"/>
                </a:lnTo>
                <a:lnTo>
                  <a:pt x="4737762" y="2911570"/>
                </a:lnTo>
                <a:lnTo>
                  <a:pt x="0" y="291157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rot="-2297673">
            <a:off x="15692984" y="295941"/>
            <a:ext cx="3034348" cy="4268265"/>
          </a:xfrm>
          <a:custGeom>
            <a:avLst/>
            <a:gdLst/>
            <a:ahLst/>
            <a:cxnLst/>
            <a:rect l="l" t="t" r="r" b="b"/>
            <a:pathLst>
              <a:path w="3034348" h="4268265">
                <a:moveTo>
                  <a:pt x="0" y="0"/>
                </a:moveTo>
                <a:lnTo>
                  <a:pt x="3034348" y="0"/>
                </a:lnTo>
                <a:lnTo>
                  <a:pt x="3034348" y="4268265"/>
                </a:lnTo>
                <a:lnTo>
                  <a:pt x="0" y="426826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8" name="Freeform 8"/>
          <p:cNvSpPr/>
          <p:nvPr/>
        </p:nvSpPr>
        <p:spPr>
          <a:xfrm rot="-150094">
            <a:off x="10178358" y="8100772"/>
            <a:ext cx="4360550" cy="2315056"/>
          </a:xfrm>
          <a:custGeom>
            <a:avLst/>
            <a:gdLst/>
            <a:ahLst/>
            <a:cxnLst/>
            <a:rect l="l" t="t" r="r" b="b"/>
            <a:pathLst>
              <a:path w="4360550" h="2315056">
                <a:moveTo>
                  <a:pt x="0" y="0"/>
                </a:moveTo>
                <a:lnTo>
                  <a:pt x="4360551" y="0"/>
                </a:lnTo>
                <a:lnTo>
                  <a:pt x="4360551" y="2315056"/>
                </a:lnTo>
                <a:lnTo>
                  <a:pt x="0" y="231505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9" name="Freeform 9"/>
          <p:cNvSpPr/>
          <p:nvPr/>
        </p:nvSpPr>
        <p:spPr>
          <a:xfrm rot="1143070">
            <a:off x="4492170" y="7880786"/>
            <a:ext cx="3403911" cy="3137787"/>
          </a:xfrm>
          <a:custGeom>
            <a:avLst/>
            <a:gdLst/>
            <a:ahLst/>
            <a:cxnLst/>
            <a:rect l="l" t="t" r="r" b="b"/>
            <a:pathLst>
              <a:path w="3403911" h="3137787">
                <a:moveTo>
                  <a:pt x="0" y="0"/>
                </a:moveTo>
                <a:lnTo>
                  <a:pt x="3403911" y="0"/>
                </a:lnTo>
                <a:lnTo>
                  <a:pt x="3403911" y="3137787"/>
                </a:lnTo>
                <a:lnTo>
                  <a:pt x="0" y="3137787"/>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grpSp>
        <p:nvGrpSpPr>
          <p:cNvPr id="10" name="Group 10"/>
          <p:cNvGrpSpPr/>
          <p:nvPr/>
        </p:nvGrpSpPr>
        <p:grpSpPr>
          <a:xfrm>
            <a:off x="3581032" y="4868181"/>
            <a:ext cx="10744927" cy="1457578"/>
            <a:chOff x="0" y="0"/>
            <a:chExt cx="14326569" cy="1943437"/>
          </a:xfrm>
        </p:grpSpPr>
        <p:sp>
          <p:nvSpPr>
            <p:cNvPr id="11" name="Freeform 11"/>
            <p:cNvSpPr/>
            <p:nvPr/>
          </p:nvSpPr>
          <p:spPr>
            <a:xfrm>
              <a:off x="0" y="23564"/>
              <a:ext cx="7542360" cy="1919873"/>
            </a:xfrm>
            <a:custGeom>
              <a:avLst/>
              <a:gdLst/>
              <a:ahLst/>
              <a:cxnLst/>
              <a:rect l="l" t="t" r="r" b="b"/>
              <a:pathLst>
                <a:path w="7542360" h="1919873">
                  <a:moveTo>
                    <a:pt x="0" y="0"/>
                  </a:moveTo>
                  <a:lnTo>
                    <a:pt x="7542360" y="0"/>
                  </a:lnTo>
                  <a:lnTo>
                    <a:pt x="7542360" y="1919873"/>
                  </a:lnTo>
                  <a:lnTo>
                    <a:pt x="0" y="191987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12" name="Freeform 12"/>
            <p:cNvSpPr/>
            <p:nvPr/>
          </p:nvSpPr>
          <p:spPr>
            <a:xfrm>
              <a:off x="6784210" y="0"/>
              <a:ext cx="7542360" cy="1919873"/>
            </a:xfrm>
            <a:custGeom>
              <a:avLst/>
              <a:gdLst/>
              <a:ahLst/>
              <a:cxnLst/>
              <a:rect l="l" t="t" r="r" b="b"/>
              <a:pathLst>
                <a:path w="7542360" h="1919873">
                  <a:moveTo>
                    <a:pt x="0" y="0"/>
                  </a:moveTo>
                  <a:lnTo>
                    <a:pt x="7542359" y="0"/>
                  </a:lnTo>
                  <a:lnTo>
                    <a:pt x="7542359" y="1919873"/>
                  </a:lnTo>
                  <a:lnTo>
                    <a:pt x="0" y="191987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grpSp>
      <p:sp>
        <p:nvSpPr>
          <p:cNvPr id="13" name="Freeform 13"/>
          <p:cNvSpPr/>
          <p:nvPr/>
        </p:nvSpPr>
        <p:spPr>
          <a:xfrm>
            <a:off x="3584819" y="1028700"/>
            <a:ext cx="823683" cy="834301"/>
          </a:xfrm>
          <a:custGeom>
            <a:avLst/>
            <a:gdLst/>
            <a:ahLst/>
            <a:cxnLst/>
            <a:rect l="l" t="t" r="r" b="b"/>
            <a:pathLst>
              <a:path w="823683" h="834301">
                <a:moveTo>
                  <a:pt x="0" y="0"/>
                </a:moveTo>
                <a:lnTo>
                  <a:pt x="823683" y="0"/>
                </a:lnTo>
                <a:lnTo>
                  <a:pt x="823683" y="834301"/>
                </a:lnTo>
                <a:lnTo>
                  <a:pt x="0" y="834301"/>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14" name="Freeform 14"/>
          <p:cNvSpPr/>
          <p:nvPr/>
        </p:nvSpPr>
        <p:spPr>
          <a:xfrm>
            <a:off x="14063771" y="2112531"/>
            <a:ext cx="523583" cy="530332"/>
          </a:xfrm>
          <a:custGeom>
            <a:avLst/>
            <a:gdLst/>
            <a:ahLst/>
            <a:cxnLst/>
            <a:rect l="l" t="t" r="r" b="b"/>
            <a:pathLst>
              <a:path w="523583" h="530332">
                <a:moveTo>
                  <a:pt x="0" y="0"/>
                </a:moveTo>
                <a:lnTo>
                  <a:pt x="523582" y="0"/>
                </a:lnTo>
                <a:lnTo>
                  <a:pt x="523582" y="530332"/>
                </a:lnTo>
                <a:lnTo>
                  <a:pt x="0" y="53033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15" name="TextBox 15"/>
          <p:cNvSpPr txBox="1"/>
          <p:nvPr/>
        </p:nvSpPr>
        <p:spPr>
          <a:xfrm>
            <a:off x="4797565" y="590550"/>
            <a:ext cx="8880801" cy="3634512"/>
          </a:xfrm>
          <a:prstGeom prst="rect">
            <a:avLst/>
          </a:prstGeom>
        </p:spPr>
        <p:txBody>
          <a:bodyPr lIns="0" tIns="0" rIns="0" bIns="0" rtlCol="0" anchor="t">
            <a:spAutoFit/>
          </a:bodyPr>
          <a:lstStyle/>
          <a:p>
            <a:pPr marL="0" lvl="0" indent="0" algn="ctr">
              <a:lnSpc>
                <a:spcPts val="13537"/>
              </a:lnSpc>
            </a:pPr>
            <a:r>
              <a:rPr lang="en-US" sz="16509">
                <a:solidFill>
                  <a:srgbClr val="516FA2"/>
                </a:solidFill>
                <a:latin typeface="Adigiana Extreme"/>
                <a:ea typeface="Adigiana Extreme"/>
                <a:cs typeface="Adigiana Extreme"/>
                <a:sym typeface="Adigiana Extreme"/>
              </a:rPr>
              <a:t>Pasaporte al éxito</a:t>
            </a:r>
          </a:p>
        </p:txBody>
      </p:sp>
      <p:sp>
        <p:nvSpPr>
          <p:cNvPr id="16" name="TextBox 16"/>
          <p:cNvSpPr txBox="1"/>
          <p:nvPr/>
        </p:nvSpPr>
        <p:spPr>
          <a:xfrm>
            <a:off x="4994581" y="4849131"/>
            <a:ext cx="7917830" cy="1257300"/>
          </a:xfrm>
          <a:prstGeom prst="rect">
            <a:avLst/>
          </a:prstGeom>
        </p:spPr>
        <p:txBody>
          <a:bodyPr lIns="0" tIns="0" rIns="0" bIns="0" rtlCol="0" anchor="t">
            <a:spAutoFit/>
          </a:bodyPr>
          <a:lstStyle/>
          <a:p>
            <a:pPr marL="0" lvl="0" indent="0" algn="ctr">
              <a:lnSpc>
                <a:spcPts val="4928"/>
              </a:lnSpc>
            </a:pPr>
            <a:r>
              <a:rPr lang="en-US" sz="4106">
                <a:solidFill>
                  <a:srgbClr val="000000"/>
                </a:solidFill>
                <a:latin typeface="Core Bandi Face"/>
                <a:ea typeface="Core Bandi Face"/>
                <a:cs typeface="Core Bandi Face"/>
                <a:sym typeface="Core Bandi Face"/>
              </a:rPr>
              <a:t>Reunión anual del Título 1 de STMS</a:t>
            </a:r>
          </a:p>
          <a:p>
            <a:pPr marL="0" lvl="0" indent="0" algn="ctr">
              <a:lnSpc>
                <a:spcPts val="4928"/>
              </a:lnSpc>
              <a:spcBef>
                <a:spcPct val="0"/>
              </a:spcBef>
            </a:pPr>
            <a:r>
              <a:rPr lang="en-US" sz="4106">
                <a:solidFill>
                  <a:srgbClr val="000000"/>
                </a:solidFill>
                <a:latin typeface="Core Bandi Face"/>
                <a:ea typeface="Core Bandi Face"/>
                <a:cs typeface="Core Bandi Face"/>
                <a:sym typeface="Core Bandi Face"/>
              </a:rPr>
              <a:t>2026-2027</a:t>
            </a:r>
          </a:p>
        </p:txBody>
      </p:sp>
      <p:sp>
        <p:nvSpPr>
          <p:cNvPr id="17" name="TextBox 17"/>
          <p:cNvSpPr txBox="1"/>
          <p:nvPr/>
        </p:nvSpPr>
        <p:spPr>
          <a:xfrm>
            <a:off x="5185085" y="6306709"/>
            <a:ext cx="7917830" cy="2190750"/>
          </a:xfrm>
          <a:prstGeom prst="rect">
            <a:avLst/>
          </a:prstGeom>
        </p:spPr>
        <p:txBody>
          <a:bodyPr lIns="0" tIns="0" rIns="0" bIns="0" rtlCol="0" anchor="t">
            <a:spAutoFit/>
          </a:bodyPr>
          <a:lstStyle/>
          <a:p>
            <a:pPr marL="0" lvl="0" indent="0" algn="ctr">
              <a:lnSpc>
                <a:spcPts val="5741"/>
              </a:lnSpc>
            </a:pPr>
            <a:r>
              <a:rPr lang="en-US" sz="4784">
                <a:solidFill>
                  <a:srgbClr val="000000"/>
                </a:solidFill>
                <a:latin typeface="Core Bandi Face"/>
                <a:ea typeface="Core Bandi Face"/>
                <a:cs typeface="Core Bandi Face"/>
                <a:sym typeface="Core Bandi Face"/>
              </a:rPr>
              <a:t>Reunión presencial el 21 de septiembre de 2026.</a:t>
            </a:r>
          </a:p>
          <a:p>
            <a:pPr marL="0" lvl="0" indent="0" algn="ctr">
              <a:lnSpc>
                <a:spcPts val="5741"/>
              </a:lnSpc>
              <a:spcBef>
                <a:spcPct val="0"/>
              </a:spcBef>
            </a:pPr>
            <a:r>
              <a:rPr lang="en-US" sz="4784">
                <a:solidFill>
                  <a:srgbClr val="000000"/>
                </a:solidFill>
                <a:latin typeface="Core Bandi Face"/>
                <a:ea typeface="Core Bandi Face"/>
                <a:cs typeface="Core Bandi Face"/>
                <a:sym typeface="Core Bandi Face"/>
              </a:rPr>
              <a:t>4:00-4:30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9257781" flipV="1">
            <a:off x="-2639497" y="6606804"/>
            <a:ext cx="11860071" cy="5302992"/>
          </a:xfrm>
          <a:custGeom>
            <a:avLst/>
            <a:gdLst/>
            <a:ahLst/>
            <a:cxnLst/>
            <a:rect l="l" t="t" r="r" b="b"/>
            <a:pathLst>
              <a:path w="11860071" h="5302992">
                <a:moveTo>
                  <a:pt x="0" y="5302992"/>
                </a:moveTo>
                <a:lnTo>
                  <a:pt x="11860071" y="5302992"/>
                </a:lnTo>
                <a:lnTo>
                  <a:pt x="11860071"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2940636" y="3301068"/>
            <a:ext cx="12676479" cy="5463383"/>
            <a:chOff x="0" y="0"/>
            <a:chExt cx="16901972" cy="7284510"/>
          </a:xfrm>
        </p:grpSpPr>
        <p:sp>
          <p:nvSpPr>
            <p:cNvPr id="4" name="Freeform 4"/>
            <p:cNvSpPr/>
            <p:nvPr/>
          </p:nvSpPr>
          <p:spPr>
            <a:xfrm>
              <a:off x="79610" y="0"/>
              <a:ext cx="16822362" cy="4282056"/>
            </a:xfrm>
            <a:custGeom>
              <a:avLst/>
              <a:gdLst/>
              <a:ahLst/>
              <a:cxnLst/>
              <a:rect l="l" t="t" r="r" b="b"/>
              <a:pathLst>
                <a:path w="16822362" h="4282056">
                  <a:moveTo>
                    <a:pt x="0" y="0"/>
                  </a:moveTo>
                  <a:lnTo>
                    <a:pt x="16822362" y="0"/>
                  </a:lnTo>
                  <a:lnTo>
                    <a:pt x="16822362" y="4282056"/>
                  </a:lnTo>
                  <a:lnTo>
                    <a:pt x="0" y="42820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flipH="1">
              <a:off x="0" y="3002454"/>
              <a:ext cx="16822362" cy="4282056"/>
            </a:xfrm>
            <a:custGeom>
              <a:avLst/>
              <a:gdLst/>
              <a:ahLst/>
              <a:cxnLst/>
              <a:rect l="l" t="t" r="r" b="b"/>
              <a:pathLst>
                <a:path w="16822362" h="4282056">
                  <a:moveTo>
                    <a:pt x="16822362" y="0"/>
                  </a:moveTo>
                  <a:lnTo>
                    <a:pt x="0" y="0"/>
                  </a:lnTo>
                  <a:lnTo>
                    <a:pt x="0" y="4282056"/>
                  </a:lnTo>
                  <a:lnTo>
                    <a:pt x="16822362" y="4282056"/>
                  </a:lnTo>
                  <a:lnTo>
                    <a:pt x="16822362"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6" name="Freeform 6"/>
          <p:cNvSpPr/>
          <p:nvPr/>
        </p:nvSpPr>
        <p:spPr>
          <a:xfrm rot="-2955684">
            <a:off x="-169566" y="4999025"/>
            <a:ext cx="2960888" cy="4164931"/>
          </a:xfrm>
          <a:custGeom>
            <a:avLst/>
            <a:gdLst/>
            <a:ahLst/>
            <a:cxnLst/>
            <a:rect l="l" t="t" r="r" b="b"/>
            <a:pathLst>
              <a:path w="2960888" h="4164931">
                <a:moveTo>
                  <a:pt x="0" y="0"/>
                </a:moveTo>
                <a:lnTo>
                  <a:pt x="2960887" y="0"/>
                </a:lnTo>
                <a:lnTo>
                  <a:pt x="2960887" y="4164931"/>
                </a:lnTo>
                <a:lnTo>
                  <a:pt x="0" y="41649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1853941" flipV="1">
            <a:off x="9816400" y="-1034736"/>
            <a:ext cx="11860071" cy="5302992"/>
          </a:xfrm>
          <a:custGeom>
            <a:avLst/>
            <a:gdLst/>
            <a:ahLst/>
            <a:cxnLst/>
            <a:rect l="l" t="t" r="r" b="b"/>
            <a:pathLst>
              <a:path w="11860071" h="5302992">
                <a:moveTo>
                  <a:pt x="0" y="5302992"/>
                </a:moveTo>
                <a:lnTo>
                  <a:pt x="11860070" y="5302992"/>
                </a:lnTo>
                <a:lnTo>
                  <a:pt x="11860070"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rot="932267">
            <a:off x="14131110" y="1563788"/>
            <a:ext cx="6256380" cy="3128190"/>
          </a:xfrm>
          <a:custGeom>
            <a:avLst/>
            <a:gdLst/>
            <a:ahLst/>
            <a:cxnLst/>
            <a:rect l="l" t="t" r="r" b="b"/>
            <a:pathLst>
              <a:path w="6256380" h="3128190">
                <a:moveTo>
                  <a:pt x="0" y="0"/>
                </a:moveTo>
                <a:lnTo>
                  <a:pt x="6256380" y="0"/>
                </a:lnTo>
                <a:lnTo>
                  <a:pt x="6256380" y="3128190"/>
                </a:lnTo>
                <a:lnTo>
                  <a:pt x="0" y="312819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14922752" y="8423999"/>
            <a:ext cx="823683" cy="834301"/>
          </a:xfrm>
          <a:custGeom>
            <a:avLst/>
            <a:gdLst/>
            <a:ahLst/>
            <a:cxnLst/>
            <a:rect l="l" t="t" r="r" b="b"/>
            <a:pathLst>
              <a:path w="823683" h="834301">
                <a:moveTo>
                  <a:pt x="0" y="0"/>
                </a:moveTo>
                <a:lnTo>
                  <a:pt x="823683" y="0"/>
                </a:lnTo>
                <a:lnTo>
                  <a:pt x="823683" y="834301"/>
                </a:lnTo>
                <a:lnTo>
                  <a:pt x="0" y="83430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a:off x="3290539" y="2548662"/>
            <a:ext cx="523583" cy="530332"/>
          </a:xfrm>
          <a:custGeom>
            <a:avLst/>
            <a:gdLst/>
            <a:ahLst/>
            <a:cxnLst/>
            <a:rect l="l" t="t" r="r" b="b"/>
            <a:pathLst>
              <a:path w="523583" h="530332">
                <a:moveTo>
                  <a:pt x="0" y="0"/>
                </a:moveTo>
                <a:lnTo>
                  <a:pt x="523582" y="0"/>
                </a:lnTo>
                <a:lnTo>
                  <a:pt x="523582" y="530333"/>
                </a:lnTo>
                <a:lnTo>
                  <a:pt x="0" y="5303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15949090" y="4993867"/>
            <a:ext cx="3403911" cy="3137787"/>
          </a:xfrm>
          <a:custGeom>
            <a:avLst/>
            <a:gdLst/>
            <a:ahLst/>
            <a:cxnLst/>
            <a:rect l="l" t="t" r="r" b="b"/>
            <a:pathLst>
              <a:path w="3403911" h="3137787">
                <a:moveTo>
                  <a:pt x="0" y="0"/>
                </a:moveTo>
                <a:lnTo>
                  <a:pt x="3403911" y="0"/>
                </a:lnTo>
                <a:lnTo>
                  <a:pt x="3403911" y="3137788"/>
                </a:lnTo>
                <a:lnTo>
                  <a:pt x="0" y="313778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rot="-786864">
            <a:off x="-1233147" y="1699555"/>
            <a:ext cx="4126939" cy="2228547"/>
          </a:xfrm>
          <a:custGeom>
            <a:avLst/>
            <a:gdLst/>
            <a:ahLst/>
            <a:cxnLst/>
            <a:rect l="l" t="t" r="r" b="b"/>
            <a:pathLst>
              <a:path w="4126939" h="2228547">
                <a:moveTo>
                  <a:pt x="0" y="0"/>
                </a:moveTo>
                <a:lnTo>
                  <a:pt x="4126939" y="0"/>
                </a:lnTo>
                <a:lnTo>
                  <a:pt x="4126939" y="2228547"/>
                </a:lnTo>
                <a:lnTo>
                  <a:pt x="0" y="222854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3" name="Freeform 13"/>
          <p:cNvSpPr/>
          <p:nvPr/>
        </p:nvSpPr>
        <p:spPr>
          <a:xfrm>
            <a:off x="12158874" y="5367776"/>
            <a:ext cx="2763878" cy="2763878"/>
          </a:xfrm>
          <a:custGeom>
            <a:avLst/>
            <a:gdLst/>
            <a:ahLst/>
            <a:cxnLst/>
            <a:rect l="l" t="t" r="r" b="b"/>
            <a:pathLst>
              <a:path w="2763878" h="2763878">
                <a:moveTo>
                  <a:pt x="0" y="0"/>
                </a:moveTo>
                <a:lnTo>
                  <a:pt x="2763878" y="0"/>
                </a:lnTo>
                <a:lnTo>
                  <a:pt x="2763878" y="2763879"/>
                </a:lnTo>
                <a:lnTo>
                  <a:pt x="0" y="2763879"/>
                </a:lnTo>
                <a:lnTo>
                  <a:pt x="0" y="0"/>
                </a:lnTo>
                <a:close/>
              </a:path>
            </a:pathLst>
          </a:custGeom>
          <a:blipFill>
            <a:blip r:embed="rId16"/>
            <a:stretch>
              <a:fillRect/>
            </a:stretch>
          </a:blipFill>
        </p:spPr>
      </p:sp>
      <p:sp>
        <p:nvSpPr>
          <p:cNvPr id="14" name="TextBox 14"/>
          <p:cNvSpPr txBox="1"/>
          <p:nvPr/>
        </p:nvSpPr>
        <p:spPr>
          <a:xfrm>
            <a:off x="5191566" y="1550402"/>
            <a:ext cx="7904867" cy="1258305"/>
          </a:xfrm>
          <a:prstGeom prst="rect">
            <a:avLst/>
          </a:prstGeom>
        </p:spPr>
        <p:txBody>
          <a:bodyPr lIns="0" tIns="0" rIns="0" bIns="0" rtlCol="0" anchor="t">
            <a:spAutoFit/>
          </a:bodyPr>
          <a:lstStyle/>
          <a:p>
            <a:pPr marL="0" lvl="0" indent="0" algn="ctr">
              <a:lnSpc>
                <a:spcPts val="8838"/>
              </a:lnSpc>
            </a:pPr>
            <a:r>
              <a:rPr lang="en-US" sz="10778">
                <a:solidFill>
                  <a:srgbClr val="516FA2"/>
                </a:solidFill>
                <a:latin typeface="Adigiana Extreme"/>
                <a:ea typeface="Adigiana Extreme"/>
                <a:cs typeface="Adigiana Extreme"/>
                <a:sym typeface="Adigiana Extreme"/>
              </a:rPr>
              <a:t>BIENVENIDO</a:t>
            </a:r>
          </a:p>
        </p:txBody>
      </p:sp>
      <p:sp>
        <p:nvSpPr>
          <p:cNvPr id="15" name="TextBox 15"/>
          <p:cNvSpPr txBox="1"/>
          <p:nvPr/>
        </p:nvSpPr>
        <p:spPr>
          <a:xfrm>
            <a:off x="4105107" y="3908260"/>
            <a:ext cx="8709038" cy="2117614"/>
          </a:xfrm>
          <a:prstGeom prst="rect">
            <a:avLst/>
          </a:prstGeom>
        </p:spPr>
        <p:txBody>
          <a:bodyPr lIns="0" tIns="0" rIns="0" bIns="0" rtlCol="0" anchor="t">
            <a:spAutoFit/>
          </a:bodyPr>
          <a:lstStyle/>
          <a:p>
            <a:pPr marL="0" lvl="0" indent="0" algn="ctr">
              <a:lnSpc>
                <a:spcPts val="5546"/>
              </a:lnSpc>
            </a:pPr>
            <a:r>
              <a:rPr lang="en-US" sz="4621">
                <a:solidFill>
                  <a:srgbClr val="000000"/>
                </a:solidFill>
                <a:latin typeface="Core Bandi Face"/>
                <a:ea typeface="Core Bandi Face"/>
                <a:cs typeface="Core Bandi Face"/>
                <a:sym typeface="Core Bandi Face"/>
              </a:rPr>
              <a:t>STMS se enorgullece de colaborar con los padres en la educación de los niños de nuestra comunidad.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9257781" flipV="1">
            <a:off x="-2639497" y="6606804"/>
            <a:ext cx="11860071" cy="5302992"/>
          </a:xfrm>
          <a:custGeom>
            <a:avLst/>
            <a:gdLst/>
            <a:ahLst/>
            <a:cxnLst/>
            <a:rect l="l" t="t" r="r" b="b"/>
            <a:pathLst>
              <a:path w="11860071" h="5302992">
                <a:moveTo>
                  <a:pt x="0" y="5302992"/>
                </a:moveTo>
                <a:lnTo>
                  <a:pt x="11860071" y="5302992"/>
                </a:lnTo>
                <a:lnTo>
                  <a:pt x="11860071"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2836322" y="3650828"/>
            <a:ext cx="11982117" cy="5164122"/>
            <a:chOff x="0" y="0"/>
            <a:chExt cx="15976156" cy="6885496"/>
          </a:xfrm>
        </p:grpSpPr>
        <p:sp>
          <p:nvSpPr>
            <p:cNvPr id="4" name="Freeform 4"/>
            <p:cNvSpPr/>
            <p:nvPr/>
          </p:nvSpPr>
          <p:spPr>
            <a:xfrm>
              <a:off x="75249" y="0"/>
              <a:ext cx="15900906" cy="4047503"/>
            </a:xfrm>
            <a:custGeom>
              <a:avLst/>
              <a:gdLst/>
              <a:ahLst/>
              <a:cxnLst/>
              <a:rect l="l" t="t" r="r" b="b"/>
              <a:pathLst>
                <a:path w="15900906" h="4047503">
                  <a:moveTo>
                    <a:pt x="0" y="0"/>
                  </a:moveTo>
                  <a:lnTo>
                    <a:pt x="15900907" y="0"/>
                  </a:lnTo>
                  <a:lnTo>
                    <a:pt x="15900907" y="4047503"/>
                  </a:lnTo>
                  <a:lnTo>
                    <a:pt x="0" y="404750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flipH="1">
              <a:off x="0" y="2837993"/>
              <a:ext cx="15900906" cy="4047503"/>
            </a:xfrm>
            <a:custGeom>
              <a:avLst/>
              <a:gdLst/>
              <a:ahLst/>
              <a:cxnLst/>
              <a:rect l="l" t="t" r="r" b="b"/>
              <a:pathLst>
                <a:path w="15900906" h="4047503">
                  <a:moveTo>
                    <a:pt x="15900906" y="0"/>
                  </a:moveTo>
                  <a:lnTo>
                    <a:pt x="0" y="0"/>
                  </a:lnTo>
                  <a:lnTo>
                    <a:pt x="0" y="4047503"/>
                  </a:lnTo>
                  <a:lnTo>
                    <a:pt x="15900906" y="4047503"/>
                  </a:lnTo>
                  <a:lnTo>
                    <a:pt x="15900906"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6" name="Freeform 6"/>
          <p:cNvSpPr/>
          <p:nvPr/>
        </p:nvSpPr>
        <p:spPr>
          <a:xfrm rot="-2955684">
            <a:off x="-169566" y="4999025"/>
            <a:ext cx="2960888" cy="4164931"/>
          </a:xfrm>
          <a:custGeom>
            <a:avLst/>
            <a:gdLst/>
            <a:ahLst/>
            <a:cxnLst/>
            <a:rect l="l" t="t" r="r" b="b"/>
            <a:pathLst>
              <a:path w="2960888" h="4164931">
                <a:moveTo>
                  <a:pt x="0" y="0"/>
                </a:moveTo>
                <a:lnTo>
                  <a:pt x="2960887" y="0"/>
                </a:lnTo>
                <a:lnTo>
                  <a:pt x="2960887" y="4164931"/>
                </a:lnTo>
                <a:lnTo>
                  <a:pt x="0" y="41649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1853941" flipV="1">
            <a:off x="9816400" y="-1034736"/>
            <a:ext cx="11860071" cy="5302992"/>
          </a:xfrm>
          <a:custGeom>
            <a:avLst/>
            <a:gdLst/>
            <a:ahLst/>
            <a:cxnLst/>
            <a:rect l="l" t="t" r="r" b="b"/>
            <a:pathLst>
              <a:path w="11860071" h="5302992">
                <a:moveTo>
                  <a:pt x="0" y="5302992"/>
                </a:moveTo>
                <a:lnTo>
                  <a:pt x="11860070" y="5302992"/>
                </a:lnTo>
                <a:lnTo>
                  <a:pt x="11860070"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rot="932267">
            <a:off x="14131110" y="1563788"/>
            <a:ext cx="6256380" cy="3128190"/>
          </a:xfrm>
          <a:custGeom>
            <a:avLst/>
            <a:gdLst/>
            <a:ahLst/>
            <a:cxnLst/>
            <a:rect l="l" t="t" r="r" b="b"/>
            <a:pathLst>
              <a:path w="6256380" h="3128190">
                <a:moveTo>
                  <a:pt x="0" y="0"/>
                </a:moveTo>
                <a:lnTo>
                  <a:pt x="6256380" y="0"/>
                </a:lnTo>
                <a:lnTo>
                  <a:pt x="6256380" y="3128190"/>
                </a:lnTo>
                <a:lnTo>
                  <a:pt x="0" y="312819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14922752" y="8423999"/>
            <a:ext cx="823683" cy="834301"/>
          </a:xfrm>
          <a:custGeom>
            <a:avLst/>
            <a:gdLst/>
            <a:ahLst/>
            <a:cxnLst/>
            <a:rect l="l" t="t" r="r" b="b"/>
            <a:pathLst>
              <a:path w="823683" h="834301">
                <a:moveTo>
                  <a:pt x="0" y="0"/>
                </a:moveTo>
                <a:lnTo>
                  <a:pt x="823683" y="0"/>
                </a:lnTo>
                <a:lnTo>
                  <a:pt x="823683" y="834301"/>
                </a:lnTo>
                <a:lnTo>
                  <a:pt x="0" y="83430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a:off x="3290539" y="2548662"/>
            <a:ext cx="523583" cy="530332"/>
          </a:xfrm>
          <a:custGeom>
            <a:avLst/>
            <a:gdLst/>
            <a:ahLst/>
            <a:cxnLst/>
            <a:rect l="l" t="t" r="r" b="b"/>
            <a:pathLst>
              <a:path w="523583" h="530332">
                <a:moveTo>
                  <a:pt x="0" y="0"/>
                </a:moveTo>
                <a:lnTo>
                  <a:pt x="523582" y="0"/>
                </a:lnTo>
                <a:lnTo>
                  <a:pt x="523582" y="530333"/>
                </a:lnTo>
                <a:lnTo>
                  <a:pt x="0" y="5303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15949090" y="4993867"/>
            <a:ext cx="3403911" cy="3137787"/>
          </a:xfrm>
          <a:custGeom>
            <a:avLst/>
            <a:gdLst/>
            <a:ahLst/>
            <a:cxnLst/>
            <a:rect l="l" t="t" r="r" b="b"/>
            <a:pathLst>
              <a:path w="3403911" h="3137787">
                <a:moveTo>
                  <a:pt x="0" y="0"/>
                </a:moveTo>
                <a:lnTo>
                  <a:pt x="3403911" y="0"/>
                </a:lnTo>
                <a:lnTo>
                  <a:pt x="3403911" y="3137788"/>
                </a:lnTo>
                <a:lnTo>
                  <a:pt x="0" y="313778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rot="-786864">
            <a:off x="-1233147" y="1699555"/>
            <a:ext cx="4126939" cy="2228547"/>
          </a:xfrm>
          <a:custGeom>
            <a:avLst/>
            <a:gdLst/>
            <a:ahLst/>
            <a:cxnLst/>
            <a:rect l="l" t="t" r="r" b="b"/>
            <a:pathLst>
              <a:path w="4126939" h="2228547">
                <a:moveTo>
                  <a:pt x="0" y="0"/>
                </a:moveTo>
                <a:lnTo>
                  <a:pt x="4126939" y="0"/>
                </a:lnTo>
                <a:lnTo>
                  <a:pt x="4126939" y="2228547"/>
                </a:lnTo>
                <a:lnTo>
                  <a:pt x="0" y="222854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3" name="TextBox 13"/>
          <p:cNvSpPr txBox="1"/>
          <p:nvPr/>
        </p:nvSpPr>
        <p:spPr>
          <a:xfrm>
            <a:off x="5191566" y="1550402"/>
            <a:ext cx="7904867" cy="1258305"/>
          </a:xfrm>
          <a:prstGeom prst="rect">
            <a:avLst/>
          </a:prstGeom>
        </p:spPr>
        <p:txBody>
          <a:bodyPr lIns="0" tIns="0" rIns="0" bIns="0" rtlCol="0" anchor="t">
            <a:spAutoFit/>
          </a:bodyPr>
          <a:lstStyle/>
          <a:p>
            <a:pPr marL="0" lvl="0" indent="0" algn="ctr">
              <a:lnSpc>
                <a:spcPts val="8838"/>
              </a:lnSpc>
            </a:pPr>
            <a:r>
              <a:rPr lang="en-US" sz="10778">
                <a:solidFill>
                  <a:srgbClr val="516FA2"/>
                </a:solidFill>
                <a:latin typeface="Adigiana Extreme"/>
                <a:ea typeface="Adigiana Extreme"/>
                <a:cs typeface="Adigiana Extreme"/>
                <a:sym typeface="Adigiana Extreme"/>
              </a:rPr>
              <a:t>Presentadores</a:t>
            </a:r>
          </a:p>
        </p:txBody>
      </p:sp>
      <p:sp>
        <p:nvSpPr>
          <p:cNvPr id="14" name="TextBox 14"/>
          <p:cNvSpPr txBox="1"/>
          <p:nvPr/>
        </p:nvSpPr>
        <p:spPr>
          <a:xfrm>
            <a:off x="4225317" y="4115275"/>
            <a:ext cx="8709038" cy="4216178"/>
          </a:xfrm>
          <a:prstGeom prst="rect">
            <a:avLst/>
          </a:prstGeom>
        </p:spPr>
        <p:txBody>
          <a:bodyPr lIns="0" tIns="0" rIns="0" bIns="0" rtlCol="0" anchor="t">
            <a:spAutoFit/>
          </a:bodyPr>
          <a:lstStyle/>
          <a:p>
            <a:pPr marL="0" lvl="0" indent="0" algn="ctr">
              <a:lnSpc>
                <a:spcPts val="5546"/>
              </a:lnSpc>
            </a:pPr>
            <a:r>
              <a:rPr lang="en-US" sz="4621">
                <a:solidFill>
                  <a:srgbClr val="000000"/>
                </a:solidFill>
                <a:latin typeface="Core Bandi Face"/>
                <a:ea typeface="Core Bandi Face"/>
                <a:cs typeface="Core Bandi Face"/>
                <a:sym typeface="Core Bandi Face"/>
              </a:rPr>
              <a:t>Jessica Helms, directora; Jill Singleton, subdirectora; Kim Scott, asesora académica; Vielka Flowers, traductora; Tarsha Brown, coordinadora de participación familiar del programa Título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grpSp>
        <p:nvGrpSpPr>
          <p:cNvPr id="2" name="Group 2"/>
          <p:cNvGrpSpPr/>
          <p:nvPr/>
        </p:nvGrpSpPr>
        <p:grpSpPr>
          <a:xfrm rot="-161578">
            <a:off x="1178267" y="1318773"/>
            <a:ext cx="15624588" cy="6733976"/>
            <a:chOff x="0" y="0"/>
            <a:chExt cx="20832784" cy="8978634"/>
          </a:xfrm>
        </p:grpSpPr>
        <p:sp>
          <p:nvSpPr>
            <p:cNvPr id="3" name="Freeform 3"/>
            <p:cNvSpPr/>
            <p:nvPr/>
          </p:nvSpPr>
          <p:spPr>
            <a:xfrm>
              <a:off x="98124" y="0"/>
              <a:ext cx="20734660" cy="5277913"/>
            </a:xfrm>
            <a:custGeom>
              <a:avLst/>
              <a:gdLst/>
              <a:ahLst/>
              <a:cxnLst/>
              <a:rect l="l" t="t" r="r" b="b"/>
              <a:pathLst>
                <a:path w="20734660" h="5277913">
                  <a:moveTo>
                    <a:pt x="0" y="0"/>
                  </a:moveTo>
                  <a:lnTo>
                    <a:pt x="20734660" y="0"/>
                  </a:lnTo>
                  <a:lnTo>
                    <a:pt x="20734660" y="5277913"/>
                  </a:lnTo>
                  <a:lnTo>
                    <a:pt x="0" y="527791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flipH="1">
              <a:off x="0" y="3700721"/>
              <a:ext cx="20734660" cy="5277913"/>
            </a:xfrm>
            <a:custGeom>
              <a:avLst/>
              <a:gdLst/>
              <a:ahLst/>
              <a:cxnLst/>
              <a:rect l="l" t="t" r="r" b="b"/>
              <a:pathLst>
                <a:path w="20734660" h="5277913">
                  <a:moveTo>
                    <a:pt x="20734660" y="0"/>
                  </a:moveTo>
                  <a:lnTo>
                    <a:pt x="0" y="0"/>
                  </a:lnTo>
                  <a:lnTo>
                    <a:pt x="0" y="5277913"/>
                  </a:lnTo>
                  <a:lnTo>
                    <a:pt x="20734660" y="5277913"/>
                  </a:lnTo>
                  <a:lnTo>
                    <a:pt x="20734660" y="0"/>
                  </a:lnTo>
                  <a:close/>
                </a:path>
              </a:pathLst>
            </a:custGeom>
            <a:blipFill>
              <a:blip r:embed="rId2">
                <a:extLst>
                  <a:ext uri="{96DAC541-7B7A-43D3-8B79-37D633B846F1}">
                    <asvg:svgBlip xmlns:asvg="http://schemas.microsoft.com/office/drawing/2016/SVG/main" r:embed="rId3"/>
                  </a:ext>
                </a:extLst>
              </a:blip>
              <a:stretch>
                <a:fillRect/>
              </a:stretch>
            </a:blipFill>
          </p:spPr>
        </p:sp>
      </p:grpSp>
      <p:sp>
        <p:nvSpPr>
          <p:cNvPr id="5" name="TextBox 5"/>
          <p:cNvSpPr txBox="1"/>
          <p:nvPr/>
        </p:nvSpPr>
        <p:spPr>
          <a:xfrm rot="-161578">
            <a:off x="2313667" y="1406212"/>
            <a:ext cx="13643658" cy="6362700"/>
          </a:xfrm>
          <a:prstGeom prst="rect">
            <a:avLst/>
          </a:prstGeom>
        </p:spPr>
        <p:txBody>
          <a:bodyPr lIns="0" tIns="0" rIns="0" bIns="0" rtlCol="0" anchor="t">
            <a:spAutoFit/>
          </a:bodyPr>
          <a:lstStyle/>
          <a:p>
            <a:pPr marL="506016" lvl="1" indent="-253008" algn="l">
              <a:lnSpc>
                <a:spcPts val="2812"/>
              </a:lnSpc>
              <a:buFont typeface="Arial"/>
              <a:buChar char="•"/>
            </a:pPr>
            <a:r>
              <a:rPr lang="en-US" sz="2343">
                <a:solidFill>
                  <a:srgbClr val="000000"/>
                </a:solidFill>
                <a:latin typeface="Core Bandi Face"/>
                <a:ea typeface="Core Bandi Face"/>
                <a:cs typeface="Core Bandi Face"/>
                <a:sym typeface="Core Bandi Face"/>
              </a:rPr>
              <a:t>¿Qué es una escuela Título I?</a:t>
            </a:r>
          </a:p>
          <a:p>
            <a:pPr marL="506016" lvl="1" indent="-253008" algn="l">
              <a:lnSpc>
                <a:spcPts val="2812"/>
              </a:lnSpc>
              <a:buFont typeface="Arial"/>
              <a:buChar char="•"/>
            </a:pPr>
            <a:r>
              <a:rPr lang="en-US" sz="2343">
                <a:solidFill>
                  <a:srgbClr val="000000"/>
                </a:solidFill>
                <a:latin typeface="Core Bandi Face"/>
                <a:ea typeface="Core Bandi Face"/>
                <a:cs typeface="Core Bandi Face"/>
                <a:sym typeface="Core Bandi Face"/>
              </a:rPr>
              <a:t>¿Cómo gasta nuestro distrito/escuela los fondos del Título I? </a:t>
            </a:r>
          </a:p>
          <a:p>
            <a:pPr marL="506016" lvl="1" indent="-253008" algn="l">
              <a:lnSpc>
                <a:spcPts val="2812"/>
              </a:lnSpc>
              <a:buFont typeface="Arial"/>
              <a:buChar char="•"/>
            </a:pPr>
            <a:r>
              <a:rPr lang="en-US" sz="2343">
                <a:solidFill>
                  <a:srgbClr val="000000"/>
                </a:solidFill>
                <a:latin typeface="Core Bandi Face"/>
                <a:ea typeface="Core Bandi Face"/>
                <a:cs typeface="Core Bandi Face"/>
                <a:sym typeface="Core Bandi Face"/>
              </a:rPr>
              <a:t>¿Cómo se gastan los fondos del Título I para la participación de padres y familias? </a:t>
            </a:r>
          </a:p>
          <a:p>
            <a:pPr marL="506016" lvl="1" indent="-253008" algn="l">
              <a:lnSpc>
                <a:spcPts val="2812"/>
              </a:lnSpc>
              <a:buFont typeface="Arial"/>
              <a:buChar char="•"/>
            </a:pPr>
            <a:r>
              <a:rPr lang="en-US" sz="2343">
                <a:solidFill>
                  <a:srgbClr val="000000"/>
                </a:solidFill>
                <a:latin typeface="Core Bandi Face"/>
                <a:ea typeface="Core Bandi Face"/>
                <a:cs typeface="Core Bandi Face"/>
                <a:sym typeface="Core Bandi Face"/>
              </a:rPr>
              <a:t>¿Qué exige la ley en materia de participación de padres y familias?</a:t>
            </a:r>
          </a:p>
          <a:p>
            <a:pPr marL="506016" lvl="1" indent="-253008" algn="l">
              <a:lnSpc>
                <a:spcPts val="2812"/>
              </a:lnSpc>
              <a:buFont typeface="Arial"/>
              <a:buChar char="•"/>
            </a:pPr>
            <a:r>
              <a:rPr lang="en-US" sz="2343">
                <a:solidFill>
                  <a:srgbClr val="000000"/>
                </a:solidFill>
                <a:latin typeface="Core Bandi Face"/>
                <a:ea typeface="Core Bandi Face"/>
                <a:cs typeface="Core Bandi Face"/>
                <a:sym typeface="Core Bandi Face"/>
              </a:rPr>
              <a:t>¿Cuáles son los requisitos del Título I para toda la escuela?</a:t>
            </a:r>
          </a:p>
          <a:p>
            <a:pPr marL="506016" lvl="1" indent="-253008" algn="l">
              <a:lnSpc>
                <a:spcPts val="2812"/>
              </a:lnSpc>
              <a:buFont typeface="Arial"/>
              <a:buChar char="•"/>
            </a:pPr>
            <a:r>
              <a:rPr lang="en-US" sz="2343">
                <a:solidFill>
                  <a:srgbClr val="000000"/>
                </a:solidFill>
                <a:latin typeface="Core Bandi Face"/>
                <a:ea typeface="Core Bandi Face"/>
                <a:cs typeface="Core Bandi Face"/>
                <a:sym typeface="Core Bandi Face"/>
              </a:rPr>
              <a:t>Participación en el programa escolar en el pasado y en el presente.</a:t>
            </a:r>
          </a:p>
          <a:p>
            <a:pPr marL="506016" lvl="1" indent="-253008" algn="l">
              <a:lnSpc>
                <a:spcPts val="2812"/>
              </a:lnSpc>
              <a:buFont typeface="Arial"/>
              <a:buChar char="•"/>
            </a:pPr>
            <a:r>
              <a:rPr lang="en-US" sz="2343">
                <a:solidFill>
                  <a:srgbClr val="000000"/>
                </a:solidFill>
                <a:latin typeface="Core Bandi Face"/>
                <a:ea typeface="Core Bandi Face"/>
                <a:cs typeface="Core Bandi Face"/>
                <a:sym typeface="Core Bandi Face"/>
              </a:rPr>
              <a:t>¿Cuáles son nuestros objetivos a nivel de toda la escuela?</a:t>
            </a:r>
          </a:p>
          <a:p>
            <a:pPr marL="506016" lvl="1" indent="-253008" algn="l">
              <a:lnSpc>
                <a:spcPts val="2812"/>
              </a:lnSpc>
              <a:buFont typeface="Arial"/>
              <a:buChar char="•"/>
            </a:pPr>
            <a:r>
              <a:rPr lang="en-US" sz="2343">
                <a:solidFill>
                  <a:srgbClr val="000000"/>
                </a:solidFill>
                <a:latin typeface="Core Bandi Face"/>
                <a:ea typeface="Core Bandi Face"/>
                <a:cs typeface="Core Bandi Face"/>
                <a:sym typeface="Core Bandi Face"/>
              </a:rPr>
              <a:t>¿Qué programas/apoyos existen para ayudar a los estudiantes?</a:t>
            </a:r>
          </a:p>
          <a:p>
            <a:pPr marL="506016" lvl="1" indent="-253008" algn="l">
              <a:lnSpc>
                <a:spcPts val="2812"/>
              </a:lnSpc>
              <a:buFont typeface="Arial"/>
              <a:buChar char="•"/>
            </a:pPr>
            <a:r>
              <a:rPr lang="en-US" sz="2343">
                <a:solidFill>
                  <a:srgbClr val="000000"/>
                </a:solidFill>
                <a:latin typeface="Core Bandi Face"/>
                <a:ea typeface="Core Bandi Face"/>
                <a:cs typeface="Core Bandi Face"/>
                <a:sym typeface="Core Bandi Face"/>
              </a:rPr>
              <a:t>¿Cuál es el informe de calificaciones del estado para nuestra escuela?</a:t>
            </a:r>
          </a:p>
          <a:p>
            <a:pPr marL="506016" lvl="1" indent="-253008" algn="l">
              <a:lnSpc>
                <a:spcPts val="2812"/>
              </a:lnSpc>
              <a:buFont typeface="Arial"/>
              <a:buChar char="•"/>
            </a:pPr>
            <a:r>
              <a:rPr lang="en-US" sz="2343">
                <a:solidFill>
                  <a:srgbClr val="000000"/>
                </a:solidFill>
                <a:latin typeface="Core Bandi Face"/>
                <a:ea typeface="Core Bandi Face"/>
                <a:cs typeface="Core Bandi Face"/>
                <a:sym typeface="Core Bandi Face"/>
              </a:rPr>
              <a:t>¿Qué plan de estudios utiliza nuestra escuela?</a:t>
            </a:r>
          </a:p>
          <a:p>
            <a:pPr marL="506016" lvl="1" indent="-253008" algn="l">
              <a:lnSpc>
                <a:spcPts val="2812"/>
              </a:lnSpc>
              <a:buFont typeface="Arial"/>
              <a:buChar char="•"/>
            </a:pPr>
            <a:r>
              <a:rPr lang="en-US" sz="2343">
                <a:solidFill>
                  <a:srgbClr val="000000"/>
                </a:solidFill>
                <a:latin typeface="Core Bandi Face"/>
                <a:ea typeface="Core Bandi Face"/>
                <a:cs typeface="Core Bandi Face"/>
                <a:sym typeface="Core Bandi Face"/>
              </a:rPr>
              <a:t>¿Qué pruebas realizará mi hijo/a?</a:t>
            </a:r>
          </a:p>
          <a:p>
            <a:pPr marL="506016" lvl="1" indent="-253008" algn="l">
              <a:lnSpc>
                <a:spcPts val="2812"/>
              </a:lnSpc>
              <a:buFont typeface="Arial"/>
              <a:buChar char="•"/>
            </a:pPr>
            <a:r>
              <a:rPr lang="en-US" sz="2343">
                <a:solidFill>
                  <a:srgbClr val="000000"/>
                </a:solidFill>
                <a:latin typeface="Core Bandi Face"/>
                <a:ea typeface="Core Bandi Face"/>
                <a:cs typeface="Core Bandi Face"/>
                <a:sym typeface="Core Bandi Face"/>
              </a:rPr>
              <a:t>¿Cumple el profesor de mi hijo con los requisitos profesionales y con el derecho de los padres a saberlo?</a:t>
            </a:r>
          </a:p>
          <a:p>
            <a:pPr marL="506016" lvl="1" indent="-253008" algn="l">
              <a:lnSpc>
                <a:spcPts val="2812"/>
              </a:lnSpc>
              <a:buFont typeface="Arial"/>
              <a:buChar char="•"/>
            </a:pPr>
            <a:r>
              <a:rPr lang="en-US" sz="2343">
                <a:solidFill>
                  <a:srgbClr val="000000"/>
                </a:solidFill>
                <a:latin typeface="Core Bandi Face"/>
                <a:ea typeface="Core Bandi Face"/>
                <a:cs typeface="Core Bandi Face"/>
                <a:sym typeface="Core Bandi Face"/>
              </a:rPr>
              <a:t>¿Qué oportunidades ofrece la escuela para la participación de las familias?</a:t>
            </a:r>
          </a:p>
          <a:p>
            <a:pPr marL="506016" lvl="1" indent="-253008" algn="l">
              <a:lnSpc>
                <a:spcPts val="2812"/>
              </a:lnSpc>
              <a:buFont typeface="Arial"/>
              <a:buChar char="•"/>
            </a:pPr>
            <a:r>
              <a:rPr lang="en-US" sz="2343">
                <a:solidFill>
                  <a:srgbClr val="000000"/>
                </a:solidFill>
                <a:latin typeface="Core Bandi Face"/>
                <a:ea typeface="Core Bandi Face"/>
                <a:cs typeface="Core Bandi Face"/>
                <a:sym typeface="Core Bandi Face"/>
              </a:rPr>
              <a:t>¿Con qué rapidez responderá el colegio a mis preguntas cuando se ponga en contacto con el personal?</a:t>
            </a:r>
          </a:p>
          <a:p>
            <a:pPr marL="506016" lvl="1" indent="-253008" algn="l">
              <a:lnSpc>
                <a:spcPts val="2812"/>
              </a:lnSpc>
              <a:buFont typeface="Arial"/>
              <a:buChar char="•"/>
            </a:pPr>
            <a:r>
              <a:rPr lang="en-US" sz="2343">
                <a:solidFill>
                  <a:srgbClr val="000000"/>
                </a:solidFill>
                <a:latin typeface="Core Bandi Face"/>
                <a:ea typeface="Core Bandi Face"/>
                <a:cs typeface="Core Bandi Face"/>
                <a:sym typeface="Core Bandi Face"/>
              </a:rPr>
              <a:t>Educación McKinney-Vento para niños y jóvenes sin hogar.</a:t>
            </a:r>
          </a:p>
          <a:p>
            <a:pPr marL="506016" lvl="1" indent="-253008" algn="l">
              <a:lnSpc>
                <a:spcPts val="2812"/>
              </a:lnSpc>
              <a:buFont typeface="Arial"/>
              <a:buChar char="•"/>
            </a:pPr>
            <a:r>
              <a:rPr lang="en-US" sz="2343">
                <a:solidFill>
                  <a:srgbClr val="000000"/>
                </a:solidFill>
                <a:latin typeface="Core Bandi Face"/>
                <a:ea typeface="Core Bandi Face"/>
                <a:cs typeface="Core Bandi Face"/>
                <a:sym typeface="Core Bandi Face"/>
              </a:rPr>
              <a:t>Cierre y evaluaciones</a:t>
            </a:r>
          </a:p>
          <a:p>
            <a:pPr marL="506016" lvl="1" indent="-253008" algn="l">
              <a:lnSpc>
                <a:spcPts val="2812"/>
              </a:lnSpc>
              <a:buFont typeface="Arial"/>
              <a:buChar char="•"/>
            </a:pPr>
            <a:r>
              <a:rPr lang="en-US" sz="2343">
                <a:solidFill>
                  <a:srgbClr val="000000"/>
                </a:solidFill>
                <a:latin typeface="Core Bandi Face"/>
                <a:ea typeface="Core Bandi Face"/>
                <a:cs typeface="Core Bandi Face"/>
                <a:sym typeface="Core Bandi Face"/>
              </a:rPr>
              <a:t>Información de contacto de BOE</a:t>
            </a:r>
          </a:p>
        </p:txBody>
      </p:sp>
      <p:sp>
        <p:nvSpPr>
          <p:cNvPr id="6" name="Freeform 6"/>
          <p:cNvSpPr/>
          <p:nvPr/>
        </p:nvSpPr>
        <p:spPr>
          <a:xfrm rot="1853941" flipV="1">
            <a:off x="9913897" y="-731637"/>
            <a:ext cx="13627745" cy="6093373"/>
          </a:xfrm>
          <a:custGeom>
            <a:avLst/>
            <a:gdLst/>
            <a:ahLst/>
            <a:cxnLst/>
            <a:rect l="l" t="t" r="r" b="b"/>
            <a:pathLst>
              <a:path w="13627745" h="6093373">
                <a:moveTo>
                  <a:pt x="0" y="6093373"/>
                </a:moveTo>
                <a:lnTo>
                  <a:pt x="13627746" y="6093373"/>
                </a:lnTo>
                <a:lnTo>
                  <a:pt x="13627746" y="0"/>
                </a:lnTo>
                <a:lnTo>
                  <a:pt x="0" y="0"/>
                </a:lnTo>
                <a:lnTo>
                  <a:pt x="0" y="6093373"/>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rot="-9910074" flipV="1">
            <a:off x="-2424721" y="6499771"/>
            <a:ext cx="11860071" cy="5302992"/>
          </a:xfrm>
          <a:custGeom>
            <a:avLst/>
            <a:gdLst/>
            <a:ahLst/>
            <a:cxnLst/>
            <a:rect l="l" t="t" r="r" b="b"/>
            <a:pathLst>
              <a:path w="11860071" h="5302992">
                <a:moveTo>
                  <a:pt x="0" y="5302993"/>
                </a:moveTo>
                <a:lnTo>
                  <a:pt x="11860070" y="5302993"/>
                </a:lnTo>
                <a:lnTo>
                  <a:pt x="11860070" y="0"/>
                </a:lnTo>
                <a:lnTo>
                  <a:pt x="0" y="0"/>
                </a:lnTo>
                <a:lnTo>
                  <a:pt x="0" y="5302993"/>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rot="1366830">
            <a:off x="-1231788" y="7502271"/>
            <a:ext cx="3280582" cy="5322478"/>
          </a:xfrm>
          <a:custGeom>
            <a:avLst/>
            <a:gdLst/>
            <a:ahLst/>
            <a:cxnLst/>
            <a:rect l="l" t="t" r="r" b="b"/>
            <a:pathLst>
              <a:path w="3280582" h="5322478">
                <a:moveTo>
                  <a:pt x="0" y="0"/>
                </a:moveTo>
                <a:lnTo>
                  <a:pt x="3280582" y="0"/>
                </a:lnTo>
                <a:lnTo>
                  <a:pt x="3280582" y="5322479"/>
                </a:lnTo>
                <a:lnTo>
                  <a:pt x="0" y="532247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rot="-1291482">
            <a:off x="15665618" y="-441625"/>
            <a:ext cx="2363214" cy="2940651"/>
          </a:xfrm>
          <a:custGeom>
            <a:avLst/>
            <a:gdLst/>
            <a:ahLst/>
            <a:cxnLst/>
            <a:rect l="l" t="t" r="r" b="b"/>
            <a:pathLst>
              <a:path w="2363214" h="2940651">
                <a:moveTo>
                  <a:pt x="0" y="0"/>
                </a:moveTo>
                <a:lnTo>
                  <a:pt x="2363214" y="0"/>
                </a:lnTo>
                <a:lnTo>
                  <a:pt x="2363214" y="2940650"/>
                </a:lnTo>
                <a:lnTo>
                  <a:pt x="0" y="29406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rot="-943302">
            <a:off x="10740295" y="8535805"/>
            <a:ext cx="3381893" cy="1444991"/>
          </a:xfrm>
          <a:custGeom>
            <a:avLst/>
            <a:gdLst/>
            <a:ahLst/>
            <a:cxnLst/>
            <a:rect l="l" t="t" r="r" b="b"/>
            <a:pathLst>
              <a:path w="3381893" h="1444991">
                <a:moveTo>
                  <a:pt x="0" y="0"/>
                </a:moveTo>
                <a:lnTo>
                  <a:pt x="3381893" y="0"/>
                </a:lnTo>
                <a:lnTo>
                  <a:pt x="3381893" y="1444990"/>
                </a:lnTo>
                <a:lnTo>
                  <a:pt x="0" y="144499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TextBox 11"/>
          <p:cNvSpPr txBox="1"/>
          <p:nvPr/>
        </p:nvSpPr>
        <p:spPr>
          <a:xfrm>
            <a:off x="587776" y="381000"/>
            <a:ext cx="7378775" cy="1253605"/>
          </a:xfrm>
          <a:prstGeom prst="rect">
            <a:avLst/>
          </a:prstGeom>
        </p:spPr>
        <p:txBody>
          <a:bodyPr lIns="0" tIns="0" rIns="0" bIns="0" rtlCol="0" anchor="t">
            <a:spAutoFit/>
          </a:bodyPr>
          <a:lstStyle/>
          <a:p>
            <a:pPr marL="0" lvl="0" indent="0" algn="l">
              <a:lnSpc>
                <a:spcPts val="8838"/>
              </a:lnSpc>
            </a:pPr>
            <a:r>
              <a:rPr lang="en-US" sz="10778">
                <a:solidFill>
                  <a:srgbClr val="516FA2"/>
                </a:solidFill>
                <a:latin typeface="Adigiana Extreme"/>
                <a:ea typeface="Adigiana Extreme"/>
                <a:cs typeface="Adigiana Extreme"/>
                <a:sym typeface="Adigiana Extreme"/>
              </a:rPr>
              <a:t>Orden del día</a:t>
            </a:r>
          </a:p>
        </p:txBody>
      </p:sp>
      <p:sp>
        <p:nvSpPr>
          <p:cNvPr id="12" name="Freeform 12"/>
          <p:cNvSpPr/>
          <p:nvPr/>
        </p:nvSpPr>
        <p:spPr>
          <a:xfrm>
            <a:off x="16023542" y="8316967"/>
            <a:ext cx="823683" cy="834301"/>
          </a:xfrm>
          <a:custGeom>
            <a:avLst/>
            <a:gdLst/>
            <a:ahLst/>
            <a:cxnLst/>
            <a:rect l="l" t="t" r="r" b="b"/>
            <a:pathLst>
              <a:path w="823683" h="834301">
                <a:moveTo>
                  <a:pt x="0" y="0"/>
                </a:moveTo>
                <a:lnTo>
                  <a:pt x="823683" y="0"/>
                </a:lnTo>
                <a:lnTo>
                  <a:pt x="823683" y="834300"/>
                </a:lnTo>
                <a:lnTo>
                  <a:pt x="0" y="8343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3" name="Freeform 13"/>
          <p:cNvSpPr/>
          <p:nvPr/>
        </p:nvSpPr>
        <p:spPr>
          <a:xfrm>
            <a:off x="7704760" y="498368"/>
            <a:ext cx="523583" cy="530332"/>
          </a:xfrm>
          <a:custGeom>
            <a:avLst/>
            <a:gdLst/>
            <a:ahLst/>
            <a:cxnLst/>
            <a:rect l="l" t="t" r="r" b="b"/>
            <a:pathLst>
              <a:path w="523583" h="530332">
                <a:moveTo>
                  <a:pt x="0" y="0"/>
                </a:moveTo>
                <a:lnTo>
                  <a:pt x="523583" y="0"/>
                </a:lnTo>
                <a:lnTo>
                  <a:pt x="523583" y="530332"/>
                </a:lnTo>
                <a:lnTo>
                  <a:pt x="0" y="53033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4" name="Freeform 14"/>
          <p:cNvSpPr/>
          <p:nvPr/>
        </p:nvSpPr>
        <p:spPr>
          <a:xfrm rot="-9910074" flipV="1">
            <a:off x="-2361024" y="6082621"/>
            <a:ext cx="11860071" cy="5302992"/>
          </a:xfrm>
          <a:custGeom>
            <a:avLst/>
            <a:gdLst/>
            <a:ahLst/>
            <a:cxnLst/>
            <a:rect l="l" t="t" r="r" b="b"/>
            <a:pathLst>
              <a:path w="11860071" h="5302992">
                <a:moveTo>
                  <a:pt x="0" y="5302992"/>
                </a:moveTo>
                <a:lnTo>
                  <a:pt x="11860070" y="5302992"/>
                </a:lnTo>
                <a:lnTo>
                  <a:pt x="11860070" y="0"/>
                </a:lnTo>
                <a:lnTo>
                  <a:pt x="0" y="0"/>
                </a:lnTo>
                <a:lnTo>
                  <a:pt x="0" y="5302992"/>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6811721" y="6421138"/>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615634">
            <a:off x="12325083" y="3768201"/>
            <a:ext cx="6476459" cy="5122290"/>
          </a:xfrm>
          <a:custGeom>
            <a:avLst/>
            <a:gdLst/>
            <a:ahLst/>
            <a:cxnLst/>
            <a:rect l="l" t="t" r="r" b="b"/>
            <a:pathLst>
              <a:path w="6476459" h="5122290">
                <a:moveTo>
                  <a:pt x="0" y="0"/>
                </a:moveTo>
                <a:lnTo>
                  <a:pt x="6476459" y="0"/>
                </a:lnTo>
                <a:lnTo>
                  <a:pt x="6476459" y="5122291"/>
                </a:lnTo>
                <a:lnTo>
                  <a:pt x="0" y="51222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94455">
            <a:off x="10346333" y="112133"/>
            <a:ext cx="3471395" cy="4114800"/>
          </a:xfrm>
          <a:custGeom>
            <a:avLst/>
            <a:gdLst/>
            <a:ahLst/>
            <a:cxnLst/>
            <a:rect l="l" t="t" r="r" b="b"/>
            <a:pathLst>
              <a:path w="3471395" h="4114800">
                <a:moveTo>
                  <a:pt x="0" y="0"/>
                </a:moveTo>
                <a:lnTo>
                  <a:pt x="3471395" y="0"/>
                </a:lnTo>
                <a:lnTo>
                  <a:pt x="3471395"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TextBox 5"/>
          <p:cNvSpPr txBox="1"/>
          <p:nvPr/>
        </p:nvSpPr>
        <p:spPr>
          <a:xfrm rot="-75115">
            <a:off x="891728" y="2738423"/>
            <a:ext cx="9466322" cy="7172325"/>
          </a:xfrm>
          <a:prstGeom prst="rect">
            <a:avLst/>
          </a:prstGeom>
        </p:spPr>
        <p:txBody>
          <a:bodyPr lIns="0" tIns="0" rIns="0" bIns="0" rtlCol="0" anchor="t">
            <a:spAutoFit/>
          </a:bodyPr>
          <a:lstStyle/>
          <a:p>
            <a:pPr marL="0" lvl="0" indent="0" algn="l">
              <a:lnSpc>
                <a:spcPts val="3599"/>
              </a:lnSpc>
            </a:pPr>
            <a:r>
              <a:rPr lang="en-US" sz="2999">
                <a:solidFill>
                  <a:srgbClr val="000000"/>
                </a:solidFill>
                <a:latin typeface="Core Bandi Face"/>
                <a:ea typeface="Core Bandi Face"/>
                <a:cs typeface="Core Bandi Face"/>
                <a:sym typeface="Core Bandi Face"/>
              </a:rPr>
              <a:t>El Título I es el programa federal más grande destinado a escuelas primarias, secundarias y preparatorias.</a:t>
            </a:r>
          </a:p>
          <a:p>
            <a:pPr marL="0" lvl="0" indent="0" algn="l">
              <a:lnSpc>
                <a:spcPts val="3599"/>
              </a:lnSpc>
            </a:pPr>
            <a:endParaRPr lang="en-US" sz="2999">
              <a:solidFill>
                <a:srgbClr val="000000"/>
              </a:solidFill>
              <a:latin typeface="Core Bandi Face"/>
              <a:ea typeface="Core Bandi Face"/>
              <a:cs typeface="Core Bandi Face"/>
              <a:sym typeface="Core Bandi Face"/>
            </a:endParaRPr>
          </a:p>
          <a:p>
            <a:pPr marL="0" lvl="0" indent="0" algn="l">
              <a:lnSpc>
                <a:spcPts val="3599"/>
              </a:lnSpc>
            </a:pPr>
            <a:r>
              <a:rPr lang="en-US" sz="2999">
                <a:solidFill>
                  <a:srgbClr val="000000"/>
                </a:solidFill>
                <a:latin typeface="Core Bandi Face"/>
                <a:ea typeface="Core Bandi Face"/>
                <a:cs typeface="Core Bandi Face"/>
                <a:sym typeface="Core Bandi Face"/>
              </a:rPr>
              <a:t>  El Departamento de Educación de los Estados Unidos proporciona a cada estado una asignación basada en los datos de pobreza del censo.</a:t>
            </a:r>
          </a:p>
          <a:p>
            <a:pPr marL="0" lvl="0" indent="0" algn="l">
              <a:lnSpc>
                <a:spcPts val="3599"/>
              </a:lnSpc>
            </a:pPr>
            <a:endParaRPr lang="en-US" sz="2999">
              <a:solidFill>
                <a:srgbClr val="000000"/>
              </a:solidFill>
              <a:latin typeface="Core Bandi Face"/>
              <a:ea typeface="Core Bandi Face"/>
              <a:cs typeface="Core Bandi Face"/>
              <a:sym typeface="Core Bandi Face"/>
            </a:endParaRPr>
          </a:p>
          <a:p>
            <a:pPr marL="0" lvl="0" indent="0" algn="l">
              <a:lnSpc>
                <a:spcPts val="3599"/>
              </a:lnSpc>
              <a:spcBef>
                <a:spcPct val="0"/>
              </a:spcBef>
            </a:pPr>
            <a:r>
              <a:rPr lang="en-US" sz="2999">
                <a:solidFill>
                  <a:srgbClr val="000000"/>
                </a:solidFill>
                <a:latin typeface="Core Bandi Face"/>
                <a:ea typeface="Core Bandi Face"/>
                <a:cs typeface="Core Bandi Face"/>
                <a:sym typeface="Core Bandi Face"/>
              </a:rPr>
              <a:t>  El objetivo del programa Título I es ayudar a todos los estudiantes a alcanzar los mismos altos estándares que se esperan de todos los niños.  </a:t>
            </a:r>
          </a:p>
          <a:p>
            <a:pPr marL="0" lvl="0" indent="0" algn="l">
              <a:lnSpc>
                <a:spcPts val="3599"/>
              </a:lnSpc>
              <a:spcBef>
                <a:spcPct val="0"/>
              </a:spcBef>
            </a:pPr>
            <a:endParaRPr lang="en-US" sz="2999">
              <a:solidFill>
                <a:srgbClr val="000000"/>
              </a:solidFill>
              <a:latin typeface="Core Bandi Face"/>
              <a:ea typeface="Core Bandi Face"/>
              <a:cs typeface="Core Bandi Face"/>
              <a:sym typeface="Core Bandi Face"/>
            </a:endParaRPr>
          </a:p>
          <a:p>
            <a:pPr marL="0" lvl="0" indent="0" algn="l">
              <a:lnSpc>
                <a:spcPts val="3599"/>
              </a:lnSpc>
              <a:spcBef>
                <a:spcPct val="0"/>
              </a:spcBef>
            </a:pPr>
            <a:r>
              <a:rPr lang="en-US" sz="2999">
                <a:solidFill>
                  <a:srgbClr val="000000"/>
                </a:solidFill>
                <a:latin typeface="Core Bandi Face"/>
                <a:ea typeface="Core Bandi Face"/>
                <a:cs typeface="Core Bandi Face"/>
                <a:sym typeface="Core Bandi Face"/>
              </a:rPr>
              <a:t>  Para obtener más información, visite el sitio web del Departamento de Educación de Georgia en www.gadoe.org.</a:t>
            </a:r>
          </a:p>
          <a:p>
            <a:pPr marL="0" lvl="0" indent="0" algn="l">
              <a:lnSpc>
                <a:spcPts val="3599"/>
              </a:lnSpc>
              <a:spcBef>
                <a:spcPct val="0"/>
              </a:spcBef>
            </a:pPr>
            <a:endParaRPr lang="en-US" sz="2999">
              <a:solidFill>
                <a:srgbClr val="000000"/>
              </a:solidFill>
              <a:latin typeface="Core Bandi Face"/>
              <a:ea typeface="Core Bandi Face"/>
              <a:cs typeface="Core Bandi Face"/>
              <a:sym typeface="Core Bandi Face"/>
            </a:endParaRPr>
          </a:p>
          <a:p>
            <a:pPr marL="0" lvl="0" indent="0" algn="l">
              <a:lnSpc>
                <a:spcPts val="3599"/>
              </a:lnSpc>
              <a:spcBef>
                <a:spcPct val="0"/>
              </a:spcBef>
            </a:pPr>
            <a:r>
              <a:rPr lang="en-US" sz="2999">
                <a:solidFill>
                  <a:srgbClr val="000000"/>
                </a:solidFill>
                <a:latin typeface="Core Bandi Face"/>
                <a:ea typeface="Core Bandi Face"/>
                <a:cs typeface="Core Bandi Face"/>
                <a:sym typeface="Core Bandi Face"/>
              </a:rPr>
              <a:t>  Todas las escuelas del condado de Tattnall son escuelas del Título I.</a:t>
            </a:r>
          </a:p>
        </p:txBody>
      </p:sp>
      <p:sp>
        <p:nvSpPr>
          <p:cNvPr id="6" name="TextBox 6"/>
          <p:cNvSpPr txBox="1"/>
          <p:nvPr/>
        </p:nvSpPr>
        <p:spPr>
          <a:xfrm>
            <a:off x="1028700" y="686663"/>
            <a:ext cx="6685112" cy="2072943"/>
          </a:xfrm>
          <a:prstGeom prst="rect">
            <a:avLst/>
          </a:prstGeom>
        </p:spPr>
        <p:txBody>
          <a:bodyPr lIns="0" tIns="0" rIns="0" bIns="0" rtlCol="0" anchor="t">
            <a:spAutoFit/>
          </a:bodyPr>
          <a:lstStyle/>
          <a:p>
            <a:pPr marL="0" lvl="0" indent="0" algn="l">
              <a:lnSpc>
                <a:spcPts val="7708"/>
              </a:lnSpc>
            </a:pPr>
            <a:r>
              <a:rPr lang="en-US" sz="9401">
                <a:solidFill>
                  <a:srgbClr val="516FA2"/>
                </a:solidFill>
                <a:latin typeface="Adigiana Extreme"/>
                <a:ea typeface="Adigiana Extreme"/>
                <a:cs typeface="Adigiana Extreme"/>
                <a:sym typeface="Adigiana Extreme"/>
              </a:rPr>
              <a:t>¿Qué es una escuela Título 1?</a:t>
            </a:r>
          </a:p>
        </p:txBody>
      </p:sp>
      <p:sp>
        <p:nvSpPr>
          <p:cNvPr id="7" name="Freeform 7"/>
          <p:cNvSpPr/>
          <p:nvPr/>
        </p:nvSpPr>
        <p:spPr>
          <a:xfrm>
            <a:off x="15908877" y="1502588"/>
            <a:ext cx="823683" cy="834301"/>
          </a:xfrm>
          <a:custGeom>
            <a:avLst/>
            <a:gdLst/>
            <a:ahLst/>
            <a:cxnLst/>
            <a:rect l="l" t="t" r="r" b="b"/>
            <a:pathLst>
              <a:path w="823683" h="834301">
                <a:moveTo>
                  <a:pt x="0" y="0"/>
                </a:moveTo>
                <a:lnTo>
                  <a:pt x="823683" y="0"/>
                </a:lnTo>
                <a:lnTo>
                  <a:pt x="823683" y="834301"/>
                </a:lnTo>
                <a:lnTo>
                  <a:pt x="0" y="83430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9257781" flipV="1">
            <a:off x="-3126873" y="7635504"/>
            <a:ext cx="11860071" cy="5302992"/>
          </a:xfrm>
          <a:custGeom>
            <a:avLst/>
            <a:gdLst/>
            <a:ahLst/>
            <a:cxnLst/>
            <a:rect l="l" t="t" r="r" b="b"/>
            <a:pathLst>
              <a:path w="11860071" h="5302992">
                <a:moveTo>
                  <a:pt x="0" y="5302992"/>
                </a:moveTo>
                <a:lnTo>
                  <a:pt x="11860070" y="5302992"/>
                </a:lnTo>
                <a:lnTo>
                  <a:pt x="11860070"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853941" flipV="1">
            <a:off x="9816400" y="-1034736"/>
            <a:ext cx="11860071" cy="5302992"/>
          </a:xfrm>
          <a:custGeom>
            <a:avLst/>
            <a:gdLst/>
            <a:ahLst/>
            <a:cxnLst/>
            <a:rect l="l" t="t" r="r" b="b"/>
            <a:pathLst>
              <a:path w="11860071" h="5302992">
                <a:moveTo>
                  <a:pt x="0" y="5302992"/>
                </a:moveTo>
                <a:lnTo>
                  <a:pt x="11860070" y="5302992"/>
                </a:lnTo>
                <a:lnTo>
                  <a:pt x="11860070"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3290539" y="2007238"/>
            <a:ext cx="523583" cy="530332"/>
          </a:xfrm>
          <a:custGeom>
            <a:avLst/>
            <a:gdLst/>
            <a:ahLst/>
            <a:cxnLst/>
            <a:rect l="l" t="t" r="r" b="b"/>
            <a:pathLst>
              <a:path w="523583" h="530332">
                <a:moveTo>
                  <a:pt x="0" y="0"/>
                </a:moveTo>
                <a:lnTo>
                  <a:pt x="523582" y="0"/>
                </a:lnTo>
                <a:lnTo>
                  <a:pt x="523582" y="530332"/>
                </a:lnTo>
                <a:lnTo>
                  <a:pt x="0" y="5303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509566" y="0"/>
            <a:ext cx="3625162" cy="2966041"/>
          </a:xfrm>
          <a:custGeom>
            <a:avLst/>
            <a:gdLst/>
            <a:ahLst/>
            <a:cxnLst/>
            <a:rect l="l" t="t" r="r" b="b"/>
            <a:pathLst>
              <a:path w="3625162" h="2966041">
                <a:moveTo>
                  <a:pt x="0" y="0"/>
                </a:moveTo>
                <a:lnTo>
                  <a:pt x="3625162" y="0"/>
                </a:lnTo>
                <a:lnTo>
                  <a:pt x="3625162" y="2966041"/>
                </a:lnTo>
                <a:lnTo>
                  <a:pt x="0" y="29660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391178">
            <a:off x="15119613" y="-360336"/>
            <a:ext cx="3847614" cy="3686714"/>
          </a:xfrm>
          <a:custGeom>
            <a:avLst/>
            <a:gdLst/>
            <a:ahLst/>
            <a:cxnLst/>
            <a:rect l="l" t="t" r="r" b="b"/>
            <a:pathLst>
              <a:path w="3847614" h="3686714">
                <a:moveTo>
                  <a:pt x="0" y="0"/>
                </a:moveTo>
                <a:lnTo>
                  <a:pt x="3847614" y="0"/>
                </a:lnTo>
                <a:lnTo>
                  <a:pt x="3847614" y="3686714"/>
                </a:lnTo>
                <a:lnTo>
                  <a:pt x="0" y="368671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rot="-455738">
            <a:off x="15135246" y="8347959"/>
            <a:ext cx="4248107" cy="2610655"/>
          </a:xfrm>
          <a:custGeom>
            <a:avLst/>
            <a:gdLst/>
            <a:ahLst/>
            <a:cxnLst/>
            <a:rect l="l" t="t" r="r" b="b"/>
            <a:pathLst>
              <a:path w="4248107" h="2610655">
                <a:moveTo>
                  <a:pt x="0" y="0"/>
                </a:moveTo>
                <a:lnTo>
                  <a:pt x="4248108" y="0"/>
                </a:lnTo>
                <a:lnTo>
                  <a:pt x="4248108" y="2610654"/>
                </a:lnTo>
                <a:lnTo>
                  <a:pt x="0" y="261065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TextBox 8"/>
          <p:cNvSpPr txBox="1"/>
          <p:nvPr/>
        </p:nvSpPr>
        <p:spPr>
          <a:xfrm>
            <a:off x="4500093" y="590047"/>
            <a:ext cx="7904867" cy="1258305"/>
          </a:xfrm>
          <a:prstGeom prst="rect">
            <a:avLst/>
          </a:prstGeom>
        </p:spPr>
        <p:txBody>
          <a:bodyPr lIns="0" tIns="0" rIns="0" bIns="0" rtlCol="0" anchor="t">
            <a:spAutoFit/>
          </a:bodyPr>
          <a:lstStyle/>
          <a:p>
            <a:pPr marL="0" lvl="0" indent="0" algn="ctr">
              <a:lnSpc>
                <a:spcPts val="8838"/>
              </a:lnSpc>
            </a:pPr>
            <a:r>
              <a:rPr lang="en-US" sz="10778">
                <a:solidFill>
                  <a:srgbClr val="516FA2"/>
                </a:solidFill>
                <a:latin typeface="Adigiana Extreme"/>
                <a:ea typeface="Adigiana Extreme"/>
                <a:cs typeface="Adigiana Extreme"/>
                <a:sym typeface="Adigiana Extreme"/>
              </a:rPr>
              <a:t>Título 1 Dinero</a:t>
            </a:r>
          </a:p>
        </p:txBody>
      </p:sp>
      <p:sp>
        <p:nvSpPr>
          <p:cNvPr id="9" name="TextBox 9"/>
          <p:cNvSpPr txBox="1"/>
          <p:nvPr/>
        </p:nvSpPr>
        <p:spPr>
          <a:xfrm>
            <a:off x="1303015" y="3051150"/>
            <a:ext cx="14722873" cy="6210300"/>
          </a:xfrm>
          <a:prstGeom prst="rect">
            <a:avLst/>
          </a:prstGeom>
        </p:spPr>
        <p:txBody>
          <a:bodyPr lIns="0" tIns="0" rIns="0" bIns="0" rtlCol="0" anchor="t">
            <a:spAutoFit/>
          </a:bodyPr>
          <a:lstStyle/>
          <a:p>
            <a:pPr marL="681295" lvl="1" indent="-340647" algn="l">
              <a:lnSpc>
                <a:spcPts val="3786"/>
              </a:lnSpc>
              <a:buFont typeface="Arial"/>
              <a:buChar char="•"/>
            </a:pPr>
            <a:r>
              <a:rPr lang="en-US" sz="3155">
                <a:solidFill>
                  <a:srgbClr val="000000"/>
                </a:solidFill>
                <a:latin typeface="Core Bandi Face"/>
                <a:ea typeface="Core Bandi Face"/>
                <a:cs typeface="Core Bandi Face"/>
                <a:sym typeface="Core Bandi Face"/>
              </a:rPr>
              <a:t>Los fondos del Título I solo pueden utilizarse para complementar, no para sustituir, los servicios existentes.</a:t>
            </a:r>
          </a:p>
          <a:p>
            <a:pPr marL="0" lvl="0" indent="0" algn="l">
              <a:lnSpc>
                <a:spcPts val="3786"/>
              </a:lnSpc>
            </a:pPr>
            <a:endParaRPr lang="en-US" sz="3155">
              <a:solidFill>
                <a:srgbClr val="000000"/>
              </a:solidFill>
              <a:latin typeface="Core Bandi Face"/>
              <a:ea typeface="Core Bandi Face"/>
              <a:cs typeface="Core Bandi Face"/>
              <a:sym typeface="Core Bandi Face"/>
            </a:endParaRPr>
          </a:p>
          <a:p>
            <a:pPr marL="681295" lvl="1" indent="-340647" algn="l">
              <a:lnSpc>
                <a:spcPts val="3786"/>
              </a:lnSpc>
              <a:buFont typeface="Arial"/>
              <a:buChar char="•"/>
            </a:pPr>
            <a:r>
              <a:rPr lang="en-US" sz="3155">
                <a:solidFill>
                  <a:srgbClr val="000000"/>
                </a:solidFill>
                <a:latin typeface="Core Bandi Face"/>
                <a:ea typeface="Core Bandi Face"/>
                <a:cs typeface="Core Bandi Face"/>
                <a:sym typeface="Core Bandi Face"/>
              </a:rPr>
              <a:t>Nuestro distrito/escuela utiliza el 1% de nuestros fondos del Título I para la participación de los padres; esto cubre los gastos de impresión, comunicación con los padres, boletines informativos para padres, actividades de participación de padres y familias, traducciones e interpretación, centros de recursos familiares y otros recursos para padres.</a:t>
            </a:r>
          </a:p>
          <a:p>
            <a:pPr marL="0" lvl="0" indent="0" algn="l">
              <a:lnSpc>
                <a:spcPts val="3786"/>
              </a:lnSpc>
            </a:pPr>
            <a:endParaRPr lang="en-US" sz="3155">
              <a:solidFill>
                <a:srgbClr val="000000"/>
              </a:solidFill>
              <a:latin typeface="Core Bandi Face"/>
              <a:ea typeface="Core Bandi Face"/>
              <a:cs typeface="Core Bandi Face"/>
              <a:sym typeface="Core Bandi Face"/>
            </a:endParaRPr>
          </a:p>
          <a:p>
            <a:pPr marL="681295" lvl="1" indent="-340647" algn="l">
              <a:lnSpc>
                <a:spcPts val="3786"/>
              </a:lnSpc>
              <a:buFont typeface="Arial"/>
              <a:buChar char="•"/>
            </a:pPr>
            <a:r>
              <a:rPr lang="en-US" sz="3155">
                <a:solidFill>
                  <a:srgbClr val="000000"/>
                </a:solidFill>
                <a:latin typeface="Core Bandi Face"/>
                <a:ea typeface="Core Bandi Face"/>
                <a:cs typeface="Core Bandi Face"/>
                <a:sym typeface="Core Bandi Face"/>
              </a:rPr>
              <a:t>Materiales y suministros para reuniones del Título I.</a:t>
            </a:r>
          </a:p>
          <a:p>
            <a:pPr marL="0" lvl="0" indent="0" algn="l">
              <a:lnSpc>
                <a:spcPts val="3786"/>
              </a:lnSpc>
            </a:pPr>
            <a:endParaRPr lang="en-US" sz="3155">
              <a:solidFill>
                <a:srgbClr val="000000"/>
              </a:solidFill>
              <a:latin typeface="Core Bandi Face"/>
              <a:ea typeface="Core Bandi Face"/>
              <a:cs typeface="Core Bandi Face"/>
              <a:sym typeface="Core Bandi Face"/>
            </a:endParaRPr>
          </a:p>
          <a:p>
            <a:pPr marL="681295" lvl="1" indent="-340647" algn="l">
              <a:lnSpc>
                <a:spcPts val="3786"/>
              </a:lnSpc>
              <a:buFont typeface="Arial"/>
              <a:buChar char="•"/>
            </a:pPr>
            <a:r>
              <a:rPr lang="en-US" sz="3155">
                <a:solidFill>
                  <a:srgbClr val="000000"/>
                </a:solidFill>
                <a:latin typeface="Core Bandi Face"/>
                <a:ea typeface="Core Bandi Face"/>
                <a:cs typeface="Core Bandi Face"/>
                <a:sym typeface="Core Bandi Face"/>
              </a:rPr>
              <a:t>Si tiene alguna pregunta sobre el presupuesto del Título I para el condado, comuníquese con David Tucker al 557-4726.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TextBox 2"/>
          <p:cNvSpPr txBox="1"/>
          <p:nvPr/>
        </p:nvSpPr>
        <p:spPr>
          <a:xfrm>
            <a:off x="909457" y="1492486"/>
            <a:ext cx="13934599" cy="6877050"/>
          </a:xfrm>
          <a:prstGeom prst="rect">
            <a:avLst/>
          </a:prstGeom>
        </p:spPr>
        <p:txBody>
          <a:bodyPr lIns="0" tIns="0" rIns="0" bIns="0" rtlCol="0" anchor="t">
            <a:spAutoFit/>
          </a:bodyPr>
          <a:lstStyle/>
          <a:p>
            <a:pPr marL="816160" lvl="1" indent="-408080" algn="l">
              <a:lnSpc>
                <a:spcPts val="4536"/>
              </a:lnSpc>
              <a:buFont typeface="Arial"/>
              <a:buChar char="•"/>
            </a:pPr>
            <a:r>
              <a:rPr lang="en-US" sz="3780">
                <a:solidFill>
                  <a:srgbClr val="000000"/>
                </a:solidFill>
                <a:latin typeface="Core Bandi Face"/>
                <a:ea typeface="Core Bandi Face"/>
                <a:cs typeface="Core Bandi Face"/>
                <a:sym typeface="Core Bandi Face"/>
              </a:rPr>
              <a:t>Política de participación de padres y familias del distrito</a:t>
            </a:r>
          </a:p>
          <a:p>
            <a:pPr marL="816160" lvl="1" indent="-408080" algn="l">
              <a:lnSpc>
                <a:spcPts val="4536"/>
              </a:lnSpc>
              <a:buFont typeface="Arial"/>
              <a:buChar char="•"/>
            </a:pPr>
            <a:r>
              <a:rPr lang="en-US" sz="3780">
                <a:solidFill>
                  <a:srgbClr val="000000"/>
                </a:solidFill>
                <a:latin typeface="Core Bandi Face"/>
                <a:ea typeface="Core Bandi Face"/>
                <a:cs typeface="Core Bandi Face"/>
                <a:sym typeface="Core Bandi Face"/>
              </a:rPr>
              <a:t>(Disponible en www.tattnallschools.org, en la pestaña Departamentos; luego seleccione Programas Federales en el menú desplegable).</a:t>
            </a:r>
          </a:p>
          <a:p>
            <a:pPr marL="816160" lvl="1" indent="-408080" algn="l">
              <a:lnSpc>
                <a:spcPts val="4536"/>
              </a:lnSpc>
              <a:buFont typeface="Arial"/>
              <a:buChar char="•"/>
            </a:pPr>
            <a:r>
              <a:rPr lang="en-US" sz="3780">
                <a:solidFill>
                  <a:srgbClr val="000000"/>
                </a:solidFill>
                <a:latin typeface="Core Bandi Face"/>
                <a:ea typeface="Core Bandi Face"/>
                <a:cs typeface="Core Bandi Face"/>
                <a:sym typeface="Core Bandi Face"/>
              </a:rPr>
              <a:t>Disponible en el manual del estudiante.</a:t>
            </a:r>
          </a:p>
          <a:p>
            <a:pPr marL="816160" lvl="1" indent="-408080" algn="l">
              <a:lnSpc>
                <a:spcPts val="4536"/>
              </a:lnSpc>
              <a:buFont typeface="Arial"/>
              <a:buChar char="•"/>
            </a:pPr>
            <a:r>
              <a:rPr lang="en-US" sz="3780">
                <a:solidFill>
                  <a:srgbClr val="000000"/>
                </a:solidFill>
                <a:latin typeface="Core Bandi Face"/>
                <a:ea typeface="Core Bandi Face"/>
                <a:cs typeface="Core Bandi Face"/>
                <a:sym typeface="Core Bandi Face"/>
              </a:rPr>
              <a:t>Política de participación de padres y familias en la escuela (copias disponibles en la mesa)</a:t>
            </a:r>
          </a:p>
          <a:p>
            <a:pPr marL="816160" lvl="1" indent="-408080" algn="l">
              <a:lnSpc>
                <a:spcPts val="4536"/>
              </a:lnSpc>
              <a:buFont typeface="Arial"/>
              <a:buChar char="•"/>
            </a:pPr>
            <a:r>
              <a:rPr lang="en-US" sz="3780">
                <a:solidFill>
                  <a:srgbClr val="000000"/>
                </a:solidFill>
                <a:latin typeface="Core Bandi Face"/>
                <a:ea typeface="Core Bandi Face"/>
                <a:cs typeface="Core Bandi Face"/>
                <a:sym typeface="Core Bandi Face"/>
              </a:rPr>
              <a:t>Pacto entre la escuela y las familias (copias disponibles en la mesa)</a:t>
            </a:r>
          </a:p>
          <a:p>
            <a:pPr marL="816160" lvl="1" indent="-408080" algn="l">
              <a:lnSpc>
                <a:spcPts val="4536"/>
              </a:lnSpc>
              <a:buFont typeface="Arial"/>
              <a:buChar char="•"/>
            </a:pPr>
            <a:r>
              <a:rPr lang="en-US" sz="3780">
                <a:solidFill>
                  <a:srgbClr val="000000"/>
                </a:solidFill>
                <a:latin typeface="Core Bandi Face"/>
                <a:ea typeface="Core Bandi Face"/>
                <a:cs typeface="Core Bandi Face"/>
                <a:sym typeface="Core Bandi Face"/>
              </a:rPr>
              <a:t>Reunión anual de padres del programa Título I (antes del 1 de noviembre) </a:t>
            </a:r>
          </a:p>
          <a:p>
            <a:pPr marL="816160" lvl="1" indent="-408080" algn="l">
              <a:lnSpc>
                <a:spcPts val="4536"/>
              </a:lnSpc>
              <a:buFont typeface="Arial"/>
              <a:buChar char="•"/>
            </a:pPr>
            <a:r>
              <a:rPr lang="en-US" sz="3780">
                <a:solidFill>
                  <a:srgbClr val="000000"/>
                </a:solidFill>
                <a:latin typeface="Core Bandi Face"/>
                <a:ea typeface="Core Bandi Face"/>
                <a:cs typeface="Core Bandi Face"/>
                <a:sym typeface="Core Bandi Face"/>
              </a:rPr>
              <a:t>Evaluación anual</a:t>
            </a:r>
          </a:p>
        </p:txBody>
      </p:sp>
      <p:sp>
        <p:nvSpPr>
          <p:cNvPr id="3" name="Freeform 3"/>
          <p:cNvSpPr/>
          <p:nvPr/>
        </p:nvSpPr>
        <p:spPr>
          <a:xfrm rot="1853941" flipV="1">
            <a:off x="9315456" y="-558064"/>
            <a:ext cx="13627745" cy="6093373"/>
          </a:xfrm>
          <a:custGeom>
            <a:avLst/>
            <a:gdLst/>
            <a:ahLst/>
            <a:cxnLst/>
            <a:rect l="l" t="t" r="r" b="b"/>
            <a:pathLst>
              <a:path w="13627745" h="6093373">
                <a:moveTo>
                  <a:pt x="0" y="6093372"/>
                </a:moveTo>
                <a:lnTo>
                  <a:pt x="13627745" y="6093372"/>
                </a:lnTo>
                <a:lnTo>
                  <a:pt x="13627745" y="0"/>
                </a:lnTo>
                <a:lnTo>
                  <a:pt x="0" y="0"/>
                </a:lnTo>
                <a:lnTo>
                  <a:pt x="0" y="6093372"/>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9910074" flipV="1">
            <a:off x="-2886525" y="7324712"/>
            <a:ext cx="11860071" cy="5302992"/>
          </a:xfrm>
          <a:custGeom>
            <a:avLst/>
            <a:gdLst/>
            <a:ahLst/>
            <a:cxnLst/>
            <a:rect l="l" t="t" r="r" b="b"/>
            <a:pathLst>
              <a:path w="11860071" h="5302992">
                <a:moveTo>
                  <a:pt x="0" y="5302992"/>
                </a:moveTo>
                <a:lnTo>
                  <a:pt x="11860071" y="5302992"/>
                </a:lnTo>
                <a:lnTo>
                  <a:pt x="11860071"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a:off x="15628333" y="-146763"/>
            <a:ext cx="3261933" cy="3250072"/>
          </a:xfrm>
          <a:custGeom>
            <a:avLst/>
            <a:gdLst/>
            <a:ahLst/>
            <a:cxnLst/>
            <a:rect l="l" t="t" r="r" b="b"/>
            <a:pathLst>
              <a:path w="3261933" h="3250072">
                <a:moveTo>
                  <a:pt x="0" y="0"/>
                </a:moveTo>
                <a:lnTo>
                  <a:pt x="3261934" y="0"/>
                </a:lnTo>
                <a:lnTo>
                  <a:pt x="3261934" y="3250072"/>
                </a:lnTo>
                <a:lnTo>
                  <a:pt x="0" y="325007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1028700" y="334278"/>
            <a:ext cx="12603678" cy="536319"/>
          </a:xfrm>
          <a:prstGeom prst="rect">
            <a:avLst/>
          </a:prstGeom>
        </p:spPr>
        <p:txBody>
          <a:bodyPr lIns="0" tIns="0" rIns="0" bIns="0" rtlCol="0" anchor="t">
            <a:spAutoFit/>
          </a:bodyPr>
          <a:lstStyle/>
          <a:p>
            <a:pPr marL="0" lvl="0" indent="0" algn="l">
              <a:lnSpc>
                <a:spcPts val="3771"/>
              </a:lnSpc>
            </a:pPr>
            <a:r>
              <a:rPr lang="en-US" sz="4599">
                <a:solidFill>
                  <a:srgbClr val="516FA2"/>
                </a:solidFill>
                <a:latin typeface="Adigiana Extreme"/>
                <a:ea typeface="Adigiana Extreme"/>
                <a:cs typeface="Adigiana Extreme"/>
                <a:sym typeface="Adigiana Extreme"/>
              </a:rPr>
              <a:t>Requisitos de participación de padres y familias del Título 1</a:t>
            </a:r>
          </a:p>
        </p:txBody>
      </p:sp>
      <p:sp>
        <p:nvSpPr>
          <p:cNvPr id="7" name="TextBox 7"/>
          <p:cNvSpPr txBox="1"/>
          <p:nvPr/>
        </p:nvSpPr>
        <p:spPr>
          <a:xfrm>
            <a:off x="4034699" y="8417952"/>
            <a:ext cx="12380800" cy="771525"/>
          </a:xfrm>
          <a:prstGeom prst="rect">
            <a:avLst/>
          </a:prstGeom>
        </p:spPr>
        <p:txBody>
          <a:bodyPr lIns="0" tIns="0" rIns="0" bIns="0" rtlCol="0" anchor="t">
            <a:spAutoFit/>
          </a:bodyPr>
          <a:lstStyle/>
          <a:p>
            <a:pPr marL="0" lvl="0" indent="0" algn="l">
              <a:lnSpc>
                <a:spcPts val="3000"/>
              </a:lnSpc>
              <a:spcBef>
                <a:spcPct val="0"/>
              </a:spcBef>
            </a:pPr>
            <a:r>
              <a:rPr lang="en-US" sz="2500">
                <a:solidFill>
                  <a:srgbClr val="000000"/>
                </a:solidFill>
                <a:latin typeface="Core Bandi Face"/>
                <a:ea typeface="Core Bandi Face"/>
                <a:cs typeface="Core Bandi Face"/>
                <a:sym typeface="Core Bandi Face"/>
              </a:rPr>
              <a:t>Si bien la ESSA tiene muchos requisitos, la ley hace especial hincapié en la notificación y la participación de los padres y la familia…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41676" y="8188729"/>
            <a:ext cx="11860071" cy="5302992"/>
          </a:xfrm>
          <a:custGeom>
            <a:avLst/>
            <a:gdLst/>
            <a:ahLst/>
            <a:cxnLst/>
            <a:rect l="l" t="t" r="r" b="b"/>
            <a:pathLst>
              <a:path w="11860071" h="5302992">
                <a:moveTo>
                  <a:pt x="11860070" y="5302993"/>
                </a:moveTo>
                <a:lnTo>
                  <a:pt x="0" y="5302993"/>
                </a:lnTo>
                <a:lnTo>
                  <a:pt x="0" y="0"/>
                </a:lnTo>
                <a:lnTo>
                  <a:pt x="11860070" y="0"/>
                </a:lnTo>
                <a:lnTo>
                  <a:pt x="11860070"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53367" y="3125580"/>
            <a:ext cx="17565879" cy="6019800"/>
          </a:xfrm>
          <a:prstGeom prst="rect">
            <a:avLst/>
          </a:prstGeom>
        </p:spPr>
        <p:txBody>
          <a:bodyPr lIns="0" tIns="0" rIns="0" bIns="0" rtlCol="0" anchor="t">
            <a:spAutoFit/>
          </a:bodyPr>
          <a:lstStyle/>
          <a:p>
            <a:pPr marL="0" lvl="0" indent="0" algn="l">
              <a:lnSpc>
                <a:spcPts val="5279"/>
              </a:lnSpc>
              <a:spcBef>
                <a:spcPct val="0"/>
              </a:spcBef>
            </a:pPr>
            <a:r>
              <a:rPr lang="en-US" sz="4399">
                <a:solidFill>
                  <a:srgbClr val="000000"/>
                </a:solidFill>
                <a:latin typeface="Core Bandi Face"/>
                <a:ea typeface="Core Bandi Face"/>
                <a:cs typeface="Core Bandi Face"/>
                <a:sym typeface="Core Bandi Face"/>
              </a:rPr>
              <a:t>Cada Agencia Educativa Local (AEL) que recibe fondos del Título I debe elaborar, acordar y distribuir conjuntamente a los padres y familiares de los niños que reciben servicios una política escrita de participación de padres y familias. Esta política describe cómo el distrito implementará programas, actividades y procedimientos para la participación de los padres en los programas del Título I. La política establecerá las expectativas del distrito respecto a la participación de padres y familias, así como la manera en que el distrito cumplirá con los requisitos de dicha participación. </a:t>
            </a:r>
          </a:p>
        </p:txBody>
      </p:sp>
      <p:sp>
        <p:nvSpPr>
          <p:cNvPr id="4" name="TextBox 4"/>
          <p:cNvSpPr txBox="1"/>
          <p:nvPr/>
        </p:nvSpPr>
        <p:spPr>
          <a:xfrm>
            <a:off x="253367" y="438274"/>
            <a:ext cx="17848007" cy="2010851"/>
          </a:xfrm>
          <a:prstGeom prst="rect">
            <a:avLst/>
          </a:prstGeom>
        </p:spPr>
        <p:txBody>
          <a:bodyPr lIns="0" tIns="0" rIns="0" bIns="0" rtlCol="0" anchor="t">
            <a:spAutoFit/>
          </a:bodyPr>
          <a:lstStyle/>
          <a:p>
            <a:pPr marL="0" lvl="0" indent="0" algn="l">
              <a:lnSpc>
                <a:spcPts val="7463"/>
              </a:lnSpc>
            </a:pPr>
            <a:r>
              <a:rPr lang="en-US" sz="9101">
                <a:solidFill>
                  <a:srgbClr val="516FA2"/>
                </a:solidFill>
                <a:latin typeface="Adigiana Extreme"/>
                <a:ea typeface="Adigiana Extreme"/>
                <a:cs typeface="Adigiana Extreme"/>
                <a:sym typeface="Adigiana Extreme"/>
              </a:rPr>
              <a:t>Política de participación de padres y familias de LEA Sección 1116 (a) (2) de la ESSA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41676" y="8188729"/>
            <a:ext cx="11860071" cy="5302992"/>
          </a:xfrm>
          <a:custGeom>
            <a:avLst/>
            <a:gdLst/>
            <a:ahLst/>
            <a:cxnLst/>
            <a:rect l="l" t="t" r="r" b="b"/>
            <a:pathLst>
              <a:path w="11860071" h="5302992">
                <a:moveTo>
                  <a:pt x="11860070" y="5302993"/>
                </a:moveTo>
                <a:lnTo>
                  <a:pt x="0" y="5302993"/>
                </a:lnTo>
                <a:lnTo>
                  <a:pt x="0" y="0"/>
                </a:lnTo>
                <a:lnTo>
                  <a:pt x="11860070" y="0"/>
                </a:lnTo>
                <a:lnTo>
                  <a:pt x="11860070"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53367" y="3125580"/>
            <a:ext cx="17565879" cy="5353050"/>
          </a:xfrm>
          <a:prstGeom prst="rect">
            <a:avLst/>
          </a:prstGeom>
        </p:spPr>
        <p:txBody>
          <a:bodyPr lIns="0" tIns="0" rIns="0" bIns="0" rtlCol="0" anchor="t">
            <a:spAutoFit/>
          </a:bodyPr>
          <a:lstStyle/>
          <a:p>
            <a:pPr marL="0" lvl="0" indent="0" algn="l">
              <a:lnSpc>
                <a:spcPts val="5279"/>
              </a:lnSpc>
              <a:spcBef>
                <a:spcPct val="0"/>
              </a:spcBef>
            </a:pPr>
            <a:r>
              <a:rPr lang="en-US" sz="4399">
                <a:solidFill>
                  <a:srgbClr val="000000"/>
                </a:solidFill>
                <a:latin typeface="Core Bandi Face"/>
                <a:ea typeface="Core Bandi Face"/>
                <a:cs typeface="Core Bandi Face"/>
                <a:sym typeface="Core Bandi Face"/>
              </a:rPr>
              <a:t>Cada escuela que recibe fondos del Título I debe elaborar, acordar y distribuir conjuntamente a los padres y familiares de los niños que reciben servicios una política escrita de participación de padres y familias. Esta política describe cómo la escuela implementará los requisitos de participación de padres y familias para garantizar una participación efectiva y fomentar la colaboración entre la escuela, los padres y la comunidad con el fin de mejorar el rendimiento académico de los estudiantes. </a:t>
            </a:r>
          </a:p>
        </p:txBody>
      </p:sp>
      <p:sp>
        <p:nvSpPr>
          <p:cNvPr id="4" name="TextBox 4"/>
          <p:cNvSpPr txBox="1"/>
          <p:nvPr/>
        </p:nvSpPr>
        <p:spPr>
          <a:xfrm>
            <a:off x="253367" y="438274"/>
            <a:ext cx="17848007" cy="1962034"/>
          </a:xfrm>
          <a:prstGeom prst="rect">
            <a:avLst/>
          </a:prstGeom>
        </p:spPr>
        <p:txBody>
          <a:bodyPr lIns="0" tIns="0" rIns="0" bIns="0" rtlCol="0" anchor="t">
            <a:spAutoFit/>
          </a:bodyPr>
          <a:lstStyle/>
          <a:p>
            <a:pPr marL="0" lvl="0" indent="0" algn="ctr">
              <a:lnSpc>
                <a:spcPts val="7280"/>
              </a:lnSpc>
            </a:pPr>
            <a:r>
              <a:rPr lang="en-US" sz="8879">
                <a:solidFill>
                  <a:srgbClr val="516FA2"/>
                </a:solidFill>
                <a:latin typeface="Adigiana Extreme"/>
                <a:ea typeface="Adigiana Extreme"/>
                <a:cs typeface="Adigiana Extreme"/>
                <a:sym typeface="Adigiana Extreme"/>
              </a:rPr>
              <a:t>Política de participación de padres y familias en la escuela Sección 1116 (b) y (c) de la ESSA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41676" y="8188729"/>
            <a:ext cx="11860071" cy="5302992"/>
          </a:xfrm>
          <a:custGeom>
            <a:avLst/>
            <a:gdLst/>
            <a:ahLst/>
            <a:cxnLst/>
            <a:rect l="l" t="t" r="r" b="b"/>
            <a:pathLst>
              <a:path w="11860071" h="5302992">
                <a:moveTo>
                  <a:pt x="11860070" y="5302993"/>
                </a:moveTo>
                <a:lnTo>
                  <a:pt x="0" y="5302993"/>
                </a:lnTo>
                <a:lnTo>
                  <a:pt x="0" y="0"/>
                </a:lnTo>
                <a:lnTo>
                  <a:pt x="11860070" y="0"/>
                </a:lnTo>
                <a:lnTo>
                  <a:pt x="11860070"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53367" y="3125580"/>
            <a:ext cx="17565879" cy="5353050"/>
          </a:xfrm>
          <a:prstGeom prst="rect">
            <a:avLst/>
          </a:prstGeom>
        </p:spPr>
        <p:txBody>
          <a:bodyPr lIns="0" tIns="0" rIns="0" bIns="0" rtlCol="0" anchor="t">
            <a:spAutoFit/>
          </a:bodyPr>
          <a:lstStyle/>
          <a:p>
            <a:pPr marL="0" lvl="0" indent="0" algn="l">
              <a:lnSpc>
                <a:spcPts val="5279"/>
              </a:lnSpc>
              <a:spcBef>
                <a:spcPct val="0"/>
              </a:spcBef>
            </a:pPr>
            <a:r>
              <a:rPr lang="en-US" sz="4399">
                <a:solidFill>
                  <a:srgbClr val="000000"/>
                </a:solidFill>
                <a:latin typeface="Core Bandi Face"/>
                <a:ea typeface="Core Bandi Face"/>
                <a:cs typeface="Core Bandi Face"/>
                <a:sym typeface="Core Bandi Face"/>
              </a:rPr>
              <a:t>Cada escuela que recibe fondos del Título I debe elaborar y revisar conjuntamente con los padres un pacto entre la escuela y las familias, como parte de la política de participación de padres y familias a nivel escolar. Este pacto describe cómo los padres, todo el personal escolar y los estudiantes compartirán la responsabilidad de mejorar el rendimiento académico de los alumnos y cómo la escuela y los padres construirán y desarrollarán una alianza para ayudar a los niños a alcanzar los altos estándares estatales.</a:t>
            </a:r>
          </a:p>
        </p:txBody>
      </p:sp>
      <p:sp>
        <p:nvSpPr>
          <p:cNvPr id="4" name="TextBox 4"/>
          <p:cNvSpPr txBox="1"/>
          <p:nvPr/>
        </p:nvSpPr>
        <p:spPr>
          <a:xfrm>
            <a:off x="253367" y="501971"/>
            <a:ext cx="17848007" cy="1962034"/>
          </a:xfrm>
          <a:prstGeom prst="rect">
            <a:avLst/>
          </a:prstGeom>
        </p:spPr>
        <p:txBody>
          <a:bodyPr lIns="0" tIns="0" rIns="0" bIns="0" rtlCol="0" anchor="t">
            <a:spAutoFit/>
          </a:bodyPr>
          <a:lstStyle/>
          <a:p>
            <a:pPr marL="0" lvl="0" indent="0" algn="ctr">
              <a:lnSpc>
                <a:spcPts val="7280"/>
              </a:lnSpc>
            </a:pPr>
            <a:r>
              <a:rPr lang="en-US" sz="8879">
                <a:solidFill>
                  <a:srgbClr val="516FA2"/>
                </a:solidFill>
                <a:latin typeface="Adigiana Extreme"/>
                <a:ea typeface="Adigiana Extreme"/>
                <a:cs typeface="Adigiana Extreme"/>
                <a:sym typeface="Adigiana Extreme"/>
              </a:rPr>
              <a:t>Pacto entre la escuela y los padres, Sección 1116 (d) de la ESSA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41676" y="8188729"/>
            <a:ext cx="11860071" cy="5302992"/>
          </a:xfrm>
          <a:custGeom>
            <a:avLst/>
            <a:gdLst/>
            <a:ahLst/>
            <a:cxnLst/>
            <a:rect l="l" t="t" r="r" b="b"/>
            <a:pathLst>
              <a:path w="11860071" h="5302992">
                <a:moveTo>
                  <a:pt x="11860070" y="5302993"/>
                </a:moveTo>
                <a:lnTo>
                  <a:pt x="0" y="5302993"/>
                </a:lnTo>
                <a:lnTo>
                  <a:pt x="0" y="0"/>
                </a:lnTo>
                <a:lnTo>
                  <a:pt x="11860070" y="0"/>
                </a:lnTo>
                <a:lnTo>
                  <a:pt x="11860070"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53367" y="3125580"/>
            <a:ext cx="17565879" cy="3352800"/>
          </a:xfrm>
          <a:prstGeom prst="rect">
            <a:avLst/>
          </a:prstGeom>
        </p:spPr>
        <p:txBody>
          <a:bodyPr lIns="0" tIns="0" rIns="0" bIns="0" rtlCol="0" anchor="t">
            <a:spAutoFit/>
          </a:bodyPr>
          <a:lstStyle/>
          <a:p>
            <a:pPr marL="0" lvl="0" indent="0" algn="l">
              <a:lnSpc>
                <a:spcPts val="5279"/>
              </a:lnSpc>
              <a:spcBef>
                <a:spcPct val="0"/>
              </a:spcBef>
            </a:pPr>
            <a:r>
              <a:rPr lang="en-US" sz="4399">
                <a:solidFill>
                  <a:srgbClr val="000000"/>
                </a:solidFill>
                <a:latin typeface="Core Bandi Face"/>
                <a:ea typeface="Core Bandi Face"/>
                <a:cs typeface="Core Bandi Face"/>
                <a:sym typeface="Core Bandi Face"/>
              </a:rPr>
              <a:t>Convocar una reunión anual, en un momento conveniente, a la que se invitará y animará a asistir a todos los padres de los niños participantes, para informarles sobre la participación de su escuela en virtud de esta sección y explicarles los requisitos de la misma, así como el derecho de los padres a participar. </a:t>
            </a:r>
          </a:p>
        </p:txBody>
      </p:sp>
      <p:sp>
        <p:nvSpPr>
          <p:cNvPr id="4" name="TextBox 4"/>
          <p:cNvSpPr txBox="1"/>
          <p:nvPr/>
        </p:nvSpPr>
        <p:spPr>
          <a:xfrm>
            <a:off x="253367" y="501971"/>
            <a:ext cx="17848007" cy="1962034"/>
          </a:xfrm>
          <a:prstGeom prst="rect">
            <a:avLst/>
          </a:prstGeom>
        </p:spPr>
        <p:txBody>
          <a:bodyPr lIns="0" tIns="0" rIns="0" bIns="0" rtlCol="0" anchor="t">
            <a:spAutoFit/>
          </a:bodyPr>
          <a:lstStyle/>
          <a:p>
            <a:pPr marL="0" lvl="0" indent="0" algn="ctr">
              <a:lnSpc>
                <a:spcPts val="7280"/>
              </a:lnSpc>
            </a:pPr>
            <a:r>
              <a:rPr lang="en-US" sz="8879">
                <a:solidFill>
                  <a:srgbClr val="516FA2"/>
                </a:solidFill>
                <a:latin typeface="Adigiana Extreme"/>
                <a:ea typeface="Adigiana Extreme"/>
                <a:cs typeface="Adigiana Extreme"/>
                <a:sym typeface="Adigiana Extreme"/>
              </a:rPr>
              <a:t>Reunión anual de padres del Título I</a:t>
            </a:r>
          </a:p>
          <a:p>
            <a:pPr marL="0" lvl="0" indent="0" algn="ctr">
              <a:lnSpc>
                <a:spcPts val="7280"/>
              </a:lnSpc>
            </a:pPr>
            <a:r>
              <a:rPr lang="en-US" sz="8879">
                <a:solidFill>
                  <a:srgbClr val="516FA2"/>
                </a:solidFill>
                <a:latin typeface="Adigiana Extreme"/>
                <a:ea typeface="Adigiana Extreme"/>
                <a:cs typeface="Adigiana Extreme"/>
                <a:sym typeface="Adigiana Extreme"/>
              </a:rPr>
              <a:t>Sección 1116 (c) (1) de la ESSA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41676" y="8188729"/>
            <a:ext cx="11860071" cy="5302992"/>
          </a:xfrm>
          <a:custGeom>
            <a:avLst/>
            <a:gdLst/>
            <a:ahLst/>
            <a:cxnLst/>
            <a:rect l="l" t="t" r="r" b="b"/>
            <a:pathLst>
              <a:path w="11860071" h="5302992">
                <a:moveTo>
                  <a:pt x="11860070" y="5302993"/>
                </a:moveTo>
                <a:lnTo>
                  <a:pt x="0" y="5302993"/>
                </a:lnTo>
                <a:lnTo>
                  <a:pt x="0" y="0"/>
                </a:lnTo>
                <a:lnTo>
                  <a:pt x="11860070" y="0"/>
                </a:lnTo>
                <a:lnTo>
                  <a:pt x="11860070"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53367" y="3125580"/>
            <a:ext cx="17565879" cy="4019550"/>
          </a:xfrm>
          <a:prstGeom prst="rect">
            <a:avLst/>
          </a:prstGeom>
        </p:spPr>
        <p:txBody>
          <a:bodyPr lIns="0" tIns="0" rIns="0" bIns="0" rtlCol="0" anchor="t">
            <a:spAutoFit/>
          </a:bodyPr>
          <a:lstStyle/>
          <a:p>
            <a:pPr marL="0" lvl="0" indent="0" algn="l">
              <a:lnSpc>
                <a:spcPts val="5279"/>
              </a:lnSpc>
              <a:spcBef>
                <a:spcPct val="0"/>
              </a:spcBef>
            </a:pPr>
            <a:r>
              <a:rPr lang="en-US" sz="4399">
                <a:solidFill>
                  <a:srgbClr val="000000"/>
                </a:solidFill>
                <a:latin typeface="Core Bandi Face"/>
                <a:ea typeface="Core Bandi Face"/>
                <a:cs typeface="Core Bandi Face"/>
                <a:sym typeface="Core Bandi Face"/>
              </a:rPr>
              <a:t>Cada Agencia Educativa Local (LEA, por sus siglas en inglés) que recibe fondos del Título I debe realizar una evaluación anual del contenido y la eficacia de la política de participación de padres y familias para mejorar la calidad académica de las escuelas del Título I, incluyendo la identificación de posibles obstáculos para una mayor participación de los padres en actividades y programas.</a:t>
            </a:r>
          </a:p>
        </p:txBody>
      </p:sp>
      <p:sp>
        <p:nvSpPr>
          <p:cNvPr id="4" name="TextBox 4"/>
          <p:cNvSpPr txBox="1"/>
          <p:nvPr/>
        </p:nvSpPr>
        <p:spPr>
          <a:xfrm>
            <a:off x="253367" y="501971"/>
            <a:ext cx="17848007" cy="1962034"/>
          </a:xfrm>
          <a:prstGeom prst="rect">
            <a:avLst/>
          </a:prstGeom>
        </p:spPr>
        <p:txBody>
          <a:bodyPr lIns="0" tIns="0" rIns="0" bIns="0" rtlCol="0" anchor="t">
            <a:spAutoFit/>
          </a:bodyPr>
          <a:lstStyle/>
          <a:p>
            <a:pPr marL="0" lvl="0" indent="0" algn="ctr">
              <a:lnSpc>
                <a:spcPts val="7280"/>
              </a:lnSpc>
            </a:pPr>
            <a:r>
              <a:rPr lang="en-US" sz="8879">
                <a:solidFill>
                  <a:srgbClr val="516FA2"/>
                </a:solidFill>
                <a:latin typeface="Adigiana Extreme"/>
                <a:ea typeface="Adigiana Extreme"/>
                <a:cs typeface="Adigiana Extreme"/>
                <a:sym typeface="Adigiana Extreme"/>
              </a:rPr>
              <a:t>Evaluación anual ESSA Sección 1116 (a) (2) (D) y (E)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41676" y="8188729"/>
            <a:ext cx="11860071" cy="5302992"/>
          </a:xfrm>
          <a:custGeom>
            <a:avLst/>
            <a:gdLst/>
            <a:ahLst/>
            <a:cxnLst/>
            <a:rect l="l" t="t" r="r" b="b"/>
            <a:pathLst>
              <a:path w="11860071" h="5302992">
                <a:moveTo>
                  <a:pt x="11860070" y="5302993"/>
                </a:moveTo>
                <a:lnTo>
                  <a:pt x="0" y="5302993"/>
                </a:lnTo>
                <a:lnTo>
                  <a:pt x="0" y="0"/>
                </a:lnTo>
                <a:lnTo>
                  <a:pt x="11860070" y="0"/>
                </a:lnTo>
                <a:lnTo>
                  <a:pt x="11860070"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53367" y="3116055"/>
            <a:ext cx="17565879" cy="6467475"/>
          </a:xfrm>
          <a:prstGeom prst="rect">
            <a:avLst/>
          </a:prstGeom>
        </p:spPr>
        <p:txBody>
          <a:bodyPr lIns="0" tIns="0" rIns="0" bIns="0" rtlCol="0" anchor="t">
            <a:spAutoFit/>
          </a:bodyPr>
          <a:lstStyle/>
          <a:p>
            <a:pPr marL="708422" lvl="1" indent="-354211" algn="l">
              <a:lnSpc>
                <a:spcPts val="3937"/>
              </a:lnSpc>
              <a:buFont typeface="Arial"/>
              <a:buChar char="•"/>
            </a:pPr>
            <a:r>
              <a:rPr lang="en-US" sz="3281">
                <a:solidFill>
                  <a:srgbClr val="000000"/>
                </a:solidFill>
                <a:latin typeface="Core Bandi Face"/>
                <a:ea typeface="Core Bandi Face"/>
                <a:cs typeface="Core Bandi Face"/>
                <a:sym typeface="Core Bandi Face"/>
              </a:rPr>
              <a:t>Un Programa Escolar Integral (SWP, por sus siglas en inglés) del Título I aborda las necesidades educativas de todos los estudiantes con estrategias integrales para mejorar toda la escuela, de modo que cada estudiante alcance altos niveles de competencia académica. </a:t>
            </a:r>
          </a:p>
          <a:p>
            <a:pPr marL="708422" lvl="1" indent="-354211" algn="l">
              <a:lnSpc>
                <a:spcPts val="3937"/>
              </a:lnSpc>
              <a:buFont typeface="Arial"/>
              <a:buChar char="•"/>
            </a:pPr>
            <a:r>
              <a:rPr lang="en-US" sz="3281">
                <a:solidFill>
                  <a:srgbClr val="000000"/>
                </a:solidFill>
                <a:latin typeface="Core Bandi Face"/>
                <a:ea typeface="Core Bandi Face"/>
                <a:cs typeface="Core Bandi Face"/>
                <a:sym typeface="Core Bandi Face"/>
              </a:rPr>
              <a:t>El programa SWP puede mejorar el rendimiento académico en toda la escuela, de modo que todos los estudiantes, en particular los de menor rendimiento, demuestren dominio de los estándares de contenido académico del estado. </a:t>
            </a:r>
          </a:p>
          <a:p>
            <a:pPr marL="708422" lvl="1" indent="-354211" algn="l">
              <a:lnSpc>
                <a:spcPts val="3937"/>
              </a:lnSpc>
              <a:buFont typeface="Arial"/>
              <a:buChar char="•"/>
            </a:pPr>
            <a:r>
              <a:rPr lang="en-US" sz="3281">
                <a:solidFill>
                  <a:srgbClr val="000000"/>
                </a:solidFill>
                <a:latin typeface="Core Bandi Face"/>
                <a:ea typeface="Core Bandi Face"/>
                <a:cs typeface="Core Bandi Face"/>
                <a:sym typeface="Core Bandi Face"/>
              </a:rPr>
              <a:t>El programa SWP se basa en estrategias de reforma escolar integrales, en lugar de servicios separados y complementarios. </a:t>
            </a:r>
          </a:p>
          <a:p>
            <a:pPr marL="708422" lvl="1" indent="-354211" algn="l">
              <a:lnSpc>
                <a:spcPts val="3937"/>
              </a:lnSpc>
              <a:buFont typeface="Arial"/>
              <a:buChar char="•"/>
            </a:pPr>
            <a:r>
              <a:rPr lang="en-US" sz="3281">
                <a:solidFill>
                  <a:srgbClr val="000000"/>
                </a:solidFill>
                <a:latin typeface="Core Bandi Face"/>
                <a:ea typeface="Core Bandi Face"/>
                <a:cs typeface="Core Bandi Face"/>
                <a:sym typeface="Core Bandi Face"/>
              </a:rPr>
              <a:t> El Plan Anual para toda la escuela del Título I se elabora con la participación de diversas partes interesadas.</a:t>
            </a:r>
          </a:p>
          <a:p>
            <a:pPr marL="708422" lvl="1" indent="-354211" algn="l">
              <a:lnSpc>
                <a:spcPts val="3937"/>
              </a:lnSpc>
              <a:buFont typeface="Arial"/>
              <a:buChar char="•"/>
            </a:pPr>
            <a:r>
              <a:rPr lang="en-US" sz="3281">
                <a:solidFill>
                  <a:srgbClr val="000000"/>
                </a:solidFill>
                <a:latin typeface="Core Bandi Face"/>
                <a:ea typeface="Core Bandi Face"/>
                <a:cs typeface="Core Bandi Face"/>
                <a:sym typeface="Core Bandi Face"/>
              </a:rPr>
              <a:t> Los distritos y escuelas que participan en el Título I están obligados a realizar una evaluación integral de necesidades para identificar las necesidades de los estudiantes y el personal, y para determinar los programas, servicios y actividades apropiados.</a:t>
            </a:r>
          </a:p>
        </p:txBody>
      </p:sp>
      <p:sp>
        <p:nvSpPr>
          <p:cNvPr id="4" name="TextBox 4"/>
          <p:cNvSpPr txBox="1"/>
          <p:nvPr/>
        </p:nvSpPr>
        <p:spPr>
          <a:xfrm>
            <a:off x="253367" y="501971"/>
            <a:ext cx="17848007" cy="1962034"/>
          </a:xfrm>
          <a:prstGeom prst="rect">
            <a:avLst/>
          </a:prstGeom>
        </p:spPr>
        <p:txBody>
          <a:bodyPr lIns="0" tIns="0" rIns="0" bIns="0" rtlCol="0" anchor="t">
            <a:spAutoFit/>
          </a:bodyPr>
          <a:lstStyle/>
          <a:p>
            <a:pPr marL="0" lvl="0" indent="0" algn="ctr">
              <a:lnSpc>
                <a:spcPts val="7280"/>
              </a:lnSpc>
            </a:pPr>
            <a:r>
              <a:rPr lang="en-US" sz="8879">
                <a:solidFill>
                  <a:srgbClr val="516FA2"/>
                </a:solidFill>
                <a:latin typeface="Adigiana Extreme"/>
                <a:ea typeface="Adigiana Extreme"/>
                <a:cs typeface="Adigiana Extreme"/>
                <a:sym typeface="Adigiana Extreme"/>
              </a:rPr>
              <a:t>Requisitos y participación del Programa Escolar Título 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9257781" flipV="1">
            <a:off x="-2639497" y="6606804"/>
            <a:ext cx="11860071" cy="5302992"/>
          </a:xfrm>
          <a:custGeom>
            <a:avLst/>
            <a:gdLst/>
            <a:ahLst/>
            <a:cxnLst/>
            <a:rect l="l" t="t" r="r" b="b"/>
            <a:pathLst>
              <a:path w="11860071" h="5302992">
                <a:moveTo>
                  <a:pt x="0" y="5302992"/>
                </a:moveTo>
                <a:lnTo>
                  <a:pt x="11860071" y="5302992"/>
                </a:lnTo>
                <a:lnTo>
                  <a:pt x="11860071"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1391051" y="1336257"/>
            <a:ext cx="10014496" cy="4316106"/>
            <a:chOff x="0" y="0"/>
            <a:chExt cx="13352662" cy="5754808"/>
          </a:xfrm>
        </p:grpSpPr>
        <p:sp>
          <p:nvSpPr>
            <p:cNvPr id="4" name="Freeform 4"/>
            <p:cNvSpPr/>
            <p:nvPr/>
          </p:nvSpPr>
          <p:spPr>
            <a:xfrm>
              <a:off x="62892" y="0"/>
              <a:ext cx="13289769" cy="3382850"/>
            </a:xfrm>
            <a:custGeom>
              <a:avLst/>
              <a:gdLst/>
              <a:ahLst/>
              <a:cxnLst/>
              <a:rect l="l" t="t" r="r" b="b"/>
              <a:pathLst>
                <a:path w="13289769" h="3382850">
                  <a:moveTo>
                    <a:pt x="0" y="0"/>
                  </a:moveTo>
                  <a:lnTo>
                    <a:pt x="13289770" y="0"/>
                  </a:lnTo>
                  <a:lnTo>
                    <a:pt x="13289770" y="3382850"/>
                  </a:lnTo>
                  <a:lnTo>
                    <a:pt x="0" y="33828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flipH="1">
              <a:off x="0" y="2371957"/>
              <a:ext cx="13289769" cy="3382850"/>
            </a:xfrm>
            <a:custGeom>
              <a:avLst/>
              <a:gdLst/>
              <a:ahLst/>
              <a:cxnLst/>
              <a:rect l="l" t="t" r="r" b="b"/>
              <a:pathLst>
                <a:path w="13289769" h="3382850">
                  <a:moveTo>
                    <a:pt x="13289769" y="0"/>
                  </a:moveTo>
                  <a:lnTo>
                    <a:pt x="0" y="0"/>
                  </a:lnTo>
                  <a:lnTo>
                    <a:pt x="0" y="3382851"/>
                  </a:lnTo>
                  <a:lnTo>
                    <a:pt x="13289769" y="3382851"/>
                  </a:lnTo>
                  <a:lnTo>
                    <a:pt x="13289769"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6" name="Freeform 6"/>
          <p:cNvSpPr/>
          <p:nvPr/>
        </p:nvSpPr>
        <p:spPr>
          <a:xfrm rot="1853941" flipV="1">
            <a:off x="9816400" y="-1034736"/>
            <a:ext cx="11860071" cy="5302992"/>
          </a:xfrm>
          <a:custGeom>
            <a:avLst/>
            <a:gdLst/>
            <a:ahLst/>
            <a:cxnLst/>
            <a:rect l="l" t="t" r="r" b="b"/>
            <a:pathLst>
              <a:path w="11860071" h="5302992">
                <a:moveTo>
                  <a:pt x="0" y="5302992"/>
                </a:moveTo>
                <a:lnTo>
                  <a:pt x="11860070" y="5302992"/>
                </a:lnTo>
                <a:lnTo>
                  <a:pt x="11860070"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a:off x="14510911" y="8841150"/>
            <a:ext cx="823683" cy="834301"/>
          </a:xfrm>
          <a:custGeom>
            <a:avLst/>
            <a:gdLst/>
            <a:ahLst/>
            <a:cxnLst/>
            <a:rect l="l" t="t" r="r" b="b"/>
            <a:pathLst>
              <a:path w="823683" h="834301">
                <a:moveTo>
                  <a:pt x="0" y="0"/>
                </a:moveTo>
                <a:lnTo>
                  <a:pt x="823683" y="0"/>
                </a:lnTo>
                <a:lnTo>
                  <a:pt x="823683" y="834300"/>
                </a:lnTo>
                <a:lnTo>
                  <a:pt x="0" y="8343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270975" y="27437"/>
            <a:ext cx="12013323" cy="1386067"/>
          </a:xfrm>
          <a:prstGeom prst="rect">
            <a:avLst/>
          </a:prstGeom>
        </p:spPr>
        <p:txBody>
          <a:bodyPr lIns="0" tIns="0" rIns="0" bIns="0" rtlCol="0" anchor="t">
            <a:spAutoFit/>
          </a:bodyPr>
          <a:lstStyle/>
          <a:p>
            <a:pPr marL="0" lvl="0" indent="0" algn="ctr">
              <a:lnSpc>
                <a:spcPts val="5250"/>
              </a:lnSpc>
            </a:pPr>
            <a:r>
              <a:rPr lang="en-US" sz="6403">
                <a:solidFill>
                  <a:srgbClr val="516FA2"/>
                </a:solidFill>
                <a:latin typeface="Adigiana Extreme"/>
                <a:ea typeface="Adigiana Extreme"/>
                <a:cs typeface="Adigiana Extreme"/>
                <a:sym typeface="Adigiana Extreme"/>
              </a:rPr>
              <a:t>Objetivos generales de STMS para toda la escuela</a:t>
            </a:r>
          </a:p>
        </p:txBody>
      </p:sp>
      <p:sp>
        <p:nvSpPr>
          <p:cNvPr id="9" name="TextBox 9"/>
          <p:cNvSpPr txBox="1"/>
          <p:nvPr/>
        </p:nvSpPr>
        <p:spPr>
          <a:xfrm>
            <a:off x="1691109" y="1607235"/>
            <a:ext cx="9650781" cy="3609975"/>
          </a:xfrm>
          <a:prstGeom prst="rect">
            <a:avLst/>
          </a:prstGeom>
        </p:spPr>
        <p:txBody>
          <a:bodyPr lIns="0" tIns="0" rIns="0" bIns="0" rtlCol="0" anchor="t">
            <a:spAutoFit/>
          </a:bodyPr>
          <a:lstStyle/>
          <a:p>
            <a:pPr marL="0" lvl="0" indent="0" algn="ctr">
              <a:lnSpc>
                <a:spcPts val="4094"/>
              </a:lnSpc>
              <a:spcBef>
                <a:spcPct val="0"/>
              </a:spcBef>
            </a:pPr>
            <a:r>
              <a:rPr lang="en-US" sz="3412">
                <a:solidFill>
                  <a:srgbClr val="000000"/>
                </a:solidFill>
                <a:latin typeface="Core Bandi Face"/>
                <a:ea typeface="Core Bandi Face"/>
                <a:cs typeface="Core Bandi Face"/>
                <a:sym typeface="Core Bandi Face"/>
              </a:rPr>
              <a:t>Objetivo SMART n.° 1: Reducir el porcentaje de alumnos principiantes (nivel 1 en GMAS EOG) disminuyendo el número de alumnos que leen por debajo del nivel de grado en un 10 % y aumentando el número de alumnos que leen por encima del nivel de grado en un 5 % en el año escolar 2026-2027 en comparación con el año escolar 2025-2026.</a:t>
            </a:r>
          </a:p>
        </p:txBody>
      </p:sp>
      <p:grpSp>
        <p:nvGrpSpPr>
          <p:cNvPr id="10" name="Group 10"/>
          <p:cNvGrpSpPr/>
          <p:nvPr/>
        </p:nvGrpSpPr>
        <p:grpSpPr>
          <a:xfrm>
            <a:off x="6516500" y="5693230"/>
            <a:ext cx="10124015" cy="4363307"/>
            <a:chOff x="0" y="0"/>
            <a:chExt cx="13498686" cy="5817742"/>
          </a:xfrm>
        </p:grpSpPr>
        <p:sp>
          <p:nvSpPr>
            <p:cNvPr id="11" name="Freeform 11"/>
            <p:cNvSpPr/>
            <p:nvPr/>
          </p:nvSpPr>
          <p:spPr>
            <a:xfrm>
              <a:off x="63580" y="0"/>
              <a:ext cx="13435106" cy="3419845"/>
            </a:xfrm>
            <a:custGeom>
              <a:avLst/>
              <a:gdLst/>
              <a:ahLst/>
              <a:cxnLst/>
              <a:rect l="l" t="t" r="r" b="b"/>
              <a:pathLst>
                <a:path w="13435106" h="3419845">
                  <a:moveTo>
                    <a:pt x="0" y="0"/>
                  </a:moveTo>
                  <a:lnTo>
                    <a:pt x="13435106" y="0"/>
                  </a:lnTo>
                  <a:lnTo>
                    <a:pt x="13435106" y="3419845"/>
                  </a:lnTo>
                  <a:lnTo>
                    <a:pt x="0" y="341984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flipH="1">
              <a:off x="0" y="2397897"/>
              <a:ext cx="13435106" cy="3419845"/>
            </a:xfrm>
            <a:custGeom>
              <a:avLst/>
              <a:gdLst/>
              <a:ahLst/>
              <a:cxnLst/>
              <a:rect l="l" t="t" r="r" b="b"/>
              <a:pathLst>
                <a:path w="13435106" h="3419845">
                  <a:moveTo>
                    <a:pt x="13435106" y="0"/>
                  </a:moveTo>
                  <a:lnTo>
                    <a:pt x="0" y="0"/>
                  </a:lnTo>
                  <a:lnTo>
                    <a:pt x="0" y="3419845"/>
                  </a:lnTo>
                  <a:lnTo>
                    <a:pt x="13435106" y="3419845"/>
                  </a:lnTo>
                  <a:lnTo>
                    <a:pt x="13435106"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13" name="TextBox 13"/>
          <p:cNvSpPr txBox="1"/>
          <p:nvPr/>
        </p:nvSpPr>
        <p:spPr>
          <a:xfrm>
            <a:off x="7160239" y="6255633"/>
            <a:ext cx="8836535" cy="3048000"/>
          </a:xfrm>
          <a:prstGeom prst="rect">
            <a:avLst/>
          </a:prstGeom>
        </p:spPr>
        <p:txBody>
          <a:bodyPr lIns="0" tIns="0" rIns="0" bIns="0" rtlCol="0" anchor="t">
            <a:spAutoFit/>
          </a:bodyPr>
          <a:lstStyle/>
          <a:p>
            <a:pPr marL="0" lvl="0" indent="0" algn="ctr">
              <a:lnSpc>
                <a:spcPts val="3990"/>
              </a:lnSpc>
              <a:spcBef>
                <a:spcPct val="0"/>
              </a:spcBef>
            </a:pPr>
            <a:r>
              <a:rPr lang="en-US" sz="3325">
                <a:solidFill>
                  <a:srgbClr val="000000"/>
                </a:solidFill>
                <a:latin typeface="Core Bandi Face"/>
                <a:ea typeface="Core Bandi Face"/>
                <a:cs typeface="Core Bandi Face"/>
                <a:sym typeface="Core Bandi Face"/>
              </a:rPr>
              <a:t>Objetivo SMART n.° 2: Con la implementación continua del Sistema de Apoyo Multinivel, reduciremos en un 3 % el número de estudiantes que reciben remisiones disciplinarias a la oficina durante el año escolar 2026-2027 en comparación con el año escolar 2025-2026.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TextBox 2"/>
          <p:cNvSpPr txBox="1"/>
          <p:nvPr/>
        </p:nvSpPr>
        <p:spPr>
          <a:xfrm>
            <a:off x="634426" y="2414689"/>
            <a:ext cx="7527915" cy="6324600"/>
          </a:xfrm>
          <a:prstGeom prst="rect">
            <a:avLst/>
          </a:prstGeom>
        </p:spPr>
        <p:txBody>
          <a:bodyPr lIns="0" tIns="0" rIns="0" bIns="0" rtlCol="0" anchor="t">
            <a:spAutoFit/>
          </a:bodyPr>
          <a:lstStyle/>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iReady - Lectura/Matemáticas</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Matemáticas Delta</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Aprendizaje progresivo</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profesores que reducen el tamaño de las clases</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Programa gratuito de desayuno/almuerzo</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Orientación para sexto grado</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Jornada de puertas abiertas para alumnos de 7.º y 8.º grado</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Consejo Escolar</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Noche de calificaciones</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Noche de alfabetización</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Programa Puente de Georgia</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Auxiliar de trabajo migrante</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Apoyo a co-profesores/inclusión</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Cursos CTAE - Informática</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Aprendizaje con Lightbox</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Reconocimiento académico</a:t>
            </a:r>
          </a:p>
        </p:txBody>
      </p:sp>
      <p:sp>
        <p:nvSpPr>
          <p:cNvPr id="3" name="Freeform 3"/>
          <p:cNvSpPr/>
          <p:nvPr/>
        </p:nvSpPr>
        <p:spPr>
          <a:xfrm rot="1853941" flipV="1">
            <a:off x="10033352" y="-1871737"/>
            <a:ext cx="13627745" cy="6093373"/>
          </a:xfrm>
          <a:custGeom>
            <a:avLst/>
            <a:gdLst/>
            <a:ahLst/>
            <a:cxnLst/>
            <a:rect l="l" t="t" r="r" b="b"/>
            <a:pathLst>
              <a:path w="13627745" h="6093373">
                <a:moveTo>
                  <a:pt x="0" y="6093373"/>
                </a:moveTo>
                <a:lnTo>
                  <a:pt x="13627746" y="6093373"/>
                </a:lnTo>
                <a:lnTo>
                  <a:pt x="13627746" y="0"/>
                </a:lnTo>
                <a:lnTo>
                  <a:pt x="0" y="0"/>
                </a:lnTo>
                <a:lnTo>
                  <a:pt x="0" y="609337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301140" y="549744"/>
            <a:ext cx="15722403" cy="1037975"/>
          </a:xfrm>
          <a:prstGeom prst="rect">
            <a:avLst/>
          </a:prstGeom>
        </p:spPr>
        <p:txBody>
          <a:bodyPr lIns="0" tIns="0" rIns="0" bIns="0" rtlCol="0" anchor="t">
            <a:spAutoFit/>
          </a:bodyPr>
          <a:lstStyle/>
          <a:p>
            <a:pPr marL="0" lvl="0" indent="0" algn="l">
              <a:lnSpc>
                <a:spcPts val="7278"/>
              </a:lnSpc>
            </a:pPr>
            <a:r>
              <a:rPr lang="en-US" sz="8876">
                <a:solidFill>
                  <a:srgbClr val="516FA2"/>
                </a:solidFill>
                <a:latin typeface="Adigiana Extreme"/>
                <a:ea typeface="Adigiana Extreme"/>
                <a:cs typeface="Adigiana Extreme"/>
                <a:sym typeface="Adigiana Extreme"/>
              </a:rPr>
              <a:t>Programas/Apoyos para toda la escuela</a:t>
            </a:r>
          </a:p>
        </p:txBody>
      </p:sp>
      <p:sp>
        <p:nvSpPr>
          <p:cNvPr id="5" name="TextBox 5"/>
          <p:cNvSpPr txBox="1"/>
          <p:nvPr/>
        </p:nvSpPr>
        <p:spPr>
          <a:xfrm>
            <a:off x="7697948" y="2216755"/>
            <a:ext cx="7527915" cy="5210175"/>
          </a:xfrm>
          <a:prstGeom prst="rect">
            <a:avLst/>
          </a:prstGeom>
        </p:spPr>
        <p:txBody>
          <a:bodyPr lIns="0" tIns="0" rIns="0" bIns="0" rtlCol="0" anchor="t">
            <a:spAutoFit/>
          </a:bodyPr>
          <a:lstStyle/>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Telesalud</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Sistemas de varios niveles de</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Sistema de apoyo multimodal (MTSS): Comportamiento y rendimiento académico</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Reconocimiento del comportamiento</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Manual del educador</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Aprendizaje profesional:</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Nuevo programa de formación y mentoría para docentes</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Gestión del aula</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Prácticas de alto apalancamiento</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Alfabetismo</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Análisis de datos</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Pobreza</a:t>
            </a:r>
          </a:p>
        </p:txBody>
      </p:sp>
      <p:sp>
        <p:nvSpPr>
          <p:cNvPr id="6" name="TextBox 6"/>
          <p:cNvSpPr txBox="1"/>
          <p:nvPr/>
        </p:nvSpPr>
        <p:spPr>
          <a:xfrm>
            <a:off x="5796222" y="8215925"/>
            <a:ext cx="11331368" cy="1123950"/>
          </a:xfrm>
          <a:prstGeom prst="rect">
            <a:avLst/>
          </a:prstGeom>
        </p:spPr>
        <p:txBody>
          <a:bodyPr lIns="0" tIns="0" rIns="0" bIns="0" rtlCol="0" anchor="t">
            <a:spAutoFit/>
          </a:bodyPr>
          <a:lstStyle/>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Como padres beneficiarios del programa Título I, tienen derecho a participar en la elaboración del plan de mejora escolar. Les animamos a enviar sugerencias al director de la escuela en cualquier momento del año escolar.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6795797" y="6230047"/>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rot="-75115">
            <a:off x="-39571" y="2637990"/>
            <a:ext cx="14982868" cy="6457404"/>
            <a:chOff x="0" y="0"/>
            <a:chExt cx="19977158" cy="8609871"/>
          </a:xfrm>
        </p:grpSpPr>
        <p:sp>
          <p:nvSpPr>
            <p:cNvPr id="4" name="Freeform 4"/>
            <p:cNvSpPr/>
            <p:nvPr/>
          </p:nvSpPr>
          <p:spPr>
            <a:xfrm>
              <a:off x="94094" y="0"/>
              <a:ext cx="19883063" cy="5061143"/>
            </a:xfrm>
            <a:custGeom>
              <a:avLst/>
              <a:gdLst/>
              <a:ahLst/>
              <a:cxnLst/>
              <a:rect l="l" t="t" r="r" b="b"/>
              <a:pathLst>
                <a:path w="19883063" h="5061143">
                  <a:moveTo>
                    <a:pt x="0" y="0"/>
                  </a:moveTo>
                  <a:lnTo>
                    <a:pt x="19883064" y="0"/>
                  </a:lnTo>
                  <a:lnTo>
                    <a:pt x="19883064" y="5061143"/>
                  </a:lnTo>
                  <a:lnTo>
                    <a:pt x="0" y="50611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flipH="1">
              <a:off x="0" y="3548728"/>
              <a:ext cx="19883063" cy="5061143"/>
            </a:xfrm>
            <a:custGeom>
              <a:avLst/>
              <a:gdLst/>
              <a:ahLst/>
              <a:cxnLst/>
              <a:rect l="l" t="t" r="r" b="b"/>
              <a:pathLst>
                <a:path w="19883063" h="5061143">
                  <a:moveTo>
                    <a:pt x="19883063" y="0"/>
                  </a:moveTo>
                  <a:lnTo>
                    <a:pt x="0" y="0"/>
                  </a:lnTo>
                  <a:lnTo>
                    <a:pt x="0" y="5061143"/>
                  </a:lnTo>
                  <a:lnTo>
                    <a:pt x="19883063" y="5061143"/>
                  </a:lnTo>
                  <a:lnTo>
                    <a:pt x="19883063"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6" name="Freeform 6"/>
          <p:cNvSpPr/>
          <p:nvPr/>
        </p:nvSpPr>
        <p:spPr>
          <a:xfrm>
            <a:off x="15908877" y="1502588"/>
            <a:ext cx="823683" cy="834301"/>
          </a:xfrm>
          <a:custGeom>
            <a:avLst/>
            <a:gdLst/>
            <a:ahLst/>
            <a:cxnLst/>
            <a:rect l="l" t="t" r="r" b="b"/>
            <a:pathLst>
              <a:path w="823683" h="834301">
                <a:moveTo>
                  <a:pt x="0" y="0"/>
                </a:moveTo>
                <a:lnTo>
                  <a:pt x="823683" y="0"/>
                </a:lnTo>
                <a:lnTo>
                  <a:pt x="823683" y="834301"/>
                </a:lnTo>
                <a:lnTo>
                  <a:pt x="0" y="83430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flipH="1">
            <a:off x="13332326" y="5510206"/>
            <a:ext cx="6800467" cy="4364663"/>
          </a:xfrm>
          <a:custGeom>
            <a:avLst/>
            <a:gdLst/>
            <a:ahLst/>
            <a:cxnLst/>
            <a:rect l="l" t="t" r="r" b="b"/>
            <a:pathLst>
              <a:path w="6800467" h="4364663">
                <a:moveTo>
                  <a:pt x="6800467" y="0"/>
                </a:moveTo>
                <a:lnTo>
                  <a:pt x="0" y="0"/>
                </a:lnTo>
                <a:lnTo>
                  <a:pt x="0" y="4364663"/>
                </a:lnTo>
                <a:lnTo>
                  <a:pt x="6800467" y="4364663"/>
                </a:lnTo>
                <a:lnTo>
                  <a:pt x="6800467"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2352310" y="2770819"/>
            <a:ext cx="10882632" cy="2212048"/>
          </a:xfrm>
          <a:custGeom>
            <a:avLst/>
            <a:gdLst/>
            <a:ahLst/>
            <a:cxnLst/>
            <a:rect l="l" t="t" r="r" b="b"/>
            <a:pathLst>
              <a:path w="10882632" h="2212048">
                <a:moveTo>
                  <a:pt x="0" y="0"/>
                </a:moveTo>
                <a:lnTo>
                  <a:pt x="10882631" y="0"/>
                </a:lnTo>
                <a:lnTo>
                  <a:pt x="10882631" y="2212048"/>
                </a:lnTo>
                <a:lnTo>
                  <a:pt x="0" y="2212048"/>
                </a:lnTo>
                <a:lnTo>
                  <a:pt x="0" y="0"/>
                </a:lnTo>
                <a:close/>
              </a:path>
            </a:pathLst>
          </a:custGeom>
          <a:blipFill>
            <a:blip r:embed="rId10"/>
            <a:stretch>
              <a:fillRect/>
            </a:stretch>
          </a:blipFill>
        </p:spPr>
      </p:sp>
      <p:sp>
        <p:nvSpPr>
          <p:cNvPr id="9" name="TextBox 9"/>
          <p:cNvSpPr txBox="1"/>
          <p:nvPr/>
        </p:nvSpPr>
        <p:spPr>
          <a:xfrm rot="-75115">
            <a:off x="1932132" y="5255379"/>
            <a:ext cx="12025580" cy="3733800"/>
          </a:xfrm>
          <a:prstGeom prst="rect">
            <a:avLst/>
          </a:prstGeom>
        </p:spPr>
        <p:txBody>
          <a:bodyPr lIns="0" tIns="0" rIns="0" bIns="0" rtlCol="0" anchor="t">
            <a:spAutoFit/>
          </a:bodyPr>
          <a:lstStyle/>
          <a:p>
            <a:pPr marL="0" lvl="0" indent="0" algn="l">
              <a:lnSpc>
                <a:spcPts val="4908"/>
              </a:lnSpc>
            </a:pPr>
            <a:r>
              <a:rPr lang="en-US" sz="4090">
                <a:solidFill>
                  <a:srgbClr val="000000"/>
                </a:solidFill>
                <a:latin typeface="Core Bandi Face"/>
                <a:ea typeface="Core Bandi Face"/>
                <a:cs typeface="Core Bandi Face"/>
                <a:sym typeface="Core Bandi Face"/>
              </a:rPr>
              <a:t>Boletín de calificaciones de STMS: 24-25: Datos rezagados https://public.gosa.ga.gov/noauth/extensions/SchoolGrades-Georgia/SchoolGrades-Georgia.html?lang=English&amp;SchoolName=south-tattnall-middle-school </a:t>
            </a:r>
          </a:p>
        </p:txBody>
      </p:sp>
      <p:sp>
        <p:nvSpPr>
          <p:cNvPr id="10" name="TextBox 10"/>
          <p:cNvSpPr txBox="1"/>
          <p:nvPr/>
        </p:nvSpPr>
        <p:spPr>
          <a:xfrm>
            <a:off x="1433650" y="680559"/>
            <a:ext cx="13022961" cy="797446"/>
          </a:xfrm>
          <a:prstGeom prst="rect">
            <a:avLst/>
          </a:prstGeom>
        </p:spPr>
        <p:txBody>
          <a:bodyPr lIns="0" tIns="0" rIns="0" bIns="0" rtlCol="0" anchor="t">
            <a:spAutoFit/>
          </a:bodyPr>
          <a:lstStyle/>
          <a:p>
            <a:pPr marL="0" lvl="0" indent="0" algn="l">
              <a:lnSpc>
                <a:spcPts val="5619"/>
              </a:lnSpc>
            </a:pPr>
            <a:r>
              <a:rPr lang="en-US" sz="6852">
                <a:solidFill>
                  <a:srgbClr val="516FA2"/>
                </a:solidFill>
                <a:latin typeface="Adigiana Extreme"/>
                <a:ea typeface="Adigiana Extreme"/>
                <a:cs typeface="Adigiana Extreme"/>
                <a:sym typeface="Adigiana Extreme"/>
              </a:rPr>
              <a:t>Informe estatal de calificaciones escolares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848624" y="3086394"/>
            <a:ext cx="16070338" cy="5953125"/>
          </a:xfrm>
          <a:prstGeom prst="rect">
            <a:avLst/>
          </a:prstGeom>
        </p:spPr>
        <p:txBody>
          <a:bodyPr lIns="0" tIns="0" rIns="0" bIns="0" rtlCol="0" anchor="t">
            <a:spAutoFit/>
          </a:bodyPr>
          <a:lstStyle/>
          <a:p>
            <a:pPr marL="0" lvl="0" indent="0" algn="l">
              <a:lnSpc>
                <a:spcPts val="2999"/>
              </a:lnSpc>
            </a:pPr>
            <a:r>
              <a:rPr lang="en-US" sz="2499">
                <a:solidFill>
                  <a:srgbClr val="000000"/>
                </a:solidFill>
                <a:latin typeface="Core Bandi Face"/>
                <a:ea typeface="Core Bandi Face"/>
                <a:cs typeface="Core Bandi Face"/>
                <a:sym typeface="Core Bandi Face"/>
              </a:rPr>
              <a:t>Los estándares académicos de Georgia establecen altas expectativas para todos los estudiantes. Estos estándares definen lo que su hijo/a necesita saber y ser capaz de hacer en todas las áreas de contenido, según el nivel de grado. Los estándares de Georgia constituyen el marco de referencia de todo lo que se enseña en la escuela.</a:t>
            </a:r>
          </a:p>
          <a:p>
            <a:pPr marL="0" lvl="0" indent="0" algn="l">
              <a:lnSpc>
                <a:spcPts val="2999"/>
              </a:lnSpc>
            </a:pPr>
            <a:endParaRPr lang="en-US" sz="2499">
              <a:solidFill>
                <a:srgbClr val="000000"/>
              </a:solidFill>
              <a:latin typeface="Core Bandi Face"/>
              <a:ea typeface="Core Bandi Face"/>
              <a:cs typeface="Core Bandi Face"/>
              <a:sym typeface="Core Bandi Face"/>
            </a:endParaRPr>
          </a:p>
          <a:p>
            <a:pPr marL="0" lvl="0" indent="0" algn="l">
              <a:lnSpc>
                <a:spcPts val="2999"/>
              </a:lnSpc>
            </a:pPr>
            <a:r>
              <a:rPr lang="en-US" sz="2499">
                <a:solidFill>
                  <a:srgbClr val="000000"/>
                </a:solidFill>
                <a:latin typeface="Core Bandi Face"/>
                <a:ea typeface="Core Bandi Face"/>
                <a:cs typeface="Core Bandi Face"/>
                <a:sym typeface="Core Bandi Face"/>
              </a:rPr>
              <a:t>Se pueden encontrar recursos para los Estándares de Georgia a través de GaDOE Inspire.</a:t>
            </a:r>
          </a:p>
          <a:p>
            <a:pPr marL="0" lvl="0" indent="0" algn="l">
              <a:lnSpc>
                <a:spcPts val="2999"/>
              </a:lnSpc>
            </a:pPr>
            <a:endParaRPr lang="en-US" sz="2499">
              <a:solidFill>
                <a:srgbClr val="000000"/>
              </a:solidFill>
              <a:latin typeface="Core Bandi Face"/>
              <a:ea typeface="Core Bandi Face"/>
              <a:cs typeface="Core Bandi Face"/>
              <a:sym typeface="Core Bandi Face"/>
            </a:endParaRPr>
          </a:p>
          <a:p>
            <a:pPr marL="0" lvl="0" indent="0" algn="l">
              <a:lnSpc>
                <a:spcPts val="2999"/>
              </a:lnSpc>
            </a:pPr>
            <a:r>
              <a:rPr lang="en-US" sz="2499">
                <a:solidFill>
                  <a:srgbClr val="000000"/>
                </a:solidFill>
                <a:latin typeface="Core Bandi Face"/>
                <a:ea typeface="Core Bandi Face"/>
                <a:cs typeface="Core Bandi Face"/>
                <a:sym typeface="Core Bandi Face"/>
              </a:rPr>
              <a:t>ACCESS for ELL es el conjunto de evaluaciones sumativas de dominio del idioma inglés de WIDA. ACCESS se realiza anualmente para estudiantes de inglés desde jardín de infantes hasta el grado 12. Generalmente, ACCESS comienza en enero.</a:t>
            </a:r>
          </a:p>
          <a:p>
            <a:pPr marL="0" lvl="0" indent="0" algn="l">
              <a:lnSpc>
                <a:spcPts val="2999"/>
              </a:lnSpc>
            </a:pPr>
            <a:endParaRPr lang="en-US" sz="2499">
              <a:solidFill>
                <a:srgbClr val="000000"/>
              </a:solidFill>
              <a:latin typeface="Core Bandi Face"/>
              <a:ea typeface="Core Bandi Face"/>
              <a:cs typeface="Core Bandi Face"/>
              <a:sym typeface="Core Bandi Face"/>
            </a:endParaRPr>
          </a:p>
          <a:p>
            <a:pPr marL="0" lvl="0" indent="0" algn="l">
              <a:lnSpc>
                <a:spcPts val="2999"/>
              </a:lnSpc>
            </a:pPr>
            <a:r>
              <a:rPr lang="en-US" sz="2499">
                <a:solidFill>
                  <a:srgbClr val="000000"/>
                </a:solidFill>
                <a:latin typeface="Core Bandi Face"/>
                <a:ea typeface="Core Bandi Face"/>
                <a:cs typeface="Core Bandi Face"/>
                <a:sym typeface="Core Bandi Face"/>
              </a:rPr>
              <a:t>Georgia Milestones mide qué tan bien los estudiantes han aprendido los conocimientos y habilidades descritos en los estándares de contenido adoptados por el estado en Lengua y Literatura Inglesa, Matemáticas, Ciencias y Estudios Sociales. Nuestras fechas son:</a:t>
            </a:r>
          </a:p>
          <a:p>
            <a:pPr marL="0" lvl="0" indent="0" algn="l">
              <a:lnSpc>
                <a:spcPts val="2999"/>
              </a:lnSpc>
            </a:pPr>
            <a:endParaRPr lang="en-US" sz="2499">
              <a:solidFill>
                <a:srgbClr val="000000"/>
              </a:solidFill>
              <a:latin typeface="Core Bandi Face"/>
              <a:ea typeface="Core Bandi Face"/>
              <a:cs typeface="Core Bandi Face"/>
              <a:sym typeface="Core Bandi Face"/>
            </a:endParaRPr>
          </a:p>
          <a:p>
            <a:pPr marL="0" lvl="0" indent="0" algn="l">
              <a:lnSpc>
                <a:spcPts val="2999"/>
              </a:lnSpc>
            </a:pPr>
            <a:r>
              <a:rPr lang="en-US" sz="2499">
                <a:solidFill>
                  <a:srgbClr val="000000"/>
                </a:solidFill>
                <a:latin typeface="Core Bandi Face"/>
                <a:ea typeface="Core Bandi Face"/>
                <a:cs typeface="Core Bandi Face"/>
                <a:sym typeface="Core Bandi Face"/>
              </a:rPr>
              <a:t>26 de abril: Lengua y Literatura 1 28 de abril: Matemáticas 1 y 2 27 de abril: Lengua y Literatura 2 y 3 29 de abril: Ciencias 1 y 2 (solo para 8.º grado) 30 de abril: Estudios Sociales 1 y 2 (solo para 8.º grado)</a:t>
            </a:r>
          </a:p>
        </p:txBody>
      </p:sp>
      <p:sp>
        <p:nvSpPr>
          <p:cNvPr id="4" name="TextBox 4"/>
          <p:cNvSpPr txBox="1"/>
          <p:nvPr/>
        </p:nvSpPr>
        <p:spPr>
          <a:xfrm>
            <a:off x="1433650" y="823434"/>
            <a:ext cx="9822188" cy="2368030"/>
          </a:xfrm>
          <a:prstGeom prst="rect">
            <a:avLst/>
          </a:prstGeom>
        </p:spPr>
        <p:txBody>
          <a:bodyPr lIns="0" tIns="0" rIns="0" bIns="0" rtlCol="0" anchor="t">
            <a:spAutoFit/>
          </a:bodyPr>
          <a:lstStyle/>
          <a:p>
            <a:pPr marL="0" lvl="0" indent="0" algn="l">
              <a:lnSpc>
                <a:spcPts val="8838"/>
              </a:lnSpc>
            </a:pPr>
            <a:r>
              <a:rPr lang="en-US" sz="10778">
                <a:solidFill>
                  <a:srgbClr val="516FA2"/>
                </a:solidFill>
                <a:latin typeface="Adigiana Extreme"/>
                <a:ea typeface="Adigiana Extreme"/>
                <a:cs typeface="Adigiana Extreme"/>
                <a:sym typeface="Adigiana Extreme"/>
              </a:rPr>
              <a:t>Plan de estudios y evaluación de STMS</a:t>
            </a:r>
          </a:p>
        </p:txBody>
      </p:sp>
      <p:sp>
        <p:nvSpPr>
          <p:cNvPr id="5" name="TextBox 5"/>
          <p:cNvSpPr txBox="1"/>
          <p:nvPr/>
        </p:nvSpPr>
        <p:spPr>
          <a:xfrm>
            <a:off x="10634792" y="1021220"/>
            <a:ext cx="7774962" cy="1492885"/>
          </a:xfrm>
          <a:prstGeom prst="rect">
            <a:avLst/>
          </a:prstGeom>
        </p:spPr>
        <p:txBody>
          <a:bodyPr lIns="0" tIns="0" rIns="0" bIns="0" rtlCol="0" anchor="t">
            <a:spAutoFit/>
          </a:bodyPr>
          <a:lstStyle/>
          <a:p>
            <a:pPr marL="0" lvl="0" indent="0" algn="ctr">
              <a:lnSpc>
                <a:spcPts val="2870"/>
              </a:lnSpc>
            </a:pPr>
            <a:r>
              <a:rPr lang="en-US" sz="3500">
                <a:solidFill>
                  <a:srgbClr val="516FA2"/>
                </a:solidFill>
                <a:latin typeface="Adigiana Extreme"/>
                <a:ea typeface="Adigiana Extreme"/>
                <a:cs typeface="Adigiana Extreme"/>
                <a:sym typeface="Adigiana Extreme"/>
              </a:rPr>
              <a:t>Nuestro plan de estudios se rige por los Estándares de Excelencia de Georgia del Departamento de Educación de Georgia (GADOE).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25968" y="1819275"/>
            <a:ext cx="16070338" cy="7172325"/>
          </a:xfrm>
          <a:prstGeom prst="rect">
            <a:avLst/>
          </a:prstGeom>
        </p:spPr>
        <p:txBody>
          <a:bodyPr lIns="0" tIns="0" rIns="0" bIns="0" rtlCol="0" anchor="t">
            <a:spAutoFit/>
          </a:bodyPr>
          <a:lstStyle/>
          <a:p>
            <a:pPr marL="0" lvl="0" indent="0" algn="l">
              <a:lnSpc>
                <a:spcPts val="3599"/>
              </a:lnSpc>
            </a:pPr>
            <a:r>
              <a:rPr lang="en-US" sz="2999" u="sng">
                <a:solidFill>
                  <a:srgbClr val="000000"/>
                </a:solidFill>
                <a:latin typeface="Core Bandi Face"/>
                <a:ea typeface="Core Bandi Face"/>
                <a:cs typeface="Core Bandi Face"/>
                <a:sym typeface="Core Bandi Face"/>
              </a:rPr>
              <a:t>¿Cómo miden estas pruebas el progreso de mi hijo? Los hitos de la evaluación global del EOG</a:t>
            </a:r>
          </a:p>
          <a:p>
            <a:pPr marL="0" lvl="0" indent="0" algn="l">
              <a:lnSpc>
                <a:spcPts val="3599"/>
              </a:lnSpc>
            </a:pPr>
            <a:r>
              <a:rPr lang="en-US" sz="2999" u="sng">
                <a:solidFill>
                  <a:srgbClr val="000000"/>
                </a:solidFill>
                <a:latin typeface="Core Bandi Face"/>
                <a:ea typeface="Core Bandi Face"/>
                <a:cs typeface="Core Bandi Face"/>
                <a:sym typeface="Core Bandi Face"/>
              </a:rPr>
              <a:t>Mide qué tan bien los estudiantes han aprendido los conocimientos y habilidades descritos en los estándares de contenido adoptados por el estado en ELA, Matemáticas, Ciencias y SS. ACCESS es una prueba de dominio del idioma que se utiliza para medir la competencia social y académica de los estudiantes de inglés como segunda lengua (ELS).</a:t>
            </a:r>
          </a:p>
          <a:p>
            <a:pPr marL="0" lvl="0" indent="0" algn="l">
              <a:lnSpc>
                <a:spcPts val="3599"/>
              </a:lnSpc>
            </a:pPr>
            <a:r>
              <a:rPr lang="en-US" sz="2999" u="sng">
                <a:solidFill>
                  <a:srgbClr val="000000"/>
                </a:solidFill>
                <a:latin typeface="Core Bandi Face"/>
                <a:ea typeface="Core Bandi Face"/>
                <a:cs typeface="Core Bandi Face"/>
                <a:sym typeface="Core Bandi Face"/>
              </a:rPr>
              <a:t>El GAA 2.0 permite demostrar los logros y el progreso en relación con determinadas habilidades que están alineadas con el currículo de GA para estudiantes con discapacidades.</a:t>
            </a:r>
          </a:p>
          <a:p>
            <a:pPr marL="0" lvl="0" indent="0" algn="l">
              <a:lnSpc>
                <a:spcPts val="3599"/>
              </a:lnSpc>
            </a:pPr>
            <a:endParaRPr lang="en-US" sz="2999" u="sng">
              <a:solidFill>
                <a:srgbClr val="000000"/>
              </a:solidFill>
              <a:latin typeface="Core Bandi Face"/>
              <a:ea typeface="Core Bandi Face"/>
              <a:cs typeface="Core Bandi Face"/>
              <a:sym typeface="Core Bandi Face"/>
            </a:endParaRPr>
          </a:p>
          <a:p>
            <a:pPr marL="0" lvl="0" indent="0" algn="l">
              <a:lnSpc>
                <a:spcPts val="3599"/>
              </a:lnSpc>
            </a:pPr>
            <a:r>
              <a:rPr lang="en-US" sz="2999" u="sng">
                <a:solidFill>
                  <a:srgbClr val="000000"/>
                </a:solidFill>
                <a:latin typeface="Core Bandi Face"/>
                <a:ea typeface="Core Bandi Face"/>
                <a:cs typeface="Core Bandi Face"/>
                <a:sym typeface="Core Bandi Face"/>
              </a:rPr>
              <a:t>¿Qué niveles de competencia se espera que alcance mi hijo? Para el EOG GA</a:t>
            </a:r>
          </a:p>
          <a:p>
            <a:pPr marL="0" lvl="0" indent="0" algn="l">
              <a:lnSpc>
                <a:spcPts val="3599"/>
              </a:lnSpc>
            </a:pPr>
            <a:r>
              <a:rPr lang="en-US" sz="2999" u="sng">
                <a:solidFill>
                  <a:srgbClr val="000000"/>
                </a:solidFill>
                <a:latin typeface="Core Bandi Face"/>
                <a:ea typeface="Core Bandi Face"/>
                <a:cs typeface="Core Bandi Face"/>
                <a:sym typeface="Core Bandi Face"/>
              </a:rPr>
              <a:t>Hitos: Niveles 1-4 (Principiante, En desarrollo, Competente y Distinguido) ACCESO: Niveles 1-6 (Inicio – Avanzado) GAA 2.0: Niveles 1-4</a:t>
            </a:r>
          </a:p>
          <a:p>
            <a:pPr marL="0" lvl="0" indent="0" algn="l">
              <a:lnSpc>
                <a:spcPts val="3599"/>
              </a:lnSpc>
            </a:pPr>
            <a:endParaRPr lang="en-US" sz="2999" u="sng">
              <a:solidFill>
                <a:srgbClr val="000000"/>
              </a:solidFill>
              <a:latin typeface="Core Bandi Face"/>
              <a:ea typeface="Core Bandi Face"/>
              <a:cs typeface="Core Bandi Face"/>
              <a:sym typeface="Core Bandi Face"/>
            </a:endParaRPr>
          </a:p>
          <a:p>
            <a:pPr marL="0" lvl="0" indent="0" algn="l">
              <a:lnSpc>
                <a:spcPts val="3599"/>
              </a:lnSpc>
            </a:pPr>
            <a:r>
              <a:rPr lang="en-US" sz="2999" u="sng">
                <a:solidFill>
                  <a:srgbClr val="000000"/>
                </a:solidFill>
                <a:latin typeface="Core Bandi Face"/>
                <a:ea typeface="Core Bandi Face"/>
                <a:cs typeface="Core Bandi Face"/>
                <a:sym typeface="Core Bandi Face"/>
              </a:rPr>
              <a:t>Cómo acceder al rendimiento en pruebas anteriores, los estándares y la asistencia de mi hijo/a utilizando el Sistema Estatal de Datos Longitudinales (SLDS) a través del portal para padres de la escuela: Inicie sesión en su cuenta de Powerschool y haga clic en Portal SLDS.</a:t>
            </a:r>
          </a:p>
          <a:p>
            <a:pPr marL="0" lvl="0" indent="0" algn="l">
              <a:lnSpc>
                <a:spcPts val="3599"/>
              </a:lnSpc>
            </a:pPr>
            <a:r>
              <a:rPr lang="en-US" sz="2999" u="sng">
                <a:solidFill>
                  <a:srgbClr val="000000"/>
                </a:solidFill>
                <a:latin typeface="Core Bandi Face"/>
                <a:ea typeface="Core Bandi Face"/>
                <a:cs typeface="Core Bandi Face"/>
                <a:sym typeface="Core Bandi Face"/>
              </a:rPr>
              <a:t>Botón. Puedes consultar el rendimiento/evaluación, la asistencia, etc.</a:t>
            </a:r>
          </a:p>
        </p:txBody>
      </p:sp>
      <p:sp>
        <p:nvSpPr>
          <p:cNvPr id="4" name="TextBox 4"/>
          <p:cNvSpPr txBox="1"/>
          <p:nvPr/>
        </p:nvSpPr>
        <p:spPr>
          <a:xfrm>
            <a:off x="525968" y="323850"/>
            <a:ext cx="16392995" cy="1071492"/>
          </a:xfrm>
          <a:prstGeom prst="rect">
            <a:avLst/>
          </a:prstGeom>
        </p:spPr>
        <p:txBody>
          <a:bodyPr lIns="0" tIns="0" rIns="0" bIns="0" rtlCol="0" anchor="t">
            <a:spAutoFit/>
          </a:bodyPr>
          <a:lstStyle/>
          <a:p>
            <a:pPr marL="0" lvl="0" indent="0" algn="l">
              <a:lnSpc>
                <a:spcPts val="7524"/>
              </a:lnSpc>
            </a:pPr>
            <a:r>
              <a:rPr lang="en-US" sz="9176">
                <a:solidFill>
                  <a:srgbClr val="516FA2"/>
                </a:solidFill>
                <a:latin typeface="Adigiana Extreme"/>
                <a:ea typeface="Adigiana Extreme"/>
                <a:cs typeface="Adigiana Extreme"/>
                <a:sym typeface="Adigiana Extreme"/>
              </a:rPr>
              <a:t>Expectativas académicas del estudiante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25968" y="1809750"/>
            <a:ext cx="16070338" cy="7696200"/>
          </a:xfrm>
          <a:prstGeom prst="rect">
            <a:avLst/>
          </a:prstGeom>
        </p:spPr>
        <p:txBody>
          <a:bodyPr lIns="0" tIns="0" rIns="0" bIns="0" rtlCol="0" anchor="t">
            <a:spAutoFit/>
          </a:bodyPr>
          <a:lstStyle/>
          <a:p>
            <a:pPr marL="0" lvl="0" indent="0" algn="l">
              <a:lnSpc>
                <a:spcPts val="4709"/>
              </a:lnSpc>
            </a:pPr>
            <a:r>
              <a:rPr lang="en-US" sz="3924">
                <a:solidFill>
                  <a:srgbClr val="000000"/>
                </a:solidFill>
                <a:latin typeface="Core Bandi Face"/>
                <a:ea typeface="Core Bandi Face"/>
                <a:cs typeface="Core Bandi Face"/>
                <a:sym typeface="Core Bandi Face"/>
              </a:rPr>
              <a:t>En cumplimiento de los requisitos de la Ley Cada Estudiante Triunfa (Every Student Succeeds Act), los padres pueden solicitar las cualificaciones profesionales del/de los profesor/es y/o auxiliar/es del alumno.</a:t>
            </a:r>
          </a:p>
          <a:p>
            <a:pPr marL="0" lvl="0" indent="0" algn="l">
              <a:lnSpc>
                <a:spcPts val="4709"/>
              </a:lnSpc>
            </a:pPr>
            <a:endParaRPr lang="en-US" sz="3924">
              <a:solidFill>
                <a:srgbClr val="000000"/>
              </a:solidFill>
              <a:latin typeface="Core Bandi Face"/>
              <a:ea typeface="Core Bandi Face"/>
              <a:cs typeface="Core Bandi Face"/>
              <a:sym typeface="Core Bandi Face"/>
            </a:endParaRPr>
          </a:p>
          <a:p>
            <a:pPr marL="0" lvl="0" indent="0" algn="l">
              <a:lnSpc>
                <a:spcPts val="4709"/>
              </a:lnSpc>
            </a:pPr>
            <a:r>
              <a:rPr lang="en-US" sz="3924">
                <a:solidFill>
                  <a:srgbClr val="000000"/>
                </a:solidFill>
                <a:latin typeface="Core Bandi Face"/>
                <a:ea typeface="Core Bandi Face"/>
                <a:cs typeface="Core Bandi Face"/>
                <a:sym typeface="Core Bandi Face"/>
              </a:rPr>
              <a:t>Puede consultar una copia de la notificación en la página del distrito escolar del condado de Tattnall, seleccionando «Departamentos y programas federales» en el menú desplegable. La copia del aviso se encuentra en la sección «Padres y comunidad».</a:t>
            </a:r>
          </a:p>
          <a:p>
            <a:pPr marL="0" lvl="0" indent="0" algn="l">
              <a:lnSpc>
                <a:spcPts val="4709"/>
              </a:lnSpc>
            </a:pPr>
            <a:endParaRPr lang="en-US" sz="3924">
              <a:solidFill>
                <a:srgbClr val="000000"/>
              </a:solidFill>
              <a:latin typeface="Core Bandi Face"/>
              <a:ea typeface="Core Bandi Face"/>
              <a:cs typeface="Core Bandi Face"/>
              <a:sym typeface="Core Bandi Face"/>
            </a:endParaRPr>
          </a:p>
          <a:p>
            <a:pPr marL="0" lvl="0" indent="0" algn="l">
              <a:lnSpc>
                <a:spcPts val="4709"/>
              </a:lnSpc>
            </a:pPr>
            <a:r>
              <a:rPr lang="en-US" sz="3924">
                <a:solidFill>
                  <a:srgbClr val="000000"/>
                </a:solidFill>
                <a:latin typeface="Core Bandi Face"/>
                <a:ea typeface="Core Bandi Face"/>
                <a:cs typeface="Core Bandi Face"/>
                <a:sym typeface="Core Bandi Face"/>
              </a:rPr>
              <a:t>Si desea solicitar información sobre las cualificaciones del/de los maestro/s y/o auxiliar docente de su hijo/a, comuníquese con el director/a de la escuela de su hijo/a o con la Sra. Gwenda Johnson en la Junta de Educación del Condado de Tattnall al (912)-557-4726.</a:t>
            </a:r>
          </a:p>
        </p:txBody>
      </p:sp>
      <p:sp>
        <p:nvSpPr>
          <p:cNvPr id="4" name="Freeform 4"/>
          <p:cNvSpPr/>
          <p:nvPr/>
        </p:nvSpPr>
        <p:spPr>
          <a:xfrm>
            <a:off x="16128205" y="0"/>
            <a:ext cx="1922082" cy="1900726"/>
          </a:xfrm>
          <a:custGeom>
            <a:avLst/>
            <a:gdLst/>
            <a:ahLst/>
            <a:cxnLst/>
            <a:rect l="l" t="t" r="r" b="b"/>
            <a:pathLst>
              <a:path w="1922082" h="1900726">
                <a:moveTo>
                  <a:pt x="0" y="0"/>
                </a:moveTo>
                <a:lnTo>
                  <a:pt x="1922082" y="0"/>
                </a:lnTo>
                <a:lnTo>
                  <a:pt x="1922082" y="1900726"/>
                </a:lnTo>
                <a:lnTo>
                  <a:pt x="0" y="1900726"/>
                </a:lnTo>
                <a:lnTo>
                  <a:pt x="0" y="0"/>
                </a:lnTo>
                <a:close/>
              </a:path>
            </a:pathLst>
          </a:custGeom>
          <a:blipFill>
            <a:blip r:embed="rId4"/>
            <a:stretch>
              <a:fillRect/>
            </a:stretch>
          </a:blipFill>
        </p:spPr>
      </p:sp>
      <p:sp>
        <p:nvSpPr>
          <p:cNvPr id="5" name="TextBox 5"/>
          <p:cNvSpPr txBox="1"/>
          <p:nvPr/>
        </p:nvSpPr>
        <p:spPr>
          <a:xfrm>
            <a:off x="525968" y="514060"/>
            <a:ext cx="16392995" cy="1253605"/>
          </a:xfrm>
          <a:prstGeom prst="rect">
            <a:avLst/>
          </a:prstGeom>
        </p:spPr>
        <p:txBody>
          <a:bodyPr lIns="0" tIns="0" rIns="0" bIns="0" rtlCol="0" anchor="t">
            <a:spAutoFit/>
          </a:bodyPr>
          <a:lstStyle/>
          <a:p>
            <a:pPr marL="0" lvl="0" indent="0" algn="l">
              <a:lnSpc>
                <a:spcPts val="8838"/>
              </a:lnSpc>
            </a:pPr>
            <a:r>
              <a:rPr lang="en-US" sz="10778">
                <a:solidFill>
                  <a:srgbClr val="516FA2"/>
                </a:solidFill>
                <a:latin typeface="Adigiana Extreme"/>
                <a:ea typeface="Adigiana Extreme"/>
                <a:cs typeface="Adigiana Extreme"/>
                <a:sym typeface="Adigiana Extreme"/>
              </a:rPr>
              <a:t>Derecho de los padres a saber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028700" y="1566095"/>
            <a:ext cx="13838476" cy="8286827"/>
          </a:xfrm>
          <a:prstGeom prst="rect">
            <a:avLst/>
          </a:prstGeom>
        </p:spPr>
        <p:txBody>
          <a:bodyPr lIns="0" tIns="0" rIns="0" bIns="0" rtlCol="0" anchor="t">
            <a:spAutoFit/>
          </a:bodyPr>
          <a:lstStyle/>
          <a:p>
            <a:pPr marL="743662" lvl="1" indent="-371831" algn="l">
              <a:lnSpc>
                <a:spcPts val="4133"/>
              </a:lnSpc>
              <a:buFont typeface="Arial"/>
              <a:buChar char="•"/>
            </a:pPr>
            <a:r>
              <a:rPr lang="en-US" sz="3444">
                <a:solidFill>
                  <a:srgbClr val="000000"/>
                </a:solidFill>
                <a:latin typeface="Core Bandi Face"/>
                <a:ea typeface="Core Bandi Face"/>
                <a:cs typeface="Core Bandi Face"/>
                <a:sym typeface="Core Bandi Face"/>
              </a:rPr>
              <a:t>30 de julio: Orientación para alumnos de sexto grado</a:t>
            </a:r>
          </a:p>
          <a:p>
            <a:pPr marL="743662" lvl="1" indent="-371831" algn="l">
              <a:lnSpc>
                <a:spcPts val="4133"/>
              </a:lnSpc>
              <a:buFont typeface="Arial"/>
              <a:buChar char="•"/>
            </a:pPr>
            <a:r>
              <a:rPr lang="en-US" sz="3444">
                <a:solidFill>
                  <a:srgbClr val="000000"/>
                </a:solidFill>
                <a:latin typeface="Core Bandi Face"/>
                <a:ea typeface="Core Bandi Face"/>
                <a:cs typeface="Core Bandi Face"/>
                <a:sym typeface="Core Bandi Face"/>
              </a:rPr>
              <a:t>30 de julio: Jornada de puertas abiertas para alumnos de 7.º y 8.º grado.</a:t>
            </a:r>
          </a:p>
          <a:p>
            <a:pPr marL="743662" lvl="1" indent="-371831" algn="l">
              <a:lnSpc>
                <a:spcPts val="4133"/>
              </a:lnSpc>
              <a:buFont typeface="Arial"/>
              <a:buChar char="•"/>
            </a:pPr>
            <a:r>
              <a:rPr lang="en-US" sz="3444">
                <a:solidFill>
                  <a:srgbClr val="000000"/>
                </a:solidFill>
                <a:latin typeface="Core Bandi Face"/>
                <a:ea typeface="Core Bandi Face"/>
                <a:cs typeface="Core Bandi Face"/>
                <a:sym typeface="Core Bandi Face"/>
              </a:rPr>
              <a:t>21 de septiembre: Noche de calificaciones</a:t>
            </a:r>
          </a:p>
          <a:p>
            <a:pPr marL="743662" lvl="1" indent="-371831" algn="l">
              <a:lnSpc>
                <a:spcPts val="4133"/>
              </a:lnSpc>
              <a:buFont typeface="Arial"/>
              <a:buChar char="•"/>
            </a:pPr>
            <a:r>
              <a:rPr lang="en-US" sz="3444">
                <a:solidFill>
                  <a:srgbClr val="000000"/>
                </a:solidFill>
                <a:latin typeface="Core Bandi Face"/>
                <a:ea typeface="Core Bandi Face"/>
                <a:cs typeface="Core Bandi Face"/>
                <a:sym typeface="Core Bandi Face"/>
              </a:rPr>
              <a:t>21 de septiembre: Reunión anual de padres del programa Título 1</a:t>
            </a:r>
          </a:p>
          <a:p>
            <a:pPr marL="743662" lvl="1" indent="-371831" algn="l">
              <a:lnSpc>
                <a:spcPts val="4133"/>
              </a:lnSpc>
              <a:buFont typeface="Arial"/>
              <a:buChar char="•"/>
            </a:pPr>
            <a:r>
              <a:rPr lang="en-US" sz="3444">
                <a:solidFill>
                  <a:srgbClr val="000000"/>
                </a:solidFill>
                <a:latin typeface="Core Bandi Face"/>
                <a:ea typeface="Core Bandi Face"/>
                <a:cs typeface="Core Bandi Face"/>
                <a:sym typeface="Core Bandi Face"/>
              </a:rPr>
              <a:t>Del 16 al 18 de noviembre: Pasteles con los padres</a:t>
            </a:r>
          </a:p>
          <a:p>
            <a:pPr marL="743662" lvl="1" indent="-371831" algn="l">
              <a:lnSpc>
                <a:spcPts val="4133"/>
              </a:lnSpc>
              <a:buFont typeface="Arial"/>
              <a:buChar char="•"/>
            </a:pPr>
            <a:r>
              <a:rPr lang="en-US" sz="3444">
                <a:solidFill>
                  <a:srgbClr val="000000"/>
                </a:solidFill>
                <a:latin typeface="Core Bandi Face"/>
                <a:ea typeface="Core Bandi Face"/>
                <a:cs typeface="Core Bandi Face"/>
                <a:sym typeface="Core Bandi Face"/>
              </a:rPr>
              <a:t>1 de febrero: Noche de orientación para nuevos alumnos/Noche de alfabetización</a:t>
            </a:r>
          </a:p>
          <a:p>
            <a:pPr marL="743662" lvl="1" indent="-371831" algn="l">
              <a:lnSpc>
                <a:spcPts val="4133"/>
              </a:lnSpc>
              <a:buFont typeface="Arial"/>
              <a:buChar char="•"/>
            </a:pPr>
            <a:r>
              <a:rPr lang="en-US" sz="3444">
                <a:solidFill>
                  <a:srgbClr val="000000"/>
                </a:solidFill>
                <a:latin typeface="Core Bandi Face"/>
                <a:ea typeface="Core Bandi Face"/>
                <a:cs typeface="Core Bandi Face"/>
                <a:sym typeface="Core Bandi Face"/>
              </a:rPr>
              <a:t>5 de abril: Reunión de retroalimentación sobre el Título 1</a:t>
            </a:r>
          </a:p>
          <a:p>
            <a:pPr marL="743662" lvl="1" indent="-371831" algn="l">
              <a:lnSpc>
                <a:spcPts val="4133"/>
              </a:lnSpc>
              <a:buFont typeface="Arial"/>
              <a:buChar char="•"/>
            </a:pPr>
            <a:r>
              <a:rPr lang="en-US" sz="3444">
                <a:solidFill>
                  <a:srgbClr val="000000"/>
                </a:solidFill>
                <a:latin typeface="Core Bandi Face"/>
                <a:ea typeface="Core Bandi Face"/>
                <a:cs typeface="Core Bandi Face"/>
                <a:sym typeface="Core Bandi Face"/>
              </a:rPr>
              <a:t>5 de abril: Noche de calificaciones</a:t>
            </a:r>
          </a:p>
          <a:p>
            <a:pPr marL="743662" lvl="1" indent="-371831" algn="l">
              <a:lnSpc>
                <a:spcPts val="4133"/>
              </a:lnSpc>
              <a:buFont typeface="Arial"/>
              <a:buChar char="•"/>
            </a:pPr>
            <a:r>
              <a:rPr lang="en-US" sz="3444">
                <a:solidFill>
                  <a:srgbClr val="000000"/>
                </a:solidFill>
                <a:latin typeface="Core Bandi Face"/>
                <a:ea typeface="Core Bandi Face"/>
                <a:cs typeface="Core Bandi Face"/>
                <a:sym typeface="Core Bandi Face"/>
              </a:rPr>
              <a:t>Mayo de 2027: Reunión de Evaluación Integral de Necesidades (EIN).</a:t>
            </a:r>
          </a:p>
          <a:p>
            <a:pPr marL="743662" lvl="1" indent="-371831" algn="l">
              <a:lnSpc>
                <a:spcPts val="4133"/>
              </a:lnSpc>
              <a:buFont typeface="Arial"/>
              <a:buChar char="•"/>
            </a:pPr>
            <a:r>
              <a:rPr lang="en-US" sz="3444">
                <a:solidFill>
                  <a:srgbClr val="000000"/>
                </a:solidFill>
                <a:latin typeface="Core Bandi Face"/>
                <a:ea typeface="Core Bandi Face"/>
                <a:cs typeface="Core Bandi Face"/>
                <a:sym typeface="Core Bandi Face"/>
              </a:rPr>
              <a:t>Eventos atléticos</a:t>
            </a:r>
          </a:p>
          <a:p>
            <a:pPr marL="743662" lvl="1" indent="-371831" algn="l">
              <a:lnSpc>
                <a:spcPts val="4133"/>
              </a:lnSpc>
              <a:buFont typeface="Arial"/>
              <a:buChar char="•"/>
            </a:pPr>
            <a:r>
              <a:rPr lang="en-US" sz="3444">
                <a:solidFill>
                  <a:srgbClr val="000000"/>
                </a:solidFill>
                <a:latin typeface="Core Bandi Face"/>
                <a:ea typeface="Core Bandi Face"/>
                <a:cs typeface="Core Bandi Face"/>
                <a:sym typeface="Core Bandi Face"/>
              </a:rPr>
              <a:t>Organizaciones de clubes</a:t>
            </a:r>
          </a:p>
          <a:p>
            <a:pPr marL="743662" lvl="1" indent="-371831" algn="l">
              <a:lnSpc>
                <a:spcPts val="4133"/>
              </a:lnSpc>
              <a:buFont typeface="Arial"/>
              <a:buChar char="•"/>
            </a:pPr>
            <a:r>
              <a:rPr lang="en-US" sz="3444">
                <a:solidFill>
                  <a:srgbClr val="000000"/>
                </a:solidFill>
                <a:latin typeface="Core Bandi Face"/>
                <a:ea typeface="Core Bandi Face"/>
                <a:cs typeface="Core Bandi Face"/>
                <a:sym typeface="Core Bandi Face"/>
              </a:rPr>
              <a:t>Reuniones trimestrales del consejo escolar</a:t>
            </a:r>
          </a:p>
          <a:p>
            <a:pPr marL="743662" lvl="1" indent="-371831" algn="l">
              <a:lnSpc>
                <a:spcPts val="4133"/>
              </a:lnSpc>
              <a:buFont typeface="Arial"/>
              <a:buChar char="•"/>
            </a:pPr>
            <a:r>
              <a:rPr lang="en-US" sz="3444">
                <a:solidFill>
                  <a:srgbClr val="000000"/>
                </a:solidFill>
                <a:latin typeface="Core Bandi Face"/>
                <a:ea typeface="Core Bandi Face"/>
                <a:cs typeface="Core Bandi Face"/>
                <a:sym typeface="Core Bandi Face"/>
              </a:rPr>
              <a:t>Encuestas a padres: Durante todo el año</a:t>
            </a:r>
          </a:p>
          <a:p>
            <a:pPr marL="743662" lvl="1" indent="-371831" algn="l">
              <a:lnSpc>
                <a:spcPts val="4133"/>
              </a:lnSpc>
              <a:buFont typeface="Arial"/>
              <a:buChar char="•"/>
            </a:pPr>
            <a:r>
              <a:rPr lang="en-US" sz="3444">
                <a:solidFill>
                  <a:srgbClr val="000000"/>
                </a:solidFill>
                <a:latin typeface="Core Bandi Face"/>
                <a:ea typeface="Core Bandi Face"/>
                <a:cs typeface="Core Bandi Face"/>
                <a:sym typeface="Core Bandi Face"/>
              </a:rPr>
              <a:t>Encuesta sobre participación y voluntariado de los padres</a:t>
            </a:r>
          </a:p>
        </p:txBody>
      </p:sp>
      <p:sp>
        <p:nvSpPr>
          <p:cNvPr id="4" name="TextBox 4"/>
          <p:cNvSpPr txBox="1"/>
          <p:nvPr/>
        </p:nvSpPr>
        <p:spPr>
          <a:xfrm>
            <a:off x="364639" y="323850"/>
            <a:ext cx="16392995" cy="1085983"/>
          </a:xfrm>
          <a:prstGeom prst="rect">
            <a:avLst/>
          </a:prstGeom>
        </p:spPr>
        <p:txBody>
          <a:bodyPr lIns="0" tIns="0" rIns="0" bIns="0" rtlCol="0" anchor="t">
            <a:spAutoFit/>
          </a:bodyPr>
          <a:lstStyle/>
          <a:p>
            <a:pPr marL="0" lvl="0" indent="0" algn="l">
              <a:lnSpc>
                <a:spcPts val="7608"/>
              </a:lnSpc>
            </a:pPr>
            <a:r>
              <a:rPr lang="en-US" sz="9279">
                <a:solidFill>
                  <a:srgbClr val="516FA2"/>
                </a:solidFill>
                <a:latin typeface="Adigiana Extreme"/>
                <a:ea typeface="Adigiana Extreme"/>
                <a:cs typeface="Adigiana Extreme"/>
                <a:sym typeface="Adigiana Extreme"/>
              </a:rPr>
              <a:t>Oportunidades de participación familiar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25968" y="2739505"/>
            <a:ext cx="16070338" cy="5324475"/>
          </a:xfrm>
          <a:prstGeom prst="rect">
            <a:avLst/>
          </a:prstGeom>
        </p:spPr>
        <p:txBody>
          <a:bodyPr lIns="0" tIns="0" rIns="0" bIns="0" rtlCol="0" anchor="t">
            <a:spAutoFit/>
          </a:bodyPr>
          <a:lstStyle/>
          <a:p>
            <a:pPr marL="0" lvl="0" indent="0" algn="ctr">
              <a:lnSpc>
                <a:spcPts val="4679"/>
              </a:lnSpc>
            </a:pPr>
            <a:r>
              <a:rPr lang="en-US" sz="3899">
                <a:solidFill>
                  <a:srgbClr val="000000"/>
                </a:solidFill>
                <a:latin typeface="Core Bandi Face"/>
                <a:ea typeface="Core Bandi Face"/>
                <a:cs typeface="Core Bandi Face"/>
                <a:sym typeface="Core Bandi Face"/>
              </a:rPr>
              <a:t>Escuela Secundaria South Tattnall</a:t>
            </a:r>
          </a:p>
          <a:p>
            <a:pPr marL="0" lvl="0" indent="0" algn="ctr">
              <a:lnSpc>
                <a:spcPts val="4679"/>
              </a:lnSpc>
            </a:pPr>
            <a:r>
              <a:rPr lang="en-US" sz="3899">
                <a:solidFill>
                  <a:srgbClr val="000000"/>
                </a:solidFill>
                <a:latin typeface="Core Bandi Face"/>
                <a:ea typeface="Core Bandi Face"/>
                <a:cs typeface="Core Bandi Face"/>
                <a:sym typeface="Core Bandi Face"/>
              </a:rPr>
              <a:t>721 East Barnard Street, Glennville, Ga. 30427 Teléfono: 912-654-1467 Fax: 912-654-1300 Sitio web: https://stms.tattnallschools.org/ </a:t>
            </a:r>
          </a:p>
          <a:p>
            <a:pPr marL="0" lvl="0" indent="0" algn="ctr">
              <a:lnSpc>
                <a:spcPts val="4679"/>
              </a:lnSpc>
            </a:pPr>
            <a:endParaRPr lang="en-US" sz="3899">
              <a:solidFill>
                <a:srgbClr val="000000"/>
              </a:solidFill>
              <a:latin typeface="Core Bandi Face"/>
              <a:ea typeface="Core Bandi Face"/>
              <a:cs typeface="Core Bandi Face"/>
              <a:sym typeface="Core Bandi Face"/>
            </a:endParaRPr>
          </a:p>
          <a:p>
            <a:pPr marL="0" lvl="0" indent="0" algn="ctr">
              <a:lnSpc>
                <a:spcPts val="4679"/>
              </a:lnSpc>
            </a:pPr>
            <a:endParaRPr lang="en-US" sz="3899">
              <a:solidFill>
                <a:srgbClr val="000000"/>
              </a:solidFill>
              <a:latin typeface="Core Bandi Face"/>
              <a:ea typeface="Core Bandi Face"/>
              <a:cs typeface="Core Bandi Face"/>
              <a:sym typeface="Core Bandi Face"/>
            </a:endParaRPr>
          </a:p>
          <a:p>
            <a:pPr marL="0" lvl="0" indent="0" algn="ctr">
              <a:lnSpc>
                <a:spcPts val="4679"/>
              </a:lnSpc>
            </a:pPr>
            <a:r>
              <a:rPr lang="en-US" sz="3899">
                <a:solidFill>
                  <a:srgbClr val="000000"/>
                </a:solidFill>
                <a:latin typeface="Core Bandi Face"/>
                <a:ea typeface="Core Bandi Face"/>
                <a:cs typeface="Core Bandi Face"/>
                <a:sym typeface="Core Bandi Face"/>
              </a:rPr>
              <a:t>Directora: Jessica Helms jhelms@tattnall.k12.ga.us Subdirectora: Jill Singleton Jsingleton@tattnall.k12.ga.us Consejera: Sherri Williams swilliams@tattnall.k12.ga.us Asesora académica: Kim Scott kimscott@tattnall.k12.ga.us </a:t>
            </a:r>
          </a:p>
        </p:txBody>
      </p:sp>
      <p:sp>
        <p:nvSpPr>
          <p:cNvPr id="4" name="TextBox 4"/>
          <p:cNvSpPr txBox="1"/>
          <p:nvPr/>
        </p:nvSpPr>
        <p:spPr>
          <a:xfrm>
            <a:off x="364639" y="381000"/>
            <a:ext cx="16392995" cy="2368030"/>
          </a:xfrm>
          <a:prstGeom prst="rect">
            <a:avLst/>
          </a:prstGeom>
        </p:spPr>
        <p:txBody>
          <a:bodyPr lIns="0" tIns="0" rIns="0" bIns="0" rtlCol="0" anchor="t">
            <a:spAutoFit/>
          </a:bodyPr>
          <a:lstStyle/>
          <a:p>
            <a:pPr marL="0" lvl="0" indent="0" algn="l">
              <a:lnSpc>
                <a:spcPts val="8838"/>
              </a:lnSpc>
            </a:pPr>
            <a:r>
              <a:rPr lang="en-US" sz="10778">
                <a:solidFill>
                  <a:srgbClr val="516FA2"/>
                </a:solidFill>
                <a:latin typeface="Adigiana Extreme"/>
                <a:ea typeface="Adigiana Extreme"/>
                <a:cs typeface="Adigiana Extreme"/>
                <a:sym typeface="Adigiana Extreme"/>
              </a:rPr>
              <a:t>Información de contacto de STMS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25968" y="3190875"/>
            <a:ext cx="17009868" cy="4733925"/>
          </a:xfrm>
          <a:prstGeom prst="rect">
            <a:avLst/>
          </a:prstGeom>
        </p:spPr>
        <p:txBody>
          <a:bodyPr lIns="0" tIns="0" rIns="0" bIns="0" rtlCol="0" anchor="t">
            <a:spAutoFit/>
          </a:bodyPr>
          <a:lstStyle/>
          <a:p>
            <a:pPr marL="0" lvl="0" indent="0" algn="l">
              <a:lnSpc>
                <a:spcPts val="4679"/>
              </a:lnSpc>
            </a:pPr>
            <a:r>
              <a:rPr lang="en-US" sz="3899">
                <a:solidFill>
                  <a:srgbClr val="000000"/>
                </a:solidFill>
                <a:latin typeface="Core Bandi Face"/>
                <a:ea typeface="Core Bandi Face"/>
                <a:cs typeface="Core Bandi Face"/>
                <a:sym typeface="Core Bandi Face"/>
              </a:rPr>
              <a:t>Formación McKinney-Vento</a:t>
            </a:r>
          </a:p>
          <a:p>
            <a:pPr marL="0" lvl="0" indent="0" algn="l">
              <a:lnSpc>
                <a:spcPts val="4679"/>
              </a:lnSpc>
            </a:pPr>
            <a:r>
              <a:rPr lang="en-US" sz="3899" u="sng">
                <a:solidFill>
                  <a:srgbClr val="000000"/>
                </a:solidFill>
                <a:latin typeface="Core Bandi Face"/>
                <a:ea typeface="Core Bandi Face"/>
                <a:cs typeface="Core Bandi Face"/>
                <a:sym typeface="Core Bandi Face"/>
                <a:hlinkClick r:id="rId4" tooltip="https://drive.google.com/file/d/1T21Zo_6PG5xodssfAcZWi5D8vIpXqr8z/view"/>
              </a:rPr>
              <a:t>https://drive.google.com/file/d/1T21Zo_6PG5xodssfAcZWi5D8vIpXqr8z/view </a:t>
            </a:r>
          </a:p>
          <a:p>
            <a:pPr marL="0" lvl="0" indent="0" algn="l">
              <a:lnSpc>
                <a:spcPts val="4679"/>
              </a:lnSpc>
            </a:pPr>
            <a:endParaRPr lang="en-US" sz="3899" u="sng">
              <a:solidFill>
                <a:srgbClr val="000000"/>
              </a:solidFill>
              <a:latin typeface="Core Bandi Face"/>
              <a:ea typeface="Core Bandi Face"/>
              <a:cs typeface="Core Bandi Face"/>
              <a:sym typeface="Core Bandi Face"/>
              <a:hlinkClick r:id="rId4" tooltip="https://drive.google.com/file/d/1T21Zo_6PG5xodssfAcZWi5D8vIpXqr8z/view"/>
            </a:endParaRPr>
          </a:p>
          <a:p>
            <a:pPr marL="0" lvl="0" indent="0" algn="l">
              <a:lnSpc>
                <a:spcPts val="4679"/>
              </a:lnSpc>
            </a:pPr>
            <a:r>
              <a:rPr lang="en-US" sz="3899" u="sng">
                <a:solidFill>
                  <a:srgbClr val="000000"/>
                </a:solidFill>
                <a:latin typeface="Core Bandi Face"/>
                <a:ea typeface="Core Bandi Face"/>
                <a:cs typeface="Core Bandi Face"/>
                <a:sym typeface="Core Bandi Face"/>
                <a:hlinkClick r:id="rId4" tooltip="https://drive.google.com/file/d/1T21Zo_6PG5xodssfAcZWi5D8vIpXqr8z/view"/>
              </a:rPr>
              <a:t>Indicadores potenciales de la falta de vivienda</a:t>
            </a:r>
          </a:p>
          <a:p>
            <a:pPr marL="0" lvl="0" indent="0" algn="l">
              <a:lnSpc>
                <a:spcPts val="4679"/>
              </a:lnSpc>
            </a:pPr>
            <a:r>
              <a:rPr lang="en-US" sz="3899" u="sng">
                <a:solidFill>
                  <a:srgbClr val="000000"/>
                </a:solidFill>
                <a:latin typeface="Core Bandi Face"/>
                <a:ea typeface="Core Bandi Face"/>
                <a:cs typeface="Core Bandi Face"/>
                <a:sym typeface="Core Bandi Face"/>
                <a:hlinkClick r:id="rId5" tooltip="https://drive.google.com/file/d/1eFuJ40wlmlbyvCFuYek0GE9L6JXhTzr8/view"/>
              </a:rPr>
              <a:t>https://drive.google.com/file/d/1eFuJ40wlmlbyvCFuYek0GE9L6JXhTzr8/view </a:t>
            </a:r>
          </a:p>
          <a:p>
            <a:pPr marL="0" lvl="0" indent="0" algn="l">
              <a:lnSpc>
                <a:spcPts val="4679"/>
              </a:lnSpc>
            </a:pPr>
            <a:endParaRPr lang="en-US" sz="3899" u="sng">
              <a:solidFill>
                <a:srgbClr val="000000"/>
              </a:solidFill>
              <a:latin typeface="Core Bandi Face"/>
              <a:ea typeface="Core Bandi Face"/>
              <a:cs typeface="Core Bandi Face"/>
              <a:sym typeface="Core Bandi Face"/>
              <a:hlinkClick r:id="rId5" tooltip="https://drive.google.com/file/d/1eFuJ40wlmlbyvCFuYek0GE9L6JXhTzr8/view"/>
            </a:endParaRPr>
          </a:p>
          <a:p>
            <a:pPr marL="0" lvl="0" indent="0" algn="l">
              <a:lnSpc>
                <a:spcPts val="4679"/>
              </a:lnSpc>
            </a:pPr>
            <a:r>
              <a:rPr lang="en-US" sz="3899" u="sng">
                <a:solidFill>
                  <a:srgbClr val="000000"/>
                </a:solidFill>
                <a:latin typeface="Core Bandi Face"/>
                <a:ea typeface="Core Bandi Face"/>
                <a:cs typeface="Core Bandi Face"/>
                <a:sym typeface="Core Bandi Face"/>
                <a:hlinkClick r:id="rId5" tooltip="https://drive.google.com/file/d/1eFuJ40wlmlbyvCFuYek0GE9L6JXhTzr8/view"/>
              </a:rPr>
              <a:t>Señales comunes de la falta de vivienda</a:t>
            </a:r>
          </a:p>
          <a:p>
            <a:pPr marL="0" lvl="0" indent="0" algn="l">
              <a:lnSpc>
                <a:spcPts val="4679"/>
              </a:lnSpc>
            </a:pPr>
            <a:r>
              <a:rPr lang="en-US" sz="3899" u="sng">
                <a:solidFill>
                  <a:srgbClr val="000000"/>
                </a:solidFill>
                <a:latin typeface="Core Bandi Face"/>
                <a:ea typeface="Core Bandi Face"/>
                <a:cs typeface="Core Bandi Face"/>
                <a:sym typeface="Core Bandi Face"/>
                <a:hlinkClick r:id="rId6" tooltip="https://drive.google.com/file/d/1ro70vBtiVCRFks_Kvec3yYEAUA_1M7gA/view"/>
              </a:rPr>
              <a:t>https://drive.google.com/file/d/1ro70vBtiVCRFks_Kvec3yYEAUA_1M7gA/view </a:t>
            </a:r>
          </a:p>
        </p:txBody>
      </p:sp>
      <p:sp>
        <p:nvSpPr>
          <p:cNvPr id="4" name="TextBox 4"/>
          <p:cNvSpPr txBox="1"/>
          <p:nvPr/>
        </p:nvSpPr>
        <p:spPr>
          <a:xfrm>
            <a:off x="364639" y="381000"/>
            <a:ext cx="16392995" cy="2368030"/>
          </a:xfrm>
          <a:prstGeom prst="rect">
            <a:avLst/>
          </a:prstGeom>
        </p:spPr>
        <p:txBody>
          <a:bodyPr lIns="0" tIns="0" rIns="0" bIns="0" rtlCol="0" anchor="t">
            <a:spAutoFit/>
          </a:bodyPr>
          <a:lstStyle/>
          <a:p>
            <a:pPr marL="0" lvl="0" indent="0" algn="l">
              <a:lnSpc>
                <a:spcPts val="8838"/>
              </a:lnSpc>
            </a:pPr>
            <a:r>
              <a:rPr lang="en-US" sz="10778">
                <a:solidFill>
                  <a:srgbClr val="516FA2"/>
                </a:solidFill>
                <a:latin typeface="Adigiana Extreme"/>
                <a:ea typeface="Adigiana Extreme"/>
                <a:cs typeface="Adigiana Extreme"/>
                <a:sym typeface="Adigiana Extreme"/>
              </a:rPr>
              <a:t>Educación McKinney-Vento para niños y jóvenes sin hogar.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25968" y="3181350"/>
            <a:ext cx="17009868" cy="4305300"/>
          </a:xfrm>
          <a:prstGeom prst="rect">
            <a:avLst/>
          </a:prstGeom>
        </p:spPr>
        <p:txBody>
          <a:bodyPr lIns="0" tIns="0" rIns="0" bIns="0" rtlCol="0" anchor="t">
            <a:spAutoFit/>
          </a:bodyPr>
          <a:lstStyle/>
          <a:p>
            <a:pPr marL="0" lvl="0" indent="0" algn="l">
              <a:lnSpc>
                <a:spcPts val="5639"/>
              </a:lnSpc>
            </a:pPr>
            <a:r>
              <a:rPr lang="en-US" sz="4699">
                <a:solidFill>
                  <a:srgbClr val="000000"/>
                </a:solidFill>
                <a:latin typeface="Core Bandi Face"/>
                <a:ea typeface="Core Bandi Face"/>
                <a:cs typeface="Core Bandi Face"/>
                <a:sym typeface="Core Bandi Face"/>
              </a:rPr>
              <a:t>El enlace local para personas sin hogar es David Tucker. Puede contactarlo en cualquier momento si tiene preguntas o inquietudes.</a:t>
            </a:r>
          </a:p>
          <a:p>
            <a:pPr marL="0" lvl="0" indent="0" algn="l">
              <a:lnSpc>
                <a:spcPts val="5639"/>
              </a:lnSpc>
            </a:pPr>
            <a:endParaRPr lang="en-US" sz="4699">
              <a:solidFill>
                <a:srgbClr val="000000"/>
              </a:solidFill>
              <a:latin typeface="Core Bandi Face"/>
              <a:ea typeface="Core Bandi Face"/>
              <a:cs typeface="Core Bandi Face"/>
              <a:sym typeface="Core Bandi Face"/>
            </a:endParaRPr>
          </a:p>
          <a:p>
            <a:pPr marL="0" lvl="0" indent="0" algn="l">
              <a:lnSpc>
                <a:spcPts val="5639"/>
              </a:lnSpc>
            </a:pPr>
            <a:r>
              <a:rPr lang="en-US" sz="4699" u="sng">
                <a:solidFill>
                  <a:srgbClr val="000000"/>
                </a:solidFill>
                <a:latin typeface="Core Bandi Face"/>
                <a:ea typeface="Core Bandi Face"/>
                <a:cs typeface="Core Bandi Face"/>
                <a:sym typeface="Core Bandi Face"/>
                <a:hlinkClick r:id="rId4" tooltip="https://drive.google.com/file/d/1eFuJ40wlmlbyvCFuYek0GE9L6JXhTzr8/view"/>
              </a:rPr>
              <a:t>    (912) 557-4726 dtucker@tattnall.k12.ga.us </a:t>
            </a:r>
          </a:p>
          <a:p>
            <a:pPr marL="0" lvl="0" indent="0" algn="l">
              <a:lnSpc>
                <a:spcPts val="5639"/>
              </a:lnSpc>
            </a:pPr>
            <a:r>
              <a:rPr lang="en-US" sz="4699" u="sng">
                <a:solidFill>
                  <a:srgbClr val="000000"/>
                </a:solidFill>
                <a:latin typeface="Core Bandi Face"/>
                <a:ea typeface="Core Bandi Face"/>
                <a:cs typeface="Core Bandi Face"/>
                <a:sym typeface="Core Bandi Face"/>
                <a:hlinkClick r:id="rId4" tooltip="https://drive.google.com/file/d/1eFuJ40wlmlbyvCFuYek0GE9L6JXhTzr8/view"/>
              </a:rPr>
              <a:t> 146 West Brazell St. Reidsville, Georgia (Junta de Educación)</a:t>
            </a:r>
          </a:p>
        </p:txBody>
      </p:sp>
      <p:sp>
        <p:nvSpPr>
          <p:cNvPr id="4" name="TextBox 4"/>
          <p:cNvSpPr txBox="1"/>
          <p:nvPr/>
        </p:nvSpPr>
        <p:spPr>
          <a:xfrm>
            <a:off x="364639" y="371475"/>
            <a:ext cx="16392995" cy="2307400"/>
          </a:xfrm>
          <a:prstGeom prst="rect">
            <a:avLst/>
          </a:prstGeom>
        </p:spPr>
        <p:txBody>
          <a:bodyPr lIns="0" tIns="0" rIns="0" bIns="0" rtlCol="0" anchor="t">
            <a:spAutoFit/>
          </a:bodyPr>
          <a:lstStyle/>
          <a:p>
            <a:pPr marL="0" lvl="0" indent="0" algn="l">
              <a:lnSpc>
                <a:spcPts val="8617"/>
              </a:lnSpc>
            </a:pPr>
            <a:r>
              <a:rPr lang="en-US" sz="10509">
                <a:solidFill>
                  <a:srgbClr val="516FA2"/>
                </a:solidFill>
                <a:latin typeface="Adigiana Extreme"/>
                <a:ea typeface="Adigiana Extreme"/>
                <a:cs typeface="Adigiana Extreme"/>
                <a:sym typeface="Adigiana Extreme"/>
              </a:rPr>
              <a:t>¿A quién debo contactar para obtener ayuda?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490475" y="3844405"/>
            <a:ext cx="7582715" cy="6019800"/>
          </a:xfrm>
          <a:prstGeom prst="rect">
            <a:avLst/>
          </a:prstGeom>
        </p:spPr>
        <p:txBody>
          <a:bodyPr lIns="0" tIns="0" rIns="0" bIns="0" rtlCol="0" anchor="t">
            <a:spAutoFit/>
          </a:bodyPr>
          <a:lstStyle/>
          <a:p>
            <a:pPr marL="0" lvl="0" indent="0" algn="l">
              <a:lnSpc>
                <a:spcPts val="5279"/>
              </a:lnSpc>
            </a:pPr>
            <a:r>
              <a:rPr lang="en-US" sz="4399">
                <a:solidFill>
                  <a:srgbClr val="000000"/>
                </a:solidFill>
                <a:latin typeface="Core Bandi Face"/>
                <a:ea typeface="Core Bandi Face"/>
                <a:cs typeface="Core Bandi Face"/>
                <a:sym typeface="Core Bandi Face"/>
              </a:rPr>
              <a:t>DIRECCIÓN:</a:t>
            </a:r>
          </a:p>
          <a:p>
            <a:pPr marL="0" lvl="0" indent="0" algn="l">
              <a:lnSpc>
                <a:spcPts val="5279"/>
              </a:lnSpc>
            </a:pPr>
            <a:r>
              <a:rPr lang="en-US" sz="4399">
                <a:solidFill>
                  <a:srgbClr val="000000"/>
                </a:solidFill>
                <a:latin typeface="Core Bandi Face"/>
                <a:ea typeface="Core Bandi Face"/>
                <a:cs typeface="Core Bandi Face"/>
                <a:sym typeface="Core Bandi Face"/>
              </a:rPr>
              <a:t>146 West Brazell St.</a:t>
            </a:r>
          </a:p>
          <a:p>
            <a:pPr marL="0" lvl="0" indent="0" algn="l">
              <a:lnSpc>
                <a:spcPts val="5279"/>
              </a:lnSpc>
            </a:pPr>
            <a:r>
              <a:rPr lang="en-US" sz="4399">
                <a:solidFill>
                  <a:srgbClr val="000000"/>
                </a:solidFill>
                <a:latin typeface="Core Bandi Face"/>
                <a:ea typeface="Core Bandi Face"/>
                <a:cs typeface="Core Bandi Face"/>
                <a:sym typeface="Core Bandi Face"/>
              </a:rPr>
              <a:t>Reidsville, GA 30453</a:t>
            </a:r>
          </a:p>
          <a:p>
            <a:pPr marL="0" lvl="0" indent="0" algn="l">
              <a:lnSpc>
                <a:spcPts val="5279"/>
              </a:lnSpc>
            </a:pPr>
            <a:r>
              <a:rPr lang="en-US" sz="4399">
                <a:solidFill>
                  <a:srgbClr val="000000"/>
                </a:solidFill>
                <a:latin typeface="Core Bandi Face"/>
                <a:ea typeface="Core Bandi Face"/>
                <a:cs typeface="Core Bandi Face"/>
                <a:sym typeface="Core Bandi Face"/>
              </a:rPr>
              <a:t>557-4726</a:t>
            </a:r>
          </a:p>
          <a:p>
            <a:pPr marL="0" lvl="0" indent="0" algn="l">
              <a:lnSpc>
                <a:spcPts val="5279"/>
              </a:lnSpc>
            </a:pPr>
            <a:r>
              <a:rPr lang="en-US" sz="4399">
                <a:solidFill>
                  <a:srgbClr val="000000"/>
                </a:solidFill>
                <a:latin typeface="Core Bandi Face"/>
                <a:ea typeface="Core Bandi Face"/>
                <a:cs typeface="Core Bandi Face"/>
                <a:sym typeface="Core Bandi Face"/>
              </a:rPr>
              <a:t>557-3036 (fax)</a:t>
            </a:r>
          </a:p>
          <a:p>
            <a:pPr marL="0" lvl="0" indent="0" algn="l">
              <a:lnSpc>
                <a:spcPts val="5279"/>
              </a:lnSpc>
            </a:pPr>
            <a:endParaRPr lang="en-US" sz="4399">
              <a:solidFill>
                <a:srgbClr val="000000"/>
              </a:solidFill>
              <a:latin typeface="Core Bandi Face"/>
              <a:ea typeface="Core Bandi Face"/>
              <a:cs typeface="Core Bandi Face"/>
              <a:sym typeface="Core Bandi Face"/>
            </a:endParaRPr>
          </a:p>
          <a:p>
            <a:pPr marL="0" lvl="0" indent="0" algn="l">
              <a:lnSpc>
                <a:spcPts val="5279"/>
              </a:lnSpc>
            </a:pPr>
            <a:r>
              <a:rPr lang="en-US" sz="4399">
                <a:solidFill>
                  <a:srgbClr val="000000"/>
                </a:solidFill>
                <a:latin typeface="Core Bandi Face"/>
                <a:ea typeface="Core Bandi Face"/>
                <a:cs typeface="Core Bandi Face"/>
                <a:sym typeface="Core Bandi Face"/>
              </a:rPr>
              <a:t>Horario de oficina central: </a:t>
            </a:r>
          </a:p>
          <a:p>
            <a:pPr marL="0" lvl="0" indent="0" algn="l">
              <a:lnSpc>
                <a:spcPts val="5279"/>
              </a:lnSpc>
            </a:pPr>
            <a:r>
              <a:rPr lang="en-US" sz="4399" u="none">
                <a:solidFill>
                  <a:srgbClr val="000000"/>
                </a:solidFill>
                <a:latin typeface="Core Bandi Face"/>
                <a:ea typeface="Core Bandi Face"/>
                <a:cs typeface="Core Bandi Face"/>
                <a:sym typeface="Core Bandi Face"/>
              </a:rPr>
              <a:t>Lunes - Jueves (8:00-16:30) Viernes (8:00-16:00)</a:t>
            </a:r>
          </a:p>
        </p:txBody>
      </p:sp>
      <p:sp>
        <p:nvSpPr>
          <p:cNvPr id="4" name="TextBox 4"/>
          <p:cNvSpPr txBox="1"/>
          <p:nvPr/>
        </p:nvSpPr>
        <p:spPr>
          <a:xfrm>
            <a:off x="364639" y="381000"/>
            <a:ext cx="16392995" cy="3482455"/>
          </a:xfrm>
          <a:prstGeom prst="rect">
            <a:avLst/>
          </a:prstGeom>
        </p:spPr>
        <p:txBody>
          <a:bodyPr lIns="0" tIns="0" rIns="0" bIns="0" rtlCol="0" anchor="t">
            <a:spAutoFit/>
          </a:bodyPr>
          <a:lstStyle/>
          <a:p>
            <a:pPr marL="0" lvl="0" indent="0" algn="l">
              <a:lnSpc>
                <a:spcPts val="8838"/>
              </a:lnSpc>
            </a:pPr>
            <a:r>
              <a:rPr lang="en-US" sz="10778">
                <a:solidFill>
                  <a:srgbClr val="516FA2"/>
                </a:solidFill>
                <a:latin typeface="Adigiana Extreme"/>
                <a:ea typeface="Adigiana Extreme"/>
                <a:cs typeface="Adigiana Extreme"/>
                <a:sym typeface="Adigiana Extreme"/>
              </a:rPr>
              <a:t>Información de contacto de la Junta de Educación del Condado de Tattnall</a:t>
            </a:r>
          </a:p>
        </p:txBody>
      </p:sp>
      <p:sp>
        <p:nvSpPr>
          <p:cNvPr id="5" name="TextBox 5"/>
          <p:cNvSpPr txBox="1"/>
          <p:nvPr/>
        </p:nvSpPr>
        <p:spPr>
          <a:xfrm>
            <a:off x="7830930" y="2965305"/>
            <a:ext cx="9302534" cy="5781675"/>
          </a:xfrm>
          <a:prstGeom prst="rect">
            <a:avLst/>
          </a:prstGeom>
        </p:spPr>
        <p:txBody>
          <a:bodyPr lIns="0" tIns="0" rIns="0" bIns="0" rtlCol="0" anchor="t">
            <a:spAutoFit/>
          </a:bodyPr>
          <a:lstStyle/>
          <a:p>
            <a:pPr marL="0" lvl="0" indent="0" algn="l">
              <a:lnSpc>
                <a:spcPts val="4199"/>
              </a:lnSpc>
            </a:pPr>
            <a:r>
              <a:rPr lang="en-US" sz="3499">
                <a:solidFill>
                  <a:srgbClr val="000000"/>
                </a:solidFill>
                <a:latin typeface="Core Bandi Face"/>
                <a:ea typeface="Core Bandi Face"/>
                <a:cs typeface="Core Bandi Face"/>
                <a:sym typeface="Core Bandi Face"/>
              </a:rPr>
              <a:t>Dra. Kristen Waters, Superintendente kwaters@tattnall.k12.ga.us</a:t>
            </a:r>
          </a:p>
          <a:p>
            <a:pPr marL="0" lvl="0" indent="0" algn="l">
              <a:lnSpc>
                <a:spcPts val="4199"/>
              </a:lnSpc>
            </a:pPr>
            <a:endParaRPr lang="en-US" sz="3499">
              <a:solidFill>
                <a:srgbClr val="000000"/>
              </a:solidFill>
              <a:latin typeface="Core Bandi Face"/>
              <a:ea typeface="Core Bandi Face"/>
              <a:cs typeface="Core Bandi Face"/>
              <a:sym typeface="Core Bandi Face"/>
            </a:endParaRPr>
          </a:p>
          <a:p>
            <a:pPr marL="0" lvl="0" indent="0" algn="l">
              <a:lnSpc>
                <a:spcPts val="4199"/>
              </a:lnSpc>
            </a:pPr>
            <a:r>
              <a:rPr lang="en-US" sz="3499" u="none">
                <a:solidFill>
                  <a:srgbClr val="000000"/>
                </a:solidFill>
                <a:latin typeface="Core Bandi Face"/>
                <a:ea typeface="Core Bandi Face"/>
                <a:cs typeface="Core Bandi Face"/>
                <a:sym typeface="Core Bandi Face"/>
              </a:rPr>
              <a:t>Dra. Carla Waters, Superintendente Adjunta cwaters@tattnall.k12.ga.us </a:t>
            </a:r>
          </a:p>
          <a:p>
            <a:pPr marL="0" lvl="0" indent="0" algn="l">
              <a:lnSpc>
                <a:spcPts val="4199"/>
              </a:lnSpc>
            </a:pPr>
            <a:endParaRPr lang="en-US" sz="3499" u="none">
              <a:solidFill>
                <a:srgbClr val="000000"/>
              </a:solidFill>
              <a:latin typeface="Core Bandi Face"/>
              <a:ea typeface="Core Bandi Face"/>
              <a:cs typeface="Core Bandi Face"/>
              <a:sym typeface="Core Bandi Face"/>
            </a:endParaRPr>
          </a:p>
          <a:p>
            <a:pPr marL="0" lvl="0" indent="0" algn="l">
              <a:lnSpc>
                <a:spcPts val="4199"/>
              </a:lnSpc>
            </a:pPr>
            <a:r>
              <a:rPr lang="en-US" sz="3499" u="none">
                <a:solidFill>
                  <a:srgbClr val="000000"/>
                </a:solidFill>
                <a:latin typeface="Core Bandi Face"/>
                <a:ea typeface="Core Bandi Face"/>
                <a:cs typeface="Core Bandi Face"/>
                <a:sym typeface="Core Bandi Face"/>
              </a:rPr>
              <a:t>Sr. David Tucker, Director de Programas Federales dtucker@tattnall.k12.ga.us </a:t>
            </a:r>
          </a:p>
          <a:p>
            <a:pPr marL="0" lvl="0" indent="0" algn="l">
              <a:lnSpc>
                <a:spcPts val="4199"/>
              </a:lnSpc>
            </a:pPr>
            <a:endParaRPr lang="en-US" sz="3499" u="none">
              <a:solidFill>
                <a:srgbClr val="000000"/>
              </a:solidFill>
              <a:latin typeface="Core Bandi Face"/>
              <a:ea typeface="Core Bandi Face"/>
              <a:cs typeface="Core Bandi Face"/>
              <a:sym typeface="Core Bandi Face"/>
            </a:endParaRPr>
          </a:p>
          <a:p>
            <a:pPr marL="0" lvl="0" indent="0" algn="l">
              <a:lnSpc>
                <a:spcPts val="4199"/>
              </a:lnSpc>
            </a:pPr>
            <a:r>
              <a:rPr lang="en-US" sz="3499" u="none">
                <a:solidFill>
                  <a:srgbClr val="000000"/>
                </a:solidFill>
                <a:latin typeface="Core Bandi Face"/>
                <a:ea typeface="Core Bandi Face"/>
                <a:cs typeface="Core Bandi Face"/>
                <a:sym typeface="Core Bandi Face"/>
              </a:rPr>
              <a:t>Sra. Tarsha Brown, Coordinadora de Participación Familiar tarshabrown@tattnall.k12.ga.us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376316" y="365921"/>
            <a:ext cx="17535369" cy="9353550"/>
          </a:xfrm>
          <a:prstGeom prst="rect">
            <a:avLst/>
          </a:prstGeom>
        </p:spPr>
        <p:txBody>
          <a:bodyPr lIns="0" tIns="0" rIns="0" bIns="0" rtlCol="0" anchor="t">
            <a:spAutoFit/>
          </a:bodyPr>
          <a:lstStyle/>
          <a:p>
            <a:pPr marL="0" lvl="0" indent="0" algn="l">
              <a:lnSpc>
                <a:spcPts val="5279"/>
              </a:lnSpc>
            </a:pPr>
            <a:endParaRPr/>
          </a:p>
          <a:p>
            <a:pPr marL="0" lvl="0" indent="0" algn="l">
              <a:lnSpc>
                <a:spcPts val="5279"/>
              </a:lnSpc>
            </a:pPr>
            <a:r>
              <a:rPr lang="en-US" sz="4399">
                <a:solidFill>
                  <a:srgbClr val="000000"/>
                </a:solidFill>
                <a:latin typeface="Core Bandi Face"/>
                <a:ea typeface="Core Bandi Face"/>
                <a:cs typeface="Core Bandi Face"/>
                <a:sym typeface="Core Bandi Face"/>
              </a:rPr>
              <a:t>Escuelas del Condado de Tattnall www.tattnallschools.org Escuela Primaria North Tattnall https://ntes.tattnallschools.org/  </a:t>
            </a:r>
          </a:p>
          <a:p>
            <a:pPr marL="0" lvl="0" indent="0" algn="l">
              <a:lnSpc>
                <a:spcPts val="5279"/>
              </a:lnSpc>
            </a:pPr>
            <a:r>
              <a:rPr lang="en-US" sz="4399">
                <a:solidFill>
                  <a:srgbClr val="000000"/>
                </a:solidFill>
                <a:latin typeface="Core Bandi Face"/>
                <a:ea typeface="Core Bandi Face"/>
                <a:cs typeface="Core Bandi Face"/>
                <a:sym typeface="Core Bandi Face"/>
              </a:rPr>
              <a:t>Escuela Primaria South Tattnall https://stes.tattnallschools.org/</a:t>
            </a:r>
          </a:p>
          <a:p>
            <a:pPr marL="0" lvl="0" indent="0" algn="l">
              <a:lnSpc>
                <a:spcPts val="5279"/>
              </a:lnSpc>
            </a:pPr>
            <a:endParaRPr lang="en-US" sz="4399">
              <a:solidFill>
                <a:srgbClr val="000000"/>
              </a:solidFill>
              <a:latin typeface="Core Bandi Face"/>
              <a:ea typeface="Core Bandi Face"/>
              <a:cs typeface="Core Bandi Face"/>
              <a:sym typeface="Core Bandi Face"/>
            </a:endParaRPr>
          </a:p>
          <a:p>
            <a:pPr marL="0" lvl="0" indent="0" algn="l">
              <a:lnSpc>
                <a:spcPts val="5279"/>
              </a:lnSpc>
            </a:pPr>
            <a:r>
              <a:rPr lang="en-US" sz="4399" u="none">
                <a:solidFill>
                  <a:srgbClr val="000000"/>
                </a:solidFill>
                <a:latin typeface="Core Bandi Face"/>
                <a:ea typeface="Core Bandi Face"/>
                <a:cs typeface="Core Bandi Face"/>
                <a:sym typeface="Core Bandi Face"/>
                <a:hlinkClick r:id="rId4" tooltip="https://stes.tattnallschools.org"/>
              </a:rPr>
              <a:t>Escuela Intermedia North Tattnall https://ntms.tattnallschools.org/  </a:t>
            </a:r>
          </a:p>
          <a:p>
            <a:pPr marL="0" lvl="0" indent="0" algn="l">
              <a:lnSpc>
                <a:spcPts val="5279"/>
              </a:lnSpc>
            </a:pPr>
            <a:r>
              <a:rPr lang="en-US" sz="4399" u="none">
                <a:solidFill>
                  <a:srgbClr val="000000"/>
                </a:solidFill>
                <a:latin typeface="Core Bandi Face"/>
                <a:ea typeface="Core Bandi Face"/>
                <a:cs typeface="Core Bandi Face"/>
                <a:sym typeface="Core Bandi Face"/>
                <a:hlinkClick r:id="rId4" tooltip="https://stes.tattnallschools.org"/>
              </a:rPr>
              <a:t>Escuela Intermedia South Tattnall https://stms.tattnallschools.org/</a:t>
            </a:r>
          </a:p>
          <a:p>
            <a:pPr marL="0" lvl="0" indent="0" algn="l">
              <a:lnSpc>
                <a:spcPts val="5279"/>
              </a:lnSpc>
            </a:pPr>
            <a:endParaRPr lang="en-US" sz="4399" u="none">
              <a:solidFill>
                <a:srgbClr val="000000"/>
              </a:solidFill>
              <a:latin typeface="Core Bandi Face"/>
              <a:ea typeface="Core Bandi Face"/>
              <a:cs typeface="Core Bandi Face"/>
              <a:sym typeface="Core Bandi Face"/>
              <a:hlinkClick r:id="rId4" tooltip="https://stes.tattnallschools.org"/>
            </a:endParaRPr>
          </a:p>
          <a:p>
            <a:pPr marL="0" lvl="0" indent="0" algn="l">
              <a:lnSpc>
                <a:spcPts val="5279"/>
              </a:lnSpc>
            </a:pPr>
            <a:r>
              <a:rPr lang="en-US" sz="4399" u="sng">
                <a:solidFill>
                  <a:srgbClr val="000000"/>
                </a:solidFill>
                <a:latin typeface="Core Bandi Face"/>
                <a:ea typeface="Core Bandi Face"/>
                <a:cs typeface="Core Bandi Face"/>
                <a:sym typeface="Core Bandi Face"/>
                <a:hlinkClick r:id="rId5" tooltip="https://stms.tattnallschools.org"/>
              </a:rPr>
              <a:t>Escuela Secundaria del Condado de Tattnall https://tchs.tattnallschools.org/ </a:t>
            </a:r>
          </a:p>
          <a:p>
            <a:pPr marL="0" lvl="0" indent="0" algn="l">
              <a:lnSpc>
                <a:spcPts val="5279"/>
              </a:lnSpc>
            </a:pPr>
            <a:endParaRPr lang="en-US" sz="4399" u="sng">
              <a:solidFill>
                <a:srgbClr val="000000"/>
              </a:solidFill>
              <a:latin typeface="Core Bandi Face"/>
              <a:ea typeface="Core Bandi Face"/>
              <a:cs typeface="Core Bandi Face"/>
              <a:sym typeface="Core Bandi Face"/>
              <a:hlinkClick r:id="rId5" tooltip="https://stms.tattnallschools.org"/>
            </a:endParaRPr>
          </a:p>
          <a:p>
            <a:pPr marL="0" lvl="0" indent="0" algn="l">
              <a:lnSpc>
                <a:spcPts val="5279"/>
              </a:lnSpc>
            </a:pPr>
            <a:r>
              <a:rPr lang="en-US" sz="4399" u="none">
                <a:solidFill>
                  <a:srgbClr val="000000"/>
                </a:solidFill>
                <a:latin typeface="Core Bandi Face"/>
                <a:ea typeface="Core Bandi Face"/>
                <a:cs typeface="Core Bandi Face"/>
                <a:sym typeface="Core Bandi Face"/>
                <a:hlinkClick r:id="rId6" tooltip="https://tchs.tattnallschools.org"/>
              </a:rPr>
              <a:t>Departamento de Educación de Georgia www.gadoe.org Departamento de Educación de los Estados Unidos www.ed.gov Estándares de Georgia www.georgiastandards.org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7705656" y="1961915"/>
            <a:ext cx="2876689" cy="2843812"/>
          </a:xfrm>
          <a:custGeom>
            <a:avLst/>
            <a:gdLst/>
            <a:ahLst/>
            <a:cxnLst/>
            <a:rect l="l" t="t" r="r" b="b"/>
            <a:pathLst>
              <a:path w="2876689" h="2843812">
                <a:moveTo>
                  <a:pt x="0" y="0"/>
                </a:moveTo>
                <a:lnTo>
                  <a:pt x="2876688" y="0"/>
                </a:lnTo>
                <a:lnTo>
                  <a:pt x="2876688" y="2843812"/>
                </a:lnTo>
                <a:lnTo>
                  <a:pt x="0" y="2843812"/>
                </a:lnTo>
                <a:lnTo>
                  <a:pt x="0" y="0"/>
                </a:lnTo>
                <a:close/>
              </a:path>
            </a:pathLst>
          </a:custGeom>
          <a:blipFill>
            <a:blip r:embed="rId4"/>
            <a:stretch>
              <a:fillRect/>
            </a:stretch>
          </a:blipFill>
        </p:spPr>
      </p:sp>
      <p:sp>
        <p:nvSpPr>
          <p:cNvPr id="4" name="TextBox 4"/>
          <p:cNvSpPr txBox="1"/>
          <p:nvPr/>
        </p:nvSpPr>
        <p:spPr>
          <a:xfrm>
            <a:off x="376316" y="5124450"/>
            <a:ext cx="17535369" cy="2686050"/>
          </a:xfrm>
          <a:prstGeom prst="rect">
            <a:avLst/>
          </a:prstGeom>
        </p:spPr>
        <p:txBody>
          <a:bodyPr lIns="0" tIns="0" rIns="0" bIns="0" rtlCol="0" anchor="t">
            <a:spAutoFit/>
          </a:bodyPr>
          <a:lstStyle/>
          <a:p>
            <a:pPr marL="0" lvl="0" indent="0" algn="l">
              <a:lnSpc>
                <a:spcPts val="5279"/>
              </a:lnSpc>
            </a:pPr>
            <a:r>
              <a:rPr lang="en-US" sz="4399">
                <a:solidFill>
                  <a:srgbClr val="000000"/>
                </a:solidFill>
                <a:latin typeface="Core Bandi Face"/>
                <a:ea typeface="Core Bandi Face"/>
                <a:cs typeface="Core Bandi Face"/>
                <a:sym typeface="Core Bandi Face"/>
              </a:rPr>
              <a:t>El Distrito Escolar del Condado de Tattnall está comprometido a hacer todo lo necesario para garantizar una educación de calidad que afirme el valor y la valía de TODOS los estudiantes y que conduzca a la graduación de la escuela secundaria y a una ciudadanía productiva. </a:t>
            </a:r>
          </a:p>
        </p:txBody>
      </p:sp>
      <p:sp>
        <p:nvSpPr>
          <p:cNvPr id="5" name="TextBox 5"/>
          <p:cNvSpPr txBox="1"/>
          <p:nvPr/>
        </p:nvSpPr>
        <p:spPr>
          <a:xfrm>
            <a:off x="376316" y="416830"/>
            <a:ext cx="17535369" cy="1704975"/>
          </a:xfrm>
          <a:prstGeom prst="rect">
            <a:avLst/>
          </a:prstGeom>
        </p:spPr>
        <p:txBody>
          <a:bodyPr lIns="0" tIns="0" rIns="0" bIns="0" rtlCol="0" anchor="t">
            <a:spAutoFit/>
          </a:bodyPr>
          <a:lstStyle/>
          <a:p>
            <a:pPr marL="0" lvl="0" indent="0" algn="ctr">
              <a:lnSpc>
                <a:spcPts val="13198"/>
              </a:lnSpc>
              <a:spcBef>
                <a:spcPct val="0"/>
              </a:spcBef>
            </a:pPr>
            <a:r>
              <a:rPr lang="en-US" sz="10999">
                <a:solidFill>
                  <a:srgbClr val="000000"/>
                </a:solidFill>
                <a:latin typeface="Core Bandi Face"/>
                <a:ea typeface="Core Bandi Face"/>
                <a:cs typeface="Core Bandi Face"/>
                <a:sym typeface="Core Bandi Face"/>
              </a:rPr>
              <a:t>“Cueste lo que cueste”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a:off x="12114471" y="2217089"/>
            <a:ext cx="4585488" cy="4706690"/>
          </a:xfrm>
          <a:custGeom>
            <a:avLst/>
            <a:gdLst/>
            <a:ahLst/>
            <a:cxnLst/>
            <a:rect l="l" t="t" r="r" b="b"/>
            <a:pathLst>
              <a:path w="4585488" h="4706690">
                <a:moveTo>
                  <a:pt x="0" y="0"/>
                </a:moveTo>
                <a:lnTo>
                  <a:pt x="4585488" y="0"/>
                </a:lnTo>
                <a:lnTo>
                  <a:pt x="4585488" y="4706690"/>
                </a:lnTo>
                <a:lnTo>
                  <a:pt x="0" y="4706690"/>
                </a:lnTo>
                <a:lnTo>
                  <a:pt x="0" y="0"/>
                </a:lnTo>
                <a:close/>
              </a:path>
            </a:pathLst>
          </a:custGeom>
          <a:blipFill>
            <a:blip r:embed="rId2"/>
            <a:stretch>
              <a:fillRect/>
            </a:stretch>
          </a:blipFill>
        </p:spPr>
      </p:sp>
      <p:sp>
        <p:nvSpPr>
          <p:cNvPr id="3" name="TextBox 3"/>
          <p:cNvSpPr txBox="1"/>
          <p:nvPr/>
        </p:nvSpPr>
        <p:spPr>
          <a:xfrm>
            <a:off x="280770" y="2102755"/>
            <a:ext cx="11208796" cy="3428600"/>
          </a:xfrm>
          <a:prstGeom prst="rect">
            <a:avLst/>
          </a:prstGeom>
        </p:spPr>
        <p:txBody>
          <a:bodyPr lIns="0" tIns="0" rIns="0" bIns="0" rtlCol="0" anchor="t">
            <a:spAutoFit/>
          </a:bodyPr>
          <a:lstStyle/>
          <a:p>
            <a:pPr marL="0" lvl="0" indent="0" algn="l">
              <a:lnSpc>
                <a:spcPts val="3374"/>
              </a:lnSpc>
            </a:pPr>
            <a:r>
              <a:rPr lang="en-US" sz="2812">
                <a:solidFill>
                  <a:srgbClr val="000000"/>
                </a:solidFill>
                <a:latin typeface="Core Bandi Face"/>
                <a:ea typeface="Core Bandi Face"/>
                <a:cs typeface="Core Bandi Face"/>
                <a:sym typeface="Core Bandi Face"/>
              </a:rPr>
              <a:t>Por favor, complete la encuesta en el siguiente enlace o utilice el código QR.</a:t>
            </a:r>
          </a:p>
          <a:p>
            <a:pPr marL="0" lvl="0" indent="0" algn="l">
              <a:lnSpc>
                <a:spcPts val="3374"/>
              </a:lnSpc>
            </a:pPr>
            <a:r>
              <a:rPr lang="en-US" sz="2812">
                <a:solidFill>
                  <a:srgbClr val="000000"/>
                </a:solidFill>
                <a:latin typeface="Core Bandi Face"/>
                <a:ea typeface="Core Bandi Face"/>
                <a:cs typeface="Core Bandi Face"/>
                <a:sym typeface="Core Bandi Face"/>
              </a:rPr>
              <a:t>Los resultados de esta encuesta se utilizarán para ayudar en el desarrollo del Plan de Participación de Padres y Familias a Nivel Escolar del Título I y en futuras actividades y eventos de participación de padres y familias. </a:t>
            </a:r>
          </a:p>
          <a:p>
            <a:pPr marL="0" lvl="0" indent="0" algn="l">
              <a:lnSpc>
                <a:spcPts val="3374"/>
              </a:lnSpc>
            </a:pPr>
            <a:r>
              <a:rPr lang="en-US" sz="2812" u="none">
                <a:solidFill>
                  <a:srgbClr val="000000"/>
                </a:solidFill>
                <a:latin typeface="Core Bandi Face"/>
                <a:ea typeface="Core Bandi Face"/>
                <a:cs typeface="Core Bandi Face"/>
                <a:sym typeface="Core Bandi Face"/>
              </a:rPr>
              <a:t>Si tiene alguna pregunta o sugerencia, comuníquese con la escuela de su hijo al número que se proporcionó anteriormente.</a:t>
            </a:r>
          </a:p>
        </p:txBody>
      </p:sp>
      <p:sp>
        <p:nvSpPr>
          <p:cNvPr id="4" name="TextBox 4"/>
          <p:cNvSpPr txBox="1"/>
          <p:nvPr/>
        </p:nvSpPr>
        <p:spPr>
          <a:xfrm>
            <a:off x="376316" y="416830"/>
            <a:ext cx="17535369" cy="1704975"/>
          </a:xfrm>
          <a:prstGeom prst="rect">
            <a:avLst/>
          </a:prstGeom>
        </p:spPr>
        <p:txBody>
          <a:bodyPr lIns="0" tIns="0" rIns="0" bIns="0" rtlCol="0" anchor="t">
            <a:spAutoFit/>
          </a:bodyPr>
          <a:lstStyle/>
          <a:p>
            <a:pPr marL="0" lvl="0" indent="0" algn="ctr">
              <a:lnSpc>
                <a:spcPts val="13198"/>
              </a:lnSpc>
              <a:spcBef>
                <a:spcPct val="0"/>
              </a:spcBef>
            </a:pPr>
            <a:r>
              <a:rPr lang="en-US" sz="10999">
                <a:solidFill>
                  <a:srgbClr val="000000"/>
                </a:solidFill>
                <a:latin typeface="Core Bandi Face"/>
                <a:ea typeface="Core Bandi Face"/>
                <a:cs typeface="Core Bandi Face"/>
                <a:sym typeface="Core Bandi Face"/>
              </a:rPr>
              <a:t>Preguntas/Evaluaciones</a:t>
            </a:r>
          </a:p>
        </p:txBody>
      </p:sp>
      <p:sp>
        <p:nvSpPr>
          <p:cNvPr id="5" name="TextBox 5"/>
          <p:cNvSpPr txBox="1"/>
          <p:nvPr/>
        </p:nvSpPr>
        <p:spPr>
          <a:xfrm>
            <a:off x="592413" y="6496771"/>
            <a:ext cx="17535369" cy="733425"/>
          </a:xfrm>
          <a:prstGeom prst="rect">
            <a:avLst/>
          </a:prstGeom>
        </p:spPr>
        <p:txBody>
          <a:bodyPr lIns="0" tIns="0" rIns="0" bIns="0" rtlCol="0" anchor="t">
            <a:spAutoFit/>
          </a:bodyPr>
          <a:lstStyle/>
          <a:p>
            <a:pPr marL="0" lvl="0" indent="0" algn="just">
              <a:lnSpc>
                <a:spcPts val="5639"/>
              </a:lnSpc>
              <a:spcBef>
                <a:spcPct val="0"/>
              </a:spcBef>
            </a:pPr>
            <a:r>
              <a:rPr lang="en-US" sz="4699" u="sng">
                <a:solidFill>
                  <a:srgbClr val="000000"/>
                </a:solidFill>
                <a:latin typeface="Core Bandi Face"/>
                <a:ea typeface="Core Bandi Face"/>
                <a:cs typeface="Core Bandi Face"/>
                <a:sym typeface="Core Bandi Face"/>
                <a:hlinkClick r:id="rId3" tooltip="https://docs.google.com/forms/d/e/1FAIpQLSf9iH_R8HzrRI_fm-Wy2KsNg8cs0l9pAxhGilZPGV6kZm8lIA/viewform?usp=sharing&amp;ouid=100332902119078334249"/>
              </a:rPr>
              <a:t>Encuesta de evaluación</a:t>
            </a:r>
          </a:p>
        </p:txBody>
      </p:sp>
      <p:sp>
        <p:nvSpPr>
          <p:cNvPr id="6" name="TextBox 6"/>
          <p:cNvSpPr txBox="1"/>
          <p:nvPr/>
        </p:nvSpPr>
        <p:spPr>
          <a:xfrm>
            <a:off x="592413" y="7446802"/>
            <a:ext cx="8978335" cy="762000"/>
          </a:xfrm>
          <a:prstGeom prst="rect">
            <a:avLst/>
          </a:prstGeom>
        </p:spPr>
        <p:txBody>
          <a:bodyPr lIns="0" tIns="0" rIns="0" bIns="0" rtlCol="0" anchor="t">
            <a:spAutoFit/>
          </a:bodyPr>
          <a:lstStyle/>
          <a:p>
            <a:pPr marL="0" lvl="0" indent="0" algn="l">
              <a:lnSpc>
                <a:spcPts val="5845"/>
              </a:lnSpc>
              <a:spcBef>
                <a:spcPct val="0"/>
              </a:spcBef>
            </a:pPr>
            <a:r>
              <a:rPr lang="en-US" sz="4871">
                <a:solidFill>
                  <a:srgbClr val="000000"/>
                </a:solidFill>
                <a:latin typeface="Core Bandi Face"/>
                <a:ea typeface="Core Bandi Face"/>
                <a:cs typeface="Core Bandi Face"/>
                <a:sym typeface="Core Bandi Face"/>
              </a:rPr>
              <a:t>Gracias por su apoyo.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2946</Words>
  <Application>Microsoft Office PowerPoint</Application>
  <PresentationFormat>Custom</PresentationFormat>
  <Paragraphs>202</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Core Bandi Face</vt:lpstr>
      <vt:lpstr>Calibri</vt:lpstr>
      <vt:lpstr>Adigiana Extreme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Spanish FY27 STMS Annual Title 1 Meeting Presentation</dc:title>
  <dc:creator>Kimberly Scott</dc:creator>
  <cp:lastModifiedBy>Kimberly Scott</cp:lastModifiedBy>
  <cp:revision>3</cp:revision>
  <cp:lastPrinted>2026-09-09T16:06:21Z</cp:lastPrinted>
  <dcterms:created xsi:type="dcterms:W3CDTF">2006-08-16T00:00:00Z</dcterms:created>
  <dcterms:modified xsi:type="dcterms:W3CDTF">2026-09-09T16:06:23Z</dcterms:modified>
  <dc:identifier>DAHUtySdwBc</dc:identifier>
</cp:coreProperties>
</file>