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2" r:id="rId4"/>
  </p:sldMasterIdLst>
  <p:notesMasterIdLst>
    <p:notesMasterId r:id="rId30"/>
  </p:notesMasterIdLst>
  <p:handoutMasterIdLst>
    <p:handoutMasterId r:id="rId31"/>
  </p:handoutMasterIdLst>
  <p:sldIdLst>
    <p:sldId id="280" r:id="rId5"/>
    <p:sldId id="313" r:id="rId6"/>
    <p:sldId id="281" r:id="rId7"/>
    <p:sldId id="294" r:id="rId8"/>
    <p:sldId id="285" r:id="rId9"/>
    <p:sldId id="288" r:id="rId10"/>
    <p:sldId id="297" r:id="rId11"/>
    <p:sldId id="303" r:id="rId12"/>
    <p:sldId id="306" r:id="rId13"/>
    <p:sldId id="296" r:id="rId14"/>
    <p:sldId id="282" r:id="rId15"/>
    <p:sldId id="298" r:id="rId16"/>
    <p:sldId id="289" r:id="rId17"/>
    <p:sldId id="299" r:id="rId18"/>
    <p:sldId id="292" r:id="rId19"/>
    <p:sldId id="304" r:id="rId20"/>
    <p:sldId id="305" r:id="rId21"/>
    <p:sldId id="301" r:id="rId22"/>
    <p:sldId id="293" r:id="rId23"/>
    <p:sldId id="307" r:id="rId24"/>
    <p:sldId id="312" r:id="rId25"/>
    <p:sldId id="310" r:id="rId26"/>
    <p:sldId id="308" r:id="rId27"/>
    <p:sldId id="309" r:id="rId28"/>
    <p:sldId id="311" r:id="rId29"/>
  </p:sldIdLst>
  <p:sldSz cx="12192000" cy="6858000"/>
  <p:notesSz cx="7010400" cy="92964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urglass 30 seconds" id="{4B676263-40F7-42F5-80D7-DFD15D3801F5}">
          <p14:sldIdLst>
            <p14:sldId id="280"/>
            <p14:sldId id="313"/>
            <p14:sldId id="281"/>
            <p14:sldId id="294"/>
            <p14:sldId id="285"/>
            <p14:sldId id="288"/>
            <p14:sldId id="297"/>
            <p14:sldId id="303"/>
            <p14:sldId id="306"/>
            <p14:sldId id="296"/>
            <p14:sldId id="282"/>
            <p14:sldId id="298"/>
            <p14:sldId id="289"/>
            <p14:sldId id="299"/>
          </p14:sldIdLst>
        </p14:section>
        <p14:section name="hourglass 20 minutes" id="{F4197064-804C-4618-B493-A54012A178B7}">
          <p14:sldIdLst>
            <p14:sldId id="292"/>
            <p14:sldId id="304"/>
            <p14:sldId id="305"/>
            <p14:sldId id="301"/>
            <p14:sldId id="293"/>
            <p14:sldId id="307"/>
            <p14:sldId id="312"/>
            <p14:sldId id="310"/>
            <p14:sldId id="308"/>
            <p14:sldId id="309"/>
          </p14:sldIdLst>
        </p14:section>
        <p14:section name="hourglass 30 minutes" id="{9629C67B-FFE5-41E5-93AC-EBC0320EA883}">
          <p14:sldIdLst>
            <p14:sldId id="31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BCB5"/>
    <a:srgbClr val="FDD0A4"/>
    <a:srgbClr val="FDCA9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guide orient="horz" pos="2160"/>
        <p:guide pos="3863"/>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ELA Grade Level Placement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Mid to Above Level</c:v>
                </c:pt>
                <c:pt idx="1">
                  <c:v>Early On Grade Level</c:v>
                </c:pt>
                <c:pt idx="2">
                  <c:v>One Grade Below</c:v>
                </c:pt>
                <c:pt idx="3">
                  <c:v>Two Grades Below</c:v>
                </c:pt>
                <c:pt idx="4">
                  <c:v>Three or More Below</c:v>
                </c:pt>
              </c:strCache>
            </c:strRef>
          </c:cat>
          <c:val>
            <c:numRef>
              <c:f>Sheet1!$B$2:$B$6</c:f>
              <c:numCache>
                <c:formatCode>General</c:formatCode>
                <c:ptCount val="5"/>
                <c:pt idx="0">
                  <c:v>24</c:v>
                </c:pt>
                <c:pt idx="1">
                  <c:v>47</c:v>
                </c:pt>
                <c:pt idx="2">
                  <c:v>66</c:v>
                </c:pt>
                <c:pt idx="3">
                  <c:v>70</c:v>
                </c:pt>
                <c:pt idx="4">
                  <c:v>153</c:v>
                </c:pt>
              </c:numCache>
            </c:numRef>
          </c:val>
          <c:extLst>
            <c:ext xmlns:c16="http://schemas.microsoft.com/office/drawing/2014/chart" uri="{C3380CC4-5D6E-409C-BE32-E72D297353CC}">
              <c16:uniqueId val="{00000000-3714-4983-962A-988D89747378}"/>
            </c:ext>
          </c:extLst>
        </c:ser>
        <c:ser>
          <c:idx val="1"/>
          <c:order val="1"/>
          <c:tx>
            <c:strRef>
              <c:f>Sheet1!$C$1</c:f>
              <c:strCache>
                <c:ptCount val="1"/>
                <c:pt idx="0">
                  <c:v>Winter</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Mid to Above Level</c:v>
                </c:pt>
                <c:pt idx="1">
                  <c:v>Early On Grade Level</c:v>
                </c:pt>
                <c:pt idx="2">
                  <c:v>One Grade Below</c:v>
                </c:pt>
                <c:pt idx="3">
                  <c:v>Two Grades Below</c:v>
                </c:pt>
                <c:pt idx="4">
                  <c:v>Three or More Below</c:v>
                </c:pt>
              </c:strCache>
            </c:strRef>
          </c:cat>
          <c:val>
            <c:numRef>
              <c:f>Sheet1!$C$2:$C$6</c:f>
              <c:numCache>
                <c:formatCode>General</c:formatCode>
                <c:ptCount val="5"/>
                <c:pt idx="0">
                  <c:v>46</c:v>
                </c:pt>
                <c:pt idx="1">
                  <c:v>64</c:v>
                </c:pt>
                <c:pt idx="2">
                  <c:v>81</c:v>
                </c:pt>
                <c:pt idx="3">
                  <c:v>55</c:v>
                </c:pt>
                <c:pt idx="4">
                  <c:v>124</c:v>
                </c:pt>
              </c:numCache>
            </c:numRef>
          </c:val>
          <c:extLst>
            <c:ext xmlns:c16="http://schemas.microsoft.com/office/drawing/2014/chart" uri="{C3380CC4-5D6E-409C-BE32-E72D297353CC}">
              <c16:uniqueId val="{00000001-3714-4983-962A-988D89747378}"/>
            </c:ext>
          </c:extLst>
        </c:ser>
        <c:dLbls>
          <c:dLblPos val="inEnd"/>
          <c:showLegendKey val="0"/>
          <c:showVal val="1"/>
          <c:showCatName val="0"/>
          <c:showSerName val="0"/>
          <c:showPercent val="0"/>
          <c:showBubbleSize val="0"/>
        </c:dLbls>
        <c:gapWidth val="65"/>
        <c:axId val="305392047"/>
        <c:axId val="438587967"/>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Sheet1!$A$2:$A$6</c15:sqref>
                        </c15:formulaRef>
                      </c:ext>
                    </c:extLst>
                    <c:strCache>
                      <c:ptCount val="5"/>
                      <c:pt idx="0">
                        <c:v>Mid to Above Level</c:v>
                      </c:pt>
                      <c:pt idx="1">
                        <c:v>Early On Grade Level</c:v>
                      </c:pt>
                      <c:pt idx="2">
                        <c:v>One Grade Below</c:v>
                      </c:pt>
                      <c:pt idx="3">
                        <c:v>Two Grades Below</c:v>
                      </c:pt>
                      <c:pt idx="4">
                        <c:v>Three or More Below</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2-3714-4983-962A-988D89747378}"/>
                  </c:ext>
                </c:extLst>
              </c15:ser>
            </c15:filteredBarSeries>
          </c:ext>
        </c:extLst>
      </c:barChart>
      <c:catAx>
        <c:axId val="30539204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38587967"/>
        <c:crosses val="autoZero"/>
        <c:auto val="1"/>
        <c:lblAlgn val="ctr"/>
        <c:lblOffset val="100"/>
        <c:noMultiLvlLbl val="0"/>
      </c:catAx>
      <c:valAx>
        <c:axId val="43858796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0539204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Math Grade Level Placement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Early on Grade Level</c:v>
                </c:pt>
                <c:pt idx="1">
                  <c:v>Mid to Above Level</c:v>
                </c:pt>
                <c:pt idx="2">
                  <c:v>One Grade Below</c:v>
                </c:pt>
                <c:pt idx="3">
                  <c:v>Two Grades Below</c:v>
                </c:pt>
                <c:pt idx="4">
                  <c:v>Three or More Below</c:v>
                </c:pt>
              </c:strCache>
            </c:strRef>
          </c:cat>
          <c:val>
            <c:numRef>
              <c:f>Sheet1!$B$2:$B$6</c:f>
              <c:numCache>
                <c:formatCode>General</c:formatCode>
                <c:ptCount val="5"/>
                <c:pt idx="0">
                  <c:v>2</c:v>
                </c:pt>
                <c:pt idx="1">
                  <c:v>30</c:v>
                </c:pt>
                <c:pt idx="2">
                  <c:v>128</c:v>
                </c:pt>
                <c:pt idx="3">
                  <c:v>65</c:v>
                </c:pt>
                <c:pt idx="4">
                  <c:v>134</c:v>
                </c:pt>
              </c:numCache>
            </c:numRef>
          </c:val>
          <c:extLst>
            <c:ext xmlns:c16="http://schemas.microsoft.com/office/drawing/2014/chart" uri="{C3380CC4-5D6E-409C-BE32-E72D297353CC}">
              <c16:uniqueId val="{00000000-E3DA-4CD8-9460-A1776B726CD4}"/>
            </c:ext>
          </c:extLst>
        </c:ser>
        <c:ser>
          <c:idx val="1"/>
          <c:order val="1"/>
          <c:tx>
            <c:strRef>
              <c:f>Sheet1!$C$1</c:f>
              <c:strCache>
                <c:ptCount val="1"/>
                <c:pt idx="0">
                  <c:v>Winter</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Early on Grade Level</c:v>
                </c:pt>
                <c:pt idx="1">
                  <c:v>Mid to Above Level</c:v>
                </c:pt>
                <c:pt idx="2">
                  <c:v>One Grade Below</c:v>
                </c:pt>
                <c:pt idx="3">
                  <c:v>Two Grades Below</c:v>
                </c:pt>
                <c:pt idx="4">
                  <c:v>Three or More Below</c:v>
                </c:pt>
              </c:strCache>
            </c:strRef>
          </c:cat>
          <c:val>
            <c:numRef>
              <c:f>Sheet1!$C$2:$C$6</c:f>
              <c:numCache>
                <c:formatCode>General</c:formatCode>
                <c:ptCount val="5"/>
                <c:pt idx="0">
                  <c:v>16</c:v>
                </c:pt>
                <c:pt idx="1">
                  <c:v>54</c:v>
                </c:pt>
                <c:pt idx="2">
                  <c:v>145</c:v>
                </c:pt>
                <c:pt idx="3">
                  <c:v>54</c:v>
                </c:pt>
                <c:pt idx="4">
                  <c:v>101</c:v>
                </c:pt>
              </c:numCache>
            </c:numRef>
          </c:val>
          <c:extLst>
            <c:ext xmlns:c16="http://schemas.microsoft.com/office/drawing/2014/chart" uri="{C3380CC4-5D6E-409C-BE32-E72D297353CC}">
              <c16:uniqueId val="{00000001-E3DA-4CD8-9460-A1776B726CD4}"/>
            </c:ext>
          </c:extLst>
        </c:ser>
        <c:dLbls>
          <c:dLblPos val="inEnd"/>
          <c:showLegendKey val="0"/>
          <c:showVal val="1"/>
          <c:showCatName val="0"/>
          <c:showSerName val="0"/>
          <c:showPercent val="0"/>
          <c:showBubbleSize val="0"/>
        </c:dLbls>
        <c:gapWidth val="65"/>
        <c:axId val="640143599"/>
        <c:axId val="472947535"/>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Sheet1!$A$2:$A$6</c15:sqref>
                        </c15:formulaRef>
                      </c:ext>
                    </c:extLst>
                    <c:strCache>
                      <c:ptCount val="5"/>
                      <c:pt idx="0">
                        <c:v>Early on Grade Level</c:v>
                      </c:pt>
                      <c:pt idx="1">
                        <c:v>Mid to Above Level</c:v>
                      </c:pt>
                      <c:pt idx="2">
                        <c:v>One Grade Below</c:v>
                      </c:pt>
                      <c:pt idx="3">
                        <c:v>Two Grades Below</c:v>
                      </c:pt>
                      <c:pt idx="4">
                        <c:v>Three or More Below</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2-E3DA-4CD8-9460-A1776B726CD4}"/>
                  </c:ext>
                </c:extLst>
              </c15:ser>
            </c15:filteredBarSeries>
          </c:ext>
        </c:extLst>
      </c:barChart>
      <c:catAx>
        <c:axId val="64014359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72947535"/>
        <c:crosses val="autoZero"/>
        <c:auto val="1"/>
        <c:lblAlgn val="ctr"/>
        <c:lblOffset val="100"/>
        <c:noMultiLvlLbl val="0"/>
      </c:catAx>
      <c:valAx>
        <c:axId val="4729475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4014359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20CA46-A572-4745-AC40-8287827DD11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1BDFA37F-2F56-4E29-B963-DED9788F57D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51DF39A-4946-45FD-94FB-8FDEEB2A1DCC}" type="datetimeFigureOut">
              <a:rPr lang="en-US" smtClean="0"/>
              <a:t>1/26/2023</a:t>
            </a:fld>
            <a:endParaRPr lang="en-US" dirty="0"/>
          </a:p>
        </p:txBody>
      </p:sp>
      <p:sp>
        <p:nvSpPr>
          <p:cNvPr id="4" name="Footer Placeholder 3">
            <a:extLst>
              <a:ext uri="{FF2B5EF4-FFF2-40B4-BE49-F238E27FC236}">
                <a16:creationId xmlns:a16="http://schemas.microsoft.com/office/drawing/2014/main" id="{8E95F35A-2196-4BAC-874D-AF175B85198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5B457ED-8CEB-4432-BA92-B9D1EE15AFF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512E695-F8F2-4AC4-99E4-05F4F04547D1}" type="slidenum">
              <a:rPr lang="en-US" smtClean="0"/>
              <a:t>‹#›</a:t>
            </a:fld>
            <a:endParaRPr lang="en-US" dirty="0"/>
          </a:p>
        </p:txBody>
      </p:sp>
    </p:spTree>
    <p:extLst>
      <p:ext uri="{BB962C8B-B14F-4D97-AF65-F5344CB8AC3E}">
        <p14:creationId xmlns:p14="http://schemas.microsoft.com/office/powerpoint/2010/main" val="1389239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DD16D4-4203-4269-BC7A-0930E85A7BE3}" type="datetimeFigureOut">
              <a:rPr lang="en-US" smtClean="0"/>
              <a:t>1/26/2023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3F689E5-7F3D-48C0-860B-266C9787AF4A}" type="slidenum">
              <a:rPr lang="en-US" smtClean="0"/>
              <a:t>‹#›</a:t>
            </a:fld>
            <a:endParaRPr lang="en-US" dirty="0"/>
          </a:p>
        </p:txBody>
      </p:sp>
    </p:spTree>
    <p:extLst>
      <p:ext uri="{BB962C8B-B14F-4D97-AF65-F5344CB8AC3E}">
        <p14:creationId xmlns:p14="http://schemas.microsoft.com/office/powerpoint/2010/main" val="72645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30000" dirty="0"/>
              <a:t>th</a:t>
            </a:r>
            <a:r>
              <a:rPr lang="en-US" dirty="0"/>
              <a:t> Grade- 85 tested</a:t>
            </a:r>
          </a:p>
          <a:p>
            <a:r>
              <a:rPr lang="en-US" dirty="0"/>
              <a:t>6</a:t>
            </a:r>
            <a:r>
              <a:rPr lang="en-US" baseline="30000" dirty="0"/>
              <a:t>th</a:t>
            </a:r>
            <a:r>
              <a:rPr lang="en-US" dirty="0"/>
              <a:t> Grade-93 tested</a:t>
            </a:r>
          </a:p>
          <a:p>
            <a:r>
              <a:rPr lang="en-US" dirty="0"/>
              <a:t>7</a:t>
            </a:r>
            <a:r>
              <a:rPr lang="en-US" baseline="30000" dirty="0"/>
              <a:t>th</a:t>
            </a:r>
            <a:r>
              <a:rPr lang="en-US" dirty="0"/>
              <a:t> Grade- 92 tested</a:t>
            </a:r>
          </a:p>
          <a:p>
            <a:r>
              <a:rPr lang="en-US" dirty="0"/>
              <a:t>8</a:t>
            </a:r>
            <a:r>
              <a:rPr lang="en-US" baseline="30000" dirty="0"/>
              <a:t>th</a:t>
            </a:r>
            <a:r>
              <a:rPr lang="en-US" dirty="0"/>
              <a:t> Grade -96 tested</a:t>
            </a:r>
          </a:p>
        </p:txBody>
      </p:sp>
      <p:sp>
        <p:nvSpPr>
          <p:cNvPr id="4" name="Slide Number Placeholder 3"/>
          <p:cNvSpPr>
            <a:spLocks noGrp="1"/>
          </p:cNvSpPr>
          <p:nvPr>
            <p:ph type="sldNum" sz="quarter" idx="5"/>
          </p:nvPr>
        </p:nvSpPr>
        <p:spPr/>
        <p:txBody>
          <a:bodyPr/>
          <a:lstStyle/>
          <a:p>
            <a:fld id="{73F689E5-7F3D-48C0-860B-266C9787AF4A}" type="slidenum">
              <a:rPr lang="en-US" smtClean="0"/>
              <a:t>8</a:t>
            </a:fld>
            <a:endParaRPr lang="en-US" dirty="0"/>
          </a:p>
        </p:txBody>
      </p:sp>
    </p:spTree>
    <p:extLst>
      <p:ext uri="{BB962C8B-B14F-4D97-AF65-F5344CB8AC3E}">
        <p14:creationId xmlns:p14="http://schemas.microsoft.com/office/powerpoint/2010/main" val="284224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30000" dirty="0"/>
              <a:t>th</a:t>
            </a:r>
            <a:r>
              <a:rPr lang="en-US" dirty="0"/>
              <a:t> Grade- 85 tested</a:t>
            </a:r>
          </a:p>
          <a:p>
            <a:r>
              <a:rPr lang="en-US" dirty="0"/>
              <a:t>6</a:t>
            </a:r>
            <a:r>
              <a:rPr lang="en-US" baseline="30000" dirty="0"/>
              <a:t>th</a:t>
            </a:r>
            <a:r>
              <a:rPr lang="en-US" dirty="0"/>
              <a:t> Grade-93 tested</a:t>
            </a:r>
          </a:p>
          <a:p>
            <a:r>
              <a:rPr lang="en-US" dirty="0"/>
              <a:t>7</a:t>
            </a:r>
            <a:r>
              <a:rPr lang="en-US" baseline="30000" dirty="0"/>
              <a:t>th</a:t>
            </a:r>
            <a:r>
              <a:rPr lang="en-US" dirty="0"/>
              <a:t> Grade- 91 tested</a:t>
            </a:r>
          </a:p>
          <a:p>
            <a:r>
              <a:rPr lang="en-US" dirty="0"/>
              <a:t>8</a:t>
            </a:r>
            <a:r>
              <a:rPr lang="en-US" baseline="30000" dirty="0"/>
              <a:t>th</a:t>
            </a:r>
            <a:r>
              <a:rPr lang="en-US" dirty="0"/>
              <a:t> Grade -96 tested</a:t>
            </a:r>
          </a:p>
          <a:p>
            <a:endParaRPr lang="en-US" dirty="0"/>
          </a:p>
          <a:p>
            <a:r>
              <a:rPr lang="en-US" dirty="0"/>
              <a:t>Total Typical Growth</a:t>
            </a:r>
          </a:p>
          <a:p>
            <a:r>
              <a:rPr lang="en-US" dirty="0"/>
              <a:t>`213 students met Typical Growth Target out of 366 students assessed= 58% of Students have already met typical growth for the year</a:t>
            </a:r>
          </a:p>
          <a:p>
            <a:endParaRPr lang="en-US" dirty="0"/>
          </a:p>
          <a:p>
            <a:r>
              <a:rPr lang="en-US" dirty="0"/>
              <a:t>Stretch Goals</a:t>
            </a:r>
          </a:p>
          <a:p>
            <a:r>
              <a:rPr lang="en-US" dirty="0"/>
              <a:t>71 students met stretch goals </a:t>
            </a:r>
            <a:r>
              <a:rPr lang="en-US" dirty="0" err="1"/>
              <a:t>ourt</a:t>
            </a:r>
            <a:r>
              <a:rPr lang="en-US" dirty="0"/>
              <a:t> of 366 students = 19%</a:t>
            </a:r>
          </a:p>
        </p:txBody>
      </p:sp>
      <p:sp>
        <p:nvSpPr>
          <p:cNvPr id="4" name="Slide Number Placeholder 3"/>
          <p:cNvSpPr>
            <a:spLocks noGrp="1"/>
          </p:cNvSpPr>
          <p:nvPr>
            <p:ph type="sldNum" sz="quarter" idx="5"/>
          </p:nvPr>
        </p:nvSpPr>
        <p:spPr/>
        <p:txBody>
          <a:bodyPr/>
          <a:lstStyle/>
          <a:p>
            <a:fld id="{73F689E5-7F3D-48C0-860B-266C9787AF4A}" type="slidenum">
              <a:rPr lang="en-US" smtClean="0"/>
              <a:t>9</a:t>
            </a:fld>
            <a:endParaRPr lang="en-US" dirty="0"/>
          </a:p>
        </p:txBody>
      </p:sp>
    </p:spTree>
    <p:extLst>
      <p:ext uri="{BB962C8B-B14F-4D97-AF65-F5344CB8AC3E}">
        <p14:creationId xmlns:p14="http://schemas.microsoft.com/office/powerpoint/2010/main" val="418984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ELA</a:t>
            </a:r>
          </a:p>
          <a:p>
            <a:pPr marL="174708" indent="-174708">
              <a:buFont typeface="Arial" panose="020B0604020202020204" pitchFamily="34" charset="0"/>
              <a:buChar char="•"/>
            </a:pPr>
            <a:r>
              <a:rPr lang="en-US" dirty="0"/>
              <a:t>Vocabulary Mini-Lessons (Reading Coach is working on some ideas)</a:t>
            </a:r>
          </a:p>
          <a:p>
            <a:pPr marL="174708" indent="-174708">
              <a:buFont typeface="Arial" panose="020B0604020202020204" pitchFamily="34" charset="0"/>
              <a:buChar char="•"/>
            </a:pPr>
            <a:r>
              <a:rPr lang="en-US" dirty="0"/>
              <a:t> </a:t>
            </a:r>
            <a:r>
              <a:rPr lang="en-US" dirty="0" err="1"/>
              <a:t>i</a:t>
            </a:r>
            <a:r>
              <a:rPr lang="en-US" dirty="0"/>
              <a:t>-Ready Lessons</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3F689E5-7F3D-48C0-860B-266C9787AF4A}" type="slidenum">
              <a:rPr lang="en-US" smtClean="0"/>
              <a:t>10</a:t>
            </a:fld>
            <a:endParaRPr lang="en-US" dirty="0"/>
          </a:p>
        </p:txBody>
      </p:sp>
    </p:spTree>
    <p:extLst>
      <p:ext uri="{BB962C8B-B14F-4D97-AF65-F5344CB8AC3E}">
        <p14:creationId xmlns:p14="http://schemas.microsoft.com/office/powerpoint/2010/main" val="252420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30000" dirty="0"/>
              <a:t>th</a:t>
            </a:r>
            <a:r>
              <a:rPr lang="en-US" dirty="0"/>
              <a:t> Grade- 85 tested</a:t>
            </a:r>
          </a:p>
          <a:p>
            <a:r>
              <a:rPr lang="en-US" dirty="0"/>
              <a:t>6</a:t>
            </a:r>
            <a:r>
              <a:rPr lang="en-US" baseline="30000" dirty="0"/>
              <a:t>th</a:t>
            </a:r>
            <a:r>
              <a:rPr lang="en-US" dirty="0"/>
              <a:t> Grade-93 tested</a:t>
            </a:r>
          </a:p>
          <a:p>
            <a:r>
              <a:rPr lang="en-US" dirty="0"/>
              <a:t>7</a:t>
            </a:r>
            <a:r>
              <a:rPr lang="en-US" baseline="30000" dirty="0"/>
              <a:t>th</a:t>
            </a:r>
            <a:r>
              <a:rPr lang="en-US" dirty="0"/>
              <a:t> Grade- 91 tested</a:t>
            </a:r>
          </a:p>
          <a:p>
            <a:r>
              <a:rPr lang="en-US" dirty="0"/>
              <a:t>8</a:t>
            </a:r>
            <a:r>
              <a:rPr lang="en-US" baseline="30000" dirty="0"/>
              <a:t>th</a:t>
            </a:r>
            <a:r>
              <a:rPr lang="en-US" dirty="0"/>
              <a:t> Grade -96 tested</a:t>
            </a:r>
          </a:p>
          <a:p>
            <a:endParaRPr lang="en-US" dirty="0"/>
          </a:p>
          <a:p>
            <a:r>
              <a:rPr lang="en-US" dirty="0"/>
              <a:t>Total Typical Growth</a:t>
            </a:r>
          </a:p>
          <a:p>
            <a:r>
              <a:rPr lang="en-US" dirty="0"/>
              <a:t>`147 students met Typical Growth Target out of 365 students assessed= 40% of Students have already met typical growth for the year</a:t>
            </a:r>
          </a:p>
          <a:p>
            <a:endParaRPr lang="en-US" dirty="0"/>
          </a:p>
          <a:p>
            <a:r>
              <a:rPr lang="en-US" dirty="0"/>
              <a:t>Stretch Goal</a:t>
            </a:r>
          </a:p>
          <a:p>
            <a:r>
              <a:rPr lang="en-US" dirty="0"/>
              <a:t>39 students out of 365 students= 11%</a:t>
            </a:r>
          </a:p>
        </p:txBody>
      </p:sp>
      <p:sp>
        <p:nvSpPr>
          <p:cNvPr id="4" name="Slide Number Placeholder 3"/>
          <p:cNvSpPr>
            <a:spLocks noGrp="1"/>
          </p:cNvSpPr>
          <p:nvPr>
            <p:ph type="sldNum" sz="quarter" idx="5"/>
          </p:nvPr>
        </p:nvSpPr>
        <p:spPr/>
        <p:txBody>
          <a:bodyPr/>
          <a:lstStyle/>
          <a:p>
            <a:fld id="{73F689E5-7F3D-48C0-860B-266C9787AF4A}" type="slidenum">
              <a:rPr lang="en-US" smtClean="0"/>
              <a:t>16</a:t>
            </a:fld>
            <a:endParaRPr lang="en-US" dirty="0"/>
          </a:p>
        </p:txBody>
      </p:sp>
    </p:spTree>
    <p:extLst>
      <p:ext uri="{BB962C8B-B14F-4D97-AF65-F5344CB8AC3E}">
        <p14:creationId xmlns:p14="http://schemas.microsoft.com/office/powerpoint/2010/main" val="196601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30000" dirty="0"/>
              <a:t>th</a:t>
            </a:r>
            <a:r>
              <a:rPr lang="en-US" dirty="0"/>
              <a:t> Grade- 85 tested</a:t>
            </a:r>
          </a:p>
          <a:p>
            <a:r>
              <a:rPr lang="en-US" dirty="0"/>
              <a:t>6</a:t>
            </a:r>
            <a:r>
              <a:rPr lang="en-US" baseline="30000" dirty="0"/>
              <a:t>th</a:t>
            </a:r>
            <a:r>
              <a:rPr lang="en-US" dirty="0"/>
              <a:t> Grade-93 tested</a:t>
            </a:r>
          </a:p>
          <a:p>
            <a:r>
              <a:rPr lang="en-US" dirty="0"/>
              <a:t>7</a:t>
            </a:r>
            <a:r>
              <a:rPr lang="en-US" baseline="30000" dirty="0"/>
              <a:t>th</a:t>
            </a:r>
            <a:r>
              <a:rPr lang="en-US" dirty="0"/>
              <a:t> Grade- 91 tested</a:t>
            </a:r>
          </a:p>
          <a:p>
            <a:r>
              <a:rPr lang="en-US" dirty="0"/>
              <a:t>8</a:t>
            </a:r>
            <a:r>
              <a:rPr lang="en-US" baseline="30000" dirty="0"/>
              <a:t>th</a:t>
            </a:r>
            <a:r>
              <a:rPr lang="en-US" dirty="0"/>
              <a:t> Grade -96 tested</a:t>
            </a:r>
          </a:p>
          <a:p>
            <a:endParaRPr lang="en-US" dirty="0"/>
          </a:p>
          <a:p>
            <a:r>
              <a:rPr lang="en-US" dirty="0"/>
              <a:t>Total Typical Growth</a:t>
            </a:r>
          </a:p>
          <a:p>
            <a:r>
              <a:rPr lang="en-US" dirty="0"/>
              <a:t>`147 students met Typical Growth Target out of 365 students assessed= 40% of Students have already met typical growth for the year</a:t>
            </a:r>
          </a:p>
        </p:txBody>
      </p:sp>
      <p:sp>
        <p:nvSpPr>
          <p:cNvPr id="4" name="Slide Number Placeholder 3"/>
          <p:cNvSpPr>
            <a:spLocks noGrp="1"/>
          </p:cNvSpPr>
          <p:nvPr>
            <p:ph type="sldNum" sz="quarter" idx="5"/>
          </p:nvPr>
        </p:nvSpPr>
        <p:spPr/>
        <p:txBody>
          <a:bodyPr/>
          <a:lstStyle/>
          <a:p>
            <a:fld id="{73F689E5-7F3D-48C0-860B-266C9787AF4A}" type="slidenum">
              <a:rPr lang="en-US" smtClean="0"/>
              <a:t>17</a:t>
            </a:fld>
            <a:endParaRPr lang="en-US" dirty="0"/>
          </a:p>
        </p:txBody>
      </p:sp>
    </p:spTree>
    <p:extLst>
      <p:ext uri="{BB962C8B-B14F-4D97-AF65-F5344CB8AC3E}">
        <p14:creationId xmlns:p14="http://schemas.microsoft.com/office/powerpoint/2010/main" val="276957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a:t>
            </a:r>
          </a:p>
          <a:p>
            <a:pPr marL="174708" indent="-174708">
              <a:buFont typeface="Arial" panose="020B0604020202020204" pitchFamily="34" charset="0"/>
              <a:buChar char="•"/>
            </a:pPr>
            <a:r>
              <a:rPr lang="en-US" dirty="0"/>
              <a:t>Geometry Front Loading with I-Ready lessons (They can assign these lessons)</a:t>
            </a:r>
          </a:p>
          <a:p>
            <a:pPr marL="174708" indent="-174708">
              <a:buFont typeface="Arial" panose="020B0604020202020204" pitchFamily="34" charset="0"/>
              <a:buChar char="•"/>
            </a:pPr>
            <a:r>
              <a:rPr lang="en-US" dirty="0"/>
              <a:t>Side Note: 5</a:t>
            </a:r>
            <a:r>
              <a:rPr lang="en-US" baseline="30000" dirty="0"/>
              <a:t>th</a:t>
            </a:r>
            <a:r>
              <a:rPr lang="en-US" dirty="0"/>
              <a:t> and 6</a:t>
            </a:r>
            <a:r>
              <a:rPr lang="en-US" baseline="30000" dirty="0"/>
              <a:t>th</a:t>
            </a:r>
            <a:r>
              <a:rPr lang="en-US" dirty="0"/>
              <a:t> Grade does more with Dream Box so this could explain higher percentages with Geometry</a:t>
            </a:r>
          </a:p>
          <a:p>
            <a:endParaRPr lang="en-US" dirty="0"/>
          </a:p>
        </p:txBody>
      </p:sp>
      <p:sp>
        <p:nvSpPr>
          <p:cNvPr id="4" name="Slide Number Placeholder 3"/>
          <p:cNvSpPr>
            <a:spLocks noGrp="1"/>
          </p:cNvSpPr>
          <p:nvPr>
            <p:ph type="sldNum" sz="quarter" idx="5"/>
          </p:nvPr>
        </p:nvSpPr>
        <p:spPr/>
        <p:txBody>
          <a:bodyPr/>
          <a:lstStyle/>
          <a:p>
            <a:fld id="{73F689E5-7F3D-48C0-860B-266C9787AF4A}" type="slidenum">
              <a:rPr lang="en-US" smtClean="0"/>
              <a:t>18</a:t>
            </a:fld>
            <a:endParaRPr lang="en-US" dirty="0"/>
          </a:p>
        </p:txBody>
      </p:sp>
    </p:spTree>
    <p:extLst>
      <p:ext uri="{BB962C8B-B14F-4D97-AF65-F5344CB8AC3E}">
        <p14:creationId xmlns:p14="http://schemas.microsoft.com/office/powerpoint/2010/main" val="1067577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DF5074B-1D8C-4FBF-B643-29DBF83DE07B}" type="slidenum">
              <a:rPr lang="en-US" noProof="0" smtClean="0"/>
              <a:t>‹#›</a:t>
            </a:fld>
            <a:endParaRPr lang="en-US" noProof="0" dirty="0"/>
          </a:p>
        </p:txBody>
      </p:sp>
      <p:grpSp>
        <p:nvGrpSpPr>
          <p:cNvPr id="7" name="Group 6">
            <a:extLst>
              <a:ext uri="{FF2B5EF4-FFF2-40B4-BE49-F238E27FC236}">
                <a16:creationId xmlns:a16="http://schemas.microsoft.com/office/drawing/2014/main" id="{F1AACBF7-1330-4995-B742-8D63DC397C97}"/>
              </a:ext>
            </a:extLst>
          </p:cNvPr>
          <p:cNvGrpSpPr/>
          <p:nvPr userDrawn="1"/>
        </p:nvGrpSpPr>
        <p:grpSpPr>
          <a:xfrm>
            <a:off x="0" y="-17227"/>
            <a:ext cx="12221028" cy="7054380"/>
            <a:chOff x="-29028" y="0"/>
            <a:chExt cx="12221028" cy="7054380"/>
          </a:xfrm>
        </p:grpSpPr>
        <p:pic>
          <p:nvPicPr>
            <p:cNvPr id="8" name="Picture 7">
              <a:extLst>
                <a:ext uri="{FF2B5EF4-FFF2-40B4-BE49-F238E27FC236}">
                  <a16:creationId xmlns:a16="http://schemas.microsoft.com/office/drawing/2014/main" id="{CFB1EF17-BABD-437B-AC4C-CC5D2B5A2947}"/>
                </a:ext>
              </a:extLst>
            </p:cNvPr>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a:extLst>
                <a:ext uri="{FF2B5EF4-FFF2-40B4-BE49-F238E27FC236}">
                  <a16:creationId xmlns:a16="http://schemas.microsoft.com/office/drawing/2014/main" id="{1C14C919-F91A-4ECF-8792-EE3C4F7856C3}"/>
                </a:ext>
              </a:extLst>
            </p:cNvPr>
            <p:cNvGrpSpPr/>
            <p:nvPr/>
          </p:nvGrpSpPr>
          <p:grpSpPr>
            <a:xfrm>
              <a:off x="7045160" y="3839994"/>
              <a:ext cx="3270049" cy="647652"/>
              <a:chOff x="7045160" y="3839994"/>
              <a:chExt cx="3270049" cy="647652"/>
            </a:xfrm>
          </p:grpSpPr>
          <p:sp>
            <p:nvSpPr>
              <p:cNvPr id="10" name="Rounded Rectangle 9">
                <a:extLst>
                  <a:ext uri="{FF2B5EF4-FFF2-40B4-BE49-F238E27FC236}">
                    <a16:creationId xmlns:a16="http://schemas.microsoft.com/office/drawing/2014/main" id="{5974AC0E-5971-47AC-8D15-4394522E9A96}"/>
                  </a:ext>
                </a:extLst>
              </p:cNvPr>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ounded Rectangle 10">
                <a:extLst>
                  <a:ext uri="{FF2B5EF4-FFF2-40B4-BE49-F238E27FC236}">
                    <a16:creationId xmlns:a16="http://schemas.microsoft.com/office/drawing/2014/main" id="{3CD7128D-3BDD-40AB-81DC-C444E19F2074}"/>
                  </a:ext>
                </a:extLst>
              </p:cNvPr>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ounded Rectangle 11">
                <a:extLst>
                  <a:ext uri="{FF2B5EF4-FFF2-40B4-BE49-F238E27FC236}">
                    <a16:creationId xmlns:a16="http://schemas.microsoft.com/office/drawing/2014/main" id="{51FBBA32-AD45-4AFC-B943-6434AED7530B}"/>
                  </a:ext>
                </a:extLst>
              </p:cNvPr>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ounded Rectangle 12">
                <a:extLst>
                  <a:ext uri="{FF2B5EF4-FFF2-40B4-BE49-F238E27FC236}">
                    <a16:creationId xmlns:a16="http://schemas.microsoft.com/office/drawing/2014/main" id="{2D60FAE7-3E0A-43B9-8DFA-F22B9828B8E9}"/>
                  </a:ext>
                </a:extLst>
              </p:cNvPr>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14" name="Oval 13">
            <a:extLst>
              <a:ext uri="{FF2B5EF4-FFF2-40B4-BE49-F238E27FC236}">
                <a16:creationId xmlns:a16="http://schemas.microsoft.com/office/drawing/2014/main" id="{F1E311C8-0B91-43B7-85AB-AB471AAE08D7}"/>
              </a:ext>
            </a:extLst>
          </p:cNvPr>
          <p:cNvSpPr/>
          <p:nvPr userDrawn="1"/>
        </p:nvSpPr>
        <p:spPr>
          <a:xfrm>
            <a:off x="8959117" y="2854089"/>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4E22234D-742F-4222-AAC4-A19072F3347E}"/>
              </a:ext>
            </a:extLst>
          </p:cNvPr>
          <p:cNvSpPr/>
          <p:nvPr userDrawn="1"/>
        </p:nvSpPr>
        <p:spPr>
          <a:xfrm>
            <a:off x="9760291" y="235162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Isosceles Triangle 15">
            <a:extLst>
              <a:ext uri="{FF2B5EF4-FFF2-40B4-BE49-F238E27FC236}">
                <a16:creationId xmlns:a16="http://schemas.microsoft.com/office/drawing/2014/main" id="{EBD5FA30-FAAB-4A57-9EF8-EA6958C30284}"/>
              </a:ext>
            </a:extLst>
          </p:cNvPr>
          <p:cNvSpPr/>
          <p:nvPr userDrawn="1"/>
        </p:nvSpPr>
        <p:spPr>
          <a:xfrm>
            <a:off x="8414089" y="2180988"/>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29032885-1EE7-405E-B7B4-BA22A11ED3C0}"/>
              </a:ext>
            </a:extLst>
          </p:cNvPr>
          <p:cNvSpPr/>
          <p:nvPr userDrawn="1"/>
        </p:nvSpPr>
        <p:spPr>
          <a:xfrm>
            <a:off x="7542769" y="2200691"/>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Heart 17">
            <a:extLst>
              <a:ext uri="{FF2B5EF4-FFF2-40B4-BE49-F238E27FC236}">
                <a16:creationId xmlns:a16="http://schemas.microsoft.com/office/drawing/2014/main" id="{7D017255-EFB2-4D2D-9F59-61F8C0C9A040}"/>
              </a:ext>
            </a:extLst>
          </p:cNvPr>
          <p:cNvSpPr/>
          <p:nvPr userDrawn="1"/>
        </p:nvSpPr>
        <p:spPr>
          <a:xfrm>
            <a:off x="10561465" y="2133345"/>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63216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61956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611067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DF5074B-1D8C-4FBF-B643-29DBF83DE07B}" type="slidenum">
              <a:rPr lang="en-US" noProof="0" smtClean="0"/>
              <a:t>‹#›</a:t>
            </a:fld>
            <a:endParaRPr lang="en-US" noProof="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9662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2294099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4"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2641714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4"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2073084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4176778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2703871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5323658" y="1624993"/>
            <a:ext cx="6868342" cy="5092739"/>
          </a:xfrm>
          <a:prstGeom prst="rect">
            <a:avLst/>
          </a:prstGeom>
        </p:spPr>
      </p:pic>
      <p:sp>
        <p:nvSpPr>
          <p:cNvPr id="2" name="Title 1">
            <a:extLst>
              <a:ext uri="{FF2B5EF4-FFF2-40B4-BE49-F238E27FC236}">
                <a16:creationId xmlns:a16="http://schemas.microsoft.com/office/drawing/2014/main" id="{6178311B-5B6E-4A15-A918-BC333AA6F009}"/>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36294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33805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412001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44474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25650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5" name="Footer Placeholder 3"/>
          <p:cNvSpPr>
            <a:spLocks noGrp="1"/>
          </p:cNvSpPr>
          <p:nvPr>
            <p:ph type="ftr" sz="quarter" idx="11"/>
          </p:nvPr>
        </p:nvSpPr>
        <p:spPr/>
        <p:txBody>
          <a:bodyPr/>
          <a:lstStyle/>
          <a:p>
            <a:endParaRPr lang="en-US" noProof="0" dirty="0"/>
          </a:p>
        </p:txBody>
      </p:sp>
      <p:sp>
        <p:nvSpPr>
          <p:cNvPr id="6" name="Slide Number Placeholder 4"/>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317805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5" name="Footer Placeholder 2"/>
          <p:cNvSpPr>
            <a:spLocks noGrp="1"/>
          </p:cNvSpPr>
          <p:nvPr>
            <p:ph type="ftr" sz="quarter" idx="11"/>
          </p:nvPr>
        </p:nvSpPr>
        <p:spPr/>
        <p:txBody>
          <a:bodyPr/>
          <a:lstStyle/>
          <a:p>
            <a:endParaRPr lang="en-US" noProof="0" dirty="0"/>
          </a:p>
        </p:txBody>
      </p:sp>
      <p:sp>
        <p:nvSpPr>
          <p:cNvPr id="6" name="Slide Number Placeholder 3"/>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77793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5" name="Footer Placeholder 5"/>
          <p:cNvSpPr>
            <a:spLocks noGrp="1"/>
          </p:cNvSpPr>
          <p:nvPr>
            <p:ph type="ftr" sz="quarter" idx="11"/>
          </p:nvPr>
        </p:nvSpPr>
        <p:spPr/>
        <p:txBody>
          <a:bodyPr/>
          <a:lstStyle/>
          <a:p>
            <a:endParaRPr lang="en-US" noProof="0" dirty="0"/>
          </a:p>
        </p:txBody>
      </p:sp>
      <p:sp>
        <p:nvSpPr>
          <p:cNvPr id="6" name="Slide Number Placeholder 6"/>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63443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US" noProof="0" smtClean="0"/>
              <a:t>1/26/2023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181492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C69321-35DD-4BC7-953A-DC16A57A483D}" type="datetimeFigureOut">
              <a:rPr lang="en-US" noProof="0" smtClean="0"/>
              <a:t>1/26/2023</a:t>
            </a:fld>
            <a:endParaRPr lang="en-US" noProof="0"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noProof="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DF5074B-1D8C-4FBF-B643-29DBF83DE07B}" type="slidenum">
              <a:rPr lang="en-US" noProof="0" smtClean="0"/>
              <a:t>‹#›</a:t>
            </a:fld>
            <a:endParaRPr lang="en-US" noProof="0" dirty="0"/>
          </a:p>
        </p:txBody>
      </p:sp>
    </p:spTree>
    <p:extLst>
      <p:ext uri="{BB962C8B-B14F-4D97-AF65-F5344CB8AC3E}">
        <p14:creationId xmlns:p14="http://schemas.microsoft.com/office/powerpoint/2010/main" val="1427088381"/>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85D503-18B7-4E3F-9EA7-B526601A8614}"/>
              </a:ext>
              <a:ext uri="{C183D7F6-B498-43B3-948B-1728B52AA6E4}">
                <adec:decorative xmlns:adec="http://schemas.microsoft.com/office/drawing/2017/decorative" val="1"/>
              </a:ext>
            </a:extLst>
          </p:cNvPr>
          <p:cNvGrpSpPr/>
          <p:nvPr/>
        </p:nvGrpSpPr>
        <p:grpSpPr>
          <a:xfrm>
            <a:off x="501577" y="2014960"/>
            <a:ext cx="3002749" cy="4578350"/>
            <a:chOff x="1323975" y="646535"/>
            <a:chExt cx="3021013" cy="5760615"/>
          </a:xfrm>
        </p:grpSpPr>
        <p:sp>
          <p:nvSpPr>
            <p:cNvPr id="3" name="AutoShape 3"/>
            <p:cNvSpPr>
              <a:spLocks noChangeAspect="1" noChangeArrowheads="1" noTextEdit="1"/>
            </p:cNvSpPr>
            <p:nvPr/>
          </p:nvSpPr>
          <p:spPr bwMode="auto">
            <a:xfrm>
              <a:off x="1323975" y="1447800"/>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3"/>
            <p:cNvSpPr>
              <a:spLocks/>
            </p:cNvSpPr>
            <p:nvPr/>
          </p:nvSpPr>
          <p:spPr bwMode="auto">
            <a:xfrm>
              <a:off x="1520825" y="1735138"/>
              <a:ext cx="2628900" cy="4381500"/>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1325563" y="1449388"/>
              <a:ext cx="3019425" cy="285750"/>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latin typeface="Arial" panose="020B0604020202020204" pitchFamily="34" charset="0"/>
                <a:cs typeface="Arial" panose="020B0604020202020204" pitchFamily="34" charset="0"/>
              </a:endParaRPr>
            </a:p>
          </p:txBody>
        </p:sp>
        <p:sp>
          <p:nvSpPr>
            <p:cNvPr id="6" name="Freeform 5"/>
            <p:cNvSpPr>
              <a:spLocks/>
            </p:cNvSpPr>
            <p:nvPr/>
          </p:nvSpPr>
          <p:spPr bwMode="auto">
            <a:xfrm>
              <a:off x="1325563" y="6116638"/>
              <a:ext cx="3019425" cy="288925"/>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p:cNvSpPr>
            <p:nvPr/>
          </p:nvSpPr>
          <p:spPr bwMode="auto">
            <a:xfrm>
              <a:off x="1325563" y="6232525"/>
              <a:ext cx="3019425" cy="173038"/>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top sand"/>
            <p:cNvSpPr>
              <a:spLocks/>
            </p:cNvSpPr>
            <p:nvPr/>
          </p:nvSpPr>
          <p:spPr bwMode="auto">
            <a:xfrm>
              <a:off x="1658924" y="2748003"/>
              <a:ext cx="2384302" cy="1146603"/>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3200" b="1" dirty="0"/>
                <a:t>    </a:t>
              </a:r>
              <a:r>
                <a:rPr lang="en-US" sz="2000" b="1" dirty="0">
                  <a:solidFill>
                    <a:schemeClr val="bg1"/>
                  </a:solidFill>
                  <a:latin typeface="Britannic Bold" panose="020B0903060703020204" pitchFamily="34" charset="0"/>
                </a:rPr>
                <a:t>2022-2023</a:t>
              </a:r>
            </a:p>
          </p:txBody>
        </p:sp>
        <p:sp>
          <p:nvSpPr>
            <p:cNvPr id="9" name="bottom sand"/>
            <p:cNvSpPr>
              <a:spLocks/>
            </p:cNvSpPr>
            <p:nvPr/>
          </p:nvSpPr>
          <p:spPr bwMode="auto">
            <a:xfrm>
              <a:off x="1518095" y="3857512"/>
              <a:ext cx="2642845" cy="2271626"/>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sz="1600" b="1" dirty="0">
                  <a:solidFill>
                    <a:srgbClr val="0070C0"/>
                  </a:solidFill>
                  <a:latin typeface="+mj-lt"/>
                </a:rPr>
                <a:t>        </a:t>
              </a:r>
              <a:r>
                <a:rPr lang="en-US" sz="1600" b="1" dirty="0">
                  <a:solidFill>
                    <a:schemeClr val="bg1"/>
                  </a:solidFill>
                  <a:latin typeface="+mj-lt"/>
                </a:rPr>
                <a:t>Mirandi Squires</a:t>
              </a:r>
            </a:p>
            <a:p>
              <a:r>
                <a:rPr lang="en-US" sz="1400" b="1" dirty="0">
                  <a:solidFill>
                    <a:schemeClr val="bg1"/>
                  </a:solidFill>
                  <a:latin typeface="+mj-lt"/>
                </a:rPr>
                <a:t>             </a:t>
              </a:r>
              <a:r>
                <a:rPr lang="en-US" sz="1200" b="1" dirty="0">
                  <a:solidFill>
                    <a:schemeClr val="bg1"/>
                  </a:solidFill>
                  <a:latin typeface="+mj-lt"/>
                </a:rPr>
                <a:t>January 23, 2023</a:t>
              </a:r>
            </a:p>
          </p:txBody>
        </p:sp>
        <p:sp>
          <p:nvSpPr>
            <p:cNvPr id="10" name="straight connector"/>
            <p:cNvSpPr>
              <a:spLocks noChangeArrowheads="1"/>
            </p:cNvSpPr>
            <p:nvPr/>
          </p:nvSpPr>
          <p:spPr bwMode="auto">
            <a:xfrm flipH="1">
              <a:off x="1729921" y="1864423"/>
              <a:ext cx="2271743" cy="748399"/>
            </a:xfrm>
            <a:prstGeom prst="rect">
              <a:avLst/>
            </a:prstGeom>
            <a:ln w="57150">
              <a:solidFill>
                <a:srgbClr val="000000"/>
              </a:solidFill>
              <a:miter lim="800000"/>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pPr algn="ctr"/>
              <a:r>
                <a:rPr lang="en-US" sz="1600" b="1" dirty="0">
                  <a:solidFill>
                    <a:schemeClr val="bg1"/>
                  </a:solidFill>
                </a:rPr>
                <a:t>School Improvement Council </a:t>
              </a:r>
            </a:p>
          </p:txBody>
        </p:sp>
        <p:sp>
          <p:nvSpPr>
            <p:cNvPr id="14" name="Rounded Rectangle 13"/>
            <p:cNvSpPr/>
            <p:nvPr/>
          </p:nvSpPr>
          <p:spPr>
            <a:xfrm>
              <a:off x="1512000" y="646535"/>
              <a:ext cx="2636838" cy="2368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grpSp>
          <p:nvGrpSpPr>
            <p:cNvPr id="15" name="times up"/>
            <p:cNvGrpSpPr/>
            <p:nvPr/>
          </p:nvGrpSpPr>
          <p:grpSpPr>
            <a:xfrm>
              <a:off x="1512000" y="756310"/>
              <a:ext cx="2645227" cy="717157"/>
              <a:chOff x="4321176" y="756310"/>
              <a:chExt cx="2645227" cy="717157"/>
            </a:xfrm>
          </p:grpSpPr>
          <p:sp>
            <p:nvSpPr>
              <p:cNvPr id="16" name="Rounded Rectangle 15"/>
              <p:cNvSpPr/>
              <p:nvPr/>
            </p:nvSpPr>
            <p:spPr>
              <a:xfrm>
                <a:off x="4321176" y="855935"/>
                <a:ext cx="2590217" cy="12988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7" name="Rounded Rectangle 16"/>
              <p:cNvSpPr/>
              <p:nvPr/>
            </p:nvSpPr>
            <p:spPr>
              <a:xfrm>
                <a:off x="4329565" y="756310"/>
                <a:ext cx="2636838" cy="71715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Britannic Bold" panose="020B0903060703020204" pitchFamily="34" charset="0"/>
                    <a:cs typeface="Arial" panose="020B0604020202020204" pitchFamily="34" charset="0"/>
                  </a:rPr>
                  <a:t>JMS</a:t>
                </a:r>
              </a:p>
            </p:txBody>
          </p:sp>
        </p:grpSp>
      </p:grpSp>
      <p:sp>
        <p:nvSpPr>
          <p:cNvPr id="27" name="TextBox 26">
            <a:extLst>
              <a:ext uri="{FF2B5EF4-FFF2-40B4-BE49-F238E27FC236}">
                <a16:creationId xmlns:a16="http://schemas.microsoft.com/office/drawing/2014/main" id="{C81F7623-547B-4F1C-9848-0AFBE55E686D}"/>
              </a:ext>
            </a:extLst>
          </p:cNvPr>
          <p:cNvSpPr txBox="1"/>
          <p:nvPr/>
        </p:nvSpPr>
        <p:spPr>
          <a:xfrm>
            <a:off x="2425959" y="249034"/>
            <a:ext cx="7427167" cy="1446550"/>
          </a:xfrm>
          <a:prstGeom prst="rect">
            <a:avLst/>
          </a:prstGeom>
          <a:solidFill>
            <a:schemeClr val="bg2">
              <a:lumMod val="60000"/>
              <a:lumOff val="40000"/>
            </a:schemeClr>
          </a:solidFill>
          <a:ln w="76200">
            <a:solidFill>
              <a:srgbClr val="0070C0"/>
            </a:solidFill>
          </a:ln>
        </p:spPr>
        <p:txBody>
          <a:bodyPr wrap="square" rtlCol="0">
            <a:spAutoFit/>
          </a:bodyPr>
          <a:lstStyle/>
          <a:p>
            <a:pPr algn="ctr"/>
            <a:r>
              <a:rPr lang="en-US" sz="4400" dirty="0">
                <a:solidFill>
                  <a:schemeClr val="bg1"/>
                </a:solidFill>
                <a:latin typeface="Britannic Bold" panose="020B0903060703020204" pitchFamily="34" charset="0"/>
                <a:cs typeface="Arial" panose="020B0604020202020204" pitchFamily="34" charset="0"/>
              </a:rPr>
              <a:t>Diagnostic Review </a:t>
            </a:r>
          </a:p>
          <a:p>
            <a:pPr algn="ctr"/>
            <a:r>
              <a:rPr lang="en-US" sz="4400" dirty="0">
                <a:solidFill>
                  <a:schemeClr val="bg1"/>
                </a:solidFill>
                <a:latin typeface="Britannic Bold" panose="020B0903060703020204" pitchFamily="34" charset="0"/>
                <a:cs typeface="Arial" panose="020B0604020202020204" pitchFamily="34" charset="0"/>
              </a:rPr>
              <a:t>for </a:t>
            </a:r>
            <a:r>
              <a:rPr lang="en-US" sz="4400" dirty="0" err="1">
                <a:solidFill>
                  <a:schemeClr val="bg1"/>
                </a:solidFill>
                <a:latin typeface="Britannic Bold" panose="020B0903060703020204" pitchFamily="34" charset="0"/>
                <a:cs typeface="Arial" panose="020B0604020202020204" pitchFamily="34" charset="0"/>
              </a:rPr>
              <a:t>i</a:t>
            </a:r>
            <a:r>
              <a:rPr lang="en-US" sz="4400" dirty="0">
                <a:solidFill>
                  <a:schemeClr val="bg1"/>
                </a:solidFill>
                <a:latin typeface="Britannic Bold" panose="020B0903060703020204" pitchFamily="34" charset="0"/>
                <a:cs typeface="Arial" panose="020B0604020202020204" pitchFamily="34" charset="0"/>
              </a:rPr>
              <a:t>-Ready </a:t>
            </a:r>
          </a:p>
        </p:txBody>
      </p:sp>
      <p:sp>
        <p:nvSpPr>
          <p:cNvPr id="11" name="Title 10" hidden="1">
            <a:extLst>
              <a:ext uri="{FF2B5EF4-FFF2-40B4-BE49-F238E27FC236}">
                <a16:creationId xmlns:a16="http://schemas.microsoft.com/office/drawing/2014/main" id="{361FE34F-0603-4263-9E87-21C311F4CCE9}"/>
              </a:ext>
            </a:extLst>
          </p:cNvPr>
          <p:cNvSpPr>
            <a:spLocks noGrp="1"/>
          </p:cNvSpPr>
          <p:nvPr>
            <p:ph type="title"/>
          </p:nvPr>
        </p:nvSpPr>
        <p:spPr/>
        <p:txBody>
          <a:bodyPr/>
          <a:lstStyle/>
          <a:p>
            <a:r>
              <a:rPr lang="en-US" dirty="0"/>
              <a:t>Slide 1</a:t>
            </a:r>
          </a:p>
        </p:txBody>
      </p:sp>
    </p:spTree>
    <p:custDataLst>
      <p:tags r:id="rId1"/>
    </p:custDataLst>
    <p:extLst>
      <p:ext uri="{BB962C8B-B14F-4D97-AF65-F5344CB8AC3E}">
        <p14:creationId xmlns:p14="http://schemas.microsoft.com/office/powerpoint/2010/main" val="37001586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86B26C-D4A5-4445-AC50-14901FE259CE}"/>
              </a:ext>
            </a:extLst>
          </p:cNvPr>
          <p:cNvPicPr>
            <a:picLocks noChangeAspect="1"/>
          </p:cNvPicPr>
          <p:nvPr/>
        </p:nvPicPr>
        <p:blipFill>
          <a:blip r:embed="rId3"/>
          <a:stretch>
            <a:fillRect/>
          </a:stretch>
        </p:blipFill>
        <p:spPr>
          <a:xfrm>
            <a:off x="419450" y="1250303"/>
            <a:ext cx="11140579" cy="5427334"/>
          </a:xfrm>
          <a:prstGeom prst="rect">
            <a:avLst/>
          </a:prstGeom>
        </p:spPr>
      </p:pic>
      <p:sp>
        <p:nvSpPr>
          <p:cNvPr id="3" name="TextBox 2">
            <a:extLst>
              <a:ext uri="{FF2B5EF4-FFF2-40B4-BE49-F238E27FC236}">
                <a16:creationId xmlns:a16="http://schemas.microsoft.com/office/drawing/2014/main" id="{66B6F4D4-8907-42A0-8AFB-A4315A284D1F}"/>
              </a:ext>
            </a:extLst>
          </p:cNvPr>
          <p:cNvSpPr txBox="1"/>
          <p:nvPr/>
        </p:nvSpPr>
        <p:spPr>
          <a:xfrm>
            <a:off x="1751502" y="227016"/>
            <a:ext cx="8297568" cy="646331"/>
          </a:xfrm>
          <a:prstGeom prst="rect">
            <a:avLst/>
          </a:prstGeom>
          <a:noFill/>
        </p:spPr>
        <p:txBody>
          <a:bodyPr wrap="square" rtlCol="0">
            <a:spAutoFit/>
          </a:bodyPr>
          <a:lstStyle/>
          <a:p>
            <a:r>
              <a:rPr lang="en-US" sz="3600" b="1" dirty="0">
                <a:solidFill>
                  <a:srgbClr val="FF0000"/>
                </a:solidFill>
              </a:rPr>
              <a:t>Current Areas of Refinement for </a:t>
            </a:r>
            <a:r>
              <a:rPr lang="en-US" sz="3600" b="1" dirty="0">
                <a:solidFill>
                  <a:schemeClr val="accent3"/>
                </a:solidFill>
              </a:rPr>
              <a:t>ELA</a:t>
            </a:r>
          </a:p>
        </p:txBody>
      </p:sp>
      <p:sp>
        <p:nvSpPr>
          <p:cNvPr id="4" name="Star: 5 Points 3">
            <a:extLst>
              <a:ext uri="{FF2B5EF4-FFF2-40B4-BE49-F238E27FC236}">
                <a16:creationId xmlns:a16="http://schemas.microsoft.com/office/drawing/2014/main" id="{A376F397-DA3B-4437-9935-78ABA4513350}"/>
              </a:ext>
            </a:extLst>
          </p:cNvPr>
          <p:cNvSpPr/>
          <p:nvPr/>
        </p:nvSpPr>
        <p:spPr>
          <a:xfrm>
            <a:off x="7256477" y="4286774"/>
            <a:ext cx="167780" cy="15100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B267C52B-68EA-4EE8-98B9-74192439FF7E}"/>
              </a:ext>
            </a:extLst>
          </p:cNvPr>
          <p:cNvSpPr/>
          <p:nvPr/>
        </p:nvSpPr>
        <p:spPr>
          <a:xfrm>
            <a:off x="7249486" y="4858624"/>
            <a:ext cx="167780" cy="15100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568BE8BE-1D34-4586-B5DF-3369A15ABC7D}"/>
              </a:ext>
            </a:extLst>
          </p:cNvPr>
          <p:cNvSpPr/>
          <p:nvPr/>
        </p:nvSpPr>
        <p:spPr>
          <a:xfrm>
            <a:off x="7947170" y="4860023"/>
            <a:ext cx="167780" cy="15100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A472C296-73B9-4509-AD6C-40BA99D07557}"/>
              </a:ext>
            </a:extLst>
          </p:cNvPr>
          <p:cNvSpPr/>
          <p:nvPr/>
        </p:nvSpPr>
        <p:spPr>
          <a:xfrm>
            <a:off x="7963948" y="5464030"/>
            <a:ext cx="167780" cy="15100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5F964642-B2C6-4A60-A024-2F7BCA577942}"/>
              </a:ext>
            </a:extLst>
          </p:cNvPr>
          <p:cNvSpPr/>
          <p:nvPr/>
        </p:nvSpPr>
        <p:spPr>
          <a:xfrm>
            <a:off x="7242495" y="6109982"/>
            <a:ext cx="167780" cy="15100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B93CA2DA-8ADE-4815-B649-624841EBB598}"/>
              </a:ext>
            </a:extLst>
          </p:cNvPr>
          <p:cNvSpPr/>
          <p:nvPr/>
        </p:nvSpPr>
        <p:spPr>
          <a:xfrm>
            <a:off x="7329324" y="3293705"/>
            <a:ext cx="181819" cy="373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E9202891-ED00-4769-9ECC-6D572ACAA3A0}"/>
              </a:ext>
            </a:extLst>
          </p:cNvPr>
          <p:cNvSpPr/>
          <p:nvPr/>
        </p:nvSpPr>
        <p:spPr>
          <a:xfrm>
            <a:off x="8039164" y="3386955"/>
            <a:ext cx="181106" cy="486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56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A71C-F7E8-4208-996C-2D161DA221C4}"/>
              </a:ext>
            </a:extLst>
          </p:cNvPr>
          <p:cNvSpPr>
            <a:spLocks noGrp="1"/>
          </p:cNvSpPr>
          <p:nvPr>
            <p:ph type="title"/>
          </p:nvPr>
        </p:nvSpPr>
        <p:spPr>
          <a:xfrm>
            <a:off x="838200" y="365126"/>
            <a:ext cx="9136224" cy="1361038"/>
          </a:xfrm>
          <a:solidFill>
            <a:srgbClr val="0070C0"/>
          </a:solidFill>
        </p:spPr>
        <p:txBody>
          <a:bodyPr>
            <a:noAutofit/>
          </a:bodyPr>
          <a:lstStyle/>
          <a:p>
            <a:r>
              <a:rPr lang="en-US" sz="8000" b="1" dirty="0">
                <a:solidFill>
                  <a:schemeClr val="tx1"/>
                </a:solidFill>
              </a:rPr>
              <a:t>JMS Math </a:t>
            </a:r>
            <a:r>
              <a:rPr lang="en-US" sz="8000" b="1" dirty="0" err="1">
                <a:solidFill>
                  <a:schemeClr val="tx1"/>
                </a:solidFill>
              </a:rPr>
              <a:t>i</a:t>
            </a:r>
            <a:r>
              <a:rPr lang="en-US" sz="8000" b="1" dirty="0">
                <a:solidFill>
                  <a:schemeClr val="tx1"/>
                </a:solidFill>
              </a:rPr>
              <a:t>-Ready</a:t>
            </a:r>
            <a:br>
              <a:rPr lang="en-US" sz="8000" b="1" dirty="0">
                <a:solidFill>
                  <a:schemeClr val="tx1"/>
                </a:solidFill>
              </a:rPr>
            </a:br>
            <a:r>
              <a:rPr lang="en-US" sz="8000" b="1" dirty="0">
                <a:solidFill>
                  <a:schemeClr val="tx1"/>
                </a:solidFill>
              </a:rPr>
              <a:t>Progress</a:t>
            </a:r>
          </a:p>
        </p:txBody>
      </p:sp>
    </p:spTree>
    <p:extLst>
      <p:ext uri="{BB962C8B-B14F-4D97-AF65-F5344CB8AC3E}">
        <p14:creationId xmlns:p14="http://schemas.microsoft.com/office/powerpoint/2010/main" val="171972471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0A96D7-8F9E-49B5-9AA4-5B04C397C7DC}"/>
              </a:ext>
            </a:extLst>
          </p:cNvPr>
          <p:cNvSpPr txBox="1"/>
          <p:nvPr/>
        </p:nvSpPr>
        <p:spPr>
          <a:xfrm>
            <a:off x="3135086" y="233266"/>
            <a:ext cx="5692584" cy="1015663"/>
          </a:xfrm>
          <a:prstGeom prst="rect">
            <a:avLst/>
          </a:prstGeom>
          <a:noFill/>
        </p:spPr>
        <p:txBody>
          <a:bodyPr wrap="none" rtlCol="0">
            <a:spAutoFit/>
          </a:bodyPr>
          <a:lstStyle/>
          <a:p>
            <a:r>
              <a:rPr lang="en-US" sz="6000" b="1" dirty="0">
                <a:solidFill>
                  <a:schemeClr val="accent3"/>
                </a:solidFill>
              </a:rPr>
              <a:t>Fall 2022 MATH</a:t>
            </a:r>
          </a:p>
        </p:txBody>
      </p:sp>
      <p:pic>
        <p:nvPicPr>
          <p:cNvPr id="3" name="Picture 2">
            <a:extLst>
              <a:ext uri="{FF2B5EF4-FFF2-40B4-BE49-F238E27FC236}">
                <a16:creationId xmlns:a16="http://schemas.microsoft.com/office/drawing/2014/main" id="{30CDF647-ECC7-40E0-B726-CDC07CA791DF}"/>
              </a:ext>
            </a:extLst>
          </p:cNvPr>
          <p:cNvPicPr>
            <a:picLocks noChangeAspect="1"/>
          </p:cNvPicPr>
          <p:nvPr/>
        </p:nvPicPr>
        <p:blipFill>
          <a:blip r:embed="rId2"/>
          <a:stretch>
            <a:fillRect/>
          </a:stretch>
        </p:blipFill>
        <p:spPr>
          <a:xfrm>
            <a:off x="391886" y="1715498"/>
            <a:ext cx="11318032" cy="4517351"/>
          </a:xfrm>
          <a:prstGeom prst="rect">
            <a:avLst/>
          </a:prstGeom>
        </p:spPr>
      </p:pic>
    </p:spTree>
    <p:extLst>
      <p:ext uri="{BB962C8B-B14F-4D97-AF65-F5344CB8AC3E}">
        <p14:creationId xmlns:p14="http://schemas.microsoft.com/office/powerpoint/2010/main" val="156461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07B5BD50-2A9A-4B03-96B2-D33CC6C30223}"/>
              </a:ext>
            </a:extLst>
          </p:cNvPr>
          <p:cNvSpPr/>
          <p:nvPr/>
        </p:nvSpPr>
        <p:spPr>
          <a:xfrm>
            <a:off x="5192784" y="1744910"/>
            <a:ext cx="1644243"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81B8C235-DEC4-4009-B35D-0545A5BE69FC}"/>
              </a:ext>
            </a:extLst>
          </p:cNvPr>
          <p:cNvSpPr/>
          <p:nvPr/>
        </p:nvSpPr>
        <p:spPr>
          <a:xfrm>
            <a:off x="5194181" y="2434205"/>
            <a:ext cx="1693179"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150E81E-AAD1-4EDE-8638-7883C75CA46C}"/>
              </a:ext>
            </a:extLst>
          </p:cNvPr>
          <p:cNvSpPr/>
          <p:nvPr/>
        </p:nvSpPr>
        <p:spPr>
          <a:xfrm>
            <a:off x="5210961" y="3113712"/>
            <a:ext cx="1726734"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9BF180-CBC5-4EAC-8DEE-FC213C52A6A3}"/>
              </a:ext>
            </a:extLst>
          </p:cNvPr>
          <p:cNvSpPr txBox="1"/>
          <p:nvPr/>
        </p:nvSpPr>
        <p:spPr>
          <a:xfrm>
            <a:off x="7038361" y="1602297"/>
            <a:ext cx="4815283" cy="646331"/>
          </a:xfrm>
          <a:prstGeom prst="rect">
            <a:avLst/>
          </a:prstGeom>
          <a:noFill/>
        </p:spPr>
        <p:txBody>
          <a:bodyPr wrap="square" rtlCol="0">
            <a:spAutoFit/>
          </a:bodyPr>
          <a:lstStyle/>
          <a:p>
            <a:r>
              <a:rPr lang="en-US" sz="3600" dirty="0"/>
              <a:t>42% </a:t>
            </a:r>
            <a:r>
              <a:rPr lang="en-US" sz="1400" dirty="0"/>
              <a:t>(14% decrease) Tier 3 </a:t>
            </a:r>
            <a:r>
              <a:rPr lang="en-US" sz="1400" dirty="0">
                <a:solidFill>
                  <a:srgbClr val="FF0000"/>
                </a:solidFill>
              </a:rPr>
              <a:t>AT RISK</a:t>
            </a:r>
          </a:p>
        </p:txBody>
      </p:sp>
      <p:sp>
        <p:nvSpPr>
          <p:cNvPr id="12" name="TextBox 11">
            <a:extLst>
              <a:ext uri="{FF2B5EF4-FFF2-40B4-BE49-F238E27FC236}">
                <a16:creationId xmlns:a16="http://schemas.microsoft.com/office/drawing/2014/main" id="{0333E486-C5E1-4712-A975-3713A3A7FD62}"/>
              </a:ext>
            </a:extLst>
          </p:cNvPr>
          <p:cNvSpPr txBox="1"/>
          <p:nvPr/>
        </p:nvSpPr>
        <p:spPr>
          <a:xfrm>
            <a:off x="7055141" y="2323750"/>
            <a:ext cx="3699545" cy="646331"/>
          </a:xfrm>
          <a:prstGeom prst="rect">
            <a:avLst/>
          </a:prstGeom>
          <a:noFill/>
        </p:spPr>
        <p:txBody>
          <a:bodyPr wrap="square" rtlCol="0">
            <a:spAutoFit/>
          </a:bodyPr>
          <a:lstStyle/>
          <a:p>
            <a:r>
              <a:rPr lang="en-US" sz="3600" dirty="0"/>
              <a:t>39% </a:t>
            </a:r>
            <a:r>
              <a:rPr lang="en-US" sz="1400" dirty="0"/>
              <a:t>Tier 2</a:t>
            </a:r>
          </a:p>
        </p:txBody>
      </p:sp>
      <p:sp>
        <p:nvSpPr>
          <p:cNvPr id="13" name="TextBox 12">
            <a:extLst>
              <a:ext uri="{FF2B5EF4-FFF2-40B4-BE49-F238E27FC236}">
                <a16:creationId xmlns:a16="http://schemas.microsoft.com/office/drawing/2014/main" id="{44C4101E-5E5C-4795-954B-567D1014BFE5}"/>
              </a:ext>
            </a:extLst>
          </p:cNvPr>
          <p:cNvSpPr txBox="1"/>
          <p:nvPr/>
        </p:nvSpPr>
        <p:spPr>
          <a:xfrm>
            <a:off x="7004805" y="2969703"/>
            <a:ext cx="3858937" cy="707886"/>
          </a:xfrm>
          <a:prstGeom prst="rect">
            <a:avLst/>
          </a:prstGeom>
          <a:noFill/>
        </p:spPr>
        <p:txBody>
          <a:bodyPr wrap="square" rtlCol="0">
            <a:spAutoFit/>
          </a:bodyPr>
          <a:lstStyle/>
          <a:p>
            <a:r>
              <a:rPr lang="en-US" sz="4000" dirty="0"/>
              <a:t>19%  </a:t>
            </a:r>
            <a:r>
              <a:rPr lang="en-US" sz="1400" dirty="0"/>
              <a:t>(10% increase) Tier 1</a:t>
            </a:r>
          </a:p>
        </p:txBody>
      </p:sp>
      <p:sp>
        <p:nvSpPr>
          <p:cNvPr id="14" name="TextBox 13">
            <a:extLst>
              <a:ext uri="{FF2B5EF4-FFF2-40B4-BE49-F238E27FC236}">
                <a16:creationId xmlns:a16="http://schemas.microsoft.com/office/drawing/2014/main" id="{4D5EBF64-BE54-4E76-8081-F98BD1C8E88C}"/>
              </a:ext>
            </a:extLst>
          </p:cNvPr>
          <p:cNvSpPr txBox="1"/>
          <p:nvPr/>
        </p:nvSpPr>
        <p:spPr>
          <a:xfrm>
            <a:off x="1987419" y="258946"/>
            <a:ext cx="7996335" cy="461665"/>
          </a:xfrm>
          <a:prstGeom prst="rect">
            <a:avLst/>
          </a:prstGeom>
          <a:solidFill>
            <a:srgbClr val="FFC000"/>
          </a:solidFill>
        </p:spPr>
        <p:txBody>
          <a:bodyPr wrap="square" rtlCol="0">
            <a:spAutoFit/>
          </a:bodyPr>
          <a:lstStyle/>
          <a:p>
            <a:pPr algn="ctr"/>
            <a:r>
              <a:rPr lang="en-US" sz="2400" b="1" dirty="0">
                <a:solidFill>
                  <a:schemeClr val="bg1"/>
                </a:solidFill>
              </a:rPr>
              <a:t>Look at the great progress JMS has made in Math!</a:t>
            </a:r>
          </a:p>
        </p:txBody>
      </p:sp>
      <p:sp>
        <p:nvSpPr>
          <p:cNvPr id="15" name="Star: 5 Points 14">
            <a:extLst>
              <a:ext uri="{FF2B5EF4-FFF2-40B4-BE49-F238E27FC236}">
                <a16:creationId xmlns:a16="http://schemas.microsoft.com/office/drawing/2014/main" id="{FE9BE548-F112-4503-A17D-C9CCD2742787}"/>
              </a:ext>
            </a:extLst>
          </p:cNvPr>
          <p:cNvSpPr/>
          <p:nvPr/>
        </p:nvSpPr>
        <p:spPr>
          <a:xfrm rot="464696">
            <a:off x="9694185" y="-7748"/>
            <a:ext cx="1329591" cy="88406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106DCA7-7BA3-4727-9B26-3390487DDCDC}"/>
              </a:ext>
            </a:extLst>
          </p:cNvPr>
          <p:cNvPicPr>
            <a:picLocks noChangeAspect="1"/>
          </p:cNvPicPr>
          <p:nvPr/>
        </p:nvPicPr>
        <p:blipFill rotWithShape="1">
          <a:blip r:embed="rId2"/>
          <a:srcRect l="24381" t="27506" r="21932" b="17091"/>
          <a:stretch/>
        </p:blipFill>
        <p:spPr>
          <a:xfrm>
            <a:off x="251927" y="1380931"/>
            <a:ext cx="4758612" cy="3051110"/>
          </a:xfrm>
          <a:prstGeom prst="rect">
            <a:avLst/>
          </a:prstGeom>
        </p:spPr>
      </p:pic>
    </p:spTree>
    <p:extLst>
      <p:ext uri="{BB962C8B-B14F-4D97-AF65-F5344CB8AC3E}">
        <p14:creationId xmlns:p14="http://schemas.microsoft.com/office/powerpoint/2010/main" val="1840013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C620-0353-4CFA-974B-391B1F583D9E}"/>
              </a:ext>
            </a:extLst>
          </p:cNvPr>
          <p:cNvSpPr>
            <a:spLocks noGrp="1"/>
          </p:cNvSpPr>
          <p:nvPr>
            <p:ph type="title"/>
          </p:nvPr>
        </p:nvSpPr>
        <p:spPr>
          <a:xfrm>
            <a:off x="823393" y="191460"/>
            <a:ext cx="9404723" cy="1048911"/>
          </a:xfrm>
        </p:spPr>
        <p:txBody>
          <a:bodyPr/>
          <a:lstStyle/>
          <a:p>
            <a:pPr algn="ctr"/>
            <a:r>
              <a:rPr lang="en-US" sz="3200" b="1" dirty="0">
                <a:solidFill>
                  <a:schemeClr val="accent3"/>
                </a:solidFill>
                <a:latin typeface="Britannic Bold" panose="020B0903060703020204" pitchFamily="34" charset="0"/>
              </a:rPr>
              <a:t>Comparing JMS Math Growth in Each Grade Level</a:t>
            </a:r>
          </a:p>
        </p:txBody>
      </p:sp>
      <p:sp>
        <p:nvSpPr>
          <p:cNvPr id="6" name="TextBox 5">
            <a:extLst>
              <a:ext uri="{FF2B5EF4-FFF2-40B4-BE49-F238E27FC236}">
                <a16:creationId xmlns:a16="http://schemas.microsoft.com/office/drawing/2014/main" id="{58D834A3-5D9C-41D7-B04B-C7A817E9CF4B}"/>
              </a:ext>
            </a:extLst>
          </p:cNvPr>
          <p:cNvSpPr txBox="1"/>
          <p:nvPr/>
        </p:nvSpPr>
        <p:spPr>
          <a:xfrm>
            <a:off x="1211781" y="836759"/>
            <a:ext cx="3011647" cy="338554"/>
          </a:xfrm>
          <a:prstGeom prst="rect">
            <a:avLst/>
          </a:prstGeom>
          <a:solidFill>
            <a:schemeClr val="accent1">
              <a:lumMod val="40000"/>
              <a:lumOff val="60000"/>
            </a:schemeClr>
          </a:solidFill>
        </p:spPr>
        <p:txBody>
          <a:bodyPr wrap="square" rtlCol="0">
            <a:spAutoFit/>
          </a:bodyPr>
          <a:lstStyle/>
          <a:p>
            <a:pPr algn="ctr"/>
            <a:r>
              <a:rPr lang="en-US" sz="1600" b="1" dirty="0">
                <a:latin typeface="Britannic Bold" panose="020B0903060703020204" pitchFamily="34" charset="0"/>
              </a:rPr>
              <a:t>FALL DIAGNOSTIC</a:t>
            </a:r>
          </a:p>
        </p:txBody>
      </p:sp>
      <p:sp>
        <p:nvSpPr>
          <p:cNvPr id="7" name="TextBox 6">
            <a:extLst>
              <a:ext uri="{FF2B5EF4-FFF2-40B4-BE49-F238E27FC236}">
                <a16:creationId xmlns:a16="http://schemas.microsoft.com/office/drawing/2014/main" id="{8100B2FF-5226-42C9-9CE2-144743AF984D}"/>
              </a:ext>
            </a:extLst>
          </p:cNvPr>
          <p:cNvSpPr txBox="1"/>
          <p:nvPr/>
        </p:nvSpPr>
        <p:spPr>
          <a:xfrm>
            <a:off x="7784042" y="836759"/>
            <a:ext cx="2601404" cy="338554"/>
          </a:xfrm>
          <a:prstGeom prst="rect">
            <a:avLst/>
          </a:prstGeom>
          <a:solidFill>
            <a:schemeClr val="bg2">
              <a:lumMod val="60000"/>
              <a:lumOff val="40000"/>
            </a:schemeClr>
          </a:solidFill>
        </p:spPr>
        <p:txBody>
          <a:bodyPr wrap="square" rtlCol="0">
            <a:spAutoFit/>
          </a:bodyPr>
          <a:lstStyle/>
          <a:p>
            <a:pPr algn="ctr"/>
            <a:r>
              <a:rPr lang="en-US" sz="1600" b="1" dirty="0">
                <a:latin typeface="Britannic Bold" panose="020B0903060703020204" pitchFamily="34" charset="0"/>
              </a:rPr>
              <a:t>WINTER DIAGNOSTIC</a:t>
            </a:r>
          </a:p>
        </p:txBody>
      </p:sp>
      <p:pic>
        <p:nvPicPr>
          <p:cNvPr id="5" name="Picture 4">
            <a:extLst>
              <a:ext uri="{FF2B5EF4-FFF2-40B4-BE49-F238E27FC236}">
                <a16:creationId xmlns:a16="http://schemas.microsoft.com/office/drawing/2014/main" id="{5D58C646-0069-4A54-9C40-7D32A523896E}"/>
              </a:ext>
            </a:extLst>
          </p:cNvPr>
          <p:cNvPicPr>
            <a:picLocks noChangeAspect="1"/>
          </p:cNvPicPr>
          <p:nvPr/>
        </p:nvPicPr>
        <p:blipFill rotWithShape="1">
          <a:blip r:embed="rId2"/>
          <a:srcRect t="35831" b="13949"/>
          <a:stretch/>
        </p:blipFill>
        <p:spPr>
          <a:xfrm>
            <a:off x="77250" y="1296955"/>
            <a:ext cx="5866350" cy="5271795"/>
          </a:xfrm>
          <a:prstGeom prst="rect">
            <a:avLst/>
          </a:prstGeom>
        </p:spPr>
      </p:pic>
      <p:pic>
        <p:nvPicPr>
          <p:cNvPr id="8" name="Picture 7">
            <a:extLst>
              <a:ext uri="{FF2B5EF4-FFF2-40B4-BE49-F238E27FC236}">
                <a16:creationId xmlns:a16="http://schemas.microsoft.com/office/drawing/2014/main" id="{BDE67A81-D724-43D3-9002-ADAAF2655A0A}"/>
              </a:ext>
            </a:extLst>
          </p:cNvPr>
          <p:cNvPicPr>
            <a:picLocks noChangeAspect="1"/>
          </p:cNvPicPr>
          <p:nvPr/>
        </p:nvPicPr>
        <p:blipFill rotWithShape="1">
          <a:blip r:embed="rId3"/>
          <a:srcRect t="3488" b="7939"/>
          <a:stretch/>
        </p:blipFill>
        <p:spPr>
          <a:xfrm>
            <a:off x="6298162" y="1268964"/>
            <a:ext cx="5822303" cy="5309118"/>
          </a:xfrm>
          <a:prstGeom prst="rect">
            <a:avLst/>
          </a:prstGeom>
        </p:spPr>
      </p:pic>
    </p:spTree>
    <p:extLst>
      <p:ext uri="{BB962C8B-B14F-4D97-AF65-F5344CB8AC3E}">
        <p14:creationId xmlns:p14="http://schemas.microsoft.com/office/powerpoint/2010/main" val="11516046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C620-0353-4CFA-974B-391B1F583D9E}"/>
              </a:ext>
            </a:extLst>
          </p:cNvPr>
          <p:cNvSpPr>
            <a:spLocks noGrp="1"/>
          </p:cNvSpPr>
          <p:nvPr>
            <p:ph type="title"/>
          </p:nvPr>
        </p:nvSpPr>
        <p:spPr>
          <a:xfrm>
            <a:off x="916699" y="975233"/>
            <a:ext cx="9404723" cy="778923"/>
          </a:xfrm>
          <a:solidFill>
            <a:schemeClr val="accent4">
              <a:lumMod val="75000"/>
            </a:schemeClr>
          </a:solidFill>
        </p:spPr>
        <p:txBody>
          <a:bodyPr/>
          <a:lstStyle/>
          <a:p>
            <a:pPr algn="ctr"/>
            <a:r>
              <a:rPr lang="en-US" b="1" dirty="0">
                <a:solidFill>
                  <a:schemeClr val="accent3"/>
                </a:solidFill>
                <a:latin typeface="Britannic Bold" panose="020B0903060703020204" pitchFamily="34" charset="0"/>
              </a:rPr>
              <a:t>Fall to Winter Grade Level Placement</a:t>
            </a:r>
          </a:p>
        </p:txBody>
      </p:sp>
      <p:graphicFrame>
        <p:nvGraphicFramePr>
          <p:cNvPr id="10" name="Content Placeholder 9">
            <a:extLst>
              <a:ext uri="{FF2B5EF4-FFF2-40B4-BE49-F238E27FC236}">
                <a16:creationId xmlns:a16="http://schemas.microsoft.com/office/drawing/2014/main" id="{5F62B364-C91D-463A-AC96-9EE257686E8D}"/>
              </a:ext>
            </a:extLst>
          </p:cNvPr>
          <p:cNvGraphicFramePr>
            <a:graphicFrameLocks noGrp="1"/>
          </p:cNvGraphicFramePr>
          <p:nvPr>
            <p:ph idx="1"/>
            <p:extLst>
              <p:ext uri="{D42A27DB-BD31-4B8C-83A1-F6EECF244321}">
                <p14:modId xmlns:p14="http://schemas.microsoft.com/office/powerpoint/2010/main" val="1647569620"/>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373267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831B-B7FF-457D-AA0C-1BBB01DE1B1D}"/>
              </a:ext>
            </a:extLst>
          </p:cNvPr>
          <p:cNvSpPr>
            <a:spLocks noGrp="1"/>
          </p:cNvSpPr>
          <p:nvPr>
            <p:ph type="title"/>
          </p:nvPr>
        </p:nvSpPr>
        <p:spPr>
          <a:xfrm>
            <a:off x="646111" y="452718"/>
            <a:ext cx="9404723" cy="1105494"/>
          </a:xfrm>
          <a:solidFill>
            <a:schemeClr val="tx1"/>
          </a:solidFill>
        </p:spPr>
        <p:txBody>
          <a:bodyPr/>
          <a:lstStyle/>
          <a:p>
            <a:pPr algn="ctr"/>
            <a:r>
              <a:rPr lang="en-US" sz="3200" b="1" dirty="0">
                <a:solidFill>
                  <a:schemeClr val="bg1"/>
                </a:solidFill>
              </a:rPr>
              <a:t>Overall Typical Growth Accomplishments for Grade Levels in  </a:t>
            </a:r>
            <a:r>
              <a:rPr lang="en-US" sz="3200" b="1" dirty="0">
                <a:solidFill>
                  <a:srgbClr val="FF0000"/>
                </a:solidFill>
              </a:rPr>
              <a:t>Math</a:t>
            </a:r>
          </a:p>
        </p:txBody>
      </p:sp>
      <p:graphicFrame>
        <p:nvGraphicFramePr>
          <p:cNvPr id="4" name="Table 4">
            <a:extLst>
              <a:ext uri="{FF2B5EF4-FFF2-40B4-BE49-F238E27FC236}">
                <a16:creationId xmlns:a16="http://schemas.microsoft.com/office/drawing/2014/main" id="{91C49F56-5542-419E-8318-F8E57CFB7026}"/>
              </a:ext>
            </a:extLst>
          </p:cNvPr>
          <p:cNvGraphicFramePr>
            <a:graphicFrameLocks noGrp="1"/>
          </p:cNvGraphicFramePr>
          <p:nvPr>
            <p:extLst>
              <p:ext uri="{D42A27DB-BD31-4B8C-83A1-F6EECF244321}">
                <p14:modId xmlns:p14="http://schemas.microsoft.com/office/powerpoint/2010/main" val="1545084485"/>
              </p:ext>
            </p:extLst>
          </p:nvPr>
        </p:nvGraphicFramePr>
        <p:xfrm>
          <a:off x="646111" y="1819469"/>
          <a:ext cx="9404725" cy="3191668"/>
        </p:xfrm>
        <a:graphic>
          <a:graphicData uri="http://schemas.openxmlformats.org/drawingml/2006/table">
            <a:tbl>
              <a:tblPr firstRow="1" bandRow="1">
                <a:tableStyleId>{7DF18680-E054-41AD-8BC1-D1AEF772440D}</a:tableStyleId>
              </a:tblPr>
              <a:tblGrid>
                <a:gridCol w="1880945">
                  <a:extLst>
                    <a:ext uri="{9D8B030D-6E8A-4147-A177-3AD203B41FA5}">
                      <a16:colId xmlns:a16="http://schemas.microsoft.com/office/drawing/2014/main" val="2115410850"/>
                    </a:ext>
                  </a:extLst>
                </a:gridCol>
                <a:gridCol w="1880945">
                  <a:extLst>
                    <a:ext uri="{9D8B030D-6E8A-4147-A177-3AD203B41FA5}">
                      <a16:colId xmlns:a16="http://schemas.microsoft.com/office/drawing/2014/main" val="362059844"/>
                    </a:ext>
                  </a:extLst>
                </a:gridCol>
                <a:gridCol w="1880945">
                  <a:extLst>
                    <a:ext uri="{9D8B030D-6E8A-4147-A177-3AD203B41FA5}">
                      <a16:colId xmlns:a16="http://schemas.microsoft.com/office/drawing/2014/main" val="1892263557"/>
                    </a:ext>
                  </a:extLst>
                </a:gridCol>
                <a:gridCol w="1880945">
                  <a:extLst>
                    <a:ext uri="{9D8B030D-6E8A-4147-A177-3AD203B41FA5}">
                      <a16:colId xmlns:a16="http://schemas.microsoft.com/office/drawing/2014/main" val="2749628900"/>
                    </a:ext>
                  </a:extLst>
                </a:gridCol>
                <a:gridCol w="1880945">
                  <a:extLst>
                    <a:ext uri="{9D8B030D-6E8A-4147-A177-3AD203B41FA5}">
                      <a16:colId xmlns:a16="http://schemas.microsoft.com/office/drawing/2014/main" val="2095353838"/>
                    </a:ext>
                  </a:extLst>
                </a:gridCol>
              </a:tblGrid>
              <a:tr h="1385272">
                <a:tc>
                  <a:txBody>
                    <a:bodyPr/>
                    <a:lstStyle/>
                    <a:p>
                      <a:r>
                        <a:rPr lang="en-US" dirty="0"/>
                        <a:t>Grade</a:t>
                      </a:r>
                    </a:p>
                    <a:p>
                      <a:endParaRPr lang="en-US" dirty="0"/>
                    </a:p>
                  </a:txBody>
                  <a:tcPr/>
                </a:tc>
                <a:tc>
                  <a:txBody>
                    <a:bodyPr/>
                    <a:lstStyle/>
                    <a:p>
                      <a:r>
                        <a:rPr lang="en-US" dirty="0"/>
                        <a:t>Met Typical Growth Goal Reached</a:t>
                      </a:r>
                    </a:p>
                    <a:p>
                      <a:r>
                        <a:rPr lang="en-US" dirty="0"/>
                        <a:t>Number of Students</a:t>
                      </a:r>
                    </a:p>
                  </a:txBody>
                  <a:tcPr/>
                </a:tc>
                <a:tc>
                  <a:txBody>
                    <a:bodyPr/>
                    <a:lstStyle/>
                    <a:p>
                      <a:r>
                        <a:rPr lang="en-US" dirty="0"/>
                        <a:t>Percentage</a:t>
                      </a:r>
                    </a:p>
                    <a:p>
                      <a:r>
                        <a:rPr lang="en-US" dirty="0"/>
                        <a:t>Typical</a:t>
                      </a:r>
                    </a:p>
                  </a:txBody>
                  <a:tcPr/>
                </a:tc>
                <a:tc>
                  <a:txBody>
                    <a:bodyPr/>
                    <a:lstStyle/>
                    <a:p>
                      <a:r>
                        <a:rPr lang="en-US" dirty="0"/>
                        <a:t>Met Stretch Goal Reached</a:t>
                      </a:r>
                    </a:p>
                    <a:p>
                      <a:r>
                        <a:rPr lang="en-US" dirty="0"/>
                        <a:t>Number of Students</a:t>
                      </a:r>
                    </a:p>
                  </a:txBody>
                  <a:tcPr/>
                </a:tc>
                <a:tc>
                  <a:txBody>
                    <a:bodyPr/>
                    <a:lstStyle/>
                    <a:p>
                      <a:r>
                        <a:rPr lang="en-US" dirty="0"/>
                        <a:t>Percentage</a:t>
                      </a:r>
                    </a:p>
                    <a:p>
                      <a:r>
                        <a:rPr lang="en-US" dirty="0"/>
                        <a:t>Stretch</a:t>
                      </a:r>
                    </a:p>
                  </a:txBody>
                  <a:tcPr/>
                </a:tc>
                <a:extLst>
                  <a:ext uri="{0D108BD9-81ED-4DB2-BD59-A6C34878D82A}">
                    <a16:rowId xmlns:a16="http://schemas.microsoft.com/office/drawing/2014/main" val="3129192768"/>
                  </a:ext>
                </a:extLst>
              </a:tr>
              <a:tr h="432157">
                <a:tc>
                  <a:txBody>
                    <a:bodyPr/>
                    <a:lstStyle/>
                    <a:p>
                      <a:r>
                        <a:rPr lang="en-US" dirty="0"/>
                        <a:t>5</a:t>
                      </a:r>
                    </a:p>
                  </a:txBody>
                  <a:tcPr/>
                </a:tc>
                <a:tc>
                  <a:txBody>
                    <a:bodyPr/>
                    <a:lstStyle/>
                    <a:p>
                      <a:r>
                        <a:rPr lang="en-US" dirty="0"/>
                        <a:t>24</a:t>
                      </a:r>
                    </a:p>
                  </a:txBody>
                  <a:tcPr/>
                </a:tc>
                <a:tc>
                  <a:txBody>
                    <a:bodyPr/>
                    <a:lstStyle/>
                    <a:p>
                      <a:r>
                        <a:rPr lang="en-US" dirty="0">
                          <a:solidFill>
                            <a:srgbClr val="0070C0"/>
                          </a:solidFill>
                        </a:rPr>
                        <a:t>28%</a:t>
                      </a:r>
                    </a:p>
                  </a:txBody>
                  <a:tcPr/>
                </a:tc>
                <a:tc>
                  <a:txBody>
                    <a:bodyPr/>
                    <a:lstStyle/>
                    <a:p>
                      <a:r>
                        <a:rPr lang="en-US" dirty="0"/>
                        <a:t>7</a:t>
                      </a:r>
                    </a:p>
                  </a:txBody>
                  <a:tcPr/>
                </a:tc>
                <a:tc>
                  <a:txBody>
                    <a:bodyPr/>
                    <a:lstStyle/>
                    <a:p>
                      <a:r>
                        <a:rPr lang="en-US" dirty="0">
                          <a:solidFill>
                            <a:srgbClr val="002060"/>
                          </a:solidFill>
                        </a:rPr>
                        <a:t>8%</a:t>
                      </a:r>
                    </a:p>
                  </a:txBody>
                  <a:tcPr/>
                </a:tc>
                <a:extLst>
                  <a:ext uri="{0D108BD9-81ED-4DB2-BD59-A6C34878D82A}">
                    <a16:rowId xmlns:a16="http://schemas.microsoft.com/office/drawing/2014/main" val="1371410000"/>
                  </a:ext>
                </a:extLst>
              </a:tr>
              <a:tr h="432157">
                <a:tc>
                  <a:txBody>
                    <a:bodyPr/>
                    <a:lstStyle/>
                    <a:p>
                      <a:r>
                        <a:rPr lang="en-US" dirty="0"/>
                        <a:t>6</a:t>
                      </a:r>
                    </a:p>
                  </a:txBody>
                  <a:tcPr/>
                </a:tc>
                <a:tc>
                  <a:txBody>
                    <a:bodyPr/>
                    <a:lstStyle/>
                    <a:p>
                      <a:r>
                        <a:rPr lang="en-US" dirty="0"/>
                        <a:t>46</a:t>
                      </a:r>
                    </a:p>
                  </a:txBody>
                  <a:tcPr/>
                </a:tc>
                <a:tc>
                  <a:txBody>
                    <a:bodyPr/>
                    <a:lstStyle/>
                    <a:p>
                      <a:r>
                        <a:rPr lang="en-US" dirty="0">
                          <a:solidFill>
                            <a:srgbClr val="0070C0"/>
                          </a:solidFill>
                        </a:rPr>
                        <a:t>49%</a:t>
                      </a:r>
                    </a:p>
                  </a:txBody>
                  <a:tcPr/>
                </a:tc>
                <a:tc>
                  <a:txBody>
                    <a:bodyPr/>
                    <a:lstStyle/>
                    <a:p>
                      <a:r>
                        <a:rPr lang="en-US" dirty="0"/>
                        <a:t>8</a:t>
                      </a:r>
                    </a:p>
                  </a:txBody>
                  <a:tcPr/>
                </a:tc>
                <a:tc>
                  <a:txBody>
                    <a:bodyPr/>
                    <a:lstStyle/>
                    <a:p>
                      <a:r>
                        <a:rPr lang="en-US" dirty="0">
                          <a:solidFill>
                            <a:srgbClr val="002060"/>
                          </a:solidFill>
                        </a:rPr>
                        <a:t>9%</a:t>
                      </a:r>
                    </a:p>
                  </a:txBody>
                  <a:tcPr/>
                </a:tc>
                <a:extLst>
                  <a:ext uri="{0D108BD9-81ED-4DB2-BD59-A6C34878D82A}">
                    <a16:rowId xmlns:a16="http://schemas.microsoft.com/office/drawing/2014/main" val="134581239"/>
                  </a:ext>
                </a:extLst>
              </a:tr>
              <a:tr h="432157">
                <a:tc>
                  <a:txBody>
                    <a:bodyPr/>
                    <a:lstStyle/>
                    <a:p>
                      <a:r>
                        <a:rPr lang="en-US" dirty="0"/>
                        <a:t>7</a:t>
                      </a:r>
                    </a:p>
                  </a:txBody>
                  <a:tcPr/>
                </a:tc>
                <a:tc>
                  <a:txBody>
                    <a:bodyPr/>
                    <a:lstStyle/>
                    <a:p>
                      <a:r>
                        <a:rPr lang="en-US" dirty="0"/>
                        <a:t>35</a:t>
                      </a:r>
                    </a:p>
                  </a:txBody>
                  <a:tcPr/>
                </a:tc>
                <a:tc>
                  <a:txBody>
                    <a:bodyPr/>
                    <a:lstStyle/>
                    <a:p>
                      <a:r>
                        <a:rPr lang="en-US" dirty="0">
                          <a:solidFill>
                            <a:srgbClr val="0070C0"/>
                          </a:solidFill>
                        </a:rPr>
                        <a:t>38%</a:t>
                      </a:r>
                    </a:p>
                  </a:txBody>
                  <a:tcPr/>
                </a:tc>
                <a:tc>
                  <a:txBody>
                    <a:bodyPr/>
                    <a:lstStyle/>
                    <a:p>
                      <a:r>
                        <a:rPr lang="en-US" dirty="0"/>
                        <a:t>11</a:t>
                      </a:r>
                    </a:p>
                  </a:txBody>
                  <a:tcPr/>
                </a:tc>
                <a:tc>
                  <a:txBody>
                    <a:bodyPr/>
                    <a:lstStyle/>
                    <a:p>
                      <a:r>
                        <a:rPr lang="en-US" dirty="0">
                          <a:solidFill>
                            <a:srgbClr val="002060"/>
                          </a:solidFill>
                        </a:rPr>
                        <a:t>12%</a:t>
                      </a:r>
                    </a:p>
                  </a:txBody>
                  <a:tcPr/>
                </a:tc>
                <a:extLst>
                  <a:ext uri="{0D108BD9-81ED-4DB2-BD59-A6C34878D82A}">
                    <a16:rowId xmlns:a16="http://schemas.microsoft.com/office/drawing/2014/main" val="996673311"/>
                  </a:ext>
                </a:extLst>
              </a:tr>
              <a:tr h="432157">
                <a:tc>
                  <a:txBody>
                    <a:bodyPr/>
                    <a:lstStyle/>
                    <a:p>
                      <a:r>
                        <a:rPr lang="en-US" dirty="0"/>
                        <a:t>8</a:t>
                      </a:r>
                    </a:p>
                  </a:txBody>
                  <a:tcPr/>
                </a:tc>
                <a:tc>
                  <a:txBody>
                    <a:bodyPr/>
                    <a:lstStyle/>
                    <a:p>
                      <a:r>
                        <a:rPr lang="en-US" dirty="0"/>
                        <a:t>42</a:t>
                      </a:r>
                    </a:p>
                  </a:txBody>
                  <a:tcPr/>
                </a:tc>
                <a:tc>
                  <a:txBody>
                    <a:bodyPr/>
                    <a:lstStyle/>
                    <a:p>
                      <a:r>
                        <a:rPr lang="en-US" dirty="0">
                          <a:solidFill>
                            <a:srgbClr val="0070C0"/>
                          </a:solidFill>
                        </a:rPr>
                        <a:t>44%</a:t>
                      </a:r>
                    </a:p>
                  </a:txBody>
                  <a:tcPr/>
                </a:tc>
                <a:tc>
                  <a:txBody>
                    <a:bodyPr/>
                    <a:lstStyle/>
                    <a:p>
                      <a:r>
                        <a:rPr lang="en-US" dirty="0"/>
                        <a:t>13</a:t>
                      </a:r>
                    </a:p>
                  </a:txBody>
                  <a:tcPr/>
                </a:tc>
                <a:tc>
                  <a:txBody>
                    <a:bodyPr/>
                    <a:lstStyle/>
                    <a:p>
                      <a:r>
                        <a:rPr lang="en-US" dirty="0">
                          <a:solidFill>
                            <a:srgbClr val="002060"/>
                          </a:solidFill>
                        </a:rPr>
                        <a:t>14%</a:t>
                      </a:r>
                    </a:p>
                  </a:txBody>
                  <a:tcPr/>
                </a:tc>
                <a:extLst>
                  <a:ext uri="{0D108BD9-81ED-4DB2-BD59-A6C34878D82A}">
                    <a16:rowId xmlns:a16="http://schemas.microsoft.com/office/drawing/2014/main" val="3431235775"/>
                  </a:ext>
                </a:extLst>
              </a:tr>
            </a:tbl>
          </a:graphicData>
        </a:graphic>
      </p:graphicFrame>
    </p:spTree>
    <p:extLst>
      <p:ext uri="{BB962C8B-B14F-4D97-AF65-F5344CB8AC3E}">
        <p14:creationId xmlns:p14="http://schemas.microsoft.com/office/powerpoint/2010/main" val="799211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831B-B7FF-457D-AA0C-1BBB01DE1B1D}"/>
              </a:ext>
            </a:extLst>
          </p:cNvPr>
          <p:cNvSpPr>
            <a:spLocks noGrp="1"/>
          </p:cNvSpPr>
          <p:nvPr>
            <p:ph type="title"/>
          </p:nvPr>
        </p:nvSpPr>
        <p:spPr>
          <a:xfrm>
            <a:off x="646111" y="452718"/>
            <a:ext cx="9404723" cy="1525372"/>
          </a:xfrm>
          <a:solidFill>
            <a:schemeClr val="tx1"/>
          </a:solidFill>
        </p:spPr>
        <p:txBody>
          <a:bodyPr/>
          <a:lstStyle/>
          <a:p>
            <a:pPr algn="ctr"/>
            <a:r>
              <a:rPr lang="en-US" sz="4400" b="1" dirty="0">
                <a:solidFill>
                  <a:schemeClr val="bg1"/>
                </a:solidFill>
              </a:rPr>
              <a:t>Overall Typical Growth Accomplishments for JMS in </a:t>
            </a:r>
            <a:r>
              <a:rPr lang="en-US" sz="4400" b="1" dirty="0">
                <a:solidFill>
                  <a:srgbClr val="FF0000"/>
                </a:solidFill>
              </a:rPr>
              <a:t>Math</a:t>
            </a:r>
          </a:p>
        </p:txBody>
      </p:sp>
      <p:graphicFrame>
        <p:nvGraphicFramePr>
          <p:cNvPr id="4" name="Table 4">
            <a:extLst>
              <a:ext uri="{FF2B5EF4-FFF2-40B4-BE49-F238E27FC236}">
                <a16:creationId xmlns:a16="http://schemas.microsoft.com/office/drawing/2014/main" id="{91C49F56-5542-419E-8318-F8E57CFB7026}"/>
              </a:ext>
            </a:extLst>
          </p:cNvPr>
          <p:cNvGraphicFramePr>
            <a:graphicFrameLocks noGrp="1"/>
          </p:cNvGraphicFramePr>
          <p:nvPr>
            <p:extLst>
              <p:ext uri="{D42A27DB-BD31-4B8C-83A1-F6EECF244321}">
                <p14:modId xmlns:p14="http://schemas.microsoft.com/office/powerpoint/2010/main" val="3542421452"/>
              </p:ext>
            </p:extLst>
          </p:nvPr>
        </p:nvGraphicFramePr>
        <p:xfrm>
          <a:off x="646109" y="2696547"/>
          <a:ext cx="9404722" cy="2219637"/>
        </p:xfrm>
        <a:graphic>
          <a:graphicData uri="http://schemas.openxmlformats.org/drawingml/2006/table">
            <a:tbl>
              <a:tblPr firstRow="1" bandRow="1">
                <a:tableStyleId>{7DF18680-E054-41AD-8BC1-D1AEF772440D}</a:tableStyleId>
              </a:tblPr>
              <a:tblGrid>
                <a:gridCol w="2412671">
                  <a:extLst>
                    <a:ext uri="{9D8B030D-6E8A-4147-A177-3AD203B41FA5}">
                      <a16:colId xmlns:a16="http://schemas.microsoft.com/office/drawing/2014/main" val="2115410850"/>
                    </a:ext>
                  </a:extLst>
                </a:gridCol>
                <a:gridCol w="3789998">
                  <a:extLst>
                    <a:ext uri="{9D8B030D-6E8A-4147-A177-3AD203B41FA5}">
                      <a16:colId xmlns:a16="http://schemas.microsoft.com/office/drawing/2014/main" val="362059844"/>
                    </a:ext>
                  </a:extLst>
                </a:gridCol>
                <a:gridCol w="3202053">
                  <a:extLst>
                    <a:ext uri="{9D8B030D-6E8A-4147-A177-3AD203B41FA5}">
                      <a16:colId xmlns:a16="http://schemas.microsoft.com/office/drawing/2014/main" val="2749628900"/>
                    </a:ext>
                  </a:extLst>
                </a:gridCol>
              </a:tblGrid>
              <a:tr h="1122357">
                <a:tc>
                  <a:txBody>
                    <a:bodyPr/>
                    <a:lstStyle/>
                    <a:p>
                      <a:pPr algn="ctr"/>
                      <a:r>
                        <a:rPr lang="en-US" dirty="0"/>
                        <a:t>Grades</a:t>
                      </a:r>
                    </a:p>
                    <a:p>
                      <a:endParaRPr lang="en-US" dirty="0"/>
                    </a:p>
                  </a:txBody>
                  <a:tcPr/>
                </a:tc>
                <a:tc>
                  <a:txBody>
                    <a:bodyPr/>
                    <a:lstStyle/>
                    <a:p>
                      <a:pPr algn="ctr"/>
                      <a:r>
                        <a:rPr lang="en-US" dirty="0"/>
                        <a:t>JMS Percentage Met Typical Math </a:t>
                      </a:r>
                      <a:r>
                        <a:rPr lang="en-US" dirty="0">
                          <a:solidFill>
                            <a:srgbClr val="FF0000"/>
                          </a:solidFill>
                        </a:rPr>
                        <a:t>Growth</a:t>
                      </a:r>
                      <a:r>
                        <a:rPr lang="en-US" dirty="0"/>
                        <a:t> </a:t>
                      </a:r>
                      <a:r>
                        <a:rPr lang="en-US" dirty="0">
                          <a:solidFill>
                            <a:srgbClr val="FF0000"/>
                          </a:solidFill>
                        </a:rPr>
                        <a:t>Goal</a:t>
                      </a:r>
                      <a:r>
                        <a:rPr lang="en-US" dirty="0"/>
                        <a:t> for the School Year</a:t>
                      </a:r>
                    </a:p>
                  </a:txBody>
                  <a:tcPr/>
                </a:tc>
                <a:tc>
                  <a:txBody>
                    <a:bodyPr/>
                    <a:lstStyle/>
                    <a:p>
                      <a:pPr algn="ctr"/>
                      <a:r>
                        <a:rPr lang="en-US" dirty="0"/>
                        <a:t>JMS Percentage Met </a:t>
                      </a:r>
                      <a:r>
                        <a:rPr lang="en-US" dirty="0">
                          <a:solidFill>
                            <a:schemeClr val="tx1"/>
                          </a:solidFill>
                        </a:rPr>
                        <a:t>Math</a:t>
                      </a:r>
                      <a:r>
                        <a:rPr lang="en-US" dirty="0"/>
                        <a:t> </a:t>
                      </a:r>
                      <a:r>
                        <a:rPr lang="en-US" dirty="0">
                          <a:solidFill>
                            <a:srgbClr val="FF0000"/>
                          </a:solidFill>
                        </a:rPr>
                        <a:t>Stretch Goal </a:t>
                      </a:r>
                      <a:r>
                        <a:rPr lang="en-US" dirty="0"/>
                        <a:t>for the School Year</a:t>
                      </a:r>
                    </a:p>
                  </a:txBody>
                  <a:tcPr/>
                </a:tc>
                <a:extLst>
                  <a:ext uri="{0D108BD9-81ED-4DB2-BD59-A6C34878D82A}">
                    <a16:rowId xmlns:a16="http://schemas.microsoft.com/office/drawing/2014/main" val="3129192768"/>
                  </a:ext>
                </a:extLst>
              </a:tr>
              <a:tr h="519831">
                <a:tc>
                  <a:txBody>
                    <a:bodyPr/>
                    <a:lstStyle/>
                    <a:p>
                      <a:pPr algn="ctr"/>
                      <a:r>
                        <a:rPr lang="en-US" sz="6600" dirty="0"/>
                        <a:t>5-8</a:t>
                      </a:r>
                    </a:p>
                  </a:txBody>
                  <a:tcPr/>
                </a:tc>
                <a:tc>
                  <a:txBody>
                    <a:bodyPr/>
                    <a:lstStyle/>
                    <a:p>
                      <a:pPr algn="ctr"/>
                      <a:r>
                        <a:rPr lang="en-US" sz="6000" dirty="0"/>
                        <a:t>40%</a:t>
                      </a:r>
                    </a:p>
                  </a:txBody>
                  <a:tcPr/>
                </a:tc>
                <a:tc>
                  <a:txBody>
                    <a:bodyPr/>
                    <a:lstStyle/>
                    <a:p>
                      <a:pPr algn="ctr"/>
                      <a:r>
                        <a:rPr lang="en-US" sz="6000" dirty="0"/>
                        <a:t>11%</a:t>
                      </a:r>
                    </a:p>
                  </a:txBody>
                  <a:tcPr/>
                </a:tc>
                <a:extLst>
                  <a:ext uri="{0D108BD9-81ED-4DB2-BD59-A6C34878D82A}">
                    <a16:rowId xmlns:a16="http://schemas.microsoft.com/office/drawing/2014/main" val="1371410000"/>
                  </a:ext>
                </a:extLst>
              </a:tr>
            </a:tbl>
          </a:graphicData>
        </a:graphic>
      </p:graphicFrame>
    </p:spTree>
    <p:extLst>
      <p:ext uri="{BB962C8B-B14F-4D97-AF65-F5344CB8AC3E}">
        <p14:creationId xmlns:p14="http://schemas.microsoft.com/office/powerpoint/2010/main" val="302622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B6F4D4-8907-42A0-8AFB-A4315A284D1F}"/>
              </a:ext>
            </a:extLst>
          </p:cNvPr>
          <p:cNvSpPr txBox="1"/>
          <p:nvPr/>
        </p:nvSpPr>
        <p:spPr>
          <a:xfrm>
            <a:off x="1882130" y="562918"/>
            <a:ext cx="8428196" cy="646331"/>
          </a:xfrm>
          <a:prstGeom prst="rect">
            <a:avLst/>
          </a:prstGeom>
          <a:noFill/>
        </p:spPr>
        <p:txBody>
          <a:bodyPr wrap="square" rtlCol="0">
            <a:spAutoFit/>
          </a:bodyPr>
          <a:lstStyle/>
          <a:p>
            <a:r>
              <a:rPr lang="en-US" sz="3600" b="1" dirty="0">
                <a:solidFill>
                  <a:srgbClr val="FF0000"/>
                </a:solidFill>
              </a:rPr>
              <a:t>Current Areas of Refinement for </a:t>
            </a:r>
            <a:r>
              <a:rPr lang="en-US" sz="3600" b="1" dirty="0">
                <a:solidFill>
                  <a:schemeClr val="accent3"/>
                </a:solidFill>
              </a:rPr>
              <a:t>Math</a:t>
            </a:r>
          </a:p>
        </p:txBody>
      </p:sp>
      <p:sp>
        <p:nvSpPr>
          <p:cNvPr id="4" name="Star: 5 Points 3">
            <a:extLst>
              <a:ext uri="{FF2B5EF4-FFF2-40B4-BE49-F238E27FC236}">
                <a16:creationId xmlns:a16="http://schemas.microsoft.com/office/drawing/2014/main" id="{A376F397-DA3B-4437-9935-78ABA4513350}"/>
              </a:ext>
            </a:extLst>
          </p:cNvPr>
          <p:cNvSpPr/>
          <p:nvPr/>
        </p:nvSpPr>
        <p:spPr>
          <a:xfrm>
            <a:off x="11044706" y="3335052"/>
            <a:ext cx="167780" cy="15100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B267C52B-68EA-4EE8-98B9-74192439FF7E}"/>
              </a:ext>
            </a:extLst>
          </p:cNvPr>
          <p:cNvSpPr/>
          <p:nvPr/>
        </p:nvSpPr>
        <p:spPr>
          <a:xfrm>
            <a:off x="10879094" y="3300411"/>
            <a:ext cx="167780" cy="15100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A472C296-73B9-4509-AD6C-40BA99D07557}"/>
              </a:ext>
            </a:extLst>
          </p:cNvPr>
          <p:cNvSpPr/>
          <p:nvPr/>
        </p:nvSpPr>
        <p:spPr>
          <a:xfrm>
            <a:off x="9540822" y="2207646"/>
            <a:ext cx="167780" cy="15100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6B0BC0E-3FE0-4172-8FC7-167841579415}"/>
              </a:ext>
            </a:extLst>
          </p:cNvPr>
          <p:cNvPicPr>
            <a:picLocks noChangeAspect="1"/>
          </p:cNvPicPr>
          <p:nvPr/>
        </p:nvPicPr>
        <p:blipFill rotWithShape="1">
          <a:blip r:embed="rId3"/>
          <a:srcRect t="20931"/>
          <a:stretch/>
        </p:blipFill>
        <p:spPr>
          <a:xfrm>
            <a:off x="313518" y="2202024"/>
            <a:ext cx="11564964" cy="3313242"/>
          </a:xfrm>
          <a:prstGeom prst="rect">
            <a:avLst/>
          </a:prstGeom>
        </p:spPr>
      </p:pic>
      <p:pic>
        <p:nvPicPr>
          <p:cNvPr id="7" name="Picture 6">
            <a:extLst>
              <a:ext uri="{FF2B5EF4-FFF2-40B4-BE49-F238E27FC236}">
                <a16:creationId xmlns:a16="http://schemas.microsoft.com/office/drawing/2014/main" id="{D99A7BB3-E103-4E3B-9C1E-5114B787B4F5}"/>
              </a:ext>
            </a:extLst>
          </p:cNvPr>
          <p:cNvPicPr>
            <a:picLocks noChangeAspect="1"/>
          </p:cNvPicPr>
          <p:nvPr/>
        </p:nvPicPr>
        <p:blipFill>
          <a:blip r:embed="rId3"/>
          <a:stretch>
            <a:fillRect/>
          </a:stretch>
        </p:blipFill>
        <p:spPr>
          <a:xfrm>
            <a:off x="229542" y="1342734"/>
            <a:ext cx="11713641" cy="4172532"/>
          </a:xfrm>
          <a:prstGeom prst="rect">
            <a:avLst/>
          </a:prstGeom>
        </p:spPr>
      </p:pic>
      <p:sp>
        <p:nvSpPr>
          <p:cNvPr id="14" name="Star: 5 Points 13">
            <a:extLst>
              <a:ext uri="{FF2B5EF4-FFF2-40B4-BE49-F238E27FC236}">
                <a16:creationId xmlns:a16="http://schemas.microsoft.com/office/drawing/2014/main" id="{0AD23D9E-B35D-4972-8AAA-7CEFD9D43FE8}"/>
              </a:ext>
            </a:extLst>
          </p:cNvPr>
          <p:cNvSpPr/>
          <p:nvPr/>
        </p:nvSpPr>
        <p:spPr>
          <a:xfrm>
            <a:off x="10730205" y="3153746"/>
            <a:ext cx="391884" cy="28924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CD845B16-DDC7-4134-A4B1-5470743E145D}"/>
              </a:ext>
            </a:extLst>
          </p:cNvPr>
          <p:cNvSpPr/>
          <p:nvPr/>
        </p:nvSpPr>
        <p:spPr>
          <a:xfrm>
            <a:off x="10739535" y="3828660"/>
            <a:ext cx="394995" cy="2519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B39E02CC-FBB6-4339-BFEF-E50E7FB1EEC2}"/>
              </a:ext>
            </a:extLst>
          </p:cNvPr>
          <p:cNvSpPr/>
          <p:nvPr/>
        </p:nvSpPr>
        <p:spPr>
          <a:xfrm>
            <a:off x="10748865" y="4435151"/>
            <a:ext cx="404325" cy="2519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C28A0B6F-7B84-42FE-B9AC-50489E7BD0A3}"/>
              </a:ext>
            </a:extLst>
          </p:cNvPr>
          <p:cNvSpPr/>
          <p:nvPr/>
        </p:nvSpPr>
        <p:spPr>
          <a:xfrm>
            <a:off x="10739535" y="5001208"/>
            <a:ext cx="432317" cy="29235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E55045D5-610A-4778-A4CD-92491D541374}"/>
              </a:ext>
            </a:extLst>
          </p:cNvPr>
          <p:cNvSpPr/>
          <p:nvPr/>
        </p:nvSpPr>
        <p:spPr>
          <a:xfrm>
            <a:off x="11178072" y="1688841"/>
            <a:ext cx="307351"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28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85D503-18B7-4E3F-9EA7-B526601A8614}"/>
              </a:ext>
              <a:ext uri="{C183D7F6-B498-43B3-948B-1728B52AA6E4}">
                <adec:decorative xmlns:adec="http://schemas.microsoft.com/office/drawing/2017/decorative" val="1"/>
              </a:ext>
            </a:extLst>
          </p:cNvPr>
          <p:cNvGrpSpPr/>
          <p:nvPr/>
        </p:nvGrpSpPr>
        <p:grpSpPr>
          <a:xfrm>
            <a:off x="157905" y="578840"/>
            <a:ext cx="3021013" cy="5769588"/>
            <a:chOff x="1323975" y="646535"/>
            <a:chExt cx="3021013" cy="5760615"/>
          </a:xfrm>
        </p:grpSpPr>
        <p:sp>
          <p:nvSpPr>
            <p:cNvPr id="3" name="AutoShape 3"/>
            <p:cNvSpPr>
              <a:spLocks noChangeAspect="1" noChangeArrowheads="1" noTextEdit="1"/>
            </p:cNvSpPr>
            <p:nvPr/>
          </p:nvSpPr>
          <p:spPr bwMode="auto">
            <a:xfrm>
              <a:off x="1323975" y="1447800"/>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3"/>
            <p:cNvSpPr>
              <a:spLocks/>
            </p:cNvSpPr>
            <p:nvPr/>
          </p:nvSpPr>
          <p:spPr bwMode="auto">
            <a:xfrm>
              <a:off x="1520825" y="1735138"/>
              <a:ext cx="2628900" cy="4381500"/>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1325563" y="1449388"/>
              <a:ext cx="3019425" cy="285750"/>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latin typeface="Arial" panose="020B0604020202020204" pitchFamily="34" charset="0"/>
                <a:cs typeface="Arial" panose="020B0604020202020204" pitchFamily="34" charset="0"/>
              </a:endParaRPr>
            </a:p>
          </p:txBody>
        </p:sp>
        <p:sp>
          <p:nvSpPr>
            <p:cNvPr id="6" name="Freeform 5"/>
            <p:cNvSpPr>
              <a:spLocks/>
            </p:cNvSpPr>
            <p:nvPr/>
          </p:nvSpPr>
          <p:spPr bwMode="auto">
            <a:xfrm>
              <a:off x="1325563" y="6116638"/>
              <a:ext cx="3019425" cy="288925"/>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p:cNvSpPr>
            <p:nvPr/>
          </p:nvSpPr>
          <p:spPr bwMode="auto">
            <a:xfrm>
              <a:off x="1325563" y="6232525"/>
              <a:ext cx="3019425" cy="173038"/>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top sand"/>
            <p:cNvSpPr>
              <a:spLocks/>
            </p:cNvSpPr>
            <p:nvPr/>
          </p:nvSpPr>
          <p:spPr bwMode="auto">
            <a:xfrm>
              <a:off x="1638300" y="2849409"/>
              <a:ext cx="2395538" cy="979986"/>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3200" b="1" dirty="0"/>
                <a:t>   </a:t>
              </a:r>
              <a:r>
                <a:rPr lang="en-US" sz="2400" b="1" dirty="0">
                  <a:solidFill>
                    <a:schemeClr val="bg1"/>
                  </a:solidFill>
                  <a:latin typeface="Britannic Bold" panose="020B0903060703020204" pitchFamily="34" charset="0"/>
                </a:rPr>
                <a:t>2022-2023</a:t>
              </a:r>
            </a:p>
          </p:txBody>
        </p:sp>
        <p:sp>
          <p:nvSpPr>
            <p:cNvPr id="9" name="bottom sand"/>
            <p:cNvSpPr>
              <a:spLocks/>
            </p:cNvSpPr>
            <p:nvPr/>
          </p:nvSpPr>
          <p:spPr bwMode="auto">
            <a:xfrm>
              <a:off x="1577130" y="4102217"/>
              <a:ext cx="2583809" cy="2014421"/>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straight connector"/>
            <p:cNvSpPr>
              <a:spLocks noChangeArrowheads="1"/>
            </p:cNvSpPr>
            <p:nvPr/>
          </p:nvSpPr>
          <p:spPr bwMode="auto">
            <a:xfrm flipH="1">
              <a:off x="2751588" y="3791824"/>
              <a:ext cx="226502" cy="2323227"/>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ounded Rectangle 13"/>
            <p:cNvSpPr/>
            <p:nvPr/>
          </p:nvSpPr>
          <p:spPr>
            <a:xfrm>
              <a:off x="1512000" y="646535"/>
              <a:ext cx="2636838" cy="2368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grpSp>
          <p:nvGrpSpPr>
            <p:cNvPr id="15" name="times up"/>
            <p:cNvGrpSpPr/>
            <p:nvPr/>
          </p:nvGrpSpPr>
          <p:grpSpPr>
            <a:xfrm>
              <a:off x="1512000" y="756310"/>
              <a:ext cx="2645227" cy="697559"/>
              <a:chOff x="4321176" y="756310"/>
              <a:chExt cx="2645227" cy="697559"/>
            </a:xfrm>
          </p:grpSpPr>
          <p:sp>
            <p:nvSpPr>
              <p:cNvPr id="16" name="Rounded Rectangle 15"/>
              <p:cNvSpPr/>
              <p:nvPr/>
            </p:nvSpPr>
            <p:spPr>
              <a:xfrm>
                <a:off x="4321176" y="855935"/>
                <a:ext cx="2590217" cy="12988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7" name="Rounded Rectangle 16"/>
              <p:cNvSpPr/>
              <p:nvPr/>
            </p:nvSpPr>
            <p:spPr>
              <a:xfrm>
                <a:off x="4329565" y="756310"/>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Britannic Bold" panose="020B0903060703020204" pitchFamily="34" charset="0"/>
                    <a:cs typeface="Arial" panose="020B0604020202020204" pitchFamily="34" charset="0"/>
                  </a:rPr>
                  <a:t>JMS</a:t>
                </a:r>
              </a:p>
            </p:txBody>
          </p:sp>
        </p:grpSp>
      </p:grpSp>
      <p:sp>
        <p:nvSpPr>
          <p:cNvPr id="27" name="TextBox 26">
            <a:extLst>
              <a:ext uri="{FF2B5EF4-FFF2-40B4-BE49-F238E27FC236}">
                <a16:creationId xmlns:a16="http://schemas.microsoft.com/office/drawing/2014/main" id="{C81F7623-547B-4F1C-9848-0AFBE55E686D}"/>
              </a:ext>
            </a:extLst>
          </p:cNvPr>
          <p:cNvSpPr txBox="1"/>
          <p:nvPr/>
        </p:nvSpPr>
        <p:spPr>
          <a:xfrm>
            <a:off x="3261639" y="454307"/>
            <a:ext cx="8793341" cy="1446550"/>
          </a:xfrm>
          <a:prstGeom prst="rect">
            <a:avLst/>
          </a:prstGeom>
          <a:noFill/>
        </p:spPr>
        <p:txBody>
          <a:bodyPr wrap="square" rtlCol="0">
            <a:spAutoFit/>
          </a:bodyPr>
          <a:lstStyle/>
          <a:p>
            <a:pPr algn="ctr"/>
            <a:r>
              <a:rPr lang="en-US" sz="4400" dirty="0">
                <a:latin typeface="Britannic Bold" panose="020B0903060703020204" pitchFamily="34" charset="0"/>
                <a:cs typeface="Arial" panose="020B0604020202020204" pitchFamily="34" charset="0"/>
              </a:rPr>
              <a:t>Making Progress on Diagnostics </a:t>
            </a:r>
          </a:p>
          <a:p>
            <a:pPr algn="ctr"/>
            <a:r>
              <a:rPr lang="en-US" sz="4400" dirty="0">
                <a:latin typeface="Britannic Bold" panose="020B0903060703020204" pitchFamily="34" charset="0"/>
                <a:cs typeface="Arial" panose="020B0604020202020204" pitchFamily="34" charset="0"/>
              </a:rPr>
              <a:t>for </a:t>
            </a:r>
            <a:r>
              <a:rPr lang="en-US" sz="4400" dirty="0" err="1">
                <a:latin typeface="Britannic Bold" panose="020B0903060703020204" pitchFamily="34" charset="0"/>
                <a:cs typeface="Arial" panose="020B0604020202020204" pitchFamily="34" charset="0"/>
              </a:rPr>
              <a:t>i</a:t>
            </a:r>
            <a:r>
              <a:rPr lang="en-US" sz="4400" dirty="0">
                <a:latin typeface="Britannic Bold" panose="020B0903060703020204" pitchFamily="34" charset="0"/>
                <a:cs typeface="Arial" panose="020B0604020202020204" pitchFamily="34" charset="0"/>
              </a:rPr>
              <a:t>-Ready in all Grade Levels!!! </a:t>
            </a:r>
          </a:p>
        </p:txBody>
      </p:sp>
      <p:sp>
        <p:nvSpPr>
          <p:cNvPr id="11" name="Title 10" hidden="1">
            <a:extLst>
              <a:ext uri="{FF2B5EF4-FFF2-40B4-BE49-F238E27FC236}">
                <a16:creationId xmlns:a16="http://schemas.microsoft.com/office/drawing/2014/main" id="{361FE34F-0603-4263-9E87-21C311F4CCE9}"/>
              </a:ext>
            </a:extLst>
          </p:cNvPr>
          <p:cNvSpPr>
            <a:spLocks noGrp="1"/>
          </p:cNvSpPr>
          <p:nvPr>
            <p:ph type="title"/>
          </p:nvPr>
        </p:nvSpPr>
        <p:spPr/>
        <p:txBody>
          <a:bodyPr/>
          <a:lstStyle/>
          <a:p>
            <a:r>
              <a:rPr lang="en-US" dirty="0"/>
              <a:t>Slide 1</a:t>
            </a:r>
          </a:p>
        </p:txBody>
      </p:sp>
      <p:sp>
        <p:nvSpPr>
          <p:cNvPr id="12" name="Star: 5 Points 11">
            <a:extLst>
              <a:ext uri="{FF2B5EF4-FFF2-40B4-BE49-F238E27FC236}">
                <a16:creationId xmlns:a16="http://schemas.microsoft.com/office/drawing/2014/main" id="{593271D8-04C2-40AB-A81C-9FCE5111C994}"/>
              </a:ext>
            </a:extLst>
          </p:cNvPr>
          <p:cNvSpPr/>
          <p:nvPr/>
        </p:nvSpPr>
        <p:spPr>
          <a:xfrm>
            <a:off x="2239347" y="0"/>
            <a:ext cx="1359701" cy="126476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custDataLst>
      <p:tags r:id="rId1"/>
    </p:custDataLst>
    <p:extLst>
      <p:ext uri="{BB962C8B-B14F-4D97-AF65-F5344CB8AC3E}">
        <p14:creationId xmlns:p14="http://schemas.microsoft.com/office/powerpoint/2010/main" val="4438204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2000"/>
                                        <p:tgtEl>
                                          <p:spTgt spid="27">
                                            <p:txEl>
                                              <p:pRg st="0" end="0"/>
                                            </p:txEl>
                                          </p:spTgt>
                                        </p:tgtEl>
                                      </p:cBhvr>
                                    </p:animEffect>
                                    <p:anim calcmode="lin" valueType="num">
                                      <p:cBhvr>
                                        <p:cTn id="8" dur="2000" fill="hold"/>
                                        <p:tgtEl>
                                          <p:spTgt spid="2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7">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2000"/>
                                        <p:tgtEl>
                                          <p:spTgt spid="27">
                                            <p:txEl>
                                              <p:pRg st="1" end="1"/>
                                            </p:txEl>
                                          </p:spTgt>
                                        </p:tgtEl>
                                      </p:cBhvr>
                                    </p:animEffect>
                                    <p:anim calcmode="lin" valueType="num">
                                      <p:cBhvr>
                                        <p:cTn id="13" dur="2000" fill="hold"/>
                                        <p:tgtEl>
                                          <p:spTgt spid="27">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8F7B-9159-46AB-93CD-1DFE02853F48}"/>
              </a:ext>
            </a:extLst>
          </p:cNvPr>
          <p:cNvSpPr>
            <a:spLocks noGrp="1"/>
          </p:cNvSpPr>
          <p:nvPr>
            <p:ph type="title"/>
          </p:nvPr>
        </p:nvSpPr>
        <p:spPr>
          <a:xfrm>
            <a:off x="646111" y="452718"/>
            <a:ext cx="9404723" cy="745767"/>
          </a:xfrm>
        </p:spPr>
        <p:txBody>
          <a:bodyPr/>
          <a:lstStyle/>
          <a:p>
            <a:r>
              <a:rPr lang="en-US" dirty="0">
                <a:solidFill>
                  <a:srgbClr val="FF0000"/>
                </a:solidFill>
              </a:rPr>
              <a:t>Agenda</a:t>
            </a:r>
            <a:br>
              <a:rPr lang="en-US" dirty="0"/>
            </a:br>
            <a:endParaRPr lang="en-US" dirty="0"/>
          </a:p>
        </p:txBody>
      </p:sp>
      <p:sp>
        <p:nvSpPr>
          <p:cNvPr id="3" name="TextBox 2">
            <a:extLst>
              <a:ext uri="{FF2B5EF4-FFF2-40B4-BE49-F238E27FC236}">
                <a16:creationId xmlns:a16="http://schemas.microsoft.com/office/drawing/2014/main" id="{924546FF-0267-489A-8D49-C1822629BDC9}"/>
              </a:ext>
            </a:extLst>
          </p:cNvPr>
          <p:cNvSpPr txBox="1"/>
          <p:nvPr/>
        </p:nvSpPr>
        <p:spPr>
          <a:xfrm>
            <a:off x="266329" y="1198485"/>
            <a:ext cx="4740677" cy="2800767"/>
          </a:xfrm>
          <a:prstGeom prst="rect">
            <a:avLst/>
          </a:prstGeom>
          <a:solidFill>
            <a:schemeClr val="tx1"/>
          </a:solidFill>
          <a:ln w="57150">
            <a:solidFill>
              <a:schemeClr val="bg2">
                <a:lumMod val="60000"/>
                <a:lumOff val="40000"/>
              </a:schemeClr>
            </a:solidFill>
          </a:ln>
        </p:spPr>
        <p:txBody>
          <a:bodyPr wrap="square" rtlCol="0">
            <a:spAutoFit/>
          </a:bodyPr>
          <a:lstStyle/>
          <a:p>
            <a:pPr marL="342900" indent="-342900">
              <a:buAutoNum type="arabicPeriod"/>
            </a:pPr>
            <a:r>
              <a:rPr lang="en-US" sz="1600" b="1" dirty="0">
                <a:solidFill>
                  <a:schemeClr val="bg1"/>
                </a:solidFill>
              </a:rPr>
              <a:t>Welcome</a:t>
            </a:r>
          </a:p>
          <a:p>
            <a:pPr marL="342900" indent="-342900">
              <a:buAutoNum type="arabicPeriod"/>
            </a:pPr>
            <a:r>
              <a:rPr lang="en-US" sz="1600" b="1" dirty="0">
                <a:solidFill>
                  <a:schemeClr val="bg1"/>
                </a:solidFill>
              </a:rPr>
              <a:t>Slide Presentation</a:t>
            </a:r>
          </a:p>
          <a:p>
            <a:pPr marL="285750" indent="-285750" algn="ctr">
              <a:buFont typeface="Arial" panose="020B0604020202020204" pitchFamily="34" charset="0"/>
              <a:buChar char="•"/>
            </a:pPr>
            <a:r>
              <a:rPr lang="en-US" sz="1600" b="1" dirty="0" err="1">
                <a:solidFill>
                  <a:srgbClr val="0070C0"/>
                </a:solidFill>
              </a:rPr>
              <a:t>i</a:t>
            </a:r>
            <a:r>
              <a:rPr lang="en-US" sz="1600" b="1" dirty="0">
                <a:solidFill>
                  <a:srgbClr val="0070C0"/>
                </a:solidFill>
              </a:rPr>
              <a:t>-Ready Scores for ELA /fall to winter</a:t>
            </a:r>
          </a:p>
          <a:p>
            <a:pPr marL="285750" indent="-285750" algn="ctr">
              <a:buFont typeface="Arial" panose="020B0604020202020204" pitchFamily="34" charset="0"/>
              <a:buChar char="•"/>
            </a:pPr>
            <a:r>
              <a:rPr lang="en-US" sz="1600" b="1" dirty="0">
                <a:solidFill>
                  <a:srgbClr val="0070C0"/>
                </a:solidFill>
              </a:rPr>
              <a:t>  </a:t>
            </a:r>
            <a:r>
              <a:rPr lang="en-US" sz="1600" b="1" dirty="0" err="1">
                <a:solidFill>
                  <a:srgbClr val="0070C0"/>
                </a:solidFill>
              </a:rPr>
              <a:t>i</a:t>
            </a:r>
            <a:r>
              <a:rPr lang="en-US" sz="1600" b="1" dirty="0">
                <a:solidFill>
                  <a:srgbClr val="0070C0"/>
                </a:solidFill>
              </a:rPr>
              <a:t>-Ready Scores for Math/fall to winter</a:t>
            </a:r>
          </a:p>
          <a:p>
            <a:pPr marL="285750" indent="-285750" algn="ctr">
              <a:buFont typeface="Wingdings" panose="05000000000000000000" pitchFamily="2" charset="2"/>
              <a:buChar char="v"/>
            </a:pPr>
            <a:r>
              <a:rPr lang="en-US" sz="1600" b="1" dirty="0" err="1">
                <a:solidFill>
                  <a:srgbClr val="00B050"/>
                </a:solidFill>
              </a:rPr>
              <a:t>i</a:t>
            </a:r>
            <a:r>
              <a:rPr lang="en-US" sz="1600" b="1" dirty="0">
                <a:solidFill>
                  <a:srgbClr val="00B050"/>
                </a:solidFill>
              </a:rPr>
              <a:t>-Ready Goals</a:t>
            </a:r>
          </a:p>
          <a:p>
            <a:pPr marL="285750" indent="-285750" algn="ctr">
              <a:buFont typeface="Wingdings" panose="05000000000000000000" pitchFamily="2" charset="2"/>
              <a:buChar char="v"/>
            </a:pPr>
            <a:r>
              <a:rPr lang="en-US" sz="1600" b="1" dirty="0" err="1">
                <a:solidFill>
                  <a:srgbClr val="00B050"/>
                </a:solidFill>
              </a:rPr>
              <a:t>i</a:t>
            </a:r>
            <a:r>
              <a:rPr lang="en-US" sz="1600" b="1" dirty="0">
                <a:solidFill>
                  <a:srgbClr val="00B050"/>
                </a:solidFill>
              </a:rPr>
              <a:t>-Ready Stretch Goals</a:t>
            </a:r>
          </a:p>
          <a:p>
            <a:pPr marL="285750" indent="-285750" algn="ctr">
              <a:buFont typeface="Wingdings" panose="05000000000000000000" pitchFamily="2" charset="2"/>
              <a:buChar char="v"/>
            </a:pPr>
            <a:r>
              <a:rPr lang="en-US" sz="1600" b="1" dirty="0">
                <a:solidFill>
                  <a:srgbClr val="00B050"/>
                </a:solidFill>
              </a:rPr>
              <a:t>strategies to Improve</a:t>
            </a:r>
          </a:p>
          <a:p>
            <a:pPr marL="285750" indent="-285750" algn="ctr">
              <a:buFont typeface="Wingdings" panose="05000000000000000000" pitchFamily="2" charset="2"/>
              <a:buChar char="v"/>
            </a:pPr>
            <a:endParaRPr lang="en-US" sz="1600" b="1" dirty="0">
              <a:solidFill>
                <a:srgbClr val="00B050"/>
              </a:solidFill>
            </a:endParaRPr>
          </a:p>
          <a:p>
            <a:r>
              <a:rPr lang="en-US" sz="1600" b="1" dirty="0">
                <a:solidFill>
                  <a:schemeClr val="bg1"/>
                </a:solidFill>
              </a:rPr>
              <a:t>3. Slide Presentation on Upcoming Events</a:t>
            </a:r>
          </a:p>
          <a:p>
            <a:r>
              <a:rPr lang="en-US" sz="1600" b="1" dirty="0">
                <a:solidFill>
                  <a:schemeClr val="bg1"/>
                </a:solidFill>
              </a:rPr>
              <a:t>4. Slide Presentation on Student Celebrations</a:t>
            </a:r>
          </a:p>
          <a:p>
            <a:r>
              <a:rPr lang="en-US" sz="1600" b="1" dirty="0">
                <a:solidFill>
                  <a:schemeClr val="bg1"/>
                </a:solidFill>
              </a:rPr>
              <a:t>5. Questions</a:t>
            </a:r>
          </a:p>
        </p:txBody>
      </p:sp>
    </p:spTree>
    <p:extLst>
      <p:ext uri="{BB962C8B-B14F-4D97-AF65-F5344CB8AC3E}">
        <p14:creationId xmlns:p14="http://schemas.microsoft.com/office/powerpoint/2010/main" val="3102894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D42A-9A7D-4E51-9FFC-1EF0A7CA0CE7}"/>
              </a:ext>
            </a:extLst>
          </p:cNvPr>
          <p:cNvSpPr>
            <a:spLocks noGrp="1"/>
          </p:cNvSpPr>
          <p:nvPr>
            <p:ph type="ctrTitle"/>
          </p:nvPr>
        </p:nvSpPr>
        <p:spPr>
          <a:xfrm>
            <a:off x="107390" y="1367902"/>
            <a:ext cx="8825658" cy="1197746"/>
          </a:xfrm>
        </p:spPr>
        <p:txBody>
          <a:bodyPr/>
          <a:lstStyle/>
          <a:p>
            <a:r>
              <a:rPr lang="en-US" b="1" dirty="0">
                <a:solidFill>
                  <a:schemeClr val="bg1"/>
                </a:solidFill>
              </a:rPr>
              <a:t>JMS </a:t>
            </a:r>
            <a:br>
              <a:rPr lang="en-US" b="1" dirty="0">
                <a:solidFill>
                  <a:schemeClr val="bg1"/>
                </a:solidFill>
              </a:rPr>
            </a:br>
            <a:r>
              <a:rPr lang="en-US" b="1" dirty="0">
                <a:solidFill>
                  <a:srgbClr val="0070C0"/>
                </a:solidFill>
              </a:rPr>
              <a:t>EVENTS and</a:t>
            </a:r>
          </a:p>
        </p:txBody>
      </p:sp>
      <p:sp>
        <p:nvSpPr>
          <p:cNvPr id="3" name="Subtitle 2">
            <a:extLst>
              <a:ext uri="{FF2B5EF4-FFF2-40B4-BE49-F238E27FC236}">
                <a16:creationId xmlns:a16="http://schemas.microsoft.com/office/drawing/2014/main" id="{275C8DF9-1595-49D6-9AAC-1D0018DF3C7A}"/>
              </a:ext>
            </a:extLst>
          </p:cNvPr>
          <p:cNvSpPr>
            <a:spLocks noGrp="1"/>
          </p:cNvSpPr>
          <p:nvPr>
            <p:ph type="subTitle" idx="1"/>
          </p:nvPr>
        </p:nvSpPr>
        <p:spPr>
          <a:xfrm>
            <a:off x="-158941" y="2531330"/>
            <a:ext cx="8825658" cy="861420"/>
          </a:xfrm>
        </p:spPr>
        <p:txBody>
          <a:bodyPr>
            <a:noAutofit/>
          </a:bodyPr>
          <a:lstStyle/>
          <a:p>
            <a:r>
              <a:rPr lang="en-US" sz="5400" dirty="0">
                <a:solidFill>
                  <a:srgbClr val="FF0000"/>
                </a:solidFill>
              </a:rPr>
              <a:t> </a:t>
            </a:r>
            <a:r>
              <a:rPr lang="en-US" sz="7200" b="1" dirty="0">
                <a:solidFill>
                  <a:srgbClr val="FF0000"/>
                </a:solidFill>
              </a:rPr>
              <a:t>CELEBRATIONS</a:t>
            </a:r>
          </a:p>
        </p:txBody>
      </p:sp>
    </p:spTree>
    <p:extLst>
      <p:ext uri="{BB962C8B-B14F-4D97-AF65-F5344CB8AC3E}">
        <p14:creationId xmlns:p14="http://schemas.microsoft.com/office/powerpoint/2010/main" val="3990815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2FBE-C495-420F-8AB3-5D50381CC1D5}"/>
              </a:ext>
            </a:extLst>
          </p:cNvPr>
          <p:cNvSpPr>
            <a:spLocks noGrp="1"/>
          </p:cNvSpPr>
          <p:nvPr>
            <p:ph type="title"/>
          </p:nvPr>
        </p:nvSpPr>
        <p:spPr>
          <a:xfrm>
            <a:off x="307910" y="452717"/>
            <a:ext cx="11625943" cy="5798793"/>
          </a:xfrm>
          <a:solidFill>
            <a:schemeClr val="accent1">
              <a:lumMod val="60000"/>
              <a:lumOff val="40000"/>
            </a:schemeClr>
          </a:solidFill>
        </p:spPr>
        <p:txBody>
          <a:bodyPr/>
          <a:lstStyle/>
          <a:p>
            <a:pPr algn="ctr"/>
            <a:r>
              <a:rPr lang="en-US" dirty="0"/>
              <a:t>Crazy Socks and Hat Day Friday, January 27</a:t>
            </a:r>
            <a:br>
              <a:rPr lang="en-US" dirty="0"/>
            </a:br>
            <a:br>
              <a:rPr lang="en-US" dirty="0"/>
            </a:br>
            <a:r>
              <a:rPr lang="en-US" dirty="0"/>
              <a:t>Safety Drill and Club Pictures Tuesday, January 31</a:t>
            </a:r>
            <a:br>
              <a:rPr lang="en-US" dirty="0"/>
            </a:br>
            <a:br>
              <a:rPr lang="en-US" dirty="0"/>
            </a:br>
            <a:r>
              <a:rPr lang="en-US" dirty="0"/>
              <a:t>MISS JMS Pageant Thursday, February 16</a:t>
            </a:r>
            <a:br>
              <a:rPr lang="en-US" dirty="0"/>
            </a:br>
            <a:br>
              <a:rPr lang="en-US" dirty="0"/>
            </a:br>
            <a:r>
              <a:rPr lang="en-US" dirty="0"/>
              <a:t>No School Friday, February 17</a:t>
            </a:r>
          </a:p>
        </p:txBody>
      </p:sp>
    </p:spTree>
    <p:extLst>
      <p:ext uri="{BB962C8B-B14F-4D97-AF65-F5344CB8AC3E}">
        <p14:creationId xmlns:p14="http://schemas.microsoft.com/office/powerpoint/2010/main" val="2623392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0DEB6F-AB86-4E47-85BC-3C01DF912B6D}"/>
              </a:ext>
            </a:extLst>
          </p:cNvPr>
          <p:cNvPicPr>
            <a:picLocks noChangeAspect="1"/>
          </p:cNvPicPr>
          <p:nvPr/>
        </p:nvPicPr>
        <p:blipFill>
          <a:blip r:embed="rId2"/>
          <a:stretch>
            <a:fillRect/>
          </a:stretch>
        </p:blipFill>
        <p:spPr>
          <a:xfrm>
            <a:off x="628231" y="401795"/>
            <a:ext cx="4667901" cy="6125430"/>
          </a:xfrm>
          <a:prstGeom prst="rect">
            <a:avLst/>
          </a:prstGeom>
        </p:spPr>
      </p:pic>
      <p:sp>
        <p:nvSpPr>
          <p:cNvPr id="3" name="Rectangle 2">
            <a:extLst>
              <a:ext uri="{FF2B5EF4-FFF2-40B4-BE49-F238E27FC236}">
                <a16:creationId xmlns:a16="http://schemas.microsoft.com/office/drawing/2014/main" id="{B131E60A-2744-4B60-9A74-F32358B80268}"/>
              </a:ext>
            </a:extLst>
          </p:cNvPr>
          <p:cNvSpPr/>
          <p:nvPr/>
        </p:nvSpPr>
        <p:spPr>
          <a:xfrm>
            <a:off x="5853343" y="4620334"/>
            <a:ext cx="6096000" cy="1661993"/>
          </a:xfrm>
          <a:prstGeom prst="rect">
            <a:avLst/>
          </a:prstGeom>
          <a:solidFill>
            <a:schemeClr val="tx1"/>
          </a:solidFill>
          <a:ln w="76200">
            <a:solidFill>
              <a:srgbClr val="00B0F0"/>
            </a:solidFill>
          </a:ln>
        </p:spPr>
        <p:txBody>
          <a:bodyPr>
            <a:spAutoFit/>
          </a:bodyPr>
          <a:lstStyle/>
          <a:p>
            <a:pPr lvl="0" defTabSz="914400" eaLnBrk="0" fontAlgn="ctr" hangingPunct="0">
              <a:spcBef>
                <a:spcPct val="0"/>
              </a:spcBef>
              <a:spcAft>
                <a:spcPct val="0"/>
              </a:spcAft>
            </a:pPr>
            <a:r>
              <a:rPr lang="en-US" altLang="en-US" sz="2400" b="1" dirty="0">
                <a:solidFill>
                  <a:srgbClr val="050505"/>
                </a:solidFill>
                <a:latin typeface="Segoe UI Historic" panose="020B0502040204020203" pitchFamily="34" charset="0"/>
                <a:cs typeface="Segoe UI Historic" panose="020B0502040204020203" pitchFamily="34" charset="0"/>
              </a:rPr>
              <a:t>Spring Musical - "The Little Mermaid"</a:t>
            </a:r>
            <a:r>
              <a:rPr lang="en-US" altLang="en-US" sz="2400" b="1" dirty="0">
                <a:solidFill>
                  <a:srgbClr val="050505"/>
                </a:solidFill>
                <a:latin typeface="inherit"/>
                <a:cs typeface="Segoe UI Historic" panose="020B0502040204020203" pitchFamily="34" charset="0"/>
              </a:rPr>
              <a:t>  </a:t>
            </a:r>
            <a:endParaRPr lang="en-US" altLang="en-US" sz="2400" b="1" dirty="0"/>
          </a:p>
          <a:p>
            <a:pPr lvl="0" defTabSz="914400" eaLnBrk="0" fontAlgn="base" hangingPunct="0">
              <a:spcBef>
                <a:spcPct val="0"/>
              </a:spcBef>
              <a:spcAft>
                <a:spcPct val="0"/>
              </a:spcAft>
            </a:pPr>
            <a:endParaRPr lang="en-US" altLang="en-US" sz="2400" b="1" dirty="0">
              <a:solidFill>
                <a:srgbClr val="050505"/>
              </a:solidFill>
              <a:latin typeface="Segoe UI Historic" panose="020B0502040204020203" pitchFamily="34" charset="0"/>
              <a:cs typeface="Segoe UI Historic" panose="020B0502040204020203" pitchFamily="34" charset="0"/>
            </a:endParaRPr>
          </a:p>
          <a:p>
            <a:pPr lvl="0" defTabSz="914400" eaLnBrk="0" fontAlgn="base" hangingPunct="0">
              <a:spcBef>
                <a:spcPct val="0"/>
              </a:spcBef>
              <a:spcAft>
                <a:spcPct val="0"/>
              </a:spcAft>
            </a:pPr>
            <a:r>
              <a:rPr lang="en-US" altLang="en-US" dirty="0">
                <a:solidFill>
                  <a:srgbClr val="050505"/>
                </a:solidFill>
                <a:latin typeface="Segoe UI Historic" panose="020B0502040204020203" pitchFamily="34" charset="0"/>
                <a:cs typeface="Segoe UI Historic" panose="020B0502040204020203" pitchFamily="34" charset="0"/>
              </a:rPr>
              <a:t>Show Dates: Saturday, April 1st @ 6:00 pm and Sunday, April 2nd @ 3:00 pm </a:t>
            </a:r>
            <a:endParaRPr lang="en-US" altLang="en-US" sz="1100" dirty="0"/>
          </a:p>
          <a:p>
            <a:pPr lvl="0" defTabSz="914400" eaLnBrk="0" fontAlgn="base" hangingPunct="0">
              <a:spcBef>
                <a:spcPct val="0"/>
              </a:spcBef>
              <a:spcAft>
                <a:spcPct val="0"/>
              </a:spcAft>
            </a:pPr>
            <a:r>
              <a:rPr lang="en-US" altLang="en-US" dirty="0">
                <a:solidFill>
                  <a:srgbClr val="050505"/>
                </a:solidFill>
                <a:latin typeface="Segoe UI Historic" panose="020B0502040204020203" pitchFamily="34" charset="0"/>
                <a:cs typeface="Segoe UI Historic" panose="020B0502040204020203" pitchFamily="34" charset="0"/>
              </a:rPr>
              <a:t>Admission $5.00</a:t>
            </a:r>
            <a:endParaRPr lang="en-US" dirty="0"/>
          </a:p>
        </p:txBody>
      </p:sp>
      <p:pic>
        <p:nvPicPr>
          <p:cNvPr id="3074" name="Picture 2" descr="The Little Mermaid | Disney Princess Wiki | Fandom">
            <a:extLst>
              <a:ext uri="{FF2B5EF4-FFF2-40B4-BE49-F238E27FC236}">
                <a16:creationId xmlns:a16="http://schemas.microsoft.com/office/drawing/2014/main" id="{8EAA5C2E-1E84-4703-8BA4-A20BFC8C6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52" y="1411550"/>
            <a:ext cx="4273792" cy="28819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51582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ay be an image of 2 people and people standing">
            <a:extLst>
              <a:ext uri="{FF2B5EF4-FFF2-40B4-BE49-F238E27FC236}">
                <a16:creationId xmlns:a16="http://schemas.microsoft.com/office/drawing/2014/main" id="{936E5772-6996-424E-9626-14B2889A5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77" y="870012"/>
            <a:ext cx="5992913" cy="50247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AFAA568-6CE8-40F0-850C-C69B11F9AAB6}"/>
              </a:ext>
            </a:extLst>
          </p:cNvPr>
          <p:cNvSpPr/>
          <p:nvPr/>
        </p:nvSpPr>
        <p:spPr>
          <a:xfrm>
            <a:off x="6658252" y="1296425"/>
            <a:ext cx="4891596" cy="5262979"/>
          </a:xfrm>
          <a:prstGeom prst="rect">
            <a:avLst/>
          </a:prstGeom>
          <a:solidFill>
            <a:schemeClr val="tx1"/>
          </a:solidFill>
          <a:ln w="76200">
            <a:solidFill>
              <a:schemeClr val="bg2">
                <a:lumMod val="60000"/>
                <a:lumOff val="40000"/>
              </a:schemeClr>
            </a:solidFill>
          </a:ln>
        </p:spPr>
        <p:txBody>
          <a:bodyPr wrap="square">
            <a:spAutoFit/>
          </a:bodyPr>
          <a:lstStyle/>
          <a:p>
            <a:r>
              <a:rPr lang="en-US" sz="1600" dirty="0">
                <a:solidFill>
                  <a:srgbClr val="050505"/>
                </a:solidFill>
                <a:latin typeface="Segoe UI Historic" panose="020B0502040204020203" pitchFamily="34" charset="0"/>
              </a:rPr>
              <a:t>The JMS Jr. Beta Club showed off all of their amazing talent this week at Convention, and we are so proud! Thank you to our wonderful sponsors for making this possible for our students! Nationals here they come!!</a:t>
            </a:r>
            <a:br>
              <a:rPr lang="en-US" sz="1600" dirty="0"/>
            </a:br>
            <a:br>
              <a:rPr lang="en-US" sz="1600" dirty="0"/>
            </a:br>
            <a:r>
              <a:rPr lang="en-US" sz="1600" dirty="0">
                <a:solidFill>
                  <a:srgbClr val="050505"/>
                </a:solidFill>
                <a:latin typeface="Segoe UI Historic" panose="020B0502040204020203" pitchFamily="34" charset="0"/>
              </a:rPr>
              <a:t>Won- Large Group Talent</a:t>
            </a:r>
            <a:br>
              <a:rPr lang="en-US" sz="1600" dirty="0"/>
            </a:br>
            <a:br>
              <a:rPr lang="en-US" sz="1600" dirty="0"/>
            </a:br>
            <a:r>
              <a:rPr lang="en-US" sz="1600" dirty="0">
                <a:solidFill>
                  <a:srgbClr val="050505"/>
                </a:solidFill>
                <a:latin typeface="Segoe UI Historic" panose="020B0502040204020203" pitchFamily="34" charset="0"/>
              </a:rPr>
              <a:t>5th Sculpture-Violet Glisson</a:t>
            </a:r>
            <a:br>
              <a:rPr lang="en-US" sz="1600" dirty="0"/>
            </a:br>
            <a:br>
              <a:rPr lang="en-US" sz="1600" dirty="0"/>
            </a:br>
            <a:r>
              <a:rPr lang="en-US" sz="1600" dirty="0">
                <a:solidFill>
                  <a:srgbClr val="050505"/>
                </a:solidFill>
                <a:latin typeface="Segoe UI Historic" panose="020B0502040204020203" pitchFamily="34" charset="0"/>
              </a:rPr>
              <a:t>Placed top 5 T-Shirt- Quinn Harris</a:t>
            </a:r>
            <a:br>
              <a:rPr lang="en-US" sz="1600" dirty="0"/>
            </a:br>
            <a:br>
              <a:rPr lang="en-US" sz="1600" dirty="0"/>
            </a:br>
            <a:r>
              <a:rPr lang="en-US" sz="1600" dirty="0">
                <a:solidFill>
                  <a:srgbClr val="050505"/>
                </a:solidFill>
                <a:latin typeface="Segoe UI Historic" panose="020B0502040204020203" pitchFamily="34" charset="0"/>
              </a:rPr>
              <a:t>3rd place wood working- Gavin Marlow</a:t>
            </a:r>
            <a:br>
              <a:rPr lang="en-US" sz="1600" dirty="0"/>
            </a:br>
            <a:br>
              <a:rPr lang="en-US" sz="1600" dirty="0"/>
            </a:br>
            <a:r>
              <a:rPr lang="en-US" sz="1600" dirty="0">
                <a:solidFill>
                  <a:srgbClr val="050505"/>
                </a:solidFill>
                <a:latin typeface="Segoe UI Historic" panose="020B0502040204020203" pitchFamily="34" charset="0"/>
              </a:rPr>
              <a:t>Won-Recyclable Art-Quinn Harris</a:t>
            </a:r>
            <a:br>
              <a:rPr lang="en-US" sz="1600" dirty="0"/>
            </a:br>
            <a:br>
              <a:rPr lang="en-US" sz="1600" dirty="0"/>
            </a:br>
            <a:r>
              <a:rPr lang="en-US" sz="1600" dirty="0">
                <a:solidFill>
                  <a:srgbClr val="050505"/>
                </a:solidFill>
                <a:latin typeface="Segoe UI Historic" panose="020B0502040204020203" pitchFamily="34" charset="0"/>
              </a:rPr>
              <a:t>3rd place Spanish Test- Alexandra Ortiz-Rodriguez</a:t>
            </a:r>
            <a:br>
              <a:rPr lang="en-US" sz="1600" dirty="0"/>
            </a:br>
            <a:br>
              <a:rPr lang="en-US" sz="1600" dirty="0"/>
            </a:br>
            <a:r>
              <a:rPr lang="en-US" sz="1600" dirty="0">
                <a:solidFill>
                  <a:srgbClr val="050505"/>
                </a:solidFill>
                <a:latin typeface="Segoe UI Historic" panose="020B0502040204020203" pitchFamily="34" charset="0"/>
              </a:rPr>
              <a:t>11 students chosen as Premier Performers to perform at Nationals as a part of a larger group.</a:t>
            </a:r>
            <a:br>
              <a:rPr lang="en-US" sz="1600" dirty="0"/>
            </a:br>
            <a:endParaRPr lang="en-US" sz="1600" dirty="0"/>
          </a:p>
        </p:txBody>
      </p:sp>
    </p:spTree>
    <p:extLst>
      <p:ext uri="{BB962C8B-B14F-4D97-AF65-F5344CB8AC3E}">
        <p14:creationId xmlns:p14="http://schemas.microsoft.com/office/powerpoint/2010/main" val="39873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7FE14-CD06-40C0-BA79-7BFF6AACFFFA}"/>
              </a:ext>
            </a:extLst>
          </p:cNvPr>
          <p:cNvSpPr/>
          <p:nvPr/>
        </p:nvSpPr>
        <p:spPr>
          <a:xfrm>
            <a:off x="331432" y="3881697"/>
            <a:ext cx="6096000" cy="2308324"/>
          </a:xfrm>
          <a:prstGeom prst="rect">
            <a:avLst/>
          </a:prstGeom>
          <a:solidFill>
            <a:schemeClr val="bg1"/>
          </a:solidFill>
        </p:spPr>
        <p:txBody>
          <a:bodyPr>
            <a:spAutoFit/>
          </a:bodyPr>
          <a:lstStyle/>
          <a:p>
            <a:r>
              <a:rPr lang="en-US" b="1" dirty="0">
                <a:solidFill>
                  <a:srgbClr val="FFC000"/>
                </a:solidFill>
                <a:latin typeface="Segoe UI Historic" panose="020B0502040204020203" pitchFamily="34" charset="0"/>
              </a:rPr>
              <a:t>Join us in celebrating the middle school boys basketball regular season champs….the JMS Boys Basketball Team!!</a:t>
            </a:r>
          </a:p>
          <a:p>
            <a:r>
              <a:rPr lang="en-US" b="1" dirty="0">
                <a:solidFill>
                  <a:srgbClr val="FFC000"/>
                </a:solidFill>
                <a:latin typeface="Segoe UI Historic" panose="020B0502040204020203" pitchFamily="34" charset="0"/>
              </a:rPr>
              <a:t>They won tonight, 50-48, against Rosemary Middle School to finish the regular season with a 9-1 record.</a:t>
            </a:r>
          </a:p>
          <a:p>
            <a:r>
              <a:rPr lang="en-US" b="1" dirty="0">
                <a:solidFill>
                  <a:srgbClr val="FFC000"/>
                </a:solidFill>
                <a:latin typeface="Segoe UI Historic" panose="020B0502040204020203" pitchFamily="34" charset="0"/>
              </a:rPr>
              <a:t>The girls team ended with a 27-22 loss to Rosemary to finish their season with a 5-5 record. </a:t>
            </a:r>
          </a:p>
          <a:p>
            <a:r>
              <a:rPr lang="en-US" b="1" dirty="0">
                <a:solidFill>
                  <a:srgbClr val="FFC000"/>
                </a:solidFill>
                <a:latin typeface="Segoe UI Historic" panose="020B0502040204020203" pitchFamily="34" charset="0"/>
              </a:rPr>
              <a:t>We are so incredibly proud of both teams and their hard work, both on and off the court. </a:t>
            </a:r>
            <a:endParaRPr lang="en-US" b="1" i="0" dirty="0">
              <a:solidFill>
                <a:srgbClr val="FFC000"/>
              </a:solidFill>
              <a:effectLst/>
              <a:latin typeface="Segoe UI Historic" panose="020B0502040204020203" pitchFamily="34" charset="0"/>
            </a:endParaRPr>
          </a:p>
        </p:txBody>
      </p:sp>
      <p:pic>
        <p:nvPicPr>
          <p:cNvPr id="3" name="Picture 2">
            <a:extLst>
              <a:ext uri="{FF2B5EF4-FFF2-40B4-BE49-F238E27FC236}">
                <a16:creationId xmlns:a16="http://schemas.microsoft.com/office/drawing/2014/main" id="{5F6F96E3-0293-4DC8-9AEA-A374775AC0FE}"/>
              </a:ext>
            </a:extLst>
          </p:cNvPr>
          <p:cNvPicPr>
            <a:picLocks noChangeAspect="1"/>
          </p:cNvPicPr>
          <p:nvPr/>
        </p:nvPicPr>
        <p:blipFill>
          <a:blip r:embed="rId2"/>
          <a:stretch>
            <a:fillRect/>
          </a:stretch>
        </p:blipFill>
        <p:spPr>
          <a:xfrm>
            <a:off x="7395099" y="1440128"/>
            <a:ext cx="3693111" cy="3296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1">
            <a:extLst>
              <a:ext uri="{FF2B5EF4-FFF2-40B4-BE49-F238E27FC236}">
                <a16:creationId xmlns:a16="http://schemas.microsoft.com/office/drawing/2014/main" id="{AF07376D-9DD2-4853-97FB-096377017865}"/>
              </a:ext>
            </a:extLst>
          </p:cNvPr>
          <p:cNvSpPr>
            <a:spLocks noChangeArrowheads="1"/>
          </p:cNvSpPr>
          <p:nvPr/>
        </p:nvSpPr>
        <p:spPr bwMode="auto">
          <a:xfrm>
            <a:off x="0" y="-115416"/>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50505"/>
              </a:solidFill>
              <a:effectLst/>
              <a:latin typeface="inherit"/>
              <a:cs typeface="Segoe UI Historic" panose="020B0502040204020203" pitchFamily="34" charset="0"/>
            </a:endParaRPr>
          </a:p>
        </p:txBody>
      </p:sp>
      <p:pic>
        <p:nvPicPr>
          <p:cNvPr id="1028" name="Picture 4" descr="⚡️">
            <a:extLst>
              <a:ext uri="{FF2B5EF4-FFF2-40B4-BE49-F238E27FC236}">
                <a16:creationId xmlns:a16="http://schemas.microsoft.com/office/drawing/2014/main" id="{B4681658-FE33-4354-94C5-409D50574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8812506" y="3195432"/>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be an image of text">
            <a:extLst>
              <a:ext uri="{FF2B5EF4-FFF2-40B4-BE49-F238E27FC236}">
                <a16:creationId xmlns:a16="http://schemas.microsoft.com/office/drawing/2014/main" id="{A9E74C93-D83F-41E1-AD61-81B084B561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322" y="621437"/>
            <a:ext cx="4438834" cy="277926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22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D9F5-370F-40DE-A208-3EBD3FB88242}"/>
              </a:ext>
            </a:extLst>
          </p:cNvPr>
          <p:cNvSpPr>
            <a:spLocks noGrp="1"/>
          </p:cNvSpPr>
          <p:nvPr>
            <p:ph type="title"/>
          </p:nvPr>
        </p:nvSpPr>
        <p:spPr>
          <a:xfrm>
            <a:off x="646111" y="452718"/>
            <a:ext cx="9404723" cy="6106702"/>
          </a:xfrm>
        </p:spPr>
        <p:txBody>
          <a:bodyPr/>
          <a:lstStyle/>
          <a:p>
            <a:pPr marL="571500" indent="-571500">
              <a:buFont typeface="Wingdings" panose="05000000000000000000" pitchFamily="2" charset="2"/>
              <a:buChar char="Ø"/>
            </a:pPr>
            <a:r>
              <a:rPr lang="en-US" dirty="0"/>
              <a:t>Questions?</a:t>
            </a:r>
            <a:br>
              <a:rPr lang="en-US" dirty="0"/>
            </a:br>
            <a:br>
              <a:rPr lang="en-US" dirty="0"/>
            </a:br>
            <a:br>
              <a:rPr lang="en-US" dirty="0"/>
            </a:br>
            <a:br>
              <a:rPr lang="en-US" dirty="0"/>
            </a:br>
            <a:br>
              <a:rPr lang="en-US" dirty="0"/>
            </a:br>
            <a:br>
              <a:rPr lang="en-US" dirty="0"/>
            </a:br>
            <a:br>
              <a:rPr lang="en-US" dirty="0"/>
            </a:br>
            <a:br>
              <a:rPr lang="en-US" dirty="0"/>
            </a:br>
            <a:r>
              <a:rPr lang="en-US" sz="6600" dirty="0"/>
              <a:t>Thank You SIC</a:t>
            </a:r>
          </a:p>
        </p:txBody>
      </p:sp>
    </p:spTree>
    <p:extLst>
      <p:ext uri="{BB962C8B-B14F-4D97-AF65-F5344CB8AC3E}">
        <p14:creationId xmlns:p14="http://schemas.microsoft.com/office/powerpoint/2010/main" val="186479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A71C-F7E8-4208-996C-2D161DA221C4}"/>
              </a:ext>
            </a:extLst>
          </p:cNvPr>
          <p:cNvSpPr>
            <a:spLocks noGrp="1"/>
          </p:cNvSpPr>
          <p:nvPr>
            <p:ph type="title"/>
          </p:nvPr>
        </p:nvSpPr>
        <p:spPr>
          <a:xfrm>
            <a:off x="838200" y="365126"/>
            <a:ext cx="8809653" cy="1342376"/>
          </a:xfrm>
          <a:solidFill>
            <a:srgbClr val="0070C0"/>
          </a:solidFill>
        </p:spPr>
        <p:txBody>
          <a:bodyPr>
            <a:noAutofit/>
          </a:bodyPr>
          <a:lstStyle/>
          <a:p>
            <a:r>
              <a:rPr lang="en-US" sz="8000" b="1" dirty="0">
                <a:solidFill>
                  <a:schemeClr val="tx1"/>
                </a:solidFill>
              </a:rPr>
              <a:t>JMS ELA  </a:t>
            </a:r>
            <a:r>
              <a:rPr lang="en-US" sz="8000" b="1" dirty="0" err="1">
                <a:solidFill>
                  <a:schemeClr val="tx1"/>
                </a:solidFill>
              </a:rPr>
              <a:t>i</a:t>
            </a:r>
            <a:r>
              <a:rPr lang="en-US" sz="8000" b="1" dirty="0">
                <a:solidFill>
                  <a:schemeClr val="tx1"/>
                </a:solidFill>
              </a:rPr>
              <a:t>-Ready</a:t>
            </a:r>
            <a:br>
              <a:rPr lang="en-US" sz="8000" b="1" dirty="0">
                <a:solidFill>
                  <a:schemeClr val="tx1"/>
                </a:solidFill>
              </a:rPr>
            </a:br>
            <a:r>
              <a:rPr lang="en-US" sz="8000" b="1" dirty="0">
                <a:solidFill>
                  <a:schemeClr val="tx1"/>
                </a:solidFill>
              </a:rPr>
              <a:t>    Progress</a:t>
            </a:r>
          </a:p>
        </p:txBody>
      </p:sp>
    </p:spTree>
    <p:extLst>
      <p:ext uri="{BB962C8B-B14F-4D97-AF65-F5344CB8AC3E}">
        <p14:creationId xmlns:p14="http://schemas.microsoft.com/office/powerpoint/2010/main" val="1538867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37FEAC-896B-432A-88D7-FFFF197F6968}"/>
              </a:ext>
            </a:extLst>
          </p:cNvPr>
          <p:cNvPicPr>
            <a:picLocks noChangeAspect="1"/>
          </p:cNvPicPr>
          <p:nvPr/>
        </p:nvPicPr>
        <p:blipFill>
          <a:blip r:embed="rId2"/>
          <a:stretch>
            <a:fillRect/>
          </a:stretch>
        </p:blipFill>
        <p:spPr>
          <a:xfrm>
            <a:off x="264733" y="1330419"/>
            <a:ext cx="11563744" cy="4986491"/>
          </a:xfrm>
          <a:prstGeom prst="rect">
            <a:avLst/>
          </a:prstGeom>
        </p:spPr>
      </p:pic>
      <p:sp>
        <p:nvSpPr>
          <p:cNvPr id="3" name="TextBox 2">
            <a:extLst>
              <a:ext uri="{FF2B5EF4-FFF2-40B4-BE49-F238E27FC236}">
                <a16:creationId xmlns:a16="http://schemas.microsoft.com/office/drawing/2014/main" id="{03E2CDE1-DEFC-4A1D-B365-ED357D55B15A}"/>
              </a:ext>
            </a:extLst>
          </p:cNvPr>
          <p:cNvSpPr txBox="1"/>
          <p:nvPr/>
        </p:nvSpPr>
        <p:spPr>
          <a:xfrm>
            <a:off x="3526971" y="99641"/>
            <a:ext cx="5356560" cy="1107996"/>
          </a:xfrm>
          <a:prstGeom prst="rect">
            <a:avLst/>
          </a:prstGeom>
          <a:noFill/>
        </p:spPr>
        <p:txBody>
          <a:bodyPr wrap="square" rtlCol="0">
            <a:spAutoFit/>
          </a:bodyPr>
          <a:lstStyle/>
          <a:p>
            <a:r>
              <a:rPr lang="en-US" sz="6600" b="1" dirty="0">
                <a:solidFill>
                  <a:schemeClr val="accent3"/>
                </a:solidFill>
              </a:rPr>
              <a:t>Fall 2022 ELA</a:t>
            </a:r>
          </a:p>
        </p:txBody>
      </p:sp>
    </p:spTree>
    <p:extLst>
      <p:ext uri="{BB962C8B-B14F-4D97-AF65-F5344CB8AC3E}">
        <p14:creationId xmlns:p14="http://schemas.microsoft.com/office/powerpoint/2010/main" val="25283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07B5BD50-2A9A-4B03-96B2-D33CC6C30223}"/>
              </a:ext>
            </a:extLst>
          </p:cNvPr>
          <p:cNvSpPr/>
          <p:nvPr/>
        </p:nvSpPr>
        <p:spPr>
          <a:xfrm>
            <a:off x="5167617" y="1535185"/>
            <a:ext cx="1644243"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81B8C235-DEC4-4009-B35D-0545A5BE69FC}"/>
              </a:ext>
            </a:extLst>
          </p:cNvPr>
          <p:cNvSpPr/>
          <p:nvPr/>
        </p:nvSpPr>
        <p:spPr>
          <a:xfrm>
            <a:off x="5143848" y="2727820"/>
            <a:ext cx="1693179"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150E81E-AAD1-4EDE-8638-7883C75CA46C}"/>
              </a:ext>
            </a:extLst>
          </p:cNvPr>
          <p:cNvSpPr/>
          <p:nvPr/>
        </p:nvSpPr>
        <p:spPr>
          <a:xfrm>
            <a:off x="5143849" y="3868722"/>
            <a:ext cx="1726734"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9BF180-CBC5-4EAC-8DEE-FC213C52A6A3}"/>
              </a:ext>
            </a:extLst>
          </p:cNvPr>
          <p:cNvSpPr txBox="1"/>
          <p:nvPr/>
        </p:nvSpPr>
        <p:spPr>
          <a:xfrm>
            <a:off x="7046750" y="1493240"/>
            <a:ext cx="4815283" cy="646331"/>
          </a:xfrm>
          <a:prstGeom prst="rect">
            <a:avLst/>
          </a:prstGeom>
          <a:noFill/>
        </p:spPr>
        <p:txBody>
          <a:bodyPr wrap="square" rtlCol="0">
            <a:spAutoFit/>
          </a:bodyPr>
          <a:lstStyle/>
          <a:p>
            <a:r>
              <a:rPr lang="en-US" sz="3600" dirty="0"/>
              <a:t>48% </a:t>
            </a:r>
            <a:r>
              <a:rPr lang="en-US" sz="1400" dirty="0"/>
              <a:t>(15% decrease) Tier 3 </a:t>
            </a:r>
            <a:r>
              <a:rPr lang="en-US" sz="1400" dirty="0">
                <a:solidFill>
                  <a:srgbClr val="FF0000"/>
                </a:solidFill>
              </a:rPr>
              <a:t>AT RISK</a:t>
            </a:r>
          </a:p>
        </p:txBody>
      </p:sp>
      <p:sp>
        <p:nvSpPr>
          <p:cNvPr id="12" name="TextBox 11">
            <a:extLst>
              <a:ext uri="{FF2B5EF4-FFF2-40B4-BE49-F238E27FC236}">
                <a16:creationId xmlns:a16="http://schemas.microsoft.com/office/drawing/2014/main" id="{0333E486-C5E1-4712-A975-3713A3A7FD62}"/>
              </a:ext>
            </a:extLst>
          </p:cNvPr>
          <p:cNvSpPr txBox="1"/>
          <p:nvPr/>
        </p:nvSpPr>
        <p:spPr>
          <a:xfrm>
            <a:off x="7055141" y="2592198"/>
            <a:ext cx="3699545" cy="646331"/>
          </a:xfrm>
          <a:prstGeom prst="rect">
            <a:avLst/>
          </a:prstGeom>
          <a:noFill/>
        </p:spPr>
        <p:txBody>
          <a:bodyPr wrap="square" rtlCol="0">
            <a:spAutoFit/>
          </a:bodyPr>
          <a:lstStyle/>
          <a:p>
            <a:r>
              <a:rPr lang="en-US" sz="3600" dirty="0"/>
              <a:t>22% </a:t>
            </a:r>
            <a:r>
              <a:rPr lang="en-US" sz="1400" dirty="0"/>
              <a:t>Tier 2</a:t>
            </a:r>
          </a:p>
        </p:txBody>
      </p:sp>
      <p:sp>
        <p:nvSpPr>
          <p:cNvPr id="13" name="TextBox 12">
            <a:extLst>
              <a:ext uri="{FF2B5EF4-FFF2-40B4-BE49-F238E27FC236}">
                <a16:creationId xmlns:a16="http://schemas.microsoft.com/office/drawing/2014/main" id="{44C4101E-5E5C-4795-954B-567D1014BFE5}"/>
              </a:ext>
            </a:extLst>
          </p:cNvPr>
          <p:cNvSpPr txBox="1"/>
          <p:nvPr/>
        </p:nvSpPr>
        <p:spPr>
          <a:xfrm>
            <a:off x="7088695" y="3699545"/>
            <a:ext cx="3858937" cy="707886"/>
          </a:xfrm>
          <a:prstGeom prst="rect">
            <a:avLst/>
          </a:prstGeom>
          <a:noFill/>
        </p:spPr>
        <p:txBody>
          <a:bodyPr wrap="square" rtlCol="0">
            <a:spAutoFit/>
          </a:bodyPr>
          <a:lstStyle/>
          <a:p>
            <a:r>
              <a:rPr lang="en-US" sz="4000" dirty="0"/>
              <a:t>30%  </a:t>
            </a:r>
            <a:r>
              <a:rPr lang="en-US" sz="1400" dirty="0"/>
              <a:t>(11% increase) Tier 1</a:t>
            </a:r>
          </a:p>
        </p:txBody>
      </p:sp>
      <p:sp>
        <p:nvSpPr>
          <p:cNvPr id="14" name="TextBox 13">
            <a:extLst>
              <a:ext uri="{FF2B5EF4-FFF2-40B4-BE49-F238E27FC236}">
                <a16:creationId xmlns:a16="http://schemas.microsoft.com/office/drawing/2014/main" id="{4D5EBF64-BE54-4E76-8081-F98BD1C8E88C}"/>
              </a:ext>
            </a:extLst>
          </p:cNvPr>
          <p:cNvSpPr txBox="1"/>
          <p:nvPr/>
        </p:nvSpPr>
        <p:spPr>
          <a:xfrm>
            <a:off x="1530220" y="279662"/>
            <a:ext cx="8488288" cy="461665"/>
          </a:xfrm>
          <a:prstGeom prst="rect">
            <a:avLst/>
          </a:prstGeom>
          <a:solidFill>
            <a:srgbClr val="FFC000"/>
          </a:solidFill>
        </p:spPr>
        <p:txBody>
          <a:bodyPr wrap="square" rtlCol="0">
            <a:spAutoFit/>
          </a:bodyPr>
          <a:lstStyle/>
          <a:p>
            <a:pPr algn="ctr"/>
            <a:r>
              <a:rPr lang="en-US" sz="2400" b="1" dirty="0">
                <a:solidFill>
                  <a:schemeClr val="bg1"/>
                </a:solidFill>
              </a:rPr>
              <a:t>Look at the great progress JMS has made in ELA!</a:t>
            </a:r>
          </a:p>
        </p:txBody>
      </p:sp>
      <p:sp>
        <p:nvSpPr>
          <p:cNvPr id="15" name="Star: 5 Points 14">
            <a:extLst>
              <a:ext uri="{FF2B5EF4-FFF2-40B4-BE49-F238E27FC236}">
                <a16:creationId xmlns:a16="http://schemas.microsoft.com/office/drawing/2014/main" id="{FE9BE548-F112-4503-A17D-C9CCD2742787}"/>
              </a:ext>
            </a:extLst>
          </p:cNvPr>
          <p:cNvSpPr/>
          <p:nvPr/>
        </p:nvSpPr>
        <p:spPr>
          <a:xfrm rot="19556365">
            <a:off x="9246588" y="-67398"/>
            <a:ext cx="1464052" cy="1214298"/>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2040F6A-B6E9-4DE7-A87F-C74C71319C75}"/>
              </a:ext>
            </a:extLst>
          </p:cNvPr>
          <p:cNvPicPr>
            <a:picLocks noChangeAspect="1"/>
          </p:cNvPicPr>
          <p:nvPr/>
        </p:nvPicPr>
        <p:blipFill rotWithShape="1">
          <a:blip r:embed="rId2"/>
          <a:srcRect l="20298" t="54924" r="59266" b="25504"/>
          <a:stretch/>
        </p:blipFill>
        <p:spPr>
          <a:xfrm>
            <a:off x="662730" y="1023456"/>
            <a:ext cx="4043494" cy="4110605"/>
          </a:xfrm>
          <a:prstGeom prst="rect">
            <a:avLst/>
          </a:prstGeom>
        </p:spPr>
      </p:pic>
    </p:spTree>
    <p:extLst>
      <p:ext uri="{BB962C8B-B14F-4D97-AF65-F5344CB8AC3E}">
        <p14:creationId xmlns:p14="http://schemas.microsoft.com/office/powerpoint/2010/main" val="263549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C620-0353-4CFA-974B-391B1F583D9E}"/>
              </a:ext>
            </a:extLst>
          </p:cNvPr>
          <p:cNvSpPr>
            <a:spLocks noGrp="1"/>
          </p:cNvSpPr>
          <p:nvPr>
            <p:ph type="title"/>
          </p:nvPr>
        </p:nvSpPr>
        <p:spPr>
          <a:xfrm>
            <a:off x="646111" y="242596"/>
            <a:ext cx="9404723" cy="1259033"/>
          </a:xfrm>
        </p:spPr>
        <p:txBody>
          <a:bodyPr/>
          <a:lstStyle/>
          <a:p>
            <a:pPr algn="ctr"/>
            <a:r>
              <a:rPr lang="en-US" sz="3200" b="1" dirty="0">
                <a:solidFill>
                  <a:schemeClr val="accent3"/>
                </a:solidFill>
                <a:latin typeface="Britannic Bold" panose="020B0903060703020204" pitchFamily="34" charset="0"/>
              </a:rPr>
              <a:t>Comparing JMS ELA Growth in Each Grade Level</a:t>
            </a:r>
          </a:p>
        </p:txBody>
      </p:sp>
      <p:sp>
        <p:nvSpPr>
          <p:cNvPr id="6" name="TextBox 5">
            <a:extLst>
              <a:ext uri="{FF2B5EF4-FFF2-40B4-BE49-F238E27FC236}">
                <a16:creationId xmlns:a16="http://schemas.microsoft.com/office/drawing/2014/main" id="{58D834A3-5D9C-41D7-B04B-C7A817E9CF4B}"/>
              </a:ext>
            </a:extLst>
          </p:cNvPr>
          <p:cNvSpPr txBox="1"/>
          <p:nvPr/>
        </p:nvSpPr>
        <p:spPr>
          <a:xfrm>
            <a:off x="1435716" y="864751"/>
            <a:ext cx="3011647" cy="338554"/>
          </a:xfrm>
          <a:prstGeom prst="rect">
            <a:avLst/>
          </a:prstGeom>
          <a:solidFill>
            <a:schemeClr val="accent1">
              <a:lumMod val="40000"/>
              <a:lumOff val="60000"/>
            </a:schemeClr>
          </a:solidFill>
        </p:spPr>
        <p:txBody>
          <a:bodyPr wrap="square" rtlCol="0">
            <a:spAutoFit/>
          </a:bodyPr>
          <a:lstStyle/>
          <a:p>
            <a:pPr algn="ctr"/>
            <a:r>
              <a:rPr lang="en-US" sz="1600" b="1" dirty="0">
                <a:latin typeface="Britannic Bold" panose="020B0903060703020204" pitchFamily="34" charset="0"/>
              </a:rPr>
              <a:t>FALL DIAGNOSTIC</a:t>
            </a:r>
          </a:p>
        </p:txBody>
      </p:sp>
      <p:sp>
        <p:nvSpPr>
          <p:cNvPr id="7" name="TextBox 6">
            <a:extLst>
              <a:ext uri="{FF2B5EF4-FFF2-40B4-BE49-F238E27FC236}">
                <a16:creationId xmlns:a16="http://schemas.microsoft.com/office/drawing/2014/main" id="{8100B2FF-5226-42C9-9CE2-144743AF984D}"/>
              </a:ext>
            </a:extLst>
          </p:cNvPr>
          <p:cNvSpPr txBox="1"/>
          <p:nvPr/>
        </p:nvSpPr>
        <p:spPr>
          <a:xfrm>
            <a:off x="7746720" y="808767"/>
            <a:ext cx="2601404" cy="338554"/>
          </a:xfrm>
          <a:prstGeom prst="rect">
            <a:avLst/>
          </a:prstGeom>
          <a:solidFill>
            <a:schemeClr val="bg2">
              <a:lumMod val="60000"/>
              <a:lumOff val="40000"/>
            </a:schemeClr>
          </a:solidFill>
        </p:spPr>
        <p:txBody>
          <a:bodyPr wrap="square" rtlCol="0">
            <a:spAutoFit/>
          </a:bodyPr>
          <a:lstStyle/>
          <a:p>
            <a:pPr algn="ctr"/>
            <a:r>
              <a:rPr lang="en-US" sz="1600" b="1" dirty="0">
                <a:latin typeface="Britannic Bold" panose="020B0903060703020204" pitchFamily="34" charset="0"/>
              </a:rPr>
              <a:t>WINTER DIAGNOSTIC</a:t>
            </a:r>
          </a:p>
        </p:txBody>
      </p:sp>
      <p:pic>
        <p:nvPicPr>
          <p:cNvPr id="9" name="Content Placeholder 8">
            <a:extLst>
              <a:ext uri="{FF2B5EF4-FFF2-40B4-BE49-F238E27FC236}">
                <a16:creationId xmlns:a16="http://schemas.microsoft.com/office/drawing/2014/main" id="{175348C2-3962-4744-B6E3-22420261712E}"/>
              </a:ext>
            </a:extLst>
          </p:cNvPr>
          <p:cNvPicPr>
            <a:picLocks noGrp="1" noChangeAspect="1"/>
          </p:cNvPicPr>
          <p:nvPr>
            <p:ph idx="1"/>
          </p:nvPr>
        </p:nvPicPr>
        <p:blipFill rotWithShape="1">
          <a:blip r:embed="rId2"/>
          <a:srcRect l="2273" t="2924" r="14052"/>
          <a:stretch/>
        </p:blipFill>
        <p:spPr>
          <a:xfrm>
            <a:off x="6065240" y="1278295"/>
            <a:ext cx="5998129" cy="5491622"/>
          </a:xfrm>
          <a:prstGeom prst="rect">
            <a:avLst/>
          </a:prstGeom>
        </p:spPr>
      </p:pic>
      <p:pic>
        <p:nvPicPr>
          <p:cNvPr id="10" name="Picture 9">
            <a:extLst>
              <a:ext uri="{FF2B5EF4-FFF2-40B4-BE49-F238E27FC236}">
                <a16:creationId xmlns:a16="http://schemas.microsoft.com/office/drawing/2014/main" id="{389FC98D-2F2D-4B19-B986-96105C644819}"/>
              </a:ext>
            </a:extLst>
          </p:cNvPr>
          <p:cNvPicPr>
            <a:picLocks noChangeAspect="1"/>
          </p:cNvPicPr>
          <p:nvPr/>
        </p:nvPicPr>
        <p:blipFill rotWithShape="1">
          <a:blip r:embed="rId3"/>
          <a:srcRect l="3141" t="3717" r="13376"/>
          <a:stretch/>
        </p:blipFill>
        <p:spPr>
          <a:xfrm>
            <a:off x="83890" y="1296956"/>
            <a:ext cx="5721291" cy="5464572"/>
          </a:xfrm>
          <a:prstGeom prst="rect">
            <a:avLst/>
          </a:prstGeom>
        </p:spPr>
      </p:pic>
    </p:spTree>
    <p:extLst>
      <p:ext uri="{BB962C8B-B14F-4D97-AF65-F5344CB8AC3E}">
        <p14:creationId xmlns:p14="http://schemas.microsoft.com/office/powerpoint/2010/main" val="399673793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D6C3-3799-4527-B7C8-54F0CD0CF2BC}"/>
              </a:ext>
            </a:extLst>
          </p:cNvPr>
          <p:cNvSpPr>
            <a:spLocks noGrp="1"/>
          </p:cNvSpPr>
          <p:nvPr>
            <p:ph type="title"/>
          </p:nvPr>
        </p:nvSpPr>
        <p:spPr>
          <a:xfrm>
            <a:off x="391886" y="872596"/>
            <a:ext cx="9901544" cy="713609"/>
          </a:xfrm>
          <a:solidFill>
            <a:schemeClr val="accent4">
              <a:lumMod val="75000"/>
            </a:schemeClr>
          </a:solidFill>
        </p:spPr>
        <p:txBody>
          <a:bodyPr/>
          <a:lstStyle/>
          <a:p>
            <a:pPr algn="ctr"/>
            <a:r>
              <a:rPr lang="en-US" sz="3600" b="1" dirty="0">
                <a:solidFill>
                  <a:schemeClr val="bg1"/>
                </a:solidFill>
              </a:rPr>
              <a:t>FALL TO WINTER Grade Level Placement</a:t>
            </a:r>
          </a:p>
        </p:txBody>
      </p:sp>
      <p:graphicFrame>
        <p:nvGraphicFramePr>
          <p:cNvPr id="7" name="Content Placeholder 6">
            <a:extLst>
              <a:ext uri="{FF2B5EF4-FFF2-40B4-BE49-F238E27FC236}">
                <a16:creationId xmlns:a16="http://schemas.microsoft.com/office/drawing/2014/main" id="{86D540BD-7382-4BA8-B4A2-484D851E1A41}"/>
              </a:ext>
            </a:extLst>
          </p:cNvPr>
          <p:cNvGraphicFramePr>
            <a:graphicFrameLocks noGrp="1"/>
          </p:cNvGraphicFramePr>
          <p:nvPr>
            <p:ph sz="half" idx="1"/>
            <p:extLst>
              <p:ext uri="{D42A27DB-BD31-4B8C-83A1-F6EECF244321}">
                <p14:modId xmlns:p14="http://schemas.microsoft.com/office/powerpoint/2010/main" val="852196004"/>
              </p:ext>
            </p:extLst>
          </p:nvPr>
        </p:nvGraphicFramePr>
        <p:xfrm>
          <a:off x="373224" y="2060575"/>
          <a:ext cx="10804849" cy="4195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85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831B-B7FF-457D-AA0C-1BBB01DE1B1D}"/>
              </a:ext>
            </a:extLst>
          </p:cNvPr>
          <p:cNvSpPr>
            <a:spLocks noGrp="1"/>
          </p:cNvSpPr>
          <p:nvPr>
            <p:ph type="title"/>
          </p:nvPr>
        </p:nvSpPr>
        <p:spPr>
          <a:solidFill>
            <a:schemeClr val="tx1"/>
          </a:solidFill>
        </p:spPr>
        <p:txBody>
          <a:bodyPr/>
          <a:lstStyle/>
          <a:p>
            <a:pPr algn="ctr"/>
            <a:r>
              <a:rPr lang="en-US" b="1" dirty="0">
                <a:solidFill>
                  <a:schemeClr val="bg1"/>
                </a:solidFill>
              </a:rPr>
              <a:t>Overall Typical Growth Accomplishments for </a:t>
            </a:r>
            <a:r>
              <a:rPr lang="en-US" b="1" dirty="0">
                <a:solidFill>
                  <a:srgbClr val="FF0000"/>
                </a:solidFill>
              </a:rPr>
              <a:t>ELA</a:t>
            </a:r>
          </a:p>
        </p:txBody>
      </p:sp>
      <p:graphicFrame>
        <p:nvGraphicFramePr>
          <p:cNvPr id="4" name="Table 4">
            <a:extLst>
              <a:ext uri="{FF2B5EF4-FFF2-40B4-BE49-F238E27FC236}">
                <a16:creationId xmlns:a16="http://schemas.microsoft.com/office/drawing/2014/main" id="{91C49F56-5542-419E-8318-F8E57CFB7026}"/>
              </a:ext>
            </a:extLst>
          </p:cNvPr>
          <p:cNvGraphicFramePr>
            <a:graphicFrameLocks noGrp="1"/>
          </p:cNvGraphicFramePr>
          <p:nvPr>
            <p:extLst>
              <p:ext uri="{D42A27DB-BD31-4B8C-83A1-F6EECF244321}">
                <p14:modId xmlns:p14="http://schemas.microsoft.com/office/powerpoint/2010/main" val="2927386780"/>
              </p:ext>
            </p:extLst>
          </p:nvPr>
        </p:nvGraphicFramePr>
        <p:xfrm>
          <a:off x="646111" y="2261290"/>
          <a:ext cx="9404725" cy="2672080"/>
        </p:xfrm>
        <a:graphic>
          <a:graphicData uri="http://schemas.openxmlformats.org/drawingml/2006/table">
            <a:tbl>
              <a:tblPr firstRow="1" bandRow="1">
                <a:tableStyleId>{7DF18680-E054-41AD-8BC1-D1AEF772440D}</a:tableStyleId>
              </a:tblPr>
              <a:tblGrid>
                <a:gridCol w="1880945">
                  <a:extLst>
                    <a:ext uri="{9D8B030D-6E8A-4147-A177-3AD203B41FA5}">
                      <a16:colId xmlns:a16="http://schemas.microsoft.com/office/drawing/2014/main" val="2115410850"/>
                    </a:ext>
                  </a:extLst>
                </a:gridCol>
                <a:gridCol w="1880945">
                  <a:extLst>
                    <a:ext uri="{9D8B030D-6E8A-4147-A177-3AD203B41FA5}">
                      <a16:colId xmlns:a16="http://schemas.microsoft.com/office/drawing/2014/main" val="362059844"/>
                    </a:ext>
                  </a:extLst>
                </a:gridCol>
                <a:gridCol w="1880945">
                  <a:extLst>
                    <a:ext uri="{9D8B030D-6E8A-4147-A177-3AD203B41FA5}">
                      <a16:colId xmlns:a16="http://schemas.microsoft.com/office/drawing/2014/main" val="1892263557"/>
                    </a:ext>
                  </a:extLst>
                </a:gridCol>
                <a:gridCol w="1880945">
                  <a:extLst>
                    <a:ext uri="{9D8B030D-6E8A-4147-A177-3AD203B41FA5}">
                      <a16:colId xmlns:a16="http://schemas.microsoft.com/office/drawing/2014/main" val="2749628900"/>
                    </a:ext>
                  </a:extLst>
                </a:gridCol>
                <a:gridCol w="1880945">
                  <a:extLst>
                    <a:ext uri="{9D8B030D-6E8A-4147-A177-3AD203B41FA5}">
                      <a16:colId xmlns:a16="http://schemas.microsoft.com/office/drawing/2014/main" val="2095353838"/>
                    </a:ext>
                  </a:extLst>
                </a:gridCol>
              </a:tblGrid>
              <a:tr h="0">
                <a:tc>
                  <a:txBody>
                    <a:bodyPr/>
                    <a:lstStyle/>
                    <a:p>
                      <a:r>
                        <a:rPr lang="en-US" dirty="0"/>
                        <a:t>Grade</a:t>
                      </a:r>
                    </a:p>
                    <a:p>
                      <a:endParaRPr lang="en-US" dirty="0"/>
                    </a:p>
                  </a:txBody>
                  <a:tcPr/>
                </a:tc>
                <a:tc>
                  <a:txBody>
                    <a:bodyPr/>
                    <a:lstStyle/>
                    <a:p>
                      <a:r>
                        <a:rPr lang="en-US" dirty="0"/>
                        <a:t>Typical Growth Goal Reached</a:t>
                      </a:r>
                    </a:p>
                    <a:p>
                      <a:r>
                        <a:rPr lang="en-US" dirty="0"/>
                        <a:t>Number of Students</a:t>
                      </a:r>
                    </a:p>
                  </a:txBody>
                  <a:tcPr/>
                </a:tc>
                <a:tc>
                  <a:txBody>
                    <a:bodyPr/>
                    <a:lstStyle/>
                    <a:p>
                      <a:r>
                        <a:rPr lang="en-US" dirty="0"/>
                        <a:t>Percentage</a:t>
                      </a:r>
                    </a:p>
                    <a:p>
                      <a:r>
                        <a:rPr lang="en-US" dirty="0"/>
                        <a:t>Typical</a:t>
                      </a:r>
                    </a:p>
                  </a:txBody>
                  <a:tcPr/>
                </a:tc>
                <a:tc>
                  <a:txBody>
                    <a:bodyPr/>
                    <a:lstStyle/>
                    <a:p>
                      <a:r>
                        <a:rPr lang="en-US" dirty="0"/>
                        <a:t>Stretch Goal Reached</a:t>
                      </a:r>
                    </a:p>
                    <a:p>
                      <a:r>
                        <a:rPr lang="en-US" dirty="0"/>
                        <a:t>Number of Students</a:t>
                      </a:r>
                    </a:p>
                  </a:txBody>
                  <a:tcPr/>
                </a:tc>
                <a:tc>
                  <a:txBody>
                    <a:bodyPr/>
                    <a:lstStyle/>
                    <a:p>
                      <a:r>
                        <a:rPr lang="en-US" dirty="0"/>
                        <a:t>Percentage</a:t>
                      </a:r>
                    </a:p>
                    <a:p>
                      <a:r>
                        <a:rPr lang="en-US" dirty="0"/>
                        <a:t>Stretch</a:t>
                      </a:r>
                    </a:p>
                  </a:txBody>
                  <a:tcPr/>
                </a:tc>
                <a:extLst>
                  <a:ext uri="{0D108BD9-81ED-4DB2-BD59-A6C34878D82A}">
                    <a16:rowId xmlns:a16="http://schemas.microsoft.com/office/drawing/2014/main" val="3129192768"/>
                  </a:ext>
                </a:extLst>
              </a:tr>
              <a:tr h="370840">
                <a:tc>
                  <a:txBody>
                    <a:bodyPr/>
                    <a:lstStyle/>
                    <a:p>
                      <a:r>
                        <a:rPr lang="en-US" dirty="0"/>
                        <a:t>5</a:t>
                      </a:r>
                    </a:p>
                  </a:txBody>
                  <a:tcPr/>
                </a:tc>
                <a:tc>
                  <a:txBody>
                    <a:bodyPr/>
                    <a:lstStyle/>
                    <a:p>
                      <a:r>
                        <a:rPr lang="en-US" dirty="0"/>
                        <a:t>53</a:t>
                      </a:r>
                    </a:p>
                  </a:txBody>
                  <a:tcPr/>
                </a:tc>
                <a:tc>
                  <a:txBody>
                    <a:bodyPr/>
                    <a:lstStyle/>
                    <a:p>
                      <a:r>
                        <a:rPr lang="en-US" dirty="0">
                          <a:solidFill>
                            <a:srgbClr val="0070C0"/>
                          </a:solidFill>
                        </a:rPr>
                        <a:t>62%</a:t>
                      </a:r>
                    </a:p>
                  </a:txBody>
                  <a:tcPr/>
                </a:tc>
                <a:tc>
                  <a:txBody>
                    <a:bodyPr/>
                    <a:lstStyle/>
                    <a:p>
                      <a:r>
                        <a:rPr lang="en-US" dirty="0"/>
                        <a:t>20</a:t>
                      </a:r>
                    </a:p>
                  </a:txBody>
                  <a:tcPr/>
                </a:tc>
                <a:tc>
                  <a:txBody>
                    <a:bodyPr/>
                    <a:lstStyle/>
                    <a:p>
                      <a:r>
                        <a:rPr lang="en-US" dirty="0">
                          <a:solidFill>
                            <a:srgbClr val="002060"/>
                          </a:solidFill>
                        </a:rPr>
                        <a:t>24%</a:t>
                      </a:r>
                    </a:p>
                  </a:txBody>
                  <a:tcPr/>
                </a:tc>
                <a:extLst>
                  <a:ext uri="{0D108BD9-81ED-4DB2-BD59-A6C34878D82A}">
                    <a16:rowId xmlns:a16="http://schemas.microsoft.com/office/drawing/2014/main" val="1371410000"/>
                  </a:ext>
                </a:extLst>
              </a:tr>
              <a:tr h="370840">
                <a:tc>
                  <a:txBody>
                    <a:bodyPr/>
                    <a:lstStyle/>
                    <a:p>
                      <a:r>
                        <a:rPr lang="en-US" dirty="0"/>
                        <a:t>6</a:t>
                      </a:r>
                    </a:p>
                  </a:txBody>
                  <a:tcPr/>
                </a:tc>
                <a:tc>
                  <a:txBody>
                    <a:bodyPr/>
                    <a:lstStyle/>
                    <a:p>
                      <a:r>
                        <a:rPr lang="en-US" dirty="0"/>
                        <a:t>52</a:t>
                      </a:r>
                    </a:p>
                  </a:txBody>
                  <a:tcPr/>
                </a:tc>
                <a:tc>
                  <a:txBody>
                    <a:bodyPr/>
                    <a:lstStyle/>
                    <a:p>
                      <a:r>
                        <a:rPr lang="en-US" dirty="0">
                          <a:solidFill>
                            <a:srgbClr val="0070C0"/>
                          </a:solidFill>
                        </a:rPr>
                        <a:t>56%</a:t>
                      </a:r>
                    </a:p>
                  </a:txBody>
                  <a:tcPr/>
                </a:tc>
                <a:tc>
                  <a:txBody>
                    <a:bodyPr/>
                    <a:lstStyle/>
                    <a:p>
                      <a:r>
                        <a:rPr lang="en-US" dirty="0"/>
                        <a:t>18</a:t>
                      </a:r>
                    </a:p>
                  </a:txBody>
                  <a:tcPr/>
                </a:tc>
                <a:tc>
                  <a:txBody>
                    <a:bodyPr/>
                    <a:lstStyle/>
                    <a:p>
                      <a:r>
                        <a:rPr lang="en-US" dirty="0">
                          <a:solidFill>
                            <a:srgbClr val="002060"/>
                          </a:solidFill>
                        </a:rPr>
                        <a:t>19%</a:t>
                      </a:r>
                    </a:p>
                  </a:txBody>
                  <a:tcPr/>
                </a:tc>
                <a:extLst>
                  <a:ext uri="{0D108BD9-81ED-4DB2-BD59-A6C34878D82A}">
                    <a16:rowId xmlns:a16="http://schemas.microsoft.com/office/drawing/2014/main" val="134581239"/>
                  </a:ext>
                </a:extLst>
              </a:tr>
              <a:tr h="370840">
                <a:tc>
                  <a:txBody>
                    <a:bodyPr/>
                    <a:lstStyle/>
                    <a:p>
                      <a:r>
                        <a:rPr lang="en-US" dirty="0"/>
                        <a:t>7</a:t>
                      </a:r>
                    </a:p>
                  </a:txBody>
                  <a:tcPr/>
                </a:tc>
                <a:tc>
                  <a:txBody>
                    <a:bodyPr/>
                    <a:lstStyle/>
                    <a:p>
                      <a:r>
                        <a:rPr lang="en-US" dirty="0"/>
                        <a:t>53</a:t>
                      </a:r>
                    </a:p>
                  </a:txBody>
                  <a:tcPr/>
                </a:tc>
                <a:tc>
                  <a:txBody>
                    <a:bodyPr/>
                    <a:lstStyle/>
                    <a:p>
                      <a:r>
                        <a:rPr lang="en-US" dirty="0">
                          <a:solidFill>
                            <a:srgbClr val="0070C0"/>
                          </a:solidFill>
                        </a:rPr>
                        <a:t>58%</a:t>
                      </a:r>
                    </a:p>
                  </a:txBody>
                  <a:tcPr/>
                </a:tc>
                <a:tc>
                  <a:txBody>
                    <a:bodyPr/>
                    <a:lstStyle/>
                    <a:p>
                      <a:r>
                        <a:rPr lang="en-US" dirty="0"/>
                        <a:t>15</a:t>
                      </a:r>
                    </a:p>
                  </a:txBody>
                  <a:tcPr/>
                </a:tc>
                <a:tc>
                  <a:txBody>
                    <a:bodyPr/>
                    <a:lstStyle/>
                    <a:p>
                      <a:r>
                        <a:rPr lang="en-US" dirty="0">
                          <a:solidFill>
                            <a:srgbClr val="002060"/>
                          </a:solidFill>
                        </a:rPr>
                        <a:t>16%</a:t>
                      </a:r>
                    </a:p>
                  </a:txBody>
                  <a:tcPr/>
                </a:tc>
                <a:extLst>
                  <a:ext uri="{0D108BD9-81ED-4DB2-BD59-A6C34878D82A}">
                    <a16:rowId xmlns:a16="http://schemas.microsoft.com/office/drawing/2014/main" val="996673311"/>
                  </a:ext>
                </a:extLst>
              </a:tr>
              <a:tr h="370840">
                <a:tc>
                  <a:txBody>
                    <a:bodyPr/>
                    <a:lstStyle/>
                    <a:p>
                      <a:r>
                        <a:rPr lang="en-US" dirty="0"/>
                        <a:t>8</a:t>
                      </a:r>
                    </a:p>
                  </a:txBody>
                  <a:tcPr/>
                </a:tc>
                <a:tc>
                  <a:txBody>
                    <a:bodyPr/>
                    <a:lstStyle/>
                    <a:p>
                      <a:r>
                        <a:rPr lang="en-US" dirty="0"/>
                        <a:t>55</a:t>
                      </a:r>
                    </a:p>
                  </a:txBody>
                  <a:tcPr/>
                </a:tc>
                <a:tc>
                  <a:txBody>
                    <a:bodyPr/>
                    <a:lstStyle/>
                    <a:p>
                      <a:r>
                        <a:rPr lang="en-US" dirty="0">
                          <a:solidFill>
                            <a:srgbClr val="0070C0"/>
                          </a:solidFill>
                        </a:rPr>
                        <a:t>57%</a:t>
                      </a:r>
                    </a:p>
                  </a:txBody>
                  <a:tcPr/>
                </a:tc>
                <a:tc>
                  <a:txBody>
                    <a:bodyPr/>
                    <a:lstStyle/>
                    <a:p>
                      <a:r>
                        <a:rPr lang="en-US" dirty="0"/>
                        <a:t>18</a:t>
                      </a:r>
                    </a:p>
                  </a:txBody>
                  <a:tcPr/>
                </a:tc>
                <a:tc>
                  <a:txBody>
                    <a:bodyPr/>
                    <a:lstStyle/>
                    <a:p>
                      <a:r>
                        <a:rPr lang="en-US" dirty="0">
                          <a:solidFill>
                            <a:srgbClr val="002060"/>
                          </a:solidFill>
                        </a:rPr>
                        <a:t>19%</a:t>
                      </a:r>
                    </a:p>
                  </a:txBody>
                  <a:tcPr/>
                </a:tc>
                <a:extLst>
                  <a:ext uri="{0D108BD9-81ED-4DB2-BD59-A6C34878D82A}">
                    <a16:rowId xmlns:a16="http://schemas.microsoft.com/office/drawing/2014/main" val="3431235775"/>
                  </a:ext>
                </a:extLst>
              </a:tr>
            </a:tbl>
          </a:graphicData>
        </a:graphic>
      </p:graphicFrame>
    </p:spTree>
    <p:extLst>
      <p:ext uri="{BB962C8B-B14F-4D97-AF65-F5344CB8AC3E}">
        <p14:creationId xmlns:p14="http://schemas.microsoft.com/office/powerpoint/2010/main" val="100052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831B-B7FF-457D-AA0C-1BBB01DE1B1D}"/>
              </a:ext>
            </a:extLst>
          </p:cNvPr>
          <p:cNvSpPr>
            <a:spLocks noGrp="1"/>
          </p:cNvSpPr>
          <p:nvPr>
            <p:ph type="title"/>
          </p:nvPr>
        </p:nvSpPr>
        <p:spPr>
          <a:xfrm>
            <a:off x="646111" y="452718"/>
            <a:ext cx="9404723" cy="1525372"/>
          </a:xfrm>
          <a:solidFill>
            <a:schemeClr val="tx1"/>
          </a:solidFill>
        </p:spPr>
        <p:txBody>
          <a:bodyPr/>
          <a:lstStyle/>
          <a:p>
            <a:pPr algn="ctr"/>
            <a:r>
              <a:rPr lang="en-US" sz="4400" b="1" dirty="0">
                <a:solidFill>
                  <a:schemeClr val="bg1"/>
                </a:solidFill>
              </a:rPr>
              <a:t>Overall Typical Growth Accomplishments for JMS in </a:t>
            </a:r>
            <a:r>
              <a:rPr lang="en-US" sz="4400" b="1" dirty="0">
                <a:solidFill>
                  <a:srgbClr val="FF0000"/>
                </a:solidFill>
              </a:rPr>
              <a:t>ELA</a:t>
            </a:r>
          </a:p>
        </p:txBody>
      </p:sp>
      <p:graphicFrame>
        <p:nvGraphicFramePr>
          <p:cNvPr id="4" name="Table 4">
            <a:extLst>
              <a:ext uri="{FF2B5EF4-FFF2-40B4-BE49-F238E27FC236}">
                <a16:creationId xmlns:a16="http://schemas.microsoft.com/office/drawing/2014/main" id="{91C49F56-5542-419E-8318-F8E57CFB7026}"/>
              </a:ext>
            </a:extLst>
          </p:cNvPr>
          <p:cNvGraphicFramePr>
            <a:graphicFrameLocks noGrp="1"/>
          </p:cNvGraphicFramePr>
          <p:nvPr>
            <p:extLst>
              <p:ext uri="{D42A27DB-BD31-4B8C-83A1-F6EECF244321}">
                <p14:modId xmlns:p14="http://schemas.microsoft.com/office/powerpoint/2010/main" val="1450729988"/>
              </p:ext>
            </p:extLst>
          </p:nvPr>
        </p:nvGraphicFramePr>
        <p:xfrm>
          <a:off x="646109" y="2696547"/>
          <a:ext cx="9404722" cy="2219637"/>
        </p:xfrm>
        <a:graphic>
          <a:graphicData uri="http://schemas.openxmlformats.org/drawingml/2006/table">
            <a:tbl>
              <a:tblPr firstRow="1" bandRow="1">
                <a:tableStyleId>{7DF18680-E054-41AD-8BC1-D1AEF772440D}</a:tableStyleId>
              </a:tblPr>
              <a:tblGrid>
                <a:gridCol w="2412671">
                  <a:extLst>
                    <a:ext uri="{9D8B030D-6E8A-4147-A177-3AD203B41FA5}">
                      <a16:colId xmlns:a16="http://schemas.microsoft.com/office/drawing/2014/main" val="2115410850"/>
                    </a:ext>
                  </a:extLst>
                </a:gridCol>
                <a:gridCol w="3789998">
                  <a:extLst>
                    <a:ext uri="{9D8B030D-6E8A-4147-A177-3AD203B41FA5}">
                      <a16:colId xmlns:a16="http://schemas.microsoft.com/office/drawing/2014/main" val="362059844"/>
                    </a:ext>
                  </a:extLst>
                </a:gridCol>
                <a:gridCol w="3202053">
                  <a:extLst>
                    <a:ext uri="{9D8B030D-6E8A-4147-A177-3AD203B41FA5}">
                      <a16:colId xmlns:a16="http://schemas.microsoft.com/office/drawing/2014/main" val="2749628900"/>
                    </a:ext>
                  </a:extLst>
                </a:gridCol>
              </a:tblGrid>
              <a:tr h="1122357">
                <a:tc>
                  <a:txBody>
                    <a:bodyPr/>
                    <a:lstStyle/>
                    <a:p>
                      <a:pPr algn="ctr"/>
                      <a:r>
                        <a:rPr lang="en-US" dirty="0"/>
                        <a:t>Grades</a:t>
                      </a:r>
                    </a:p>
                    <a:p>
                      <a:endParaRPr lang="en-US" dirty="0"/>
                    </a:p>
                  </a:txBody>
                  <a:tcPr/>
                </a:tc>
                <a:tc>
                  <a:txBody>
                    <a:bodyPr/>
                    <a:lstStyle/>
                    <a:p>
                      <a:pPr algn="ctr"/>
                      <a:r>
                        <a:rPr lang="en-US" dirty="0"/>
                        <a:t>JMS Percentage Met Typical ELA </a:t>
                      </a:r>
                      <a:r>
                        <a:rPr lang="en-US" dirty="0">
                          <a:solidFill>
                            <a:srgbClr val="FF0000"/>
                          </a:solidFill>
                        </a:rPr>
                        <a:t>Growth</a:t>
                      </a:r>
                      <a:r>
                        <a:rPr lang="en-US" dirty="0"/>
                        <a:t> </a:t>
                      </a:r>
                      <a:r>
                        <a:rPr lang="en-US" dirty="0">
                          <a:solidFill>
                            <a:srgbClr val="FF0000"/>
                          </a:solidFill>
                        </a:rPr>
                        <a:t>Goal</a:t>
                      </a:r>
                      <a:r>
                        <a:rPr lang="en-US" dirty="0"/>
                        <a:t> for the School Year</a:t>
                      </a:r>
                    </a:p>
                  </a:txBody>
                  <a:tcPr/>
                </a:tc>
                <a:tc>
                  <a:txBody>
                    <a:bodyPr/>
                    <a:lstStyle/>
                    <a:p>
                      <a:pPr algn="ctr"/>
                      <a:r>
                        <a:rPr lang="en-US" dirty="0"/>
                        <a:t>JMS Percentage Met </a:t>
                      </a:r>
                      <a:r>
                        <a:rPr lang="en-US" dirty="0">
                          <a:solidFill>
                            <a:schemeClr val="tx1"/>
                          </a:solidFill>
                        </a:rPr>
                        <a:t>ELA</a:t>
                      </a:r>
                      <a:r>
                        <a:rPr lang="en-US" dirty="0"/>
                        <a:t> </a:t>
                      </a:r>
                      <a:r>
                        <a:rPr lang="en-US" dirty="0">
                          <a:solidFill>
                            <a:srgbClr val="FF0000"/>
                          </a:solidFill>
                        </a:rPr>
                        <a:t>Stretch Goal </a:t>
                      </a:r>
                      <a:r>
                        <a:rPr lang="en-US" dirty="0"/>
                        <a:t>for the School Year</a:t>
                      </a:r>
                    </a:p>
                  </a:txBody>
                  <a:tcPr/>
                </a:tc>
                <a:extLst>
                  <a:ext uri="{0D108BD9-81ED-4DB2-BD59-A6C34878D82A}">
                    <a16:rowId xmlns:a16="http://schemas.microsoft.com/office/drawing/2014/main" val="3129192768"/>
                  </a:ext>
                </a:extLst>
              </a:tr>
              <a:tr h="519831">
                <a:tc>
                  <a:txBody>
                    <a:bodyPr/>
                    <a:lstStyle/>
                    <a:p>
                      <a:pPr algn="ctr"/>
                      <a:r>
                        <a:rPr lang="en-US" sz="6600" dirty="0"/>
                        <a:t>5-8</a:t>
                      </a:r>
                    </a:p>
                  </a:txBody>
                  <a:tcPr/>
                </a:tc>
                <a:tc>
                  <a:txBody>
                    <a:bodyPr/>
                    <a:lstStyle/>
                    <a:p>
                      <a:pPr algn="ctr"/>
                      <a:r>
                        <a:rPr lang="en-US" sz="6000" dirty="0"/>
                        <a:t>58%</a:t>
                      </a:r>
                    </a:p>
                  </a:txBody>
                  <a:tcPr/>
                </a:tc>
                <a:tc>
                  <a:txBody>
                    <a:bodyPr/>
                    <a:lstStyle/>
                    <a:p>
                      <a:pPr algn="ctr"/>
                      <a:r>
                        <a:rPr lang="en-US" sz="6000" dirty="0"/>
                        <a:t>19%</a:t>
                      </a:r>
                    </a:p>
                  </a:txBody>
                  <a:tcPr/>
                </a:tc>
                <a:extLst>
                  <a:ext uri="{0D108BD9-81ED-4DB2-BD59-A6C34878D82A}">
                    <a16:rowId xmlns:a16="http://schemas.microsoft.com/office/drawing/2014/main" val="1371410000"/>
                  </a:ext>
                </a:extLst>
              </a:tr>
            </a:tbl>
          </a:graphicData>
        </a:graphic>
      </p:graphicFrame>
    </p:spTree>
    <p:extLst>
      <p:ext uri="{BB962C8B-B14F-4D97-AF65-F5344CB8AC3E}">
        <p14:creationId xmlns:p14="http://schemas.microsoft.com/office/powerpoint/2010/main" val="1794136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hT4qWUsE"/>
  <p:tag name="ARTICULATE_SLIDE_COUNT" val="1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8b156a3d-50d7-4ff4-a085-95139f198c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7F6A2A2D9CE1438143D6B84FFACBF8" ma:contentTypeVersion="15" ma:contentTypeDescription="Create a new document." ma:contentTypeScope="" ma:versionID="e5f80fcbbfcb2fe5578de20582679d61">
  <xsd:schema xmlns:xsd="http://www.w3.org/2001/XMLSchema" xmlns:xs="http://www.w3.org/2001/XMLSchema" xmlns:p="http://schemas.microsoft.com/office/2006/metadata/properties" xmlns:ns3="8b156a3d-50d7-4ff4-a085-95139f198cc1" xmlns:ns4="49975c7c-3427-4882-92af-06a1d5f3a8a5" targetNamespace="http://schemas.microsoft.com/office/2006/metadata/properties" ma:root="true" ma:fieldsID="f3176ab0b988711687af82a982b39099" ns3:_="" ns4:_="">
    <xsd:import namespace="8b156a3d-50d7-4ff4-a085-95139f198cc1"/>
    <xsd:import namespace="49975c7c-3427-4882-92af-06a1d5f3a8a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156a3d-50d7-4ff4-a085-95139f198cc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975c7c-3427-4882-92af-06a1d5f3a8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693E41-5CA2-46CB-98B4-1DC4B75CCBAB}">
  <ds:schemaRefs>
    <ds:schemaRef ds:uri="http://schemas.microsoft.com/office/infopath/2007/PartnerControls"/>
    <ds:schemaRef ds:uri="http://www.w3.org/XML/1998/namespace"/>
    <ds:schemaRef ds:uri="http://schemas.microsoft.com/office/2006/metadata/properties"/>
    <ds:schemaRef ds:uri="http://purl.org/dc/dcmitype/"/>
    <ds:schemaRef ds:uri="http://schemas.openxmlformats.org/package/2006/metadata/core-properties"/>
    <ds:schemaRef ds:uri="http://purl.org/dc/elements/1.1/"/>
    <ds:schemaRef ds:uri="49975c7c-3427-4882-92af-06a1d5f3a8a5"/>
    <ds:schemaRef ds:uri="http://schemas.microsoft.com/office/2006/documentManagement/types"/>
    <ds:schemaRef ds:uri="8b156a3d-50d7-4ff4-a085-95139f198cc1"/>
    <ds:schemaRef ds:uri="http://purl.org/dc/terms/"/>
  </ds:schemaRefs>
</ds:datastoreItem>
</file>

<file path=customXml/itemProps2.xml><?xml version="1.0" encoding="utf-8"?>
<ds:datastoreItem xmlns:ds="http://schemas.openxmlformats.org/officeDocument/2006/customXml" ds:itemID="{81E8BEF6-A997-4AD7-A772-8D6F9D381195}">
  <ds:schemaRefs>
    <ds:schemaRef ds:uri="http://schemas.microsoft.com/sharepoint/v3/contenttype/forms"/>
  </ds:schemaRefs>
</ds:datastoreItem>
</file>

<file path=customXml/itemProps3.xml><?xml version="1.0" encoding="utf-8"?>
<ds:datastoreItem xmlns:ds="http://schemas.openxmlformats.org/officeDocument/2006/customXml" ds:itemID="{EB71380E-57A9-427D-90C3-D8E246B3B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156a3d-50d7-4ff4-a085-95139f198cc1"/>
    <ds:schemaRef ds:uri="49975c7c-3427-4882-92af-06a1d5f3a8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0</TotalTime>
  <Words>901</Words>
  <Application>Microsoft Office PowerPoint</Application>
  <PresentationFormat>Widescreen</PresentationFormat>
  <Paragraphs>183</Paragraphs>
  <Slides>25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Britannic Bold</vt:lpstr>
      <vt:lpstr>Calibri</vt:lpstr>
      <vt:lpstr>Century Gothic</vt:lpstr>
      <vt:lpstr>inherit</vt:lpstr>
      <vt:lpstr>Segoe UI Historic</vt:lpstr>
      <vt:lpstr>Wingdings</vt:lpstr>
      <vt:lpstr>Wingdings 3</vt:lpstr>
      <vt:lpstr>Ion</vt:lpstr>
      <vt:lpstr>Slide 1</vt:lpstr>
      <vt:lpstr>Agenda </vt:lpstr>
      <vt:lpstr>JMS ELA  i-Ready     Progress</vt:lpstr>
      <vt:lpstr>PowerPoint Presentation</vt:lpstr>
      <vt:lpstr>PowerPoint Presentation</vt:lpstr>
      <vt:lpstr>Comparing JMS ELA Growth in Each Grade Level</vt:lpstr>
      <vt:lpstr>FALL TO WINTER Grade Level Placement</vt:lpstr>
      <vt:lpstr>Overall Typical Growth Accomplishments for ELA</vt:lpstr>
      <vt:lpstr>Overall Typical Growth Accomplishments for JMS in ELA</vt:lpstr>
      <vt:lpstr>PowerPoint Presentation</vt:lpstr>
      <vt:lpstr>JMS Math i-Ready Progress</vt:lpstr>
      <vt:lpstr>PowerPoint Presentation</vt:lpstr>
      <vt:lpstr>PowerPoint Presentation</vt:lpstr>
      <vt:lpstr>Comparing JMS Math Growth in Each Grade Level</vt:lpstr>
      <vt:lpstr>Fall to Winter Grade Level Placement</vt:lpstr>
      <vt:lpstr>Overall Typical Growth Accomplishments for Grade Levels in  Math</vt:lpstr>
      <vt:lpstr>Overall Typical Growth Accomplishments for JMS in Math</vt:lpstr>
      <vt:lpstr>PowerPoint Presentation</vt:lpstr>
      <vt:lpstr>Slide 1</vt:lpstr>
      <vt:lpstr>JMS  EVENTS and</vt:lpstr>
      <vt:lpstr>Crazy Socks and Hat Day Friday, January 27  Safety Drill and Club Pictures Tuesday, January 31  MISS JMS Pageant Thursday, February 16  No School Friday, February 17</vt:lpstr>
      <vt:lpstr>PowerPoint Presentation</vt:lpstr>
      <vt:lpstr>PowerPoint Presentation</vt:lpstr>
      <vt:lpstr>PowerPoint Presentation</vt:lpstr>
      <vt:lpstr>Questions?        Thank You SIC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2023-01-09T01:10:31Z</dcterms:created>
  <dcterms:modified xsi:type="dcterms:W3CDTF">2023-01-26T21:37:21Z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0x010100F07F6A2A2D9CE1438143D6B84FFACBF8</vt:lpwstr>
  </property>
</Properties>
</file>