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iLB3qeBEbxQ7Aqz6P1ajDTpbUaJ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0" y="381"/>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5" name="Google Shape;16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2" name="Google Shape;17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9" name="Google Shape;179;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6" name="Google Shape;186;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3" name="Google Shape;193;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0" name="Google Shape;200;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7" name="Google Shape;20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4" name="Google Shape;21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1" name="Google Shape;221;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Be sure to thank families for their time.</a:t>
            </a:r>
            <a:endParaRPr/>
          </a:p>
          <a:p>
            <a:pPr marL="0" lvl="0" indent="0" algn="l" rtl="0">
              <a:lnSpc>
                <a:spcPct val="100000"/>
              </a:lnSpc>
              <a:spcBef>
                <a:spcPts val="0"/>
              </a:spcBef>
              <a:spcAft>
                <a:spcPts val="0"/>
              </a:spcAft>
              <a:buSzPts val="1400"/>
              <a:buNone/>
            </a:pPr>
            <a:r>
              <a:rPr lang="en-US"/>
              <a:t>Move this slide to the end if additional slides are added.</a:t>
            </a:r>
            <a:endParaRPr/>
          </a:p>
        </p:txBody>
      </p:sp>
      <p:sp>
        <p:nvSpPr>
          <p:cNvPr id="222" name="Google Shape;222;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18</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9" name="Google Shape;10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6" name="Google Shape;11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7" name="Google Shape;13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4" name="Google Shape;14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1" name="Google Shape;15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8"/>
        <p:cNvGrpSpPr/>
        <p:nvPr/>
      </p:nvGrpSpPr>
      <p:grpSpPr>
        <a:xfrm>
          <a:off x="0" y="0"/>
          <a:ext cx="0" cy="0"/>
          <a:chOff x="0" y="0"/>
          <a:chExt cx="0" cy="0"/>
        </a:xfrm>
      </p:grpSpPr>
      <p:sp>
        <p:nvSpPr>
          <p:cNvPr id="19" name="Google Shape;19;p21"/>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21"/>
          <p:cNvSpPr/>
          <p:nvPr/>
        </p:nvSpPr>
        <p:spPr>
          <a:xfrm>
            <a:off x="1" y="6334316"/>
            <a:ext cx="12192000" cy="66484"/>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21"/>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5400"/>
              <a:buFont typeface="Georgia"/>
              <a:buNone/>
              <a:defRPr sz="5400">
                <a:solidFill>
                  <a:srgbClr val="262626"/>
                </a:solidFill>
                <a:latin typeface="Georgia"/>
                <a:ea typeface="Georgia"/>
                <a:cs typeface="Georgia"/>
                <a:sym typeface="Georgi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1"/>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3" name="Google Shape;23;p21"/>
          <p:cNvSpPr txBox="1">
            <a:spLocks noGrp="1"/>
          </p:cNvSpPr>
          <p:nvPr>
            <p:ph type="ftr" idx="11"/>
          </p:nvPr>
        </p:nvSpPr>
        <p:spPr>
          <a:xfrm>
            <a:off x="1896243" y="6401023"/>
            <a:ext cx="846047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100" b="1" i="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24" name="Google Shape;24;p21"/>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6"/>
        <p:cNvGrpSpPr/>
        <p:nvPr/>
      </p:nvGrpSpPr>
      <p:grpSpPr>
        <a:xfrm>
          <a:off x="0" y="0"/>
          <a:ext cx="0" cy="0"/>
          <a:chOff x="0" y="0"/>
          <a:chExt cx="0" cy="0"/>
        </a:xfrm>
      </p:grpSpPr>
      <p:sp>
        <p:nvSpPr>
          <p:cNvPr id="87" name="Google Shape;87;p3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30"/>
          <p:cNvSpPr txBox="1">
            <a:spLocks noGrp="1"/>
          </p:cNvSpPr>
          <p:nvPr>
            <p:ph type="body" idx="1"/>
          </p:nvPr>
        </p:nvSpPr>
        <p:spPr>
          <a:xfrm rot="5400000">
            <a:off x="4114800" y="-1171786"/>
            <a:ext cx="4023360" cy="100584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Clr>
                <a:srgbClr val="3F3F3F"/>
              </a:buClr>
              <a:buSzPts val="1800"/>
              <a:buChar char=" "/>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9" name="Google Shape;89;p3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3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3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92"/>
        <p:cNvGrpSpPr/>
        <p:nvPr/>
      </p:nvGrpSpPr>
      <p:grpSpPr>
        <a:xfrm>
          <a:off x="0" y="0"/>
          <a:ext cx="0" cy="0"/>
          <a:chOff x="0" y="0"/>
          <a:chExt cx="0" cy="0"/>
        </a:xfrm>
      </p:grpSpPr>
      <p:sp>
        <p:nvSpPr>
          <p:cNvPr id="93" name="Google Shape;93;p31"/>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 name="Google Shape;94;p31"/>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 name="Google Shape;95;p31"/>
          <p:cNvSpPr txBox="1">
            <a:spLocks noGrp="1"/>
          </p:cNvSpPr>
          <p:nvPr>
            <p:ph type="title"/>
          </p:nvPr>
        </p:nvSpPr>
        <p:spPr>
          <a:xfrm rot="5400000">
            <a:off x="7159401" y="1977801"/>
            <a:ext cx="5759898" cy="2628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31"/>
          <p:cNvSpPr txBox="1">
            <a:spLocks noGrp="1"/>
          </p:cNvSpPr>
          <p:nvPr>
            <p:ph type="body" idx="1"/>
          </p:nvPr>
        </p:nvSpPr>
        <p:spPr>
          <a:xfrm rot="5400000">
            <a:off x="1825401" y="-574899"/>
            <a:ext cx="5759898" cy="77343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Clr>
                <a:srgbClr val="3F3F3F"/>
              </a:buClr>
              <a:buSzPts val="1800"/>
              <a:buChar char=" "/>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7" name="Google Shape;97;p3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3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3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2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4400"/>
              <a:buFont typeface="Arial"/>
              <a:buNone/>
              <a:defRPr sz="4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2"/>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lvl="0" indent="-368300" algn="l">
              <a:lnSpc>
                <a:spcPct val="90000"/>
              </a:lnSpc>
              <a:spcBef>
                <a:spcPts val="1200"/>
              </a:spcBef>
              <a:spcAft>
                <a:spcPts val="0"/>
              </a:spcAft>
              <a:buClr>
                <a:srgbClr val="3F3F3F"/>
              </a:buClr>
              <a:buSzPts val="2200"/>
              <a:buFont typeface="Noto Sans Symbols"/>
              <a:buChar char="▪"/>
              <a:defRPr sz="2200">
                <a:latin typeface="Arial"/>
                <a:ea typeface="Arial"/>
                <a:cs typeface="Arial"/>
                <a:sym typeface="Arial"/>
              </a:defRPr>
            </a:lvl1pPr>
            <a:lvl2pPr marL="914400" lvl="1" indent="-355600" algn="l">
              <a:lnSpc>
                <a:spcPct val="90000"/>
              </a:lnSpc>
              <a:spcBef>
                <a:spcPts val="200"/>
              </a:spcBef>
              <a:spcAft>
                <a:spcPts val="0"/>
              </a:spcAft>
              <a:buClr>
                <a:srgbClr val="3F3F3F"/>
              </a:buClr>
              <a:buSzPts val="2000"/>
              <a:buFont typeface="Noto Sans Symbols"/>
              <a:buChar char="▪"/>
              <a:defRPr sz="2000">
                <a:latin typeface="Arial"/>
                <a:ea typeface="Arial"/>
                <a:cs typeface="Arial"/>
                <a:sym typeface="Arial"/>
              </a:defRPr>
            </a:lvl2pPr>
            <a:lvl3pPr marL="1371600" lvl="2" indent="-355600" algn="l">
              <a:lnSpc>
                <a:spcPct val="90000"/>
              </a:lnSpc>
              <a:spcBef>
                <a:spcPts val="400"/>
              </a:spcBef>
              <a:spcAft>
                <a:spcPts val="0"/>
              </a:spcAft>
              <a:buClr>
                <a:srgbClr val="3F3F3F"/>
              </a:buClr>
              <a:buSzPts val="2000"/>
              <a:buFont typeface="Noto Sans Symbols"/>
              <a:buChar char="▪"/>
              <a:defRPr sz="2000">
                <a:latin typeface="Arial"/>
                <a:ea typeface="Arial"/>
                <a:cs typeface="Arial"/>
                <a:sym typeface="Arial"/>
              </a:defRPr>
            </a:lvl3pPr>
            <a:lvl4pPr marL="1828800" lvl="3" indent="-355600" algn="l">
              <a:lnSpc>
                <a:spcPct val="90000"/>
              </a:lnSpc>
              <a:spcBef>
                <a:spcPts val="400"/>
              </a:spcBef>
              <a:spcAft>
                <a:spcPts val="0"/>
              </a:spcAft>
              <a:buClr>
                <a:srgbClr val="3F3F3F"/>
              </a:buClr>
              <a:buSzPts val="2000"/>
              <a:buFont typeface="Noto Sans Symbols"/>
              <a:buChar char="▪"/>
              <a:defRPr sz="2000">
                <a:latin typeface="Arial"/>
                <a:ea typeface="Arial"/>
                <a:cs typeface="Arial"/>
                <a:sym typeface="Arial"/>
              </a:defRPr>
            </a:lvl4pPr>
            <a:lvl5pPr marL="2286000" lvl="4" indent="-355600" algn="l">
              <a:lnSpc>
                <a:spcPct val="90000"/>
              </a:lnSpc>
              <a:spcBef>
                <a:spcPts val="400"/>
              </a:spcBef>
              <a:spcAft>
                <a:spcPts val="0"/>
              </a:spcAft>
              <a:buClr>
                <a:srgbClr val="3F3F3F"/>
              </a:buClr>
              <a:buSzPts val="2000"/>
              <a:buFont typeface="Noto Sans Symbols"/>
              <a:buChar char="▪"/>
              <a:defRPr sz="2000">
                <a:latin typeface="Arial"/>
                <a:ea typeface="Arial"/>
                <a:cs typeface="Arial"/>
                <a:sym typeface="Arial"/>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8" name="Google Shape;28;p2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0" name="Google Shape;30;p22"/>
          <p:cNvSpPr txBox="1"/>
          <p:nvPr/>
        </p:nvSpPr>
        <p:spPr>
          <a:xfrm>
            <a:off x="1896243" y="6401023"/>
            <a:ext cx="8460474"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endParaRPr sz="1100" b="1" i="1" u="none" strike="noStrike" cap="none">
              <a:solidFill>
                <a:srgbClr val="FFFFFF"/>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31"/>
        <p:cNvGrpSpPr/>
        <p:nvPr/>
      </p:nvGrpSpPr>
      <p:grpSpPr>
        <a:xfrm>
          <a:off x="0" y="0"/>
          <a:ext cx="0" cy="0"/>
          <a:chOff x="0" y="0"/>
          <a:chExt cx="0" cy="0"/>
        </a:xfrm>
      </p:grpSpPr>
      <p:sp>
        <p:nvSpPr>
          <p:cNvPr id="32" name="Google Shape;32;p23"/>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23"/>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 name="Google Shape;34;p2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100" b="1" i="1">
                <a:solidFill>
                  <a:srgbClr val="FFFFFF"/>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37"/>
        <p:cNvGrpSpPr/>
        <p:nvPr/>
      </p:nvGrpSpPr>
      <p:grpSpPr>
        <a:xfrm>
          <a:off x="0" y="0"/>
          <a:ext cx="0" cy="0"/>
          <a:chOff x="0" y="0"/>
          <a:chExt cx="0" cy="0"/>
        </a:xfrm>
      </p:grpSpPr>
      <p:sp>
        <p:nvSpPr>
          <p:cNvPr id="38" name="Google Shape;38;p24"/>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24"/>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24"/>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5400"/>
              <a:buFont typeface="Georgia"/>
              <a:buNone/>
              <a:defRPr sz="5400" b="0">
                <a:solidFill>
                  <a:srgbClr val="262626"/>
                </a:solidFill>
                <a:latin typeface="Georgia"/>
                <a:ea typeface="Georgia"/>
                <a:cs typeface="Georgia"/>
                <a:sym typeface="Georgi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4"/>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a:lnSpc>
                <a:spcPct val="90000"/>
              </a:lnSpc>
              <a:spcBef>
                <a:spcPts val="200"/>
              </a:spcBef>
              <a:spcAft>
                <a:spcPts val="0"/>
              </a:spcAft>
              <a:buClr>
                <a:srgbClr val="888888"/>
              </a:buClr>
              <a:buSzPts val="1800"/>
              <a:buNone/>
              <a:defRPr sz="1800">
                <a:solidFill>
                  <a:srgbClr val="888888"/>
                </a:solidFill>
              </a:defRPr>
            </a:lvl2pPr>
            <a:lvl3pPr marL="1371600" lvl="2" indent="-228600" algn="l">
              <a:lnSpc>
                <a:spcPct val="90000"/>
              </a:lnSpc>
              <a:spcBef>
                <a:spcPts val="400"/>
              </a:spcBef>
              <a:spcAft>
                <a:spcPts val="0"/>
              </a:spcAft>
              <a:buClr>
                <a:srgbClr val="888888"/>
              </a:buClr>
              <a:buSzPts val="1600"/>
              <a:buNone/>
              <a:defRPr sz="1600">
                <a:solidFill>
                  <a:srgbClr val="888888"/>
                </a:solidFill>
              </a:defRPr>
            </a:lvl3pPr>
            <a:lvl4pPr marL="1828800" lvl="3" indent="-228600" algn="l">
              <a:lnSpc>
                <a:spcPct val="90000"/>
              </a:lnSpc>
              <a:spcBef>
                <a:spcPts val="400"/>
              </a:spcBef>
              <a:spcAft>
                <a:spcPts val="0"/>
              </a:spcAft>
              <a:buClr>
                <a:srgbClr val="888888"/>
              </a:buClr>
              <a:buSzPts val="1400"/>
              <a:buNone/>
              <a:defRPr sz="1400">
                <a:solidFill>
                  <a:srgbClr val="888888"/>
                </a:solidFill>
              </a:defRPr>
            </a:lvl4pPr>
            <a:lvl5pPr marL="2286000" lvl="4" indent="-228600" algn="l">
              <a:lnSpc>
                <a:spcPct val="9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42" name="Google Shape;42;p2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45" name="Google Shape;45;p24"/>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
        <p:nvSpPr>
          <p:cNvPr id="46" name="Google Shape;46;p24"/>
          <p:cNvSpPr txBox="1"/>
          <p:nvPr/>
        </p:nvSpPr>
        <p:spPr>
          <a:xfrm>
            <a:off x="1896243" y="6401023"/>
            <a:ext cx="8460474"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100"/>
              <a:buFont typeface="Arial"/>
              <a:buNone/>
            </a:pPr>
            <a:endParaRPr sz="1100" b="1" i="1" u="none" strike="noStrike" cap="none">
              <a:solidFill>
                <a:srgbClr val="FFFFFF"/>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7"/>
        <p:cNvGrpSpPr/>
        <p:nvPr/>
      </p:nvGrpSpPr>
      <p:grpSpPr>
        <a:xfrm>
          <a:off x="0" y="0"/>
          <a:ext cx="0" cy="0"/>
          <a:chOff x="0" y="0"/>
          <a:chExt cx="0" cy="0"/>
        </a:xfrm>
      </p:grpSpPr>
      <p:sp>
        <p:nvSpPr>
          <p:cNvPr id="48" name="Google Shape;48;p2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5"/>
          <p:cNvSpPr txBox="1">
            <a:spLocks noGrp="1"/>
          </p:cNvSpPr>
          <p:nvPr>
            <p:ph type="body" idx="1"/>
          </p:nvPr>
        </p:nvSpPr>
        <p:spPr>
          <a:xfrm>
            <a:off x="1097280" y="1845734"/>
            <a:ext cx="4937760" cy="4023359"/>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Clr>
                <a:srgbClr val="3F3F3F"/>
              </a:buClr>
              <a:buSzPts val="1800"/>
              <a:buChar char=" "/>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0" name="Google Shape;50;p25"/>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Clr>
                <a:srgbClr val="3F3F3F"/>
              </a:buClr>
              <a:buSzPts val="1800"/>
              <a:buChar char=" "/>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1" name="Google Shape;51;p2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4"/>
        <p:cNvGrpSpPr/>
        <p:nvPr/>
      </p:nvGrpSpPr>
      <p:grpSpPr>
        <a:xfrm>
          <a:off x="0" y="0"/>
          <a:ext cx="0" cy="0"/>
          <a:chOff x="0" y="0"/>
          <a:chExt cx="0" cy="0"/>
        </a:xfrm>
      </p:grpSpPr>
      <p:sp>
        <p:nvSpPr>
          <p:cNvPr id="55" name="Google Shape;55;p2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6"/>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Clr>
                <a:schemeClr val="dk2"/>
              </a:buClr>
              <a:buSzPts val="2000"/>
              <a:buNone/>
              <a:defRPr sz="20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7" name="Google Shape;57;p26"/>
          <p:cNvSpPr txBox="1">
            <a:spLocks noGrp="1"/>
          </p:cNvSpPr>
          <p:nvPr>
            <p:ph type="body" idx="2"/>
          </p:nvPr>
        </p:nvSpPr>
        <p:spPr>
          <a:xfrm>
            <a:off x="1097280" y="2582335"/>
            <a:ext cx="4937760" cy="32867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Clr>
                <a:srgbClr val="3F3F3F"/>
              </a:buClr>
              <a:buSzPts val="1800"/>
              <a:buChar char=" "/>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8" name="Google Shape;58;p26"/>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Clr>
                <a:schemeClr val="dk2"/>
              </a:buClr>
              <a:buSzPts val="2000"/>
              <a:buNone/>
              <a:defRPr sz="20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9" name="Google Shape;59;p26"/>
          <p:cNvSpPr txBox="1">
            <a:spLocks noGrp="1"/>
          </p:cNvSpPr>
          <p:nvPr>
            <p:ph type="body" idx="4"/>
          </p:nvPr>
        </p:nvSpPr>
        <p:spPr>
          <a:xfrm>
            <a:off x="6217920" y="2582334"/>
            <a:ext cx="4937760" cy="32867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Clr>
                <a:srgbClr val="3F3F3F"/>
              </a:buClr>
              <a:buSzPts val="1800"/>
              <a:buChar char=" "/>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0" name="Google Shape;60;p2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6"/>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3"/>
        <p:cNvGrpSpPr/>
        <p:nvPr/>
      </p:nvGrpSpPr>
      <p:grpSpPr>
        <a:xfrm>
          <a:off x="0" y="0"/>
          <a:ext cx="0" cy="0"/>
          <a:chOff x="0" y="0"/>
          <a:chExt cx="0" cy="0"/>
        </a:xfrm>
      </p:grpSpPr>
      <p:sp>
        <p:nvSpPr>
          <p:cNvPr id="64" name="Google Shape;64;p2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68"/>
        <p:cNvGrpSpPr/>
        <p:nvPr/>
      </p:nvGrpSpPr>
      <p:grpSpPr>
        <a:xfrm>
          <a:off x="0" y="0"/>
          <a:ext cx="0" cy="0"/>
          <a:chOff x="0" y="0"/>
          <a:chExt cx="0" cy="0"/>
        </a:xfrm>
      </p:grpSpPr>
      <p:sp>
        <p:nvSpPr>
          <p:cNvPr id="69" name="Google Shape;69;p28"/>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 name="Google Shape;70;p28"/>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 name="Google Shape;71;p28"/>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Georgia"/>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8"/>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Clr>
                <a:srgbClr val="3F3F3F"/>
              </a:buClr>
              <a:buSzPts val="1800"/>
              <a:buChar char=" "/>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3" name="Google Shape;73;p28"/>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rgbClr val="FFFFFF"/>
              </a:buClr>
              <a:buSzPts val="1500"/>
              <a:buNone/>
              <a:defRPr sz="1500">
                <a:solidFill>
                  <a:srgbClr val="FFFFFF"/>
                </a:solidFill>
              </a:defRPr>
            </a:lvl1pPr>
            <a:lvl2pPr marL="914400" lvl="1" indent="-228600" algn="l">
              <a:lnSpc>
                <a:spcPct val="90000"/>
              </a:lnSpc>
              <a:spcBef>
                <a:spcPts val="200"/>
              </a:spcBef>
              <a:spcAft>
                <a:spcPts val="0"/>
              </a:spcAft>
              <a:buClr>
                <a:srgbClr val="3F3F3F"/>
              </a:buClr>
              <a:buSzPts val="1200"/>
              <a:buNone/>
              <a:defRPr sz="1200"/>
            </a:lvl2pPr>
            <a:lvl3pPr marL="1371600" lvl="2" indent="-228600" algn="l">
              <a:lnSpc>
                <a:spcPct val="90000"/>
              </a:lnSpc>
              <a:spcBef>
                <a:spcPts val="400"/>
              </a:spcBef>
              <a:spcAft>
                <a:spcPts val="0"/>
              </a:spcAft>
              <a:buClr>
                <a:srgbClr val="3F3F3F"/>
              </a:buClr>
              <a:buSzPts val="1000"/>
              <a:buNone/>
              <a:defRPr sz="1000"/>
            </a:lvl3pPr>
            <a:lvl4pPr marL="1828800" lvl="3" indent="-228600" algn="l">
              <a:lnSpc>
                <a:spcPct val="90000"/>
              </a:lnSpc>
              <a:spcBef>
                <a:spcPts val="400"/>
              </a:spcBef>
              <a:spcAft>
                <a:spcPts val="0"/>
              </a:spcAft>
              <a:buClr>
                <a:srgbClr val="3F3F3F"/>
              </a:buClr>
              <a:buSzPts val="900"/>
              <a:buNone/>
              <a:defRPr sz="900"/>
            </a:lvl4pPr>
            <a:lvl5pPr marL="2286000" lvl="4" indent="-228600" algn="l">
              <a:lnSpc>
                <a:spcPct val="9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4" name="Google Shape;74;p28"/>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28"/>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7"/>
        <p:cNvGrpSpPr/>
        <p:nvPr/>
      </p:nvGrpSpPr>
      <p:grpSpPr>
        <a:xfrm>
          <a:off x="0" y="0"/>
          <a:ext cx="0" cy="0"/>
          <a:chOff x="0" y="0"/>
          <a:chExt cx="0" cy="0"/>
        </a:xfrm>
      </p:grpSpPr>
      <p:sp>
        <p:nvSpPr>
          <p:cNvPr id="78" name="Google Shape;78;p29"/>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 name="Google Shape;79;p29"/>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 name="Google Shape;80;p29"/>
          <p:cNvSpPr txBox="1">
            <a:spLocks noGrp="1"/>
          </p:cNvSpPr>
          <p:nvPr>
            <p:ph type="title"/>
          </p:nvPr>
        </p:nvSpPr>
        <p:spPr>
          <a:xfrm>
            <a:off x="1097280" y="5074920"/>
            <a:ext cx="10113645"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Georgia"/>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9"/>
          <p:cNvSpPr>
            <a:spLocks noGrp="1"/>
          </p:cNvSpPr>
          <p:nvPr>
            <p:ph type="pic" idx="2"/>
          </p:nvPr>
        </p:nvSpPr>
        <p:spPr>
          <a:xfrm>
            <a:off x="15" y="0"/>
            <a:ext cx="12191985" cy="4915076"/>
          </a:xfrm>
          <a:prstGeom prst="rect">
            <a:avLst/>
          </a:prstGeom>
          <a:solidFill>
            <a:srgbClr val="BECAD4"/>
          </a:solidFill>
          <a:ln>
            <a:noFill/>
          </a:ln>
        </p:spPr>
      </p:sp>
      <p:sp>
        <p:nvSpPr>
          <p:cNvPr id="82" name="Google Shape;82;p29"/>
          <p:cNvSpPr txBox="1">
            <a:spLocks noGrp="1"/>
          </p:cNvSpPr>
          <p:nvPr>
            <p:ph type="body" idx="1"/>
          </p:nvPr>
        </p:nvSpPr>
        <p:spPr>
          <a:xfrm>
            <a:off x="1097280" y="5907024"/>
            <a:ext cx="10113264"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Clr>
                <a:srgbClr val="FFFFFF"/>
              </a:buClr>
              <a:buSzPts val="1500"/>
              <a:buNone/>
              <a:defRPr sz="1500">
                <a:solidFill>
                  <a:srgbClr val="FFFFFF"/>
                </a:solidFill>
              </a:defRPr>
            </a:lvl1pPr>
            <a:lvl2pPr marL="914400" lvl="1" indent="-228600" algn="l">
              <a:lnSpc>
                <a:spcPct val="90000"/>
              </a:lnSpc>
              <a:spcBef>
                <a:spcPts val="600"/>
              </a:spcBef>
              <a:spcAft>
                <a:spcPts val="0"/>
              </a:spcAft>
              <a:buClr>
                <a:srgbClr val="3F3F3F"/>
              </a:buClr>
              <a:buSzPts val="1200"/>
              <a:buNone/>
              <a:defRPr sz="1200"/>
            </a:lvl2pPr>
            <a:lvl3pPr marL="1371600" lvl="2" indent="-228600" algn="l">
              <a:lnSpc>
                <a:spcPct val="90000"/>
              </a:lnSpc>
              <a:spcBef>
                <a:spcPts val="400"/>
              </a:spcBef>
              <a:spcAft>
                <a:spcPts val="0"/>
              </a:spcAft>
              <a:buClr>
                <a:srgbClr val="3F3F3F"/>
              </a:buClr>
              <a:buSzPts val="1000"/>
              <a:buNone/>
              <a:defRPr sz="1000"/>
            </a:lvl3pPr>
            <a:lvl4pPr marL="1828800" lvl="3" indent="-228600" algn="l">
              <a:lnSpc>
                <a:spcPct val="90000"/>
              </a:lnSpc>
              <a:spcBef>
                <a:spcPts val="400"/>
              </a:spcBef>
              <a:spcAft>
                <a:spcPts val="0"/>
              </a:spcAft>
              <a:buClr>
                <a:srgbClr val="3F3F3F"/>
              </a:buClr>
              <a:buSzPts val="900"/>
              <a:buNone/>
              <a:defRPr sz="900"/>
            </a:lvl4pPr>
            <a:lvl5pPr marL="2286000" lvl="4" indent="-228600" algn="l">
              <a:lnSpc>
                <a:spcPct val="9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3" name="Google Shape;83;p2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0"/>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0"/>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Georgia"/>
              <a:buNone/>
              <a:defRPr sz="4800" b="0" i="0" u="none" strike="noStrike" cap="none">
                <a:solidFill>
                  <a:srgbClr val="3F3F3F"/>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20"/>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rgbClr val="3F3F3F"/>
              </a:buClr>
              <a:buSzPts val="2000"/>
              <a:buFont typeface="Calibri"/>
              <a:buChar char=" "/>
              <a:defRPr sz="2000" b="0" i="0" u="none" strike="noStrike" cap="none">
                <a:solidFill>
                  <a:srgbClr val="3F3F3F"/>
                </a:solidFill>
                <a:latin typeface="Arial"/>
                <a:ea typeface="Arial"/>
                <a:cs typeface="Arial"/>
                <a:sym typeface="Arial"/>
              </a:defRPr>
            </a:lvl1pPr>
            <a:lvl2pPr marL="914400" marR="0" lvl="1" indent="-342900" algn="l" rtl="0">
              <a:lnSpc>
                <a:spcPct val="90000"/>
              </a:lnSpc>
              <a:spcBef>
                <a:spcPts val="200"/>
              </a:spcBef>
              <a:spcAft>
                <a:spcPts val="0"/>
              </a:spcAft>
              <a:buClr>
                <a:srgbClr val="3F3F3F"/>
              </a:buClr>
              <a:buSzPts val="1800"/>
              <a:buFont typeface="Calibri"/>
              <a:buChar char="◦"/>
              <a:defRPr sz="1800" b="0" i="0" u="none" strike="noStrike" cap="none">
                <a:solidFill>
                  <a:srgbClr val="3F3F3F"/>
                </a:solidFill>
                <a:latin typeface="Arial"/>
                <a:ea typeface="Arial"/>
                <a:cs typeface="Arial"/>
                <a:sym typeface="Arial"/>
              </a:defRPr>
            </a:lvl2pPr>
            <a:lvl3pPr marL="1371600" marR="0" lvl="2" indent="-317500" algn="l" rtl="0">
              <a:lnSpc>
                <a:spcPct val="90000"/>
              </a:lnSpc>
              <a:spcBef>
                <a:spcPts val="400"/>
              </a:spcBef>
              <a:spcAft>
                <a:spcPts val="0"/>
              </a:spcAft>
              <a:buClr>
                <a:srgbClr val="3F3F3F"/>
              </a:buClr>
              <a:buSzPts val="1400"/>
              <a:buFont typeface="Calibri"/>
              <a:buChar char="◦"/>
              <a:defRPr sz="1400" b="0" i="0" u="none" strike="noStrike" cap="none">
                <a:solidFill>
                  <a:srgbClr val="3F3F3F"/>
                </a:solidFill>
                <a:latin typeface="Arial"/>
                <a:ea typeface="Arial"/>
                <a:cs typeface="Arial"/>
                <a:sym typeface="Arial"/>
              </a:defRPr>
            </a:lvl3pPr>
            <a:lvl4pPr marL="1828800" marR="0" lvl="3" indent="-317500" algn="l" rtl="0">
              <a:lnSpc>
                <a:spcPct val="90000"/>
              </a:lnSpc>
              <a:spcBef>
                <a:spcPts val="400"/>
              </a:spcBef>
              <a:spcAft>
                <a:spcPts val="0"/>
              </a:spcAft>
              <a:buClr>
                <a:srgbClr val="3F3F3F"/>
              </a:buClr>
              <a:buSzPts val="1400"/>
              <a:buFont typeface="Calibri"/>
              <a:buChar char="◦"/>
              <a:defRPr sz="1400" b="0" i="0" u="none" strike="noStrike" cap="none">
                <a:solidFill>
                  <a:srgbClr val="3F3F3F"/>
                </a:solidFill>
                <a:latin typeface="Arial"/>
                <a:ea typeface="Arial"/>
                <a:cs typeface="Arial"/>
                <a:sym typeface="Arial"/>
              </a:defRPr>
            </a:lvl4pPr>
            <a:lvl5pPr marL="2286000" marR="0" lvl="4" indent="-317500" algn="l" rtl="0">
              <a:lnSpc>
                <a:spcPct val="90000"/>
              </a:lnSpc>
              <a:spcBef>
                <a:spcPts val="400"/>
              </a:spcBef>
              <a:spcAft>
                <a:spcPts val="0"/>
              </a:spcAft>
              <a:buClr>
                <a:srgbClr val="3F3F3F"/>
              </a:buClr>
              <a:buSzPts val="1400"/>
              <a:buFont typeface="Calibri"/>
              <a:buChar char="◦"/>
              <a:defRPr sz="1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4" name="Google Shape;14;p2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2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100" b="1" i="1"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2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7" name="Google Shape;17;p20"/>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mages.pcmac.org/Uploads/ChesterCounty/ChesterCounty/Divisions/DocumentsCategories/Documents/Chester%20County%20District%20Parent%20and%20Family%20Engagement%20Policy%20May%202018_%7BSIS7064A8BCEEA5%7D.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jc.chestercountyschools.org/?PageName=%27Forms%27&amp;iSection=%27Administrative%27&amp;CorrespondingID=%270%27"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tn.gov/content/tn/education/instruction/academic-standards.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
          <p:cNvSpPr txBox="1">
            <a:spLocks noGrp="1"/>
          </p:cNvSpPr>
          <p:nvPr>
            <p:ph type="ctrTitle"/>
          </p:nvPr>
        </p:nvSpPr>
        <p:spPr>
          <a:xfrm>
            <a:off x="1100051" y="329744"/>
            <a:ext cx="10058400" cy="3566160"/>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chemeClr val="dk1"/>
              </a:buClr>
              <a:buSzPts val="6000"/>
              <a:buFont typeface="Arial"/>
              <a:buNone/>
            </a:pPr>
            <a:r>
              <a:rPr lang="en-US" sz="6000" b="1">
                <a:solidFill>
                  <a:schemeClr val="dk1"/>
                </a:solidFill>
                <a:latin typeface="Arial"/>
                <a:ea typeface="Arial"/>
                <a:cs typeface="Arial"/>
                <a:sym typeface="Arial"/>
              </a:rPr>
              <a:t>Jack’s Creek Elementary </a:t>
            </a:r>
            <a:br>
              <a:rPr lang="en-US" sz="6000" b="1">
                <a:solidFill>
                  <a:schemeClr val="dk1"/>
                </a:solidFill>
                <a:latin typeface="Arial"/>
                <a:ea typeface="Arial"/>
                <a:cs typeface="Arial"/>
                <a:sym typeface="Arial"/>
              </a:rPr>
            </a:br>
            <a:r>
              <a:rPr lang="en-US" sz="6000">
                <a:solidFill>
                  <a:schemeClr val="dk1"/>
                </a:solidFill>
                <a:latin typeface="Arial"/>
                <a:ea typeface="Arial"/>
                <a:cs typeface="Arial"/>
                <a:sym typeface="Arial"/>
              </a:rPr>
              <a:t>Annual Title I &amp; Family Engagement Meeting</a:t>
            </a:r>
            <a:endParaRPr/>
          </a:p>
        </p:txBody>
      </p:sp>
      <p:sp>
        <p:nvSpPr>
          <p:cNvPr id="105" name="Google Shape;105;p1"/>
          <p:cNvSpPr txBox="1">
            <a:spLocks noGrp="1"/>
          </p:cNvSpPr>
          <p:nvPr>
            <p:ph type="subTitle" idx="1"/>
          </p:nvPr>
        </p:nvSpPr>
        <p:spPr>
          <a:xfrm>
            <a:off x="1100051" y="4455620"/>
            <a:ext cx="10058400" cy="148797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cap="none">
                <a:solidFill>
                  <a:schemeClr val="dk1"/>
                </a:solidFill>
              </a:rPr>
              <a:t>Jack’s Creek Elementary, Chester County Schools</a:t>
            </a:r>
            <a:endParaRPr cap="none">
              <a:solidFill>
                <a:schemeClr val="dk1"/>
              </a:solidFill>
            </a:endParaRPr>
          </a:p>
          <a:p>
            <a:pPr marL="0" lvl="0" indent="0" algn="l" rtl="0">
              <a:lnSpc>
                <a:spcPct val="90000"/>
              </a:lnSpc>
              <a:spcBef>
                <a:spcPts val="1400"/>
              </a:spcBef>
              <a:spcAft>
                <a:spcPts val="0"/>
              </a:spcAft>
              <a:buClr>
                <a:schemeClr val="dk1"/>
              </a:buClr>
              <a:buSzPts val="2400"/>
              <a:buNone/>
            </a:pPr>
            <a:r>
              <a:rPr lang="en-US">
                <a:solidFill>
                  <a:schemeClr val="dk1"/>
                </a:solidFill>
              </a:rPr>
              <a:t>Fall </a:t>
            </a:r>
            <a:r>
              <a:rPr lang="en-US" cap="none">
                <a:solidFill>
                  <a:schemeClr val="dk1"/>
                </a:solidFill>
              </a:rPr>
              <a:t>20</a:t>
            </a:r>
            <a:r>
              <a:rPr lang="en-US">
                <a:solidFill>
                  <a:schemeClr val="dk1"/>
                </a:solidFill>
              </a:rPr>
              <a:t>22</a:t>
            </a:r>
            <a:endParaRPr cap="none">
              <a:solidFill>
                <a:schemeClr val="dk1"/>
              </a:solidFill>
            </a:endParaRPr>
          </a:p>
          <a:p>
            <a:pPr marL="0" lvl="0" indent="0" algn="l" rtl="0">
              <a:lnSpc>
                <a:spcPct val="90000"/>
              </a:lnSpc>
              <a:spcBef>
                <a:spcPts val="1400"/>
              </a:spcBef>
              <a:spcAft>
                <a:spcPts val="0"/>
              </a:spcAft>
              <a:buClr>
                <a:schemeClr val="dk1"/>
              </a:buClr>
              <a:buSzPts val="2400"/>
              <a:buNone/>
            </a:pPr>
            <a:r>
              <a:rPr lang="en-US">
                <a:solidFill>
                  <a:schemeClr val="dk1"/>
                </a:solidFill>
              </a:rPr>
              <a:t>Paden Buckley</a:t>
            </a:r>
            <a:r>
              <a:rPr lang="en-US" cap="none">
                <a:solidFill>
                  <a:schemeClr val="dk1"/>
                </a:solidFill>
              </a:rPr>
              <a:t>, Principal</a:t>
            </a:r>
            <a:endParaRPr cap="none">
              <a:solidFill>
                <a:schemeClr val="dk1"/>
              </a:solidFill>
            </a:endParaRPr>
          </a:p>
        </p:txBody>
      </p:sp>
      <p:sp>
        <p:nvSpPr>
          <p:cNvPr id="106" name="Google Shape;106;p1"/>
          <p:cNvSpPr txBox="1"/>
          <p:nvPr/>
        </p:nvSpPr>
        <p:spPr>
          <a:xfrm>
            <a:off x="8581053" y="5943599"/>
            <a:ext cx="3610947"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202</a:t>
            </a:r>
            <a:r>
              <a:rPr lang="en-US" sz="1800">
                <a:solidFill>
                  <a:schemeClr val="dk1"/>
                </a:solidFill>
              </a:rPr>
              <a:t>2-23</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is a Parent and Family Engagement Policy?</a:t>
            </a:r>
            <a:endParaRPr/>
          </a:p>
        </p:txBody>
      </p:sp>
      <p:sp>
        <p:nvSpPr>
          <p:cNvPr id="168" name="Google Shape;168;p11"/>
          <p:cNvSpPr txBox="1">
            <a:spLocks noGrp="1"/>
          </p:cNvSpPr>
          <p:nvPr>
            <p:ph type="body" idx="1"/>
          </p:nvPr>
        </p:nvSpPr>
        <p:spPr>
          <a:xfrm>
            <a:off x="424873" y="1845734"/>
            <a:ext cx="11508509"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These plans address how the district and school will implement the parent and family engagement requirements of ESSA.  Components should include:</a:t>
            </a:r>
            <a:endParaRPr/>
          </a:p>
          <a:p>
            <a:pPr marL="966788" lvl="3" indent="-285750" algn="l" rtl="0">
              <a:lnSpc>
                <a:spcPct val="90000"/>
              </a:lnSpc>
              <a:spcBef>
                <a:spcPts val="400"/>
              </a:spcBef>
              <a:spcAft>
                <a:spcPts val="0"/>
              </a:spcAft>
              <a:buClr>
                <a:schemeClr val="dk1"/>
              </a:buClr>
              <a:buSzPts val="2000"/>
              <a:buFont typeface="Arial"/>
              <a:buChar char="•"/>
            </a:pPr>
            <a:r>
              <a:rPr lang="en-US">
                <a:solidFill>
                  <a:schemeClr val="dk1"/>
                </a:solidFill>
              </a:rPr>
              <a:t>how parents and families can be involved in decision-making and activities; </a:t>
            </a:r>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how parent and family engagement funds are being used;</a:t>
            </a:r>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how information and training will be provided to families; and </a:t>
            </a:r>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how the school will build capacity in families and staff for strong parent and family engagement.</a:t>
            </a:r>
            <a:endParaRPr/>
          </a:p>
          <a:p>
            <a:pPr marL="457200" lvl="0" indent="-457200" algn="l" rtl="0">
              <a:lnSpc>
                <a:spcPct val="90000"/>
              </a:lnSpc>
              <a:spcBef>
                <a:spcPts val="1600"/>
              </a:spcBef>
              <a:spcAft>
                <a:spcPts val="0"/>
              </a:spcAft>
              <a:buClr>
                <a:schemeClr val="dk1"/>
              </a:buClr>
              <a:buSzPts val="2200"/>
              <a:buFont typeface="Noto Sans Symbols"/>
              <a:buChar char="▪"/>
            </a:pPr>
            <a:r>
              <a:rPr lang="en-US">
                <a:solidFill>
                  <a:schemeClr val="dk1"/>
                </a:solidFill>
              </a:rPr>
              <a:t>You, as a Title I parent or family member, have the right to be involved in the development of these plans.</a:t>
            </a:r>
            <a:endParaRPr/>
          </a:p>
          <a:p>
            <a:pPr marL="569913" lvl="1" indent="-215897" algn="l" rtl="0">
              <a:lnSpc>
                <a:spcPct val="90000"/>
              </a:lnSpc>
              <a:spcBef>
                <a:spcPts val="400"/>
              </a:spcBef>
              <a:spcAft>
                <a:spcPts val="0"/>
              </a:spcAft>
              <a:buClr>
                <a:srgbClr val="3F3F3F"/>
              </a:buClr>
              <a:buSzPts val="2000"/>
              <a:buNone/>
            </a:pPr>
            <a:endParaRPr/>
          </a:p>
          <a:p>
            <a:pPr marL="569913" lvl="1" indent="-215897" algn="l" rtl="0">
              <a:lnSpc>
                <a:spcPct val="90000"/>
              </a:lnSpc>
              <a:spcBef>
                <a:spcPts val="600"/>
              </a:spcBef>
              <a:spcAft>
                <a:spcPts val="0"/>
              </a:spcAft>
              <a:buClr>
                <a:srgbClr val="3F3F3F"/>
              </a:buClr>
              <a:buSzPts val="2000"/>
              <a:buNone/>
            </a:pPr>
            <a:endParaRPr/>
          </a:p>
          <a:p>
            <a:pPr marL="569913" lvl="1" indent="-215897" algn="l" rtl="0">
              <a:lnSpc>
                <a:spcPct val="90000"/>
              </a:lnSpc>
              <a:spcBef>
                <a:spcPts val="600"/>
              </a:spcBef>
              <a:spcAft>
                <a:spcPts val="0"/>
              </a:spcAft>
              <a:buClr>
                <a:srgbClr val="3F3F3F"/>
              </a:buClr>
              <a:buSzPts val="2000"/>
              <a:buNone/>
            </a:pPr>
            <a:endParaRPr/>
          </a:p>
          <a:p>
            <a:pPr marL="569913" lvl="1" indent="-215897" algn="l" rtl="0">
              <a:lnSpc>
                <a:spcPct val="90000"/>
              </a:lnSpc>
              <a:spcBef>
                <a:spcPts val="600"/>
              </a:spcBef>
              <a:spcAft>
                <a:spcPts val="0"/>
              </a:spcAft>
              <a:buClr>
                <a:srgbClr val="3F3F3F"/>
              </a:buClr>
              <a:buSzPts val="2000"/>
              <a:buNone/>
            </a:pPr>
            <a:endParaRPr/>
          </a:p>
          <a:p>
            <a:pPr marL="569913" lvl="1" indent="-215897" algn="l" rtl="0">
              <a:lnSpc>
                <a:spcPct val="90000"/>
              </a:lnSpc>
              <a:spcBef>
                <a:spcPts val="600"/>
              </a:spcBef>
              <a:spcAft>
                <a:spcPts val="0"/>
              </a:spcAft>
              <a:buClr>
                <a:srgbClr val="3F3F3F"/>
              </a:buClr>
              <a:buSzPts val="2000"/>
              <a:buNone/>
            </a:pPr>
            <a:endParaRPr/>
          </a:p>
          <a:p>
            <a:pPr marL="457200" lvl="0" indent="-317500" algn="l" rtl="0">
              <a:lnSpc>
                <a:spcPct val="90000"/>
              </a:lnSpc>
              <a:spcBef>
                <a:spcPts val="1600"/>
              </a:spcBef>
              <a:spcAft>
                <a:spcPts val="0"/>
              </a:spcAft>
              <a:buClr>
                <a:srgbClr val="3F3F3F"/>
              </a:buClr>
              <a:buSzPts val="2200"/>
              <a:buFont typeface="Noto Sans Symbols"/>
              <a:buNone/>
            </a:pPr>
            <a:endParaRPr/>
          </a:p>
        </p:txBody>
      </p:sp>
      <p:sp>
        <p:nvSpPr>
          <p:cNvPr id="169" name="Google Shape;169;p1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is a Parent and Family Engagement Policy?</a:t>
            </a:r>
            <a:endParaRPr/>
          </a:p>
        </p:txBody>
      </p:sp>
      <p:sp>
        <p:nvSpPr>
          <p:cNvPr id="175" name="Google Shape;175;p12"/>
          <p:cNvSpPr txBox="1">
            <a:spLocks noGrp="1"/>
          </p:cNvSpPr>
          <p:nvPr>
            <p:ph type="body" idx="1"/>
          </p:nvPr>
        </p:nvSpPr>
        <p:spPr>
          <a:xfrm>
            <a:off x="424873" y="1845734"/>
            <a:ext cx="11508509"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The District Parent and Family Engagement Policy can be found here:</a:t>
            </a:r>
            <a:endParaRPr/>
          </a:p>
          <a:p>
            <a:pPr marL="966788" lvl="3" indent="-285750" algn="l" rtl="0">
              <a:lnSpc>
                <a:spcPct val="90000"/>
              </a:lnSpc>
              <a:spcBef>
                <a:spcPts val="400"/>
              </a:spcBef>
              <a:spcAft>
                <a:spcPts val="0"/>
              </a:spcAft>
              <a:buClr>
                <a:srgbClr val="3F3F3F"/>
              </a:buClr>
              <a:buSzPts val="2000"/>
              <a:buNone/>
            </a:pPr>
            <a:r>
              <a:rPr lang="en-US" u="sng">
                <a:solidFill>
                  <a:schemeClr val="hlink"/>
                </a:solidFill>
                <a:hlinkClick r:id="rId3"/>
              </a:rPr>
              <a:t>http://images.pcmac.org/Uploads/ChesterCounty/ChesterCounty/Divisions/DocumentsCategories/Documents/Chester%20County%20District%20Parent%20and%20Family%20Engagement%20Policy%20May%202018_%7BSIS7064A8BCEEA5%7D.pdf</a:t>
            </a:r>
            <a:endParaRPr>
              <a:solidFill>
                <a:schemeClr val="dk1"/>
              </a:solidFill>
            </a:endParaRPr>
          </a:p>
          <a:p>
            <a:pPr marL="457200" lvl="0" indent="-457200" algn="l" rtl="0">
              <a:lnSpc>
                <a:spcPct val="90000"/>
              </a:lnSpc>
              <a:spcBef>
                <a:spcPts val="1600"/>
              </a:spcBef>
              <a:spcAft>
                <a:spcPts val="0"/>
              </a:spcAft>
              <a:buClr>
                <a:schemeClr val="dk1"/>
              </a:buClr>
              <a:buSzPts val="2200"/>
              <a:buFont typeface="Noto Sans Symbols"/>
              <a:buChar char="▪"/>
            </a:pPr>
            <a:r>
              <a:rPr lang="en-US">
                <a:solidFill>
                  <a:schemeClr val="dk1"/>
                </a:solidFill>
              </a:rPr>
              <a:t>The JCES Parent and Family Engagement Policy will be sent home and posted on the school website in August.  The policy can be found here:</a:t>
            </a:r>
            <a:endParaRPr/>
          </a:p>
          <a:p>
            <a:pPr marL="966788" lvl="3" indent="-285750" algn="l" rtl="0">
              <a:lnSpc>
                <a:spcPct val="90000"/>
              </a:lnSpc>
              <a:spcBef>
                <a:spcPts val="400"/>
              </a:spcBef>
              <a:spcAft>
                <a:spcPts val="0"/>
              </a:spcAft>
              <a:buClr>
                <a:srgbClr val="3F3F3F"/>
              </a:buClr>
              <a:buSzPts val="2000"/>
              <a:buNone/>
            </a:pPr>
            <a:r>
              <a:rPr lang="en-US" u="sng">
                <a:solidFill>
                  <a:schemeClr val="hlink"/>
                </a:solidFill>
                <a:hlinkClick r:id="rId4"/>
              </a:rPr>
              <a:t>http://jc.chestercountyschools.org/?PageName=%27Forms%27&amp;iSection=%27Administrative%27&amp;CorrespondingID=%270%27#?App</a:t>
            </a:r>
            <a:endParaRPr/>
          </a:p>
          <a:p>
            <a:pPr marL="569913" lvl="1" indent="-215897" algn="l" rtl="0">
              <a:lnSpc>
                <a:spcPct val="90000"/>
              </a:lnSpc>
              <a:spcBef>
                <a:spcPts val="600"/>
              </a:spcBef>
              <a:spcAft>
                <a:spcPts val="0"/>
              </a:spcAft>
              <a:buClr>
                <a:srgbClr val="3F3F3F"/>
              </a:buClr>
              <a:buSzPts val="2000"/>
              <a:buNone/>
            </a:pPr>
            <a:endParaRPr/>
          </a:p>
          <a:p>
            <a:pPr marL="569913" lvl="1" indent="-215897" algn="l" rtl="0">
              <a:lnSpc>
                <a:spcPct val="90000"/>
              </a:lnSpc>
              <a:spcBef>
                <a:spcPts val="600"/>
              </a:spcBef>
              <a:spcAft>
                <a:spcPts val="0"/>
              </a:spcAft>
              <a:buClr>
                <a:srgbClr val="3F3F3F"/>
              </a:buClr>
              <a:buSzPts val="2000"/>
              <a:buNone/>
            </a:pPr>
            <a:endParaRPr/>
          </a:p>
          <a:p>
            <a:pPr marL="569913" lvl="1" indent="-215897" algn="l" rtl="0">
              <a:lnSpc>
                <a:spcPct val="90000"/>
              </a:lnSpc>
              <a:spcBef>
                <a:spcPts val="600"/>
              </a:spcBef>
              <a:spcAft>
                <a:spcPts val="0"/>
              </a:spcAft>
              <a:buClr>
                <a:srgbClr val="3F3F3F"/>
              </a:buClr>
              <a:buSzPts val="2000"/>
              <a:buNone/>
            </a:pPr>
            <a:endParaRPr/>
          </a:p>
          <a:p>
            <a:pPr marL="569913" lvl="1" indent="-215897" algn="l" rtl="0">
              <a:lnSpc>
                <a:spcPct val="90000"/>
              </a:lnSpc>
              <a:spcBef>
                <a:spcPts val="600"/>
              </a:spcBef>
              <a:spcAft>
                <a:spcPts val="0"/>
              </a:spcAft>
              <a:buClr>
                <a:srgbClr val="3F3F3F"/>
              </a:buClr>
              <a:buSzPts val="2000"/>
              <a:buNone/>
            </a:pPr>
            <a:endParaRPr/>
          </a:p>
          <a:p>
            <a:pPr marL="457200" lvl="0" indent="-317500" algn="l" rtl="0">
              <a:lnSpc>
                <a:spcPct val="90000"/>
              </a:lnSpc>
              <a:spcBef>
                <a:spcPts val="1600"/>
              </a:spcBef>
              <a:spcAft>
                <a:spcPts val="0"/>
              </a:spcAft>
              <a:buClr>
                <a:srgbClr val="3F3F3F"/>
              </a:buClr>
              <a:buSzPts val="2200"/>
              <a:buFont typeface="Noto Sans Symbols"/>
              <a:buNone/>
            </a:pPr>
            <a:endParaRPr/>
          </a:p>
        </p:txBody>
      </p:sp>
      <p:sp>
        <p:nvSpPr>
          <p:cNvPr id="176" name="Google Shape;176;p1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is a School-Parent Compact?</a:t>
            </a:r>
            <a:endParaRPr/>
          </a:p>
        </p:txBody>
      </p:sp>
      <p:sp>
        <p:nvSpPr>
          <p:cNvPr id="182" name="Google Shape;182;p13"/>
          <p:cNvSpPr txBox="1">
            <a:spLocks noGrp="1"/>
          </p:cNvSpPr>
          <p:nvPr>
            <p:ph type="body" idx="1"/>
          </p:nvPr>
        </p:nvSpPr>
        <p:spPr>
          <a:xfrm>
            <a:off x="480291" y="1845733"/>
            <a:ext cx="11379200" cy="4258183"/>
          </a:xfrm>
          <a:prstGeom prst="rect">
            <a:avLst/>
          </a:prstGeom>
          <a:noFill/>
          <a:ln>
            <a:noFill/>
          </a:ln>
        </p:spPr>
        <p:txBody>
          <a:bodyPr spcFirstLastPara="1" wrap="square" lIns="0" tIns="45700" rIns="0" bIns="45700" anchor="t" anchorCtr="0">
            <a:normAutofit fontScale="92500" lnSpcReduction="10000"/>
          </a:bodyPr>
          <a:lstStyle/>
          <a:p>
            <a:pPr marL="457200" lvl="0" indent="-457200" algn="l" rtl="0">
              <a:lnSpc>
                <a:spcPct val="90000"/>
              </a:lnSpc>
              <a:spcBef>
                <a:spcPts val="0"/>
              </a:spcBef>
              <a:spcAft>
                <a:spcPts val="0"/>
              </a:spcAft>
              <a:buClr>
                <a:schemeClr val="dk1"/>
              </a:buClr>
              <a:buSzPct val="100000"/>
              <a:buFont typeface="Noto Sans Symbols"/>
              <a:buChar char="▪"/>
            </a:pPr>
            <a:r>
              <a:rPr lang="en-US">
                <a:solidFill>
                  <a:schemeClr val="dk1"/>
                </a:solidFill>
              </a:rPr>
              <a:t>A school-parent compact is a written commitment that outlines how the entire school community – teachers, families, and students will share the responsibility for improved academic achievement.</a:t>
            </a:r>
            <a:endParaRPr/>
          </a:p>
          <a:p>
            <a:pPr marL="457200" lvl="0" indent="-457200" algn="l" rtl="0">
              <a:lnSpc>
                <a:spcPct val="90000"/>
              </a:lnSpc>
              <a:spcBef>
                <a:spcPts val="1400"/>
              </a:spcBef>
              <a:spcAft>
                <a:spcPts val="0"/>
              </a:spcAft>
              <a:buClr>
                <a:schemeClr val="dk1"/>
              </a:buClr>
              <a:buSzPct val="100000"/>
              <a:buFont typeface="Noto Sans Symbols"/>
              <a:buChar char="▪"/>
            </a:pPr>
            <a:r>
              <a:rPr lang="en-US">
                <a:solidFill>
                  <a:schemeClr val="dk1"/>
                </a:solidFill>
              </a:rPr>
              <a:t>The compact must describe how the school will:</a:t>
            </a:r>
            <a:endParaRPr/>
          </a:p>
          <a:p>
            <a:pPr marL="966788" lvl="3" indent="-285750" algn="l" rtl="0">
              <a:lnSpc>
                <a:spcPct val="90000"/>
              </a:lnSpc>
              <a:spcBef>
                <a:spcPts val="400"/>
              </a:spcBef>
              <a:spcAft>
                <a:spcPts val="0"/>
              </a:spcAft>
              <a:buClr>
                <a:schemeClr val="dk1"/>
              </a:buClr>
              <a:buSzPct val="100000"/>
              <a:buFont typeface="Arial"/>
              <a:buChar char="•"/>
            </a:pPr>
            <a:r>
              <a:rPr lang="en-US">
                <a:solidFill>
                  <a:schemeClr val="dk1"/>
                </a:solidFill>
              </a:rPr>
              <a:t>provide high-quality curriculum and instruction;</a:t>
            </a:r>
            <a:endParaRPr/>
          </a:p>
          <a:p>
            <a:pPr marL="966788" lvl="3" indent="-285750" algn="l" rtl="0">
              <a:lnSpc>
                <a:spcPct val="90000"/>
              </a:lnSpc>
              <a:spcBef>
                <a:spcPts val="600"/>
              </a:spcBef>
              <a:spcAft>
                <a:spcPts val="0"/>
              </a:spcAft>
              <a:buClr>
                <a:schemeClr val="dk1"/>
              </a:buClr>
              <a:buSzPct val="100000"/>
              <a:buFont typeface="Arial"/>
              <a:buChar char="•"/>
            </a:pPr>
            <a:r>
              <a:rPr lang="en-US">
                <a:solidFill>
                  <a:schemeClr val="dk1"/>
                </a:solidFill>
              </a:rPr>
              <a:t>hold parent-teacher conferences, annually in elementary schools; </a:t>
            </a:r>
            <a:endParaRPr/>
          </a:p>
          <a:p>
            <a:pPr marL="966788" lvl="3" indent="-285750" algn="l" rtl="0">
              <a:lnSpc>
                <a:spcPct val="90000"/>
              </a:lnSpc>
              <a:spcBef>
                <a:spcPts val="600"/>
              </a:spcBef>
              <a:spcAft>
                <a:spcPts val="0"/>
              </a:spcAft>
              <a:buClr>
                <a:schemeClr val="dk1"/>
              </a:buClr>
              <a:buSzPct val="100000"/>
              <a:buFont typeface="Arial"/>
              <a:buChar char="•"/>
            </a:pPr>
            <a:r>
              <a:rPr lang="en-US">
                <a:solidFill>
                  <a:schemeClr val="dk1"/>
                </a:solidFill>
              </a:rPr>
              <a:t>provide parents with reports on their child’s progress;</a:t>
            </a:r>
            <a:endParaRPr/>
          </a:p>
          <a:p>
            <a:pPr marL="966788" lvl="3" indent="-285750" algn="l" rtl="0">
              <a:lnSpc>
                <a:spcPct val="90000"/>
              </a:lnSpc>
              <a:spcBef>
                <a:spcPts val="600"/>
              </a:spcBef>
              <a:spcAft>
                <a:spcPts val="0"/>
              </a:spcAft>
              <a:buClr>
                <a:schemeClr val="dk1"/>
              </a:buClr>
              <a:buSzPct val="100000"/>
              <a:buFont typeface="Arial"/>
              <a:buChar char="•"/>
            </a:pPr>
            <a:r>
              <a:rPr lang="en-US">
                <a:solidFill>
                  <a:schemeClr val="dk1"/>
                </a:solidFill>
              </a:rPr>
              <a:t>provide parents reasonable access to staff. </a:t>
            </a:r>
            <a:endParaRPr/>
          </a:p>
          <a:p>
            <a:pPr marL="966788" lvl="3" indent="-285750" algn="l" rtl="0">
              <a:lnSpc>
                <a:spcPct val="90000"/>
              </a:lnSpc>
              <a:spcBef>
                <a:spcPts val="600"/>
              </a:spcBef>
              <a:spcAft>
                <a:spcPts val="0"/>
              </a:spcAft>
              <a:buClr>
                <a:schemeClr val="dk1"/>
              </a:buClr>
              <a:buSzPct val="100000"/>
              <a:buFont typeface="Arial"/>
              <a:buChar char="•"/>
            </a:pPr>
            <a:r>
              <a:rPr lang="en-US">
                <a:solidFill>
                  <a:schemeClr val="dk1"/>
                </a:solidFill>
              </a:rPr>
              <a:t>provide parents opportunities to volunteer; and</a:t>
            </a:r>
            <a:endParaRPr/>
          </a:p>
          <a:p>
            <a:pPr marL="966788" lvl="3" indent="-285750" algn="l" rtl="0">
              <a:lnSpc>
                <a:spcPct val="90000"/>
              </a:lnSpc>
              <a:spcBef>
                <a:spcPts val="600"/>
              </a:spcBef>
              <a:spcAft>
                <a:spcPts val="0"/>
              </a:spcAft>
              <a:buClr>
                <a:schemeClr val="dk1"/>
              </a:buClr>
              <a:buSzPct val="100000"/>
              <a:buFont typeface="Arial"/>
              <a:buChar char="•"/>
            </a:pPr>
            <a:r>
              <a:rPr lang="en-US">
                <a:solidFill>
                  <a:schemeClr val="dk1"/>
                </a:solidFill>
              </a:rPr>
              <a:t>ensure regular two-way meaningful communication between family members and staff, to the extent practicable, in a language family members can understand.</a:t>
            </a:r>
            <a:endParaRPr/>
          </a:p>
          <a:p>
            <a:pPr marL="457200" lvl="0" indent="-457200" algn="l" rtl="0">
              <a:lnSpc>
                <a:spcPct val="90000"/>
              </a:lnSpc>
              <a:spcBef>
                <a:spcPts val="1600"/>
              </a:spcBef>
              <a:spcAft>
                <a:spcPts val="0"/>
              </a:spcAft>
              <a:buClr>
                <a:schemeClr val="dk1"/>
              </a:buClr>
              <a:buSzPct val="100000"/>
              <a:buFont typeface="Noto Sans Symbols"/>
              <a:buChar char="▪"/>
            </a:pPr>
            <a:r>
              <a:rPr lang="en-US">
                <a:solidFill>
                  <a:schemeClr val="dk1"/>
                </a:solidFill>
              </a:rPr>
              <a:t>You, as a Title I parent or family member, have the right to be involved in the development of the compact.</a:t>
            </a:r>
            <a:endParaRPr/>
          </a:p>
          <a:p>
            <a:pPr marL="457200" lvl="0" indent="-327977" algn="l" rtl="0">
              <a:lnSpc>
                <a:spcPct val="90000"/>
              </a:lnSpc>
              <a:spcBef>
                <a:spcPts val="1400"/>
              </a:spcBef>
              <a:spcAft>
                <a:spcPts val="0"/>
              </a:spcAft>
              <a:buClr>
                <a:srgbClr val="3F3F3F"/>
              </a:buClr>
              <a:buSzPct val="100000"/>
              <a:buFont typeface="Noto Sans Symbols"/>
              <a:buNone/>
            </a:pPr>
            <a:endParaRPr/>
          </a:p>
          <a:p>
            <a:pPr marL="457200" lvl="0" indent="-327977" algn="l" rtl="0">
              <a:lnSpc>
                <a:spcPct val="90000"/>
              </a:lnSpc>
              <a:spcBef>
                <a:spcPts val="1400"/>
              </a:spcBef>
              <a:spcAft>
                <a:spcPts val="0"/>
              </a:spcAft>
              <a:buClr>
                <a:srgbClr val="3F3F3F"/>
              </a:buClr>
              <a:buSzPct val="100000"/>
              <a:buFont typeface="Noto Sans Symbols"/>
              <a:buNone/>
            </a:pPr>
            <a:endParaRPr/>
          </a:p>
          <a:p>
            <a:pPr marL="569913" lvl="1" indent="-225422" algn="l" rtl="0">
              <a:lnSpc>
                <a:spcPct val="90000"/>
              </a:lnSpc>
              <a:spcBef>
                <a:spcPts val="400"/>
              </a:spcBef>
              <a:spcAft>
                <a:spcPts val="0"/>
              </a:spcAft>
              <a:buClr>
                <a:srgbClr val="3F3F3F"/>
              </a:buClr>
              <a:buSzPct val="100000"/>
              <a:buNone/>
            </a:pPr>
            <a:endParaRPr/>
          </a:p>
        </p:txBody>
      </p:sp>
      <p:sp>
        <p:nvSpPr>
          <p:cNvPr id="183" name="Google Shape;183;p1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is a School-Parent Compact?</a:t>
            </a:r>
            <a:endParaRPr/>
          </a:p>
        </p:txBody>
      </p:sp>
      <p:sp>
        <p:nvSpPr>
          <p:cNvPr id="189" name="Google Shape;189;p14"/>
          <p:cNvSpPr txBox="1">
            <a:spLocks noGrp="1"/>
          </p:cNvSpPr>
          <p:nvPr>
            <p:ph type="body" idx="1"/>
          </p:nvPr>
        </p:nvSpPr>
        <p:spPr>
          <a:xfrm>
            <a:off x="480291" y="1845733"/>
            <a:ext cx="11379200" cy="4258183"/>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The school-parent compact will be shared</a:t>
            </a:r>
            <a:r>
              <a:rPr lang="en-US"/>
              <a:t> </a:t>
            </a:r>
            <a:r>
              <a:rPr lang="en-US">
                <a:solidFill>
                  <a:schemeClr val="dk1"/>
                </a:solidFill>
              </a:rPr>
              <a:t>during Fall 2022 semester and can be found on the school website at jc.chestercountyschools.org.</a:t>
            </a:r>
            <a:endParaRPr/>
          </a:p>
          <a:p>
            <a:pPr marL="457200" lvl="0" indent="-317500" algn="l" rtl="0">
              <a:lnSpc>
                <a:spcPct val="90000"/>
              </a:lnSpc>
              <a:spcBef>
                <a:spcPts val="1400"/>
              </a:spcBef>
              <a:spcAft>
                <a:spcPts val="0"/>
              </a:spcAft>
              <a:buClr>
                <a:srgbClr val="3F3F3F"/>
              </a:buClr>
              <a:buSzPts val="2200"/>
              <a:buFont typeface="Noto Sans Symbols"/>
              <a:buNone/>
            </a:pPr>
            <a:endParaRPr/>
          </a:p>
          <a:p>
            <a:pPr marL="569913" lvl="1" indent="-215897" algn="l" rtl="0">
              <a:lnSpc>
                <a:spcPct val="90000"/>
              </a:lnSpc>
              <a:spcBef>
                <a:spcPts val="400"/>
              </a:spcBef>
              <a:spcAft>
                <a:spcPts val="0"/>
              </a:spcAft>
              <a:buClr>
                <a:srgbClr val="3F3F3F"/>
              </a:buClr>
              <a:buSzPts val="2000"/>
              <a:buNone/>
            </a:pPr>
            <a:endParaRPr/>
          </a:p>
        </p:txBody>
      </p:sp>
      <p:sp>
        <p:nvSpPr>
          <p:cNvPr id="190" name="Google Shape;190;p1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curriculum does our school use?</a:t>
            </a:r>
            <a:endParaRPr/>
          </a:p>
        </p:txBody>
      </p:sp>
      <p:sp>
        <p:nvSpPr>
          <p:cNvPr id="196" name="Google Shape;196;p15"/>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latin typeface="Arial"/>
                <a:ea typeface="Arial"/>
                <a:cs typeface="Arial"/>
                <a:sym typeface="Arial"/>
              </a:rPr>
              <a:t>The Tennessee Academic Standards provide a common set of expectations for what students will know and be able to do at the end of a grade for each subject area. </a:t>
            </a:r>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latin typeface="Arial"/>
                <a:ea typeface="Arial"/>
                <a:cs typeface="Arial"/>
                <a:sym typeface="Arial"/>
              </a:rPr>
              <a:t>Tennessee's academic standards form the framework for everything taught at </a:t>
            </a:r>
            <a:r>
              <a:rPr lang="en-US">
                <a:solidFill>
                  <a:schemeClr val="dk1"/>
                </a:solidFill>
              </a:rPr>
              <a:t>Jack’s Creek Elementary School.</a:t>
            </a:r>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latin typeface="Arial"/>
                <a:ea typeface="Arial"/>
                <a:cs typeface="Arial"/>
                <a:sym typeface="Arial"/>
              </a:rPr>
              <a:t>Standards-based report cards are utilized in grades K-2 (Levels 1,2,3,4) and score-based report cards for grade 3.  More information can be provided by grade level teachers.</a:t>
            </a:r>
            <a:endParaRPr>
              <a:solidFill>
                <a:schemeClr val="dk1"/>
              </a:solidFill>
              <a:latin typeface="Arial"/>
              <a:ea typeface="Arial"/>
              <a:cs typeface="Arial"/>
              <a:sym typeface="Arial"/>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latin typeface="Arial"/>
                <a:ea typeface="Arial"/>
                <a:cs typeface="Arial"/>
                <a:sym typeface="Arial"/>
              </a:rPr>
              <a:t>For more information about Tennessee’s academic standards, see:</a:t>
            </a:r>
            <a:endParaRPr/>
          </a:p>
          <a:p>
            <a:pPr marL="598043" lvl="3" indent="0" algn="l" rtl="0">
              <a:lnSpc>
                <a:spcPct val="90000"/>
              </a:lnSpc>
              <a:spcBef>
                <a:spcPts val="400"/>
              </a:spcBef>
              <a:spcAft>
                <a:spcPts val="0"/>
              </a:spcAft>
              <a:buClr>
                <a:srgbClr val="3F3F3F"/>
              </a:buClr>
              <a:buSzPts val="2000"/>
              <a:buNone/>
            </a:pPr>
            <a:r>
              <a:rPr lang="en-US" u="sng">
                <a:solidFill>
                  <a:schemeClr val="hlink"/>
                </a:solidFill>
                <a:latin typeface="Arial"/>
                <a:ea typeface="Arial"/>
                <a:cs typeface="Arial"/>
                <a:sym typeface="Arial"/>
                <a:hlinkClick r:id="rId3"/>
              </a:rPr>
              <a:t>https://www.tn.gov/content/tn/education/instruction/academic-standards.html</a:t>
            </a:r>
            <a:r>
              <a:rPr lang="en-US">
                <a:latin typeface="Arial"/>
                <a:ea typeface="Arial"/>
                <a:cs typeface="Arial"/>
                <a:sym typeface="Arial"/>
              </a:rPr>
              <a:t> </a:t>
            </a:r>
            <a:endParaRPr/>
          </a:p>
          <a:p>
            <a:pPr marL="457200" lvl="0" indent="-457200" algn="l" rtl="0">
              <a:lnSpc>
                <a:spcPct val="90000"/>
              </a:lnSpc>
              <a:spcBef>
                <a:spcPts val="1600"/>
              </a:spcBef>
              <a:spcAft>
                <a:spcPts val="0"/>
              </a:spcAft>
              <a:buClr>
                <a:srgbClr val="3F3F3F"/>
              </a:buClr>
              <a:buSzPts val="2200"/>
              <a:buNone/>
            </a:pPr>
            <a:endParaRPr>
              <a:solidFill>
                <a:srgbClr val="FF0000"/>
              </a:solidFill>
              <a:latin typeface="Arial"/>
              <a:ea typeface="Arial"/>
              <a:cs typeface="Arial"/>
              <a:sym typeface="Arial"/>
            </a:endParaRPr>
          </a:p>
        </p:txBody>
      </p:sp>
      <p:sp>
        <p:nvSpPr>
          <p:cNvPr id="197" name="Google Shape;197;p1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latin typeface="Arial"/>
                <a:ea typeface="Arial"/>
                <a:cs typeface="Arial"/>
                <a:sym typeface="Arial"/>
              </a:rPr>
              <a:t>What tests will my child be taking</a:t>
            </a:r>
            <a:r>
              <a:rPr lang="en-US" sz="4400">
                <a:latin typeface="Arial"/>
                <a:ea typeface="Arial"/>
                <a:cs typeface="Arial"/>
                <a:sym typeface="Arial"/>
              </a:rPr>
              <a:t>?</a:t>
            </a:r>
            <a:endParaRPr sz="4400">
              <a:latin typeface="Arial"/>
              <a:ea typeface="Arial"/>
              <a:cs typeface="Arial"/>
              <a:sym typeface="Arial"/>
            </a:endParaRPr>
          </a:p>
        </p:txBody>
      </p:sp>
      <p:sp>
        <p:nvSpPr>
          <p:cNvPr id="203" name="Google Shape;203;p16"/>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TCAP Assessment – 2</a:t>
            </a:r>
            <a:r>
              <a:rPr lang="en-US" baseline="30000">
                <a:solidFill>
                  <a:schemeClr val="dk1"/>
                </a:solidFill>
              </a:rPr>
              <a:t>nd</a:t>
            </a:r>
            <a:r>
              <a:rPr lang="en-US">
                <a:solidFill>
                  <a:schemeClr val="dk1"/>
                </a:solidFill>
              </a:rPr>
              <a:t> and 3</a:t>
            </a:r>
            <a:r>
              <a:rPr lang="en-US" baseline="30000">
                <a:solidFill>
                  <a:schemeClr val="dk1"/>
                </a:solidFill>
              </a:rPr>
              <a:t>rd</a:t>
            </a:r>
            <a:r>
              <a:rPr lang="en-US">
                <a:solidFill>
                  <a:schemeClr val="dk1"/>
                </a:solidFill>
              </a:rPr>
              <a:t> Grade (Spring 2023)</a:t>
            </a:r>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latin typeface="Arial"/>
                <a:ea typeface="Arial"/>
                <a:cs typeface="Arial"/>
                <a:sym typeface="Arial"/>
              </a:rPr>
              <a:t>CASE Benchmark Assessment – 2</a:t>
            </a:r>
            <a:r>
              <a:rPr lang="en-US">
                <a:solidFill>
                  <a:schemeClr val="dk1"/>
                </a:solidFill>
              </a:rPr>
              <a:t>nd &amp; </a:t>
            </a:r>
            <a:r>
              <a:rPr lang="en-US">
                <a:solidFill>
                  <a:schemeClr val="dk1"/>
                </a:solidFill>
                <a:latin typeface="Arial"/>
                <a:ea typeface="Arial"/>
                <a:cs typeface="Arial"/>
                <a:sym typeface="Arial"/>
              </a:rPr>
              <a:t>3</a:t>
            </a:r>
            <a:r>
              <a:rPr lang="en-US" baseline="30000">
                <a:solidFill>
                  <a:schemeClr val="dk1"/>
                </a:solidFill>
                <a:latin typeface="Arial"/>
                <a:ea typeface="Arial"/>
                <a:cs typeface="Arial"/>
                <a:sym typeface="Arial"/>
              </a:rPr>
              <a:t>rd</a:t>
            </a:r>
            <a:r>
              <a:rPr lang="en-US">
                <a:solidFill>
                  <a:schemeClr val="dk1"/>
                </a:solidFill>
                <a:latin typeface="Arial"/>
                <a:ea typeface="Arial"/>
                <a:cs typeface="Arial"/>
                <a:sym typeface="Arial"/>
              </a:rPr>
              <a:t> Grade (Fall, Winter, Spring)</a:t>
            </a:r>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latin typeface="Arial"/>
                <a:ea typeface="Arial"/>
                <a:cs typeface="Arial"/>
                <a:sym typeface="Arial"/>
              </a:rPr>
              <a:t>AIMSWeb – K-3</a:t>
            </a:r>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rPr>
              <a:t>ACCESS  for ELs (Spring</a:t>
            </a:r>
            <a:r>
              <a:rPr lang="en-US">
                <a:solidFill>
                  <a:srgbClr val="FF0000"/>
                </a:solidFill>
              </a:rPr>
              <a:t>)</a:t>
            </a:r>
            <a:endParaRPr/>
          </a:p>
          <a:p>
            <a:pPr marL="457200" lvl="0" indent="-317500" algn="l" rtl="0">
              <a:lnSpc>
                <a:spcPct val="90000"/>
              </a:lnSpc>
              <a:spcBef>
                <a:spcPts val="1400"/>
              </a:spcBef>
              <a:spcAft>
                <a:spcPts val="0"/>
              </a:spcAft>
              <a:buClr>
                <a:srgbClr val="3F3F3F"/>
              </a:buClr>
              <a:buSzPts val="2200"/>
              <a:buFont typeface="Noto Sans Symbols"/>
              <a:buNone/>
            </a:pPr>
            <a:endParaRPr>
              <a:solidFill>
                <a:srgbClr val="FF0000"/>
              </a:solidFill>
              <a:latin typeface="Arial"/>
              <a:ea typeface="Arial"/>
              <a:cs typeface="Arial"/>
              <a:sym typeface="Arial"/>
            </a:endParaRPr>
          </a:p>
          <a:p>
            <a:pPr marL="457200" lvl="0" indent="-457200" algn="ctr" rtl="0">
              <a:lnSpc>
                <a:spcPct val="90000"/>
              </a:lnSpc>
              <a:spcBef>
                <a:spcPts val="1400"/>
              </a:spcBef>
              <a:spcAft>
                <a:spcPts val="0"/>
              </a:spcAft>
              <a:buClr>
                <a:schemeClr val="dk1"/>
              </a:buClr>
              <a:buSzPts val="2200"/>
              <a:buNone/>
            </a:pPr>
            <a:r>
              <a:rPr lang="en-US">
                <a:solidFill>
                  <a:schemeClr val="dk1"/>
                </a:solidFill>
                <a:latin typeface="Arial"/>
                <a:ea typeface="Arial"/>
                <a:cs typeface="Arial"/>
                <a:sym typeface="Arial"/>
              </a:rPr>
              <a:t>JCES Assessment Calendar can be found at </a:t>
            </a:r>
            <a:endParaRPr>
              <a:solidFill>
                <a:schemeClr val="dk1"/>
              </a:solidFill>
              <a:latin typeface="Arial"/>
              <a:ea typeface="Arial"/>
              <a:cs typeface="Arial"/>
              <a:sym typeface="Arial"/>
            </a:endParaRPr>
          </a:p>
          <a:p>
            <a:pPr marL="457200" lvl="0" indent="-457200" algn="ctr" rtl="0">
              <a:lnSpc>
                <a:spcPct val="90000"/>
              </a:lnSpc>
              <a:spcBef>
                <a:spcPts val="1400"/>
              </a:spcBef>
              <a:spcAft>
                <a:spcPts val="0"/>
              </a:spcAft>
              <a:buClr>
                <a:schemeClr val="dk1"/>
              </a:buClr>
              <a:buSzPts val="2200"/>
              <a:buNone/>
            </a:pPr>
            <a:r>
              <a:rPr lang="en-US">
                <a:solidFill>
                  <a:schemeClr val="dk1"/>
                </a:solidFill>
              </a:rPr>
              <a:t>https://content.myconnectsuite.com/api/documents/6123cce035fd4c4c82a6620f5a66a423.pdf</a:t>
            </a:r>
            <a:endParaRPr>
              <a:solidFill>
                <a:schemeClr val="dk1"/>
              </a:solidFill>
            </a:endParaRPr>
          </a:p>
        </p:txBody>
      </p:sp>
      <p:sp>
        <p:nvSpPr>
          <p:cNvPr id="204" name="Google Shape;204;p1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How can I be involved?</a:t>
            </a:r>
            <a:endParaRPr/>
          </a:p>
        </p:txBody>
      </p:sp>
      <p:sp>
        <p:nvSpPr>
          <p:cNvPr id="210" name="Google Shape;210;p17"/>
          <p:cNvSpPr txBox="1">
            <a:spLocks noGrp="1"/>
          </p:cNvSpPr>
          <p:nvPr>
            <p:ph type="body" idx="1"/>
          </p:nvPr>
        </p:nvSpPr>
        <p:spPr>
          <a:xfrm>
            <a:off x="618836" y="1845734"/>
            <a:ext cx="11111346" cy="4023360"/>
          </a:xfrm>
          <a:prstGeom prst="rect">
            <a:avLst/>
          </a:prstGeom>
          <a:noFill/>
          <a:ln>
            <a:noFill/>
          </a:ln>
        </p:spPr>
        <p:txBody>
          <a:bodyPr spcFirstLastPara="1" wrap="square" lIns="0" tIns="45700" rIns="0" bIns="45700" anchor="t" anchorCtr="0">
            <a:normAutofit/>
          </a:bodyPr>
          <a:lstStyle/>
          <a:p>
            <a:pPr marL="741363" lvl="2" indent="-285750" algn="l" rtl="0">
              <a:lnSpc>
                <a:spcPct val="90000"/>
              </a:lnSpc>
              <a:spcBef>
                <a:spcPts val="0"/>
              </a:spcBef>
              <a:spcAft>
                <a:spcPts val="0"/>
              </a:spcAft>
              <a:buClr>
                <a:schemeClr val="dk1"/>
              </a:buClr>
              <a:buSzPts val="2000"/>
              <a:buChar char="▪"/>
            </a:pPr>
            <a:r>
              <a:rPr lang="en-US">
                <a:solidFill>
                  <a:schemeClr val="dk1"/>
                </a:solidFill>
                <a:latin typeface="Arial"/>
                <a:ea typeface="Arial"/>
                <a:cs typeface="Arial"/>
                <a:sym typeface="Arial"/>
              </a:rPr>
              <a:t>encouraging attendance;</a:t>
            </a:r>
            <a:endParaRPr/>
          </a:p>
          <a:p>
            <a:pPr marL="741363" lvl="2" indent="-285750" algn="l" rtl="0">
              <a:lnSpc>
                <a:spcPct val="90000"/>
              </a:lnSpc>
              <a:spcBef>
                <a:spcPts val="600"/>
              </a:spcBef>
              <a:spcAft>
                <a:spcPts val="0"/>
              </a:spcAft>
              <a:buClr>
                <a:schemeClr val="dk1"/>
              </a:buClr>
              <a:buSzPts val="2000"/>
              <a:buChar char="▪"/>
            </a:pPr>
            <a:r>
              <a:rPr lang="en-US">
                <a:solidFill>
                  <a:schemeClr val="dk1"/>
                </a:solidFill>
                <a:latin typeface="Arial"/>
                <a:ea typeface="Arial"/>
                <a:cs typeface="Arial"/>
                <a:sym typeface="Arial"/>
              </a:rPr>
              <a:t>monitoring grades and schoolwork regularly;</a:t>
            </a:r>
            <a:endParaRPr>
              <a:solidFill>
                <a:schemeClr val="dk1"/>
              </a:solidFill>
              <a:latin typeface="Arial"/>
              <a:ea typeface="Arial"/>
              <a:cs typeface="Arial"/>
              <a:sym typeface="Arial"/>
            </a:endParaRPr>
          </a:p>
          <a:p>
            <a:pPr marL="741363" lvl="2" indent="-285750" algn="l" rtl="0">
              <a:lnSpc>
                <a:spcPct val="90000"/>
              </a:lnSpc>
              <a:spcBef>
                <a:spcPts val="600"/>
              </a:spcBef>
              <a:spcAft>
                <a:spcPts val="0"/>
              </a:spcAft>
              <a:buClr>
                <a:schemeClr val="dk1"/>
              </a:buClr>
              <a:buSzPts val="2000"/>
              <a:buChar char="▪"/>
            </a:pPr>
            <a:r>
              <a:rPr lang="en-US">
                <a:solidFill>
                  <a:schemeClr val="dk1"/>
                </a:solidFill>
                <a:latin typeface="Arial"/>
                <a:ea typeface="Arial"/>
                <a:cs typeface="Arial"/>
                <a:sym typeface="Arial"/>
              </a:rPr>
              <a:t>attending family events and meetings;</a:t>
            </a:r>
            <a:endParaRPr>
              <a:solidFill>
                <a:schemeClr val="dk1"/>
              </a:solidFill>
              <a:latin typeface="Arial"/>
              <a:ea typeface="Arial"/>
              <a:cs typeface="Arial"/>
              <a:sym typeface="Arial"/>
            </a:endParaRPr>
          </a:p>
          <a:p>
            <a:pPr marL="741363" lvl="2" indent="-285750" algn="l" rtl="0">
              <a:lnSpc>
                <a:spcPct val="90000"/>
              </a:lnSpc>
              <a:spcBef>
                <a:spcPts val="600"/>
              </a:spcBef>
              <a:spcAft>
                <a:spcPts val="0"/>
              </a:spcAft>
              <a:buClr>
                <a:schemeClr val="dk1"/>
              </a:buClr>
              <a:buSzPts val="2000"/>
              <a:buChar char="▪"/>
            </a:pPr>
            <a:r>
              <a:rPr lang="en-US">
                <a:solidFill>
                  <a:schemeClr val="dk1"/>
                </a:solidFill>
              </a:rPr>
              <a:t>c</a:t>
            </a:r>
            <a:r>
              <a:rPr lang="en-US">
                <a:solidFill>
                  <a:schemeClr val="dk1"/>
                </a:solidFill>
                <a:latin typeface="Arial"/>
                <a:ea typeface="Arial"/>
                <a:cs typeface="Arial"/>
                <a:sym typeface="Arial"/>
              </a:rPr>
              <a:t>ontinual communication with classroom teacher, volunteer for classroom or school-wide events;</a:t>
            </a:r>
            <a:endParaRPr>
              <a:solidFill>
                <a:schemeClr val="dk1"/>
              </a:solidFill>
              <a:latin typeface="Arial"/>
              <a:ea typeface="Arial"/>
              <a:cs typeface="Arial"/>
              <a:sym typeface="Arial"/>
            </a:endParaRPr>
          </a:p>
          <a:p>
            <a:pPr marL="741363" lvl="2" indent="-285750" algn="l" rtl="0">
              <a:lnSpc>
                <a:spcPct val="90000"/>
              </a:lnSpc>
              <a:spcBef>
                <a:spcPts val="600"/>
              </a:spcBef>
              <a:spcAft>
                <a:spcPts val="0"/>
              </a:spcAft>
              <a:buClr>
                <a:schemeClr val="dk1"/>
              </a:buClr>
              <a:buSzPts val="2000"/>
              <a:buChar char="▪"/>
            </a:pPr>
            <a:r>
              <a:rPr lang="en-US">
                <a:solidFill>
                  <a:schemeClr val="dk1"/>
                </a:solidFill>
                <a:latin typeface="Arial"/>
                <a:ea typeface="Arial"/>
                <a:cs typeface="Arial"/>
                <a:sym typeface="Arial"/>
              </a:rPr>
              <a:t>joining </a:t>
            </a:r>
            <a:r>
              <a:rPr lang="en-US">
                <a:solidFill>
                  <a:schemeClr val="dk1"/>
                </a:solidFill>
              </a:rPr>
              <a:t>the JCES Parent-Support Organization</a:t>
            </a:r>
            <a:endParaRPr>
              <a:solidFill>
                <a:schemeClr val="dk1"/>
              </a:solidFill>
              <a:latin typeface="Arial"/>
              <a:ea typeface="Arial"/>
              <a:cs typeface="Arial"/>
              <a:sym typeface="Arial"/>
            </a:endParaRPr>
          </a:p>
          <a:p>
            <a:pPr marL="741363" lvl="2" indent="-285750" algn="l" rtl="0">
              <a:lnSpc>
                <a:spcPct val="90000"/>
              </a:lnSpc>
              <a:spcBef>
                <a:spcPts val="600"/>
              </a:spcBef>
              <a:spcAft>
                <a:spcPts val="0"/>
              </a:spcAft>
              <a:buClr>
                <a:schemeClr val="dk1"/>
              </a:buClr>
              <a:buSzPts val="2000"/>
              <a:buChar char="▪"/>
            </a:pPr>
            <a:r>
              <a:rPr lang="en-US">
                <a:solidFill>
                  <a:schemeClr val="dk1"/>
                </a:solidFill>
                <a:latin typeface="Arial"/>
                <a:ea typeface="Arial"/>
                <a:cs typeface="Arial"/>
                <a:sym typeface="Arial"/>
              </a:rPr>
              <a:t>reading school/classroom newsletters or websites and that contain examples of learning activities families can do with students at home.</a:t>
            </a:r>
            <a:endParaRPr>
              <a:solidFill>
                <a:schemeClr val="dk1"/>
              </a:solidFill>
              <a:latin typeface="Arial"/>
              <a:ea typeface="Arial"/>
              <a:cs typeface="Arial"/>
              <a:sym typeface="Arial"/>
            </a:endParaRPr>
          </a:p>
          <a:p>
            <a:pPr marL="457200" lvl="0" indent="-457200" algn="l" rtl="0">
              <a:lnSpc>
                <a:spcPct val="90000"/>
              </a:lnSpc>
              <a:spcBef>
                <a:spcPts val="1600"/>
              </a:spcBef>
              <a:spcAft>
                <a:spcPts val="0"/>
              </a:spcAft>
              <a:buClr>
                <a:srgbClr val="3F3F3F"/>
              </a:buClr>
              <a:buSzPts val="2200"/>
              <a:buNone/>
            </a:pPr>
            <a:endParaRPr>
              <a:solidFill>
                <a:schemeClr val="dk1"/>
              </a:solidFill>
              <a:latin typeface="Arial"/>
              <a:ea typeface="Arial"/>
              <a:cs typeface="Arial"/>
              <a:sym typeface="Arial"/>
            </a:endParaRPr>
          </a:p>
        </p:txBody>
      </p:sp>
      <p:sp>
        <p:nvSpPr>
          <p:cNvPr id="211" name="Google Shape;211;p1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Who can I contact for help?</a:t>
            </a:r>
            <a:endParaRPr/>
          </a:p>
        </p:txBody>
      </p:sp>
      <p:sp>
        <p:nvSpPr>
          <p:cNvPr id="217" name="Google Shape;217;p18"/>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For general questions, call the front office at 731-989-8155</a:t>
            </a:r>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rPr>
              <a:t>To reach the school principal, Paden Buckley, at 731-989-8155 or  email paden.buckley@chestercountyschools.org</a:t>
            </a:r>
            <a:endParaRPr>
              <a:solidFill>
                <a:schemeClr val="dk1"/>
              </a:solidFill>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rPr>
              <a:t>To reach the school counselor, Brandi Welch, call 731-989-8155</a:t>
            </a:r>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rPr>
              <a:t>To reach your child’s teacher, call the front office or email (first name.last name)@chestercountyschools.org.</a:t>
            </a:r>
            <a:endParaRPr>
              <a:solidFill>
                <a:schemeClr val="dk1"/>
              </a:solidFill>
            </a:endParaRPr>
          </a:p>
        </p:txBody>
      </p:sp>
      <p:sp>
        <p:nvSpPr>
          <p:cNvPr id="218" name="Google Shape;218;p1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9"/>
          <p:cNvSpPr/>
          <p:nvPr/>
        </p:nvSpPr>
        <p:spPr>
          <a:xfrm>
            <a:off x="561459" y="1304790"/>
            <a:ext cx="10813986" cy="295465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6600"/>
              <a:buFont typeface="Arial"/>
              <a:buNone/>
            </a:pPr>
            <a:r>
              <a:rPr lang="en-US" sz="6600" b="1" i="0" u="none" strike="noStrike" cap="none">
                <a:solidFill>
                  <a:schemeClr val="dk1"/>
                </a:solidFill>
                <a:latin typeface="Arial"/>
                <a:ea typeface="Arial"/>
                <a:cs typeface="Arial"/>
                <a:sym typeface="Arial"/>
              </a:rPr>
              <a:t>WE JUST WANT TO SAY…</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0"/>
              <a:buFont typeface="Arial"/>
              <a:buNone/>
            </a:pPr>
            <a:r>
              <a:rPr lang="en-US" sz="12000" b="1" i="0" u="none" strike="noStrike" cap="none">
                <a:solidFill>
                  <a:srgbClr val="A2CDED"/>
                </a:solidFill>
                <a:latin typeface="Arial"/>
                <a:ea typeface="Arial"/>
                <a:cs typeface="Arial"/>
                <a:sym typeface="Arial"/>
              </a:rPr>
              <a:t>THANK YOU!</a:t>
            </a:r>
            <a:endParaRPr sz="12000" b="1" i="0" u="none" strike="noStrike" cap="none">
              <a:solidFill>
                <a:srgbClr val="A2CDED"/>
              </a:solidFill>
              <a:latin typeface="Arial"/>
              <a:ea typeface="Arial"/>
              <a:cs typeface="Arial"/>
              <a:sym typeface="Arial"/>
            </a:endParaRPr>
          </a:p>
        </p:txBody>
      </p:sp>
      <p:sp>
        <p:nvSpPr>
          <p:cNvPr id="225" name="Google Shape;225;p1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18</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Why are we here?</a:t>
            </a:r>
            <a:endParaRPr/>
          </a:p>
        </p:txBody>
      </p:sp>
      <p:sp>
        <p:nvSpPr>
          <p:cNvPr id="112" name="Google Shape;112;p2"/>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The Every Student Succeeds Act (ESSA) requires that each Title I school hold an annual meeting of Title I families in order to:</a:t>
            </a:r>
            <a:endParaRPr/>
          </a:p>
          <a:p>
            <a:pPr marL="966788" lvl="3" indent="-285750" algn="l" rtl="0">
              <a:lnSpc>
                <a:spcPct val="90000"/>
              </a:lnSpc>
              <a:spcBef>
                <a:spcPts val="400"/>
              </a:spcBef>
              <a:spcAft>
                <a:spcPts val="0"/>
              </a:spcAft>
              <a:buClr>
                <a:schemeClr val="dk1"/>
              </a:buClr>
              <a:buSzPts val="2000"/>
              <a:buFont typeface="Arial"/>
              <a:buChar char="•"/>
            </a:pPr>
            <a:r>
              <a:rPr lang="en-US">
                <a:solidFill>
                  <a:schemeClr val="dk1"/>
                </a:solidFill>
              </a:rPr>
              <a:t>inform you of your school’s participation in Title I,</a:t>
            </a:r>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explain the requirements of Title I, and</a:t>
            </a:r>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explain your rights as parents and family members to be involved.</a:t>
            </a:r>
            <a:endParaRPr/>
          </a:p>
          <a:p>
            <a:pPr marL="569913" lvl="1" indent="-215897" algn="l" rtl="0">
              <a:lnSpc>
                <a:spcPct val="90000"/>
              </a:lnSpc>
              <a:spcBef>
                <a:spcPts val="600"/>
              </a:spcBef>
              <a:spcAft>
                <a:spcPts val="0"/>
              </a:spcAft>
              <a:buClr>
                <a:srgbClr val="3F3F3F"/>
              </a:buClr>
              <a:buSzPts val="2000"/>
              <a:buNone/>
            </a:pPr>
            <a:endParaRPr/>
          </a:p>
          <a:p>
            <a:pPr marL="569913" lvl="1" indent="-215897" algn="l" rtl="0">
              <a:lnSpc>
                <a:spcPct val="90000"/>
              </a:lnSpc>
              <a:spcBef>
                <a:spcPts val="600"/>
              </a:spcBef>
              <a:spcAft>
                <a:spcPts val="0"/>
              </a:spcAft>
              <a:buClr>
                <a:srgbClr val="3F3F3F"/>
              </a:buClr>
              <a:buSzPts val="2000"/>
              <a:buNone/>
            </a:pPr>
            <a:endParaRPr/>
          </a:p>
          <a:p>
            <a:pPr marL="457200" lvl="0" indent="-317500" algn="l" rtl="0">
              <a:lnSpc>
                <a:spcPct val="90000"/>
              </a:lnSpc>
              <a:spcBef>
                <a:spcPts val="1600"/>
              </a:spcBef>
              <a:spcAft>
                <a:spcPts val="0"/>
              </a:spcAft>
              <a:buClr>
                <a:srgbClr val="3F3F3F"/>
              </a:buClr>
              <a:buSzPts val="2200"/>
              <a:buFont typeface="Noto Sans Symbols"/>
              <a:buNone/>
            </a:pPr>
            <a:endParaRPr/>
          </a:p>
        </p:txBody>
      </p:sp>
      <p:sp>
        <p:nvSpPr>
          <p:cNvPr id="113" name="Google Shape;113;p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is a Title I school?</a:t>
            </a:r>
            <a:endParaRPr/>
          </a:p>
        </p:txBody>
      </p:sp>
      <p:sp>
        <p:nvSpPr>
          <p:cNvPr id="119" name="Google Shape;119;p3"/>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Title I was passed in 1965 under the Elementary and Secondary Education Act (ESEA). It is the largest federal assistance program for our nation’s schools. </a:t>
            </a:r>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rPr>
              <a:t>Title I schools receive extra funding (Title I dollars) from the federal government. These dollars are used to:</a:t>
            </a:r>
            <a:endParaRPr/>
          </a:p>
          <a:p>
            <a:pPr marL="966788" lvl="3" indent="-285750" algn="l" rtl="0">
              <a:lnSpc>
                <a:spcPct val="90000"/>
              </a:lnSpc>
              <a:spcBef>
                <a:spcPts val="400"/>
              </a:spcBef>
              <a:spcAft>
                <a:spcPts val="0"/>
              </a:spcAft>
              <a:buClr>
                <a:schemeClr val="dk1"/>
              </a:buClr>
              <a:buSzPts val="2000"/>
              <a:buFont typeface="Arial"/>
              <a:buChar char="•"/>
            </a:pPr>
            <a:r>
              <a:rPr lang="en-US">
                <a:solidFill>
                  <a:schemeClr val="dk1"/>
                </a:solidFill>
              </a:rPr>
              <a:t>identify students experiencing academic difficulties and provide assistance to help these students;</a:t>
            </a:r>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purchase additional staff, programs, materials, and/or supplies; and</a:t>
            </a:r>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conduct parent and family engagement meetings, trainings, events, and/or activities.</a:t>
            </a:r>
            <a:endParaRPr/>
          </a:p>
          <a:p>
            <a:pPr marL="569913" lvl="1" indent="-215897" algn="l" rtl="0">
              <a:lnSpc>
                <a:spcPct val="90000"/>
              </a:lnSpc>
              <a:spcBef>
                <a:spcPts val="600"/>
              </a:spcBef>
              <a:spcAft>
                <a:spcPts val="0"/>
              </a:spcAft>
              <a:buClr>
                <a:srgbClr val="3F3F3F"/>
              </a:buClr>
              <a:buSzPts val="2000"/>
              <a:buNone/>
            </a:pPr>
            <a:endParaRPr/>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are my rights?</a:t>
            </a:r>
            <a:endParaRPr/>
          </a:p>
        </p:txBody>
      </p:sp>
      <p:sp>
        <p:nvSpPr>
          <p:cNvPr id="126" name="Google Shape;126;p4"/>
          <p:cNvSpPr txBox="1">
            <a:spLocks noGrp="1"/>
          </p:cNvSpPr>
          <p:nvPr>
            <p:ph type="body" idx="1"/>
          </p:nvPr>
        </p:nvSpPr>
        <p:spPr>
          <a:xfrm>
            <a:off x="535709" y="1845734"/>
            <a:ext cx="11231417" cy="4398048"/>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The families and parents of Title I students have a right, by law, to:</a:t>
            </a:r>
            <a:endParaRPr/>
          </a:p>
          <a:p>
            <a:pPr marL="457200" lvl="0" indent="-317500" algn="l" rtl="0">
              <a:lnSpc>
                <a:spcPct val="90000"/>
              </a:lnSpc>
              <a:spcBef>
                <a:spcPts val="1400"/>
              </a:spcBef>
              <a:spcAft>
                <a:spcPts val="0"/>
              </a:spcAft>
              <a:buClr>
                <a:srgbClr val="3F3F3F"/>
              </a:buClr>
              <a:buSzPts val="2200"/>
              <a:buFont typeface="Noto Sans Symbols"/>
              <a:buNone/>
            </a:pPr>
            <a:endParaRPr>
              <a:solidFill>
                <a:schemeClr val="dk1"/>
              </a:solidFill>
            </a:endParaRPr>
          </a:p>
          <a:p>
            <a:pPr marL="966788" lvl="3" indent="-285750" algn="l" rtl="0">
              <a:lnSpc>
                <a:spcPct val="90000"/>
              </a:lnSpc>
              <a:spcBef>
                <a:spcPts val="400"/>
              </a:spcBef>
              <a:spcAft>
                <a:spcPts val="0"/>
              </a:spcAft>
              <a:buClr>
                <a:schemeClr val="dk1"/>
              </a:buClr>
              <a:buSzPts val="2000"/>
              <a:buFont typeface="Arial"/>
              <a:buChar char="•"/>
            </a:pPr>
            <a:r>
              <a:rPr lang="en-US">
                <a:solidFill>
                  <a:schemeClr val="dk1"/>
                </a:solidFill>
              </a:rPr>
              <a:t>be involved in decisions made at both the school and district level;</a:t>
            </a:r>
            <a:endParaRPr>
              <a:solidFill>
                <a:schemeClr val="dk1"/>
              </a:solidFill>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be provided with information on your child’s level of achievement on tests in reading/language arts, writing, mathematics, and science;</a:t>
            </a:r>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request and receive information on the qualifications of your child’s teacher and paraprofessionals who are working with your child through the school and/or district office;</a:t>
            </a:r>
            <a:r>
              <a:rPr lang="en-US"/>
              <a:t> </a:t>
            </a:r>
            <a:r>
              <a:rPr lang="en-US">
                <a:solidFill>
                  <a:schemeClr val="dk1"/>
                </a:solidFill>
              </a:rPr>
              <a:t>and</a:t>
            </a:r>
            <a:endParaRPr>
              <a:solidFill>
                <a:schemeClr val="dk1"/>
              </a:solidFill>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request opportunities for regular meetings to formulate suggestions and to participate, as appropriate, in decisions about the education of your child. The school is required to respond to any such suggestions as soon as practicably possible.</a:t>
            </a:r>
            <a:endParaRPr/>
          </a:p>
          <a:p>
            <a:pPr marL="457200" lvl="0" indent="-317500" algn="l" rtl="0">
              <a:lnSpc>
                <a:spcPct val="90000"/>
              </a:lnSpc>
              <a:spcBef>
                <a:spcPts val="1600"/>
              </a:spcBef>
              <a:spcAft>
                <a:spcPts val="0"/>
              </a:spcAft>
              <a:buClr>
                <a:srgbClr val="3F3F3F"/>
              </a:buClr>
              <a:buSzPts val="2200"/>
              <a:buFont typeface="Noto Sans Symbols"/>
              <a:buNone/>
            </a:pPr>
            <a:endParaRPr/>
          </a:p>
          <a:p>
            <a:pPr marL="457200" lvl="0" indent="-317500" algn="l" rtl="0">
              <a:lnSpc>
                <a:spcPct val="90000"/>
              </a:lnSpc>
              <a:spcBef>
                <a:spcPts val="1400"/>
              </a:spcBef>
              <a:spcAft>
                <a:spcPts val="0"/>
              </a:spcAft>
              <a:buClr>
                <a:srgbClr val="3F3F3F"/>
              </a:buClr>
              <a:buSzPts val="2200"/>
              <a:buFont typeface="Noto Sans Symbols"/>
              <a:buNone/>
            </a:pPr>
            <a:endParaRPr/>
          </a:p>
        </p:txBody>
      </p:sp>
      <p:sp>
        <p:nvSpPr>
          <p:cNvPr id="127" name="Google Shape;127;p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can Title I funds be used for?</a:t>
            </a:r>
            <a:endParaRPr/>
          </a:p>
        </p:txBody>
      </p:sp>
      <p:sp>
        <p:nvSpPr>
          <p:cNvPr id="133" name="Google Shape;133;p5"/>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In general, Title I funds may be used for:</a:t>
            </a:r>
            <a:endParaRPr/>
          </a:p>
          <a:p>
            <a:pPr marL="966788" lvl="3" indent="-285750" algn="l" rtl="0">
              <a:lnSpc>
                <a:spcPct val="90000"/>
              </a:lnSpc>
              <a:spcBef>
                <a:spcPts val="400"/>
              </a:spcBef>
              <a:spcAft>
                <a:spcPts val="0"/>
              </a:spcAft>
              <a:buClr>
                <a:schemeClr val="dk1"/>
              </a:buClr>
              <a:buSzPts val="2000"/>
              <a:buFont typeface="Arial"/>
              <a:buChar char="•"/>
            </a:pPr>
            <a:r>
              <a:rPr lang="en-US">
                <a:solidFill>
                  <a:schemeClr val="dk1"/>
                </a:solidFill>
              </a:rPr>
              <a:t>smaller class sizes,</a:t>
            </a:r>
            <a:endParaRPr>
              <a:solidFill>
                <a:schemeClr val="dk1"/>
              </a:solidFill>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additional teachers and paraprofessionals,</a:t>
            </a:r>
            <a:endParaRPr>
              <a:solidFill>
                <a:schemeClr val="dk1"/>
              </a:solidFill>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additional training for school staff,</a:t>
            </a:r>
            <a:endParaRPr>
              <a:solidFill>
                <a:schemeClr val="dk1"/>
              </a:solidFill>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extra time for instruction (ex:  before and/or after school programs),</a:t>
            </a:r>
            <a:endParaRPr>
              <a:solidFill>
                <a:schemeClr val="dk1"/>
              </a:solidFill>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parent and family engagement activities, and/or</a:t>
            </a:r>
            <a:endParaRPr>
              <a:solidFill>
                <a:schemeClr val="dk1"/>
              </a:solidFill>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a variety of supplemental teaching materials, equipment, and technology.</a:t>
            </a:r>
            <a:endParaRPr>
              <a:solidFill>
                <a:schemeClr val="dk1"/>
              </a:solidFill>
            </a:endParaRPr>
          </a:p>
          <a:p>
            <a:pPr marL="569913" lvl="1" indent="-215897" algn="l" rtl="0">
              <a:lnSpc>
                <a:spcPct val="90000"/>
              </a:lnSpc>
              <a:spcBef>
                <a:spcPts val="600"/>
              </a:spcBef>
              <a:spcAft>
                <a:spcPts val="0"/>
              </a:spcAft>
              <a:buClr>
                <a:srgbClr val="3F3F3F"/>
              </a:buClr>
              <a:buSzPts val="2000"/>
              <a:buNone/>
            </a:pPr>
            <a:endParaRPr/>
          </a:p>
        </p:txBody>
      </p:sp>
      <p:sp>
        <p:nvSpPr>
          <p:cNvPr id="134" name="Google Shape;134;p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How does our school use Title I funds?</a:t>
            </a:r>
            <a:endParaRPr/>
          </a:p>
        </p:txBody>
      </p:sp>
      <p:sp>
        <p:nvSpPr>
          <p:cNvPr id="140" name="Google Shape;140;p6"/>
          <p:cNvSpPr txBox="1">
            <a:spLocks noGrp="1"/>
          </p:cNvSpPr>
          <p:nvPr>
            <p:ph type="body" idx="1"/>
          </p:nvPr>
        </p:nvSpPr>
        <p:spPr>
          <a:xfrm>
            <a:off x="637309" y="1845734"/>
            <a:ext cx="11166763" cy="4453466"/>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In</a:t>
            </a:r>
            <a:r>
              <a:rPr lang="en-US"/>
              <a:t> </a:t>
            </a:r>
            <a:r>
              <a:rPr lang="en-US">
                <a:solidFill>
                  <a:schemeClr val="dk1"/>
                </a:solidFill>
              </a:rPr>
              <a:t>2022, our school was allotted approximately </a:t>
            </a:r>
            <a:r>
              <a:rPr lang="en-US">
                <a:solidFill>
                  <a:schemeClr val="dk1"/>
                </a:solidFill>
                <a:highlight>
                  <a:srgbClr val="FFFFFF"/>
                </a:highlight>
              </a:rPr>
              <a:t>$72,000.00 </a:t>
            </a:r>
            <a:r>
              <a:rPr lang="en-US">
                <a:solidFill>
                  <a:schemeClr val="dk1"/>
                </a:solidFill>
              </a:rPr>
              <a:t>in Title I funding. </a:t>
            </a:r>
            <a:endParaRPr>
              <a:solidFill>
                <a:schemeClr val="dk1"/>
              </a:solidFill>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rPr>
              <a:t>We utilize Title I funds to support students in the following ways:</a:t>
            </a:r>
            <a:endParaRPr>
              <a:solidFill>
                <a:schemeClr val="dk1"/>
              </a:solidFill>
            </a:endParaRPr>
          </a:p>
          <a:p>
            <a:pPr marL="966788" lvl="3" indent="-285750" algn="l" rtl="0">
              <a:lnSpc>
                <a:spcPct val="90000"/>
              </a:lnSpc>
              <a:spcBef>
                <a:spcPts val="400"/>
              </a:spcBef>
              <a:spcAft>
                <a:spcPts val="0"/>
              </a:spcAft>
              <a:buClr>
                <a:schemeClr val="dk1"/>
              </a:buClr>
              <a:buSzPts val="2000"/>
              <a:buFont typeface="Arial"/>
              <a:buChar char="•"/>
            </a:pPr>
            <a:r>
              <a:rPr lang="en-US">
                <a:solidFill>
                  <a:schemeClr val="dk1"/>
                </a:solidFill>
              </a:rPr>
              <a:t>Supplemental staff:  Interventionists and Educational Assistants</a:t>
            </a:r>
            <a:endParaRPr>
              <a:solidFill>
                <a:schemeClr val="dk1"/>
              </a:solidFill>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Programs/Materials/Supplies</a:t>
            </a:r>
            <a:endParaRPr>
              <a:solidFill>
                <a:srgbClr val="FF0000"/>
              </a:solidFill>
            </a:endParaRPr>
          </a:p>
          <a:p>
            <a:pPr marL="966788" lvl="3" indent="-285750" algn="l" rtl="0">
              <a:lnSpc>
                <a:spcPct val="90000"/>
              </a:lnSpc>
              <a:spcBef>
                <a:spcPts val="600"/>
              </a:spcBef>
              <a:spcAft>
                <a:spcPts val="0"/>
              </a:spcAft>
              <a:buClr>
                <a:schemeClr val="dk1"/>
              </a:buClr>
              <a:buSzPts val="2000"/>
              <a:buFont typeface="Arial"/>
              <a:buChar char="•"/>
            </a:pPr>
            <a:r>
              <a:rPr lang="en-US">
                <a:solidFill>
                  <a:schemeClr val="dk1"/>
                </a:solidFill>
              </a:rPr>
              <a:t>Professional Development</a:t>
            </a:r>
            <a:endParaRPr>
              <a:solidFill>
                <a:schemeClr val="dk1"/>
              </a:solidFill>
            </a:endParaRPr>
          </a:p>
        </p:txBody>
      </p:sp>
      <p:sp>
        <p:nvSpPr>
          <p:cNvPr id="141" name="Google Shape;141;p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is the SIP?</a:t>
            </a:r>
            <a:endParaRPr/>
          </a:p>
        </p:txBody>
      </p:sp>
      <p:sp>
        <p:nvSpPr>
          <p:cNvPr id="147" name="Google Shape;147;p7"/>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rgbClr val="3F3F3F"/>
              </a:buClr>
              <a:buSzPts val="2200"/>
              <a:buFont typeface="Noto Sans Symbols"/>
              <a:buChar char="▪"/>
            </a:pPr>
            <a:r>
              <a:rPr lang="en-US"/>
              <a:t>The SIP is the School Improvement Plan. It includes:</a:t>
            </a:r>
            <a:endParaRPr/>
          </a:p>
          <a:p>
            <a:pPr marL="966788" lvl="3" indent="-285750" algn="l" rtl="0">
              <a:lnSpc>
                <a:spcPct val="90000"/>
              </a:lnSpc>
              <a:spcBef>
                <a:spcPts val="400"/>
              </a:spcBef>
              <a:spcAft>
                <a:spcPts val="0"/>
              </a:spcAft>
              <a:buClr>
                <a:srgbClr val="3F3F3F"/>
              </a:buClr>
              <a:buSzPts val="2000"/>
              <a:buFont typeface="Arial"/>
              <a:buChar char="•"/>
            </a:pPr>
            <a:r>
              <a:rPr lang="en-US"/>
              <a:t>the identification of the school planning team and how they will be engaged in the planning process;</a:t>
            </a:r>
            <a:endParaRPr/>
          </a:p>
          <a:p>
            <a:pPr marL="966788" lvl="3" indent="-285750" algn="l" rtl="0">
              <a:lnSpc>
                <a:spcPct val="90000"/>
              </a:lnSpc>
              <a:spcBef>
                <a:spcPts val="600"/>
              </a:spcBef>
              <a:spcAft>
                <a:spcPts val="0"/>
              </a:spcAft>
              <a:buClr>
                <a:srgbClr val="3F3F3F"/>
              </a:buClr>
              <a:buSzPts val="2000"/>
              <a:buFont typeface="Arial"/>
              <a:buChar char="•"/>
            </a:pPr>
            <a:r>
              <a:rPr lang="en-US"/>
              <a:t>a needs assessment and summary of academic and non-academic data;</a:t>
            </a:r>
            <a:endParaRPr/>
          </a:p>
          <a:p>
            <a:pPr marL="966788" lvl="3" indent="-285750" algn="l" rtl="0">
              <a:lnSpc>
                <a:spcPct val="90000"/>
              </a:lnSpc>
              <a:spcBef>
                <a:spcPts val="600"/>
              </a:spcBef>
              <a:spcAft>
                <a:spcPts val="0"/>
              </a:spcAft>
              <a:buClr>
                <a:srgbClr val="3F3F3F"/>
              </a:buClr>
              <a:buSzPts val="2000"/>
              <a:buFont typeface="Arial"/>
              <a:buChar char="•"/>
            </a:pPr>
            <a:r>
              <a:rPr lang="en-US"/>
              <a:t>prioritized goals, strategies, and action steps to help address the academic and non-academic needs of students;</a:t>
            </a:r>
            <a:endParaRPr/>
          </a:p>
          <a:p>
            <a:pPr marL="966788" lvl="3" indent="-285750" algn="l" rtl="0">
              <a:lnSpc>
                <a:spcPct val="90000"/>
              </a:lnSpc>
              <a:spcBef>
                <a:spcPts val="600"/>
              </a:spcBef>
              <a:spcAft>
                <a:spcPts val="0"/>
              </a:spcAft>
              <a:buClr>
                <a:srgbClr val="3F3F3F"/>
              </a:buClr>
              <a:buSzPts val="2000"/>
              <a:buFont typeface="Arial"/>
              <a:buChar char="•"/>
            </a:pPr>
            <a:r>
              <a:rPr lang="en-US"/>
              <a:t>teacher and staff professional development needs; and</a:t>
            </a:r>
            <a:endParaRPr/>
          </a:p>
          <a:p>
            <a:pPr marL="966788" lvl="3" indent="-285750" algn="l" rtl="0">
              <a:lnSpc>
                <a:spcPct val="90000"/>
              </a:lnSpc>
              <a:spcBef>
                <a:spcPts val="600"/>
              </a:spcBef>
              <a:spcAft>
                <a:spcPts val="0"/>
              </a:spcAft>
              <a:buClr>
                <a:srgbClr val="3F3F3F"/>
              </a:buClr>
              <a:buSzPts val="2000"/>
              <a:buFont typeface="Arial"/>
              <a:buChar char="•"/>
            </a:pPr>
            <a:r>
              <a:rPr lang="en-US"/>
              <a:t>budgets and the coordination of resources.</a:t>
            </a:r>
            <a:endParaRPr/>
          </a:p>
          <a:p>
            <a:pPr marL="457200" lvl="0" indent="-457200" algn="l" rtl="0">
              <a:lnSpc>
                <a:spcPct val="90000"/>
              </a:lnSpc>
              <a:spcBef>
                <a:spcPts val="1600"/>
              </a:spcBef>
              <a:spcAft>
                <a:spcPts val="0"/>
              </a:spcAft>
              <a:buClr>
                <a:schemeClr val="dk1"/>
              </a:buClr>
              <a:buSzPts val="2200"/>
              <a:buFont typeface="Noto Sans Symbols"/>
              <a:buChar char="▪"/>
            </a:pPr>
            <a:r>
              <a:rPr lang="en-US">
                <a:solidFill>
                  <a:schemeClr val="dk1"/>
                </a:solidFill>
              </a:rPr>
              <a:t>The school planning team includes family representatives.</a:t>
            </a:r>
            <a:endParaRPr sz="1800">
              <a:solidFill>
                <a:srgbClr val="FF0000"/>
              </a:solidFill>
            </a:endParaRPr>
          </a:p>
        </p:txBody>
      </p:sp>
      <p:sp>
        <p:nvSpPr>
          <p:cNvPr id="148" name="Google Shape;148;p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What are our schoolwide program goals?</a:t>
            </a:r>
            <a:endParaRPr/>
          </a:p>
        </p:txBody>
      </p:sp>
      <p:sp>
        <p:nvSpPr>
          <p:cNvPr id="154" name="Google Shape;154;p8"/>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Improve ELA percentages of students scoring on-track/mastered  on TCAP Assessment.</a:t>
            </a:r>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rPr>
              <a:t>Improve Math percentages of students scoring on-track/mastered on TCAP Assessment.</a:t>
            </a:r>
            <a:endParaRPr>
              <a:solidFill>
                <a:schemeClr val="dk1"/>
              </a:solidFill>
            </a:endParaRPr>
          </a:p>
          <a:p>
            <a:pPr marL="457200" lvl="0" indent="-457200" algn="l" rtl="0">
              <a:lnSpc>
                <a:spcPct val="90000"/>
              </a:lnSpc>
              <a:spcBef>
                <a:spcPts val="1400"/>
              </a:spcBef>
              <a:spcAft>
                <a:spcPts val="0"/>
              </a:spcAft>
              <a:buClr>
                <a:schemeClr val="dk1"/>
              </a:buClr>
              <a:buSzPts val="2200"/>
              <a:buChar char="▪"/>
            </a:pPr>
            <a:r>
              <a:rPr lang="en-US">
                <a:solidFill>
                  <a:schemeClr val="dk1"/>
                </a:solidFill>
              </a:rPr>
              <a:t>Reduce Chronic Absenteeism</a:t>
            </a:r>
            <a:endParaRPr>
              <a:solidFill>
                <a:schemeClr val="dk1"/>
              </a:solidFill>
            </a:endParaRPr>
          </a:p>
          <a:p>
            <a:pPr marL="457200" lvl="0" indent="0" algn="l" rtl="0">
              <a:lnSpc>
                <a:spcPct val="90000"/>
              </a:lnSpc>
              <a:spcBef>
                <a:spcPts val="1400"/>
              </a:spcBef>
              <a:spcAft>
                <a:spcPts val="0"/>
              </a:spcAft>
              <a:buNone/>
            </a:pPr>
            <a:endParaRPr>
              <a:solidFill>
                <a:schemeClr val="dk1"/>
              </a:solidFill>
            </a:endParaRPr>
          </a:p>
          <a:p>
            <a:pPr marL="457200" lvl="0" indent="-317500" algn="l" rtl="0">
              <a:lnSpc>
                <a:spcPct val="90000"/>
              </a:lnSpc>
              <a:spcBef>
                <a:spcPts val="1400"/>
              </a:spcBef>
              <a:spcAft>
                <a:spcPts val="0"/>
              </a:spcAft>
              <a:buClr>
                <a:srgbClr val="3F3F3F"/>
              </a:buClr>
              <a:buSzPts val="2200"/>
              <a:buFont typeface="Noto Sans Symbols"/>
              <a:buNone/>
            </a:pPr>
            <a:endParaRPr>
              <a:solidFill>
                <a:srgbClr val="FF0000"/>
              </a:solidFill>
            </a:endParaRPr>
          </a:p>
        </p:txBody>
      </p:sp>
      <p:sp>
        <p:nvSpPr>
          <p:cNvPr id="155" name="Google Shape;155;p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400"/>
              <a:buFont typeface="Arial"/>
              <a:buNone/>
            </a:pPr>
            <a:r>
              <a:rPr lang="en-US"/>
              <a:t>How is parent and family engagement funded?</a:t>
            </a:r>
            <a:endParaRPr/>
          </a:p>
        </p:txBody>
      </p:sp>
      <p:sp>
        <p:nvSpPr>
          <p:cNvPr id="161" name="Google Shape;161;p9"/>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lvl="0" indent="-457200" algn="l" rtl="0">
              <a:lnSpc>
                <a:spcPct val="90000"/>
              </a:lnSpc>
              <a:spcBef>
                <a:spcPts val="0"/>
              </a:spcBef>
              <a:spcAft>
                <a:spcPts val="0"/>
              </a:spcAft>
              <a:buClr>
                <a:schemeClr val="dk1"/>
              </a:buClr>
              <a:buSzPts val="2200"/>
              <a:buFont typeface="Noto Sans Symbols"/>
              <a:buChar char="▪"/>
            </a:pPr>
            <a:r>
              <a:rPr lang="en-US">
                <a:solidFill>
                  <a:schemeClr val="dk1"/>
                </a:solidFill>
              </a:rPr>
              <a:t>Any district with a Title I allocation exceeding $500,000 is required by law to set aside 1% of its Title I allocation for parent and family engagement.</a:t>
            </a:r>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rPr>
              <a:t>Of that 1%, 10% may be reserved at the district for system-wide initiatives related to parent and family engagement.  The remaining 90% must be allocated to all Title I schools in the district.  </a:t>
            </a:r>
            <a:endParaRPr/>
          </a:p>
          <a:p>
            <a:pPr marL="457200" lvl="0" indent="-457200" algn="l" rtl="0">
              <a:lnSpc>
                <a:spcPct val="90000"/>
              </a:lnSpc>
              <a:spcBef>
                <a:spcPts val="1400"/>
              </a:spcBef>
              <a:spcAft>
                <a:spcPts val="0"/>
              </a:spcAft>
              <a:buClr>
                <a:schemeClr val="dk1"/>
              </a:buClr>
              <a:buSzPts val="2200"/>
              <a:buFont typeface="Noto Sans Symbols"/>
              <a:buChar char="▪"/>
            </a:pPr>
            <a:r>
              <a:rPr lang="en-US">
                <a:solidFill>
                  <a:schemeClr val="dk1"/>
                </a:solidFill>
              </a:rPr>
              <a:t>You, as Title I parents and family members, have the right to be involved in how this money is spent.</a:t>
            </a:r>
            <a:endParaRPr/>
          </a:p>
          <a:p>
            <a:pPr marL="457200" lvl="0" indent="-317500" algn="l" rtl="0">
              <a:lnSpc>
                <a:spcPct val="90000"/>
              </a:lnSpc>
              <a:spcBef>
                <a:spcPts val="1400"/>
              </a:spcBef>
              <a:spcAft>
                <a:spcPts val="0"/>
              </a:spcAft>
              <a:buClr>
                <a:srgbClr val="3F3F3F"/>
              </a:buClr>
              <a:buSzPts val="2200"/>
              <a:buFont typeface="Noto Sans Symbols"/>
              <a:buNone/>
            </a:pPr>
            <a:endParaRPr/>
          </a:p>
        </p:txBody>
      </p:sp>
      <p:sp>
        <p:nvSpPr>
          <p:cNvPr id="162" name="Google Shape;162;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Retrospect">
  <a:themeElements>
    <a:clrScheme name="Custom 2">
      <a:dk1>
        <a:srgbClr val="000000"/>
      </a:dk1>
      <a:lt1>
        <a:srgbClr val="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70C0"/>
      </a:hlink>
      <a:folHlink>
        <a:srgbClr val="007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1400</Words>
  <Application>Microsoft Office PowerPoint</Application>
  <PresentationFormat>Widescreen</PresentationFormat>
  <Paragraphs>134</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Georgia</vt:lpstr>
      <vt:lpstr>Noto Sans Symbols</vt:lpstr>
      <vt:lpstr>Retrospect</vt:lpstr>
      <vt:lpstr>Jack’s Creek Elementary  Annual Title I &amp; Family Engagement Meeting</vt:lpstr>
      <vt:lpstr>Why are we here?</vt:lpstr>
      <vt:lpstr>What is a Title I school?</vt:lpstr>
      <vt:lpstr>What are my rights?</vt:lpstr>
      <vt:lpstr>What can Title I funds be used for?</vt:lpstr>
      <vt:lpstr>How does our school use Title I funds?</vt:lpstr>
      <vt:lpstr>What is the SIP?</vt:lpstr>
      <vt:lpstr>What are our schoolwide program goals?</vt:lpstr>
      <vt:lpstr>How is parent and family engagement funded?</vt:lpstr>
      <vt:lpstr>What is a Parent and Family Engagement Policy?</vt:lpstr>
      <vt:lpstr>What is a Parent and Family Engagement Policy?</vt:lpstr>
      <vt:lpstr>What is a School-Parent Compact?</vt:lpstr>
      <vt:lpstr>What is a School-Parent Compact?</vt:lpstr>
      <vt:lpstr>What curriculum does our school use?</vt:lpstr>
      <vt:lpstr>What tests will my child be taking?</vt:lpstr>
      <vt:lpstr>How can I be involved?</vt:lpstr>
      <vt:lpstr>Who can I contact for help?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Jack’s Creek Elementary  Annual Title I &amp; Family Engagement Meeting</dc:title>
  <dc:creator>Brinn Obermiller</dc:creator>
  <cp:lastModifiedBy>Paden Buckley</cp:lastModifiedBy>
  <cp:revision>1</cp:revision>
  <dcterms:created xsi:type="dcterms:W3CDTF">2018-01-17T16:59:30Z</dcterms:created>
  <dcterms:modified xsi:type="dcterms:W3CDTF">2022-08-29T19:21:26Z</dcterms:modified>
</cp:coreProperties>
</file>