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10287000" cx="18288000"/>
  <p:notesSz cx="6858000" cy="9144000"/>
  <p:embeddedFontLst>
    <p:embeddedFont>
      <p:font typeface="Poppins Light"/>
      <p:regular r:id="rId19"/>
      <p:bold r:id="rId20"/>
      <p:italic r:id="rId21"/>
      <p:boldItalic r:id="rId22"/>
    </p:embeddedFont>
    <p:embeddedFont>
      <p:font typeface="Poppins Medium"/>
      <p:regular r:id="rId23"/>
      <p:bold r:id="rId24"/>
      <p:italic r:id="rId25"/>
      <p:boldItalic r:id="rId26"/>
    </p:embeddedFont>
    <p:embeddedFont>
      <p:font typeface="Tomorrow"/>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31" roundtripDataSignature="AMtx7mhoszhjHVn2jkF4N0//Bea4EBZdo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oppinsLight-bold.fntdata"/><Relationship Id="rId22" Type="http://schemas.openxmlformats.org/officeDocument/2006/relationships/font" Target="fonts/PoppinsLight-boldItalic.fntdata"/><Relationship Id="rId21" Type="http://schemas.openxmlformats.org/officeDocument/2006/relationships/font" Target="fonts/PoppinsLight-italic.fntdata"/><Relationship Id="rId24" Type="http://schemas.openxmlformats.org/officeDocument/2006/relationships/font" Target="fonts/PoppinsMedium-bold.fntdata"/><Relationship Id="rId23" Type="http://schemas.openxmlformats.org/officeDocument/2006/relationships/font" Target="fonts/PoppinsMedium-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oppinsMedium-boldItalic.fntdata"/><Relationship Id="rId25" Type="http://schemas.openxmlformats.org/officeDocument/2006/relationships/font" Target="fonts/PoppinsMedium-italic.fntdata"/><Relationship Id="rId28" Type="http://schemas.openxmlformats.org/officeDocument/2006/relationships/font" Target="fonts/Tomorrow-bold.fntdata"/><Relationship Id="rId27" Type="http://schemas.openxmlformats.org/officeDocument/2006/relationships/font" Target="fonts/Tomorrow-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Tomorrow-italic.fntdata"/><Relationship Id="rId7" Type="http://schemas.openxmlformats.org/officeDocument/2006/relationships/slide" Target="slides/slide2.xml"/><Relationship Id="rId8" Type="http://schemas.openxmlformats.org/officeDocument/2006/relationships/slide" Target="slides/slide3.xml"/><Relationship Id="rId31" Type="http://customschemas.google.com/relationships/presentationmetadata" Target="metadata"/><Relationship Id="rId30" Type="http://schemas.openxmlformats.org/officeDocument/2006/relationships/font" Target="fonts/Tomorrow-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PoppinsLight-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2514f4c96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32514f4c96d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2525b9059e_1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2525b9059e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1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1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1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1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2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1"/>
          <p:cNvSpPr/>
          <p:nvPr>
            <p:ph idx="2" type="pic"/>
          </p:nvPr>
        </p:nvSpPr>
        <p:spPr>
          <a:xfrm>
            <a:off x="1792288" y="612775"/>
            <a:ext cx="5486400" cy="4114800"/>
          </a:xfrm>
          <a:prstGeom prst="rect">
            <a:avLst/>
          </a:prstGeom>
          <a:noFill/>
          <a:ln>
            <a:noFill/>
          </a:ln>
        </p:spPr>
      </p:sp>
      <p:sp>
        <p:nvSpPr>
          <p:cNvPr id="64" name="Google Shape;64;p2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sh/>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2.jpg"/><Relationship Id="rId4" Type="http://schemas.openxmlformats.org/officeDocument/2006/relationships/image" Target="../media/image18.jpg"/><Relationship Id="rId5"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0.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2.jp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jp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17.jpg"/><Relationship Id="rId5" Type="http://schemas.openxmlformats.org/officeDocument/2006/relationships/image" Target="../media/image16.jpg"/><Relationship Id="rId6"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flipH="1">
            <a:off x="0" y="2590800"/>
            <a:ext cx="18288000" cy="7689533"/>
          </a:xfrm>
          <a:custGeom>
            <a:rect b="b" l="l" r="r" t="t"/>
            <a:pathLst>
              <a:path extrusionOk="0" h="10287000" w="18288000">
                <a:moveTo>
                  <a:pt x="18288000" y="0"/>
                </a:moveTo>
                <a:lnTo>
                  <a:pt x="0" y="0"/>
                </a:lnTo>
                <a:lnTo>
                  <a:pt x="0" y="10287000"/>
                </a:lnTo>
                <a:lnTo>
                  <a:pt x="18288000" y="10287000"/>
                </a:lnTo>
                <a:lnTo>
                  <a:pt x="18288000" y="0"/>
                </a:lnTo>
                <a:close/>
              </a:path>
            </a:pathLst>
          </a:custGeom>
          <a:solidFill>
            <a:schemeClr val="lt2"/>
          </a:solidFill>
          <a:ln>
            <a:noFill/>
          </a:ln>
        </p:spPr>
      </p:sp>
      <p:sp>
        <p:nvSpPr>
          <p:cNvPr id="85" name="Google Shape;85;p1"/>
          <p:cNvSpPr/>
          <p:nvPr/>
        </p:nvSpPr>
        <p:spPr>
          <a:xfrm flipH="1">
            <a:off x="-45720" y="0"/>
            <a:ext cx="18333720" cy="12781598"/>
          </a:xfrm>
          <a:custGeom>
            <a:rect b="b" l="l" r="r" t="t"/>
            <a:pathLst>
              <a:path extrusionOk="0" h="10287000" w="18288000">
                <a:moveTo>
                  <a:pt x="18288000" y="0"/>
                </a:moveTo>
                <a:lnTo>
                  <a:pt x="0" y="0"/>
                </a:lnTo>
                <a:lnTo>
                  <a:pt x="0" y="10287000"/>
                </a:lnTo>
                <a:lnTo>
                  <a:pt x="18288000" y="10287000"/>
                </a:lnTo>
                <a:lnTo>
                  <a:pt x="18288000" y="0"/>
                </a:lnTo>
                <a:close/>
              </a:path>
            </a:pathLst>
          </a:custGeom>
          <a:blipFill rotWithShape="1">
            <a:blip r:embed="rId3">
              <a:alphaModFix/>
            </a:blip>
            <a:stretch>
              <a:fillRect b="0" l="0" r="0" t="0"/>
            </a:stretch>
          </a:blipFill>
          <a:ln>
            <a:noFill/>
          </a:ln>
        </p:spPr>
      </p:sp>
      <p:sp>
        <p:nvSpPr>
          <p:cNvPr id="86" name="Google Shape;86;p1"/>
          <p:cNvSpPr/>
          <p:nvPr/>
        </p:nvSpPr>
        <p:spPr>
          <a:xfrm>
            <a:off x="10440925" y="2826076"/>
            <a:ext cx="5202999" cy="7667578"/>
          </a:xfrm>
          <a:custGeom>
            <a:rect b="b" l="l" r="r" t="t"/>
            <a:pathLst>
              <a:path extrusionOk="0" h="7824059" w="5202999">
                <a:moveTo>
                  <a:pt x="0" y="0"/>
                </a:moveTo>
                <a:lnTo>
                  <a:pt x="5202999" y="0"/>
                </a:lnTo>
                <a:lnTo>
                  <a:pt x="5202999" y="7824059"/>
                </a:lnTo>
                <a:lnTo>
                  <a:pt x="0" y="7824059"/>
                </a:lnTo>
                <a:lnTo>
                  <a:pt x="0" y="0"/>
                </a:lnTo>
                <a:close/>
              </a:path>
            </a:pathLst>
          </a:custGeom>
          <a:blipFill rotWithShape="1">
            <a:blip r:embed="rId4">
              <a:alphaModFix/>
            </a:blip>
            <a:stretch>
              <a:fillRect b="0" l="0" r="0" t="0"/>
            </a:stretch>
          </a:blipFill>
          <a:ln>
            <a:noFill/>
          </a:ln>
        </p:spPr>
      </p:sp>
      <p:sp>
        <p:nvSpPr>
          <p:cNvPr id="87" name="Google Shape;87;p1"/>
          <p:cNvSpPr txBox="1"/>
          <p:nvPr/>
        </p:nvSpPr>
        <p:spPr>
          <a:xfrm>
            <a:off x="725125" y="2847975"/>
            <a:ext cx="9963900" cy="4432800"/>
          </a:xfrm>
          <a:prstGeom prst="rect">
            <a:avLst/>
          </a:prstGeom>
          <a:noFill/>
          <a:ln>
            <a:noFill/>
          </a:ln>
        </p:spPr>
        <p:txBody>
          <a:bodyPr anchorCtr="0" anchor="t" bIns="0" lIns="0" spcFirstLastPara="1" rIns="0" wrap="square" tIns="0">
            <a:spAutoFit/>
          </a:bodyPr>
          <a:lstStyle/>
          <a:p>
            <a:pPr indent="0" lvl="0" marL="0" marR="0" rtl="0" algn="ctr">
              <a:lnSpc>
                <a:spcPct val="71997"/>
              </a:lnSpc>
              <a:spcBef>
                <a:spcPts val="0"/>
              </a:spcBef>
              <a:spcAft>
                <a:spcPts val="0"/>
              </a:spcAft>
              <a:buNone/>
            </a:pPr>
            <a:r>
              <a:rPr b="0" i="0" lang="en-US" sz="8000" u="none" cap="none" strike="noStrike">
                <a:solidFill>
                  <a:srgbClr val="0FFFFA"/>
                </a:solidFill>
                <a:latin typeface="Arial"/>
                <a:ea typeface="Arial"/>
                <a:cs typeface="Arial"/>
                <a:sym typeface="Arial"/>
              </a:rPr>
              <a:t>25-26 TECHNOLOGY</a:t>
            </a:r>
            <a:endParaRPr b="0" i="0" sz="8000" u="none" cap="none" strike="noStrike">
              <a:solidFill>
                <a:srgbClr val="0FFFFA"/>
              </a:solidFill>
              <a:latin typeface="Arial"/>
              <a:ea typeface="Arial"/>
              <a:cs typeface="Arial"/>
              <a:sym typeface="Arial"/>
            </a:endParaRPr>
          </a:p>
          <a:p>
            <a:pPr indent="0" lvl="0" marL="0" marR="0" rtl="0" algn="ctr">
              <a:lnSpc>
                <a:spcPct val="71997"/>
              </a:lnSpc>
              <a:spcBef>
                <a:spcPts val="0"/>
              </a:spcBef>
              <a:spcAft>
                <a:spcPts val="0"/>
              </a:spcAft>
              <a:buNone/>
            </a:pPr>
            <a:r>
              <a:t/>
            </a:r>
            <a:endParaRPr sz="8000">
              <a:solidFill>
                <a:srgbClr val="0FFFFA"/>
              </a:solidFill>
            </a:endParaRPr>
          </a:p>
          <a:p>
            <a:pPr indent="0" lvl="0" marL="0" marR="0" rtl="0" algn="ctr">
              <a:lnSpc>
                <a:spcPct val="71997"/>
              </a:lnSpc>
              <a:spcBef>
                <a:spcPts val="0"/>
              </a:spcBef>
              <a:spcAft>
                <a:spcPts val="0"/>
              </a:spcAft>
              <a:buNone/>
            </a:pPr>
            <a:r>
              <a:rPr b="0" i="0" lang="en-US" sz="8000" u="none" cap="none" strike="noStrike">
                <a:solidFill>
                  <a:srgbClr val="0FFFFA"/>
                </a:solidFill>
                <a:latin typeface="Arial"/>
                <a:ea typeface="Arial"/>
                <a:cs typeface="Arial"/>
                <a:sym typeface="Arial"/>
              </a:rPr>
              <a:t> BUDGET PRESENTATION</a:t>
            </a:r>
            <a:endParaRPr sz="8000"/>
          </a:p>
        </p:txBody>
      </p:sp>
      <p:sp>
        <p:nvSpPr>
          <p:cNvPr id="88" name="Google Shape;88;p1"/>
          <p:cNvSpPr txBox="1"/>
          <p:nvPr/>
        </p:nvSpPr>
        <p:spPr>
          <a:xfrm>
            <a:off x="438100" y="485200"/>
            <a:ext cx="14057100" cy="1472700"/>
          </a:xfrm>
          <a:prstGeom prst="rect">
            <a:avLst/>
          </a:prstGeom>
          <a:noFill/>
          <a:ln>
            <a:noFill/>
          </a:ln>
        </p:spPr>
        <p:txBody>
          <a:bodyPr anchorCtr="0" anchor="t" bIns="0" lIns="0" spcFirstLastPara="1" rIns="0" wrap="square" tIns="0">
            <a:spAutoFit/>
          </a:bodyPr>
          <a:lstStyle/>
          <a:p>
            <a:pPr indent="0" lvl="0" marL="0" marR="0" rtl="0" algn="ctr">
              <a:lnSpc>
                <a:spcPct val="71996"/>
              </a:lnSpc>
              <a:spcBef>
                <a:spcPts val="0"/>
              </a:spcBef>
              <a:spcAft>
                <a:spcPts val="0"/>
              </a:spcAft>
              <a:buNone/>
            </a:pPr>
            <a:r>
              <a:t/>
            </a:r>
            <a:endParaRPr sz="6644">
              <a:solidFill>
                <a:schemeClr val="dk1"/>
              </a:solidFill>
            </a:endParaRPr>
          </a:p>
          <a:p>
            <a:pPr indent="0" lvl="0" marL="0" marR="0" rtl="0" algn="ctr">
              <a:lnSpc>
                <a:spcPct val="71996"/>
              </a:lnSpc>
              <a:spcBef>
                <a:spcPts val="0"/>
              </a:spcBef>
              <a:spcAft>
                <a:spcPts val="0"/>
              </a:spcAft>
              <a:buNone/>
            </a:pPr>
            <a:r>
              <a:rPr b="0" i="0" lang="en-US" sz="6644" u="none" cap="none" strike="noStrike">
                <a:solidFill>
                  <a:srgbClr val="01E9F8"/>
                </a:solidFill>
                <a:latin typeface="Arial"/>
                <a:ea typeface="Arial"/>
                <a:cs typeface="Arial"/>
                <a:sym typeface="Arial"/>
              </a:rPr>
              <a:t>NEW MILFORD PUBLIC SCHOOLS</a:t>
            </a:r>
            <a:endParaRPr sz="100">
              <a:solidFill>
                <a:srgbClr val="01E9F8"/>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10219"/>
            </a:gs>
            <a:gs pos="50000">
              <a:srgbClr val="000224"/>
            </a:gs>
            <a:gs pos="100000">
              <a:srgbClr val="0496BE"/>
            </a:gs>
          </a:gsLst>
          <a:path path="circle">
            <a:fillToRect b="100%" r="100%"/>
          </a:path>
          <a:tileRect l="-100%" t="-100%"/>
        </a:gradFill>
      </p:bgPr>
    </p:bg>
    <p:spTree>
      <p:nvGrpSpPr>
        <p:cNvPr id="199" name="Shape 199"/>
        <p:cNvGrpSpPr/>
        <p:nvPr/>
      </p:nvGrpSpPr>
      <p:grpSpPr>
        <a:xfrm>
          <a:off x="0" y="0"/>
          <a:ext cx="0" cy="0"/>
          <a:chOff x="0" y="0"/>
          <a:chExt cx="0" cy="0"/>
        </a:xfrm>
      </p:grpSpPr>
      <p:sp>
        <p:nvSpPr>
          <p:cNvPr id="200" name="Google Shape;200;p10"/>
          <p:cNvSpPr/>
          <p:nvPr/>
        </p:nvSpPr>
        <p:spPr>
          <a:xfrm rot="196500">
            <a:off x="9504683" y="1600542"/>
            <a:ext cx="8877067" cy="7545507"/>
          </a:xfrm>
          <a:custGeom>
            <a:rect b="b" l="l" r="r" t="t"/>
            <a:pathLst>
              <a:path extrusionOk="0" h="7545507" w="8877067">
                <a:moveTo>
                  <a:pt x="0" y="0"/>
                </a:moveTo>
                <a:lnTo>
                  <a:pt x="8877066" y="0"/>
                </a:lnTo>
                <a:lnTo>
                  <a:pt x="8877066" y="7545507"/>
                </a:lnTo>
                <a:lnTo>
                  <a:pt x="0" y="7545507"/>
                </a:lnTo>
                <a:lnTo>
                  <a:pt x="0" y="0"/>
                </a:lnTo>
                <a:close/>
              </a:path>
            </a:pathLst>
          </a:custGeom>
          <a:blipFill rotWithShape="1">
            <a:blip r:embed="rId3">
              <a:alphaModFix/>
            </a:blip>
            <a:stretch>
              <a:fillRect b="0" l="0" r="0" t="0"/>
            </a:stretch>
          </a:blipFill>
          <a:ln>
            <a:noFill/>
          </a:ln>
        </p:spPr>
      </p:sp>
      <p:sp>
        <p:nvSpPr>
          <p:cNvPr id="201" name="Google Shape;201;p10"/>
          <p:cNvSpPr txBox="1"/>
          <p:nvPr/>
        </p:nvSpPr>
        <p:spPr>
          <a:xfrm>
            <a:off x="990600" y="3238500"/>
            <a:ext cx="8742900" cy="5696700"/>
          </a:xfrm>
          <a:prstGeom prst="rect">
            <a:avLst/>
          </a:prstGeom>
          <a:noFill/>
          <a:ln>
            <a:noFill/>
          </a:ln>
        </p:spPr>
        <p:txBody>
          <a:bodyPr anchorCtr="0" anchor="t" bIns="0" lIns="0" spcFirstLastPara="1" rIns="0" wrap="square" tIns="0">
            <a:spAutoFit/>
          </a:bodyPr>
          <a:lstStyle/>
          <a:p>
            <a:pPr indent="0" lvl="0" marL="0" marR="0" rtl="0" algn="ctr">
              <a:lnSpc>
                <a:spcPct val="211312"/>
              </a:lnSpc>
              <a:spcBef>
                <a:spcPts val="0"/>
              </a:spcBef>
              <a:spcAft>
                <a:spcPts val="0"/>
              </a:spcAft>
              <a:buNone/>
            </a:pPr>
            <a:r>
              <a:rPr lang="en-US" sz="3200">
                <a:solidFill>
                  <a:schemeClr val="lt1"/>
                </a:solidFill>
                <a:latin typeface="Calibri"/>
                <a:ea typeface="Calibri"/>
                <a:cs typeface="Calibri"/>
                <a:sym typeface="Calibri"/>
              </a:rPr>
              <a:t>AI is coming to New Milford Public Schools.  We are starting conversations with teachers and with the curriculum department on best practice, uses of, and how to teach using AI as a teaching and research tool.  Programs such as Canva, Gemini (Google), </a:t>
            </a:r>
            <a:r>
              <a:rPr lang="en-US" sz="3200">
                <a:solidFill>
                  <a:schemeClr val="lt1"/>
                </a:solidFill>
                <a:latin typeface="Calibri"/>
                <a:ea typeface="Calibri"/>
                <a:cs typeface="Calibri"/>
                <a:sym typeface="Calibri"/>
              </a:rPr>
              <a:t>Adobe</a:t>
            </a:r>
            <a:r>
              <a:rPr lang="en-US" sz="3200">
                <a:solidFill>
                  <a:schemeClr val="lt1"/>
                </a:solidFill>
                <a:latin typeface="Calibri"/>
                <a:ea typeface="Calibri"/>
                <a:cs typeface="Calibri"/>
                <a:sym typeface="Calibri"/>
              </a:rPr>
              <a:t> are presently available.</a:t>
            </a:r>
            <a:endParaRPr sz="3200">
              <a:solidFill>
                <a:schemeClr val="lt1"/>
              </a:solidFill>
              <a:latin typeface="Tomorrow"/>
              <a:ea typeface="Tomorrow"/>
              <a:cs typeface="Tomorrow"/>
              <a:sym typeface="Tomorrow"/>
            </a:endParaRPr>
          </a:p>
        </p:txBody>
      </p:sp>
      <p:sp>
        <p:nvSpPr>
          <p:cNvPr id="202" name="Google Shape;202;p10"/>
          <p:cNvSpPr txBox="1"/>
          <p:nvPr/>
        </p:nvSpPr>
        <p:spPr>
          <a:xfrm>
            <a:off x="1099337" y="1181100"/>
            <a:ext cx="8492700" cy="1545000"/>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lang="en-US" sz="10037">
                <a:solidFill>
                  <a:srgbClr val="01E9F8"/>
                </a:solidFill>
                <a:latin typeface="Arial"/>
                <a:ea typeface="Arial"/>
                <a:cs typeface="Arial"/>
                <a:sym typeface="Arial"/>
              </a:rPr>
              <a:t>AI TOOLS</a:t>
            </a:r>
            <a:endParaRPr sz="1800">
              <a:solidFill>
                <a:srgbClr val="01E9F8"/>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1"/>
          <p:cNvSpPr/>
          <p:nvPr/>
        </p:nvSpPr>
        <p:spPr>
          <a:xfrm flipH="1">
            <a:off x="-67325" y="0"/>
            <a:ext cx="18288000" cy="10287000"/>
          </a:xfrm>
          <a:custGeom>
            <a:rect b="b" l="l" r="r" t="t"/>
            <a:pathLst>
              <a:path extrusionOk="0" h="10287000" w="18288000">
                <a:moveTo>
                  <a:pt x="18288000" y="0"/>
                </a:moveTo>
                <a:lnTo>
                  <a:pt x="0" y="0"/>
                </a:lnTo>
                <a:lnTo>
                  <a:pt x="0" y="10287000"/>
                </a:lnTo>
                <a:lnTo>
                  <a:pt x="18288000" y="10287000"/>
                </a:lnTo>
                <a:lnTo>
                  <a:pt x="18288000" y="0"/>
                </a:lnTo>
                <a:close/>
              </a:path>
            </a:pathLst>
          </a:custGeom>
          <a:blipFill rotWithShape="1">
            <a:blip r:embed="rId3">
              <a:alphaModFix/>
            </a:blip>
            <a:stretch>
              <a:fillRect b="0" l="0" r="0" t="0"/>
            </a:stretch>
          </a:blipFill>
          <a:ln>
            <a:noFill/>
          </a:ln>
        </p:spPr>
      </p:sp>
      <p:sp>
        <p:nvSpPr>
          <p:cNvPr id="208" name="Google Shape;208;p11"/>
          <p:cNvSpPr txBox="1"/>
          <p:nvPr/>
        </p:nvSpPr>
        <p:spPr>
          <a:xfrm>
            <a:off x="2116375" y="528425"/>
            <a:ext cx="13689900" cy="842400"/>
          </a:xfrm>
          <a:prstGeom prst="rect">
            <a:avLst/>
          </a:prstGeom>
          <a:noFill/>
          <a:ln>
            <a:noFill/>
          </a:ln>
        </p:spPr>
        <p:txBody>
          <a:bodyPr anchorCtr="0" anchor="t" bIns="0" lIns="0" spcFirstLastPara="1" rIns="0" wrap="square" tIns="0">
            <a:spAutoFit/>
          </a:bodyPr>
          <a:lstStyle/>
          <a:p>
            <a:pPr indent="0" lvl="0" marL="0" marR="0" rtl="0" algn="l">
              <a:lnSpc>
                <a:spcPct val="72003"/>
              </a:lnSpc>
              <a:spcBef>
                <a:spcPts val="0"/>
              </a:spcBef>
              <a:spcAft>
                <a:spcPts val="0"/>
              </a:spcAft>
              <a:buNone/>
            </a:pPr>
            <a:r>
              <a:rPr lang="en-US" sz="7601">
                <a:solidFill>
                  <a:srgbClr val="01E9F8"/>
                </a:solidFill>
              </a:rPr>
              <a:t>Audio Visual Project Timeline</a:t>
            </a:r>
            <a:r>
              <a:rPr lang="en-US" sz="7601">
                <a:solidFill>
                  <a:srgbClr val="01E9F8"/>
                </a:solidFill>
                <a:latin typeface="Arial"/>
                <a:ea typeface="Arial"/>
                <a:cs typeface="Arial"/>
                <a:sym typeface="Arial"/>
              </a:rPr>
              <a:t> </a:t>
            </a:r>
            <a:endParaRPr/>
          </a:p>
        </p:txBody>
      </p:sp>
      <p:sp>
        <p:nvSpPr>
          <p:cNvPr id="209" name="Google Shape;209;p11"/>
          <p:cNvSpPr txBox="1"/>
          <p:nvPr/>
        </p:nvSpPr>
        <p:spPr>
          <a:xfrm>
            <a:off x="-17225" y="2561500"/>
            <a:ext cx="5859600" cy="3363300"/>
          </a:xfrm>
          <a:prstGeom prst="rect">
            <a:avLst/>
          </a:prstGeom>
          <a:noFill/>
          <a:ln>
            <a:noFill/>
          </a:ln>
        </p:spPr>
        <p:txBody>
          <a:bodyPr anchorCtr="0" anchor="t" bIns="0" lIns="0" spcFirstLastPara="1" rIns="0" wrap="square" tIns="0">
            <a:spAutoFit/>
          </a:bodyPr>
          <a:lstStyle/>
          <a:p>
            <a:pPr indent="0" lvl="0" marL="0" marR="0" rtl="0" algn="ctr">
              <a:lnSpc>
                <a:spcPct val="162000"/>
              </a:lnSpc>
              <a:spcBef>
                <a:spcPts val="0"/>
              </a:spcBef>
              <a:spcAft>
                <a:spcPts val="0"/>
              </a:spcAft>
              <a:buNone/>
            </a:pPr>
            <a:r>
              <a:rPr lang="en-US" sz="2500">
                <a:solidFill>
                  <a:srgbClr val="01E9F8"/>
                </a:solidFill>
                <a:latin typeface="Poppins Light"/>
                <a:ea typeface="Poppins Light"/>
                <a:cs typeface="Poppins Light"/>
                <a:sym typeface="Poppins Light"/>
              </a:rPr>
              <a:t>2024-2025 Upcoming Projects</a:t>
            </a:r>
            <a:endParaRPr sz="2500">
              <a:solidFill>
                <a:srgbClr val="01E9F8"/>
              </a:solidFill>
              <a:latin typeface="Poppins Light"/>
              <a:ea typeface="Poppins Light"/>
              <a:cs typeface="Poppins Light"/>
              <a:sym typeface="Poppins Light"/>
            </a:endParaRPr>
          </a:p>
          <a:p>
            <a:pPr indent="0" lvl="0" marL="0" marR="0" rtl="0" algn="ctr">
              <a:lnSpc>
                <a:spcPct val="162000"/>
              </a:lnSpc>
              <a:spcBef>
                <a:spcPts val="0"/>
              </a:spcBef>
              <a:spcAft>
                <a:spcPts val="0"/>
              </a:spcAft>
              <a:buNone/>
            </a:pPr>
            <a:r>
              <a:rPr lang="en-US" sz="2500">
                <a:solidFill>
                  <a:srgbClr val="FFFF00"/>
                </a:solidFill>
                <a:latin typeface="Poppins Light"/>
                <a:ea typeface="Poppins Light"/>
                <a:cs typeface="Poppins Light"/>
                <a:sym typeface="Poppins Light"/>
              </a:rPr>
              <a:t>Sarah Noble Multipurpose Room </a:t>
            </a:r>
            <a:endParaRPr sz="2500">
              <a:solidFill>
                <a:srgbClr val="FFFF00"/>
              </a:solidFill>
              <a:latin typeface="Poppins Light"/>
              <a:ea typeface="Poppins Light"/>
              <a:cs typeface="Poppins Light"/>
              <a:sym typeface="Poppins Light"/>
            </a:endParaRPr>
          </a:p>
          <a:p>
            <a:pPr indent="0" lvl="0" marL="0" marR="0" rtl="0" algn="ctr">
              <a:lnSpc>
                <a:spcPct val="162000"/>
              </a:lnSpc>
              <a:spcBef>
                <a:spcPts val="0"/>
              </a:spcBef>
              <a:spcAft>
                <a:spcPts val="0"/>
              </a:spcAft>
              <a:buNone/>
            </a:pPr>
            <a:r>
              <a:rPr lang="en-US" sz="2500">
                <a:solidFill>
                  <a:srgbClr val="FFFF00"/>
                </a:solidFill>
                <a:latin typeface="Poppins Light"/>
                <a:ea typeface="Poppins Light"/>
                <a:cs typeface="Poppins Light"/>
                <a:sym typeface="Poppins Light"/>
              </a:rPr>
              <a:t> and **Schaghticoke Middle School Library (Spring of 2025)</a:t>
            </a:r>
            <a:endParaRPr sz="2500">
              <a:solidFill>
                <a:srgbClr val="FFFF00"/>
              </a:solidFill>
              <a:latin typeface="Poppins Light"/>
              <a:ea typeface="Poppins Light"/>
              <a:cs typeface="Poppins Light"/>
              <a:sym typeface="Poppins Light"/>
            </a:endParaRPr>
          </a:p>
          <a:p>
            <a:pPr indent="0" lvl="0" marL="0" marR="0" rtl="0" algn="ctr">
              <a:lnSpc>
                <a:spcPct val="162000"/>
              </a:lnSpc>
              <a:spcBef>
                <a:spcPts val="0"/>
              </a:spcBef>
              <a:spcAft>
                <a:spcPts val="0"/>
              </a:spcAft>
              <a:buNone/>
            </a:pPr>
            <a:r>
              <a:rPr lang="en-US" sz="2500">
                <a:solidFill>
                  <a:srgbClr val="FFFF00"/>
                </a:solidFill>
                <a:latin typeface="Poppins Light"/>
                <a:ea typeface="Poppins Light"/>
                <a:cs typeface="Poppins Light"/>
                <a:sym typeface="Poppins Light"/>
              </a:rPr>
              <a:t>Planetarium (Spring of 2025)</a:t>
            </a:r>
            <a:endParaRPr sz="2500">
              <a:solidFill>
                <a:srgbClr val="FFFF00"/>
              </a:solidFill>
              <a:latin typeface="Poppins Light"/>
              <a:ea typeface="Poppins Light"/>
              <a:cs typeface="Poppins Light"/>
              <a:sym typeface="Poppins Light"/>
            </a:endParaRPr>
          </a:p>
          <a:p>
            <a:pPr indent="0" lvl="0" marL="0" marR="0" rtl="0" algn="l">
              <a:lnSpc>
                <a:spcPct val="162000"/>
              </a:lnSpc>
              <a:spcBef>
                <a:spcPts val="0"/>
              </a:spcBef>
              <a:spcAft>
                <a:spcPts val="0"/>
              </a:spcAft>
              <a:buNone/>
            </a:pPr>
            <a:r>
              <a:t/>
            </a:r>
            <a:endParaRPr sz="1600">
              <a:solidFill>
                <a:srgbClr val="FFFFFF"/>
              </a:solidFill>
              <a:latin typeface="Poppins Light"/>
              <a:ea typeface="Poppins Light"/>
              <a:cs typeface="Poppins Light"/>
              <a:sym typeface="Poppins Light"/>
            </a:endParaRPr>
          </a:p>
        </p:txBody>
      </p:sp>
      <p:sp>
        <p:nvSpPr>
          <p:cNvPr id="210" name="Google Shape;210;p11"/>
          <p:cNvSpPr txBox="1"/>
          <p:nvPr/>
        </p:nvSpPr>
        <p:spPr>
          <a:xfrm>
            <a:off x="6459775" y="2561500"/>
            <a:ext cx="5361300" cy="2116500"/>
          </a:xfrm>
          <a:prstGeom prst="rect">
            <a:avLst/>
          </a:prstGeom>
          <a:noFill/>
          <a:ln>
            <a:noFill/>
          </a:ln>
        </p:spPr>
        <p:txBody>
          <a:bodyPr anchorCtr="0" anchor="t" bIns="0" lIns="0" spcFirstLastPara="1" rIns="0" wrap="square" tIns="0">
            <a:spAutoFit/>
          </a:bodyPr>
          <a:lstStyle/>
          <a:p>
            <a:pPr indent="0" lvl="0" marL="0" marR="0" rtl="0" algn="ctr">
              <a:lnSpc>
                <a:spcPct val="162000"/>
              </a:lnSpc>
              <a:spcBef>
                <a:spcPts val="0"/>
              </a:spcBef>
              <a:spcAft>
                <a:spcPts val="0"/>
              </a:spcAft>
              <a:buNone/>
            </a:pPr>
            <a:r>
              <a:rPr lang="en-US" sz="2500">
                <a:solidFill>
                  <a:srgbClr val="01E9F8"/>
                </a:solidFill>
                <a:latin typeface="Poppins Light"/>
                <a:ea typeface="Poppins Light"/>
                <a:cs typeface="Poppins Light"/>
                <a:sym typeface="Poppins Light"/>
              </a:rPr>
              <a:t>2025-2026 AV Projects </a:t>
            </a:r>
            <a:endParaRPr sz="2500">
              <a:solidFill>
                <a:srgbClr val="FFFF00"/>
              </a:solidFill>
              <a:latin typeface="Poppins Light"/>
              <a:ea typeface="Poppins Light"/>
              <a:cs typeface="Poppins Light"/>
              <a:sym typeface="Poppins Light"/>
            </a:endParaRPr>
          </a:p>
          <a:p>
            <a:pPr indent="0" lvl="0" marL="0" marR="0" rtl="0" algn="ctr">
              <a:lnSpc>
                <a:spcPct val="162000"/>
              </a:lnSpc>
              <a:spcBef>
                <a:spcPts val="0"/>
              </a:spcBef>
              <a:spcAft>
                <a:spcPts val="0"/>
              </a:spcAft>
              <a:buNone/>
            </a:pPr>
            <a:r>
              <a:rPr lang="en-US" sz="2500">
                <a:solidFill>
                  <a:srgbClr val="FFFF00"/>
                </a:solidFill>
                <a:latin typeface="Poppins Light"/>
                <a:ea typeface="Poppins Light"/>
                <a:cs typeface="Poppins Light"/>
                <a:sym typeface="Poppins Light"/>
              </a:rPr>
              <a:t>Northville Gymnasium</a:t>
            </a:r>
            <a:endParaRPr sz="2500">
              <a:solidFill>
                <a:srgbClr val="FFFF00"/>
              </a:solidFill>
              <a:latin typeface="Poppins Light"/>
              <a:ea typeface="Poppins Light"/>
              <a:cs typeface="Poppins Light"/>
              <a:sym typeface="Poppins Light"/>
            </a:endParaRPr>
          </a:p>
          <a:p>
            <a:pPr indent="0" lvl="0" marL="0" marR="0" rtl="0" algn="ctr">
              <a:lnSpc>
                <a:spcPct val="162000"/>
              </a:lnSpc>
              <a:spcBef>
                <a:spcPts val="0"/>
              </a:spcBef>
              <a:spcAft>
                <a:spcPts val="0"/>
              </a:spcAft>
              <a:buNone/>
            </a:pPr>
            <a:r>
              <a:rPr lang="en-US" sz="2500">
                <a:solidFill>
                  <a:srgbClr val="FFFF00"/>
                </a:solidFill>
                <a:latin typeface="Poppins Light"/>
                <a:ea typeface="Poppins Light"/>
                <a:cs typeface="Poppins Light"/>
                <a:sym typeface="Poppins Light"/>
              </a:rPr>
              <a:t>Hill &amp; Plain Stage/Cafeteria</a:t>
            </a:r>
            <a:endParaRPr sz="2500">
              <a:solidFill>
                <a:srgbClr val="FFFF00"/>
              </a:solidFill>
              <a:latin typeface="Poppins Light"/>
              <a:ea typeface="Poppins Light"/>
              <a:cs typeface="Poppins Light"/>
              <a:sym typeface="Poppins Light"/>
            </a:endParaRPr>
          </a:p>
          <a:p>
            <a:pPr indent="0" lvl="0" marL="0" marR="0" rtl="0" algn="l">
              <a:lnSpc>
                <a:spcPct val="162000"/>
              </a:lnSpc>
              <a:spcBef>
                <a:spcPts val="0"/>
              </a:spcBef>
              <a:spcAft>
                <a:spcPts val="0"/>
              </a:spcAft>
              <a:buNone/>
            </a:pPr>
            <a:r>
              <a:t/>
            </a:r>
            <a:endParaRPr sz="1600">
              <a:solidFill>
                <a:srgbClr val="FFFFFF"/>
              </a:solidFill>
              <a:latin typeface="Poppins Light"/>
              <a:ea typeface="Poppins Light"/>
              <a:cs typeface="Poppins Light"/>
              <a:sym typeface="Poppins Light"/>
            </a:endParaRPr>
          </a:p>
        </p:txBody>
      </p:sp>
      <p:sp>
        <p:nvSpPr>
          <p:cNvPr id="211" name="Google Shape;211;p11"/>
          <p:cNvSpPr txBox="1"/>
          <p:nvPr/>
        </p:nvSpPr>
        <p:spPr>
          <a:xfrm>
            <a:off x="12466925" y="2561500"/>
            <a:ext cx="5754900" cy="7242000"/>
          </a:xfrm>
          <a:prstGeom prst="rect">
            <a:avLst/>
          </a:prstGeom>
          <a:noFill/>
          <a:ln>
            <a:noFill/>
          </a:ln>
        </p:spPr>
        <p:txBody>
          <a:bodyPr anchorCtr="0" anchor="t" bIns="0" lIns="0" spcFirstLastPara="1" rIns="0" wrap="square" tIns="0">
            <a:spAutoFit/>
          </a:bodyPr>
          <a:lstStyle/>
          <a:p>
            <a:pPr indent="0" lvl="0" marL="0" marR="0" rtl="0" algn="ctr">
              <a:lnSpc>
                <a:spcPct val="162000"/>
              </a:lnSpc>
              <a:spcBef>
                <a:spcPts val="0"/>
              </a:spcBef>
              <a:spcAft>
                <a:spcPts val="0"/>
              </a:spcAft>
              <a:buNone/>
            </a:pPr>
            <a:r>
              <a:rPr lang="en-US" sz="2500">
                <a:solidFill>
                  <a:srgbClr val="01E9F8"/>
                </a:solidFill>
                <a:latin typeface="Poppins Light"/>
                <a:ea typeface="Poppins Light"/>
                <a:cs typeface="Poppins Light"/>
                <a:sym typeface="Poppins Light"/>
              </a:rPr>
              <a:t>Completed AV Projects 2022-2024</a:t>
            </a:r>
            <a:endParaRPr sz="2300">
              <a:solidFill>
                <a:srgbClr val="01E9F8"/>
              </a:solidFill>
            </a:endParaRPr>
          </a:p>
          <a:p>
            <a:pPr indent="0" lvl="0" marL="0" marR="0" rtl="0" algn="ctr">
              <a:lnSpc>
                <a:spcPct val="162000"/>
              </a:lnSpc>
              <a:spcBef>
                <a:spcPts val="0"/>
              </a:spcBef>
              <a:spcAft>
                <a:spcPts val="0"/>
              </a:spcAft>
              <a:buNone/>
            </a:pPr>
            <a:r>
              <a:rPr lang="en-US" sz="2500">
                <a:solidFill>
                  <a:srgbClr val="FFFF00"/>
                </a:solidFill>
                <a:latin typeface="Poppins Light"/>
                <a:ea typeface="Poppins Light"/>
                <a:cs typeface="Poppins Light"/>
                <a:sym typeface="Poppins Light"/>
              </a:rPr>
              <a:t>Hill and Plain Gym</a:t>
            </a:r>
            <a:endParaRPr sz="2500">
              <a:solidFill>
                <a:srgbClr val="FFFF00"/>
              </a:solidFill>
              <a:latin typeface="Poppins Light"/>
              <a:ea typeface="Poppins Light"/>
              <a:cs typeface="Poppins Light"/>
              <a:sym typeface="Poppins Light"/>
            </a:endParaRPr>
          </a:p>
          <a:p>
            <a:pPr indent="0" lvl="0" marL="0" marR="0" rtl="0" algn="ctr">
              <a:lnSpc>
                <a:spcPct val="162000"/>
              </a:lnSpc>
              <a:spcBef>
                <a:spcPts val="0"/>
              </a:spcBef>
              <a:spcAft>
                <a:spcPts val="0"/>
              </a:spcAft>
              <a:buNone/>
            </a:pPr>
            <a:r>
              <a:rPr lang="en-US" sz="2500">
                <a:solidFill>
                  <a:srgbClr val="FFFF00"/>
                </a:solidFill>
                <a:latin typeface="Poppins Light"/>
                <a:ea typeface="Poppins Light"/>
                <a:cs typeface="Poppins Light"/>
                <a:sym typeface="Poppins Light"/>
              </a:rPr>
              <a:t>SMS Cafeteria</a:t>
            </a:r>
            <a:endParaRPr sz="2500">
              <a:solidFill>
                <a:srgbClr val="FFFF00"/>
              </a:solidFill>
              <a:latin typeface="Poppins Light"/>
              <a:ea typeface="Poppins Light"/>
              <a:cs typeface="Poppins Light"/>
              <a:sym typeface="Poppins Light"/>
            </a:endParaRPr>
          </a:p>
          <a:p>
            <a:pPr indent="0" lvl="0" marL="0" marR="0" rtl="0" algn="ctr">
              <a:lnSpc>
                <a:spcPct val="162000"/>
              </a:lnSpc>
              <a:spcBef>
                <a:spcPts val="0"/>
              </a:spcBef>
              <a:spcAft>
                <a:spcPts val="0"/>
              </a:spcAft>
              <a:buNone/>
            </a:pPr>
            <a:r>
              <a:rPr lang="en-US" sz="2500">
                <a:solidFill>
                  <a:srgbClr val="FFFF00"/>
                </a:solidFill>
                <a:latin typeface="Poppins Light"/>
                <a:ea typeface="Poppins Light"/>
                <a:cs typeface="Poppins Light"/>
                <a:sym typeface="Poppins Light"/>
              </a:rPr>
              <a:t>NMHS Theatre (ongoing)</a:t>
            </a:r>
            <a:endParaRPr sz="2500">
              <a:solidFill>
                <a:srgbClr val="FFFF00"/>
              </a:solidFill>
              <a:latin typeface="Poppins Light"/>
              <a:ea typeface="Poppins Light"/>
              <a:cs typeface="Poppins Light"/>
              <a:sym typeface="Poppins Light"/>
            </a:endParaRPr>
          </a:p>
          <a:p>
            <a:pPr indent="0" lvl="0" marL="0" marR="0" rtl="0" algn="ctr">
              <a:lnSpc>
                <a:spcPct val="162000"/>
              </a:lnSpc>
              <a:spcBef>
                <a:spcPts val="0"/>
              </a:spcBef>
              <a:spcAft>
                <a:spcPts val="0"/>
              </a:spcAft>
              <a:buNone/>
            </a:pPr>
            <a:r>
              <a:rPr lang="en-US" sz="2500">
                <a:solidFill>
                  <a:srgbClr val="FFFF00"/>
                </a:solidFill>
                <a:latin typeface="Poppins Light"/>
                <a:ea typeface="Poppins Light"/>
                <a:cs typeface="Poppins Light"/>
                <a:sym typeface="Poppins Light"/>
              </a:rPr>
              <a:t>**SNIS LIbrary (Streaming Studio)</a:t>
            </a:r>
            <a:endParaRPr sz="2500">
              <a:solidFill>
                <a:srgbClr val="FFFF00"/>
              </a:solidFill>
              <a:latin typeface="Poppins Light"/>
              <a:ea typeface="Poppins Light"/>
              <a:cs typeface="Poppins Light"/>
              <a:sym typeface="Poppins Light"/>
            </a:endParaRPr>
          </a:p>
          <a:p>
            <a:pPr indent="0" lvl="0" marL="0" marR="0" rtl="0" algn="ctr">
              <a:lnSpc>
                <a:spcPct val="162000"/>
              </a:lnSpc>
              <a:spcBef>
                <a:spcPts val="0"/>
              </a:spcBef>
              <a:spcAft>
                <a:spcPts val="0"/>
              </a:spcAft>
              <a:buNone/>
            </a:pPr>
            <a:r>
              <a:rPr lang="en-US" sz="2500">
                <a:solidFill>
                  <a:srgbClr val="01E9F8"/>
                </a:solidFill>
                <a:latin typeface="Poppins Light"/>
                <a:ea typeface="Poppins Light"/>
                <a:cs typeface="Poppins Light"/>
                <a:sym typeface="Poppins Light"/>
              </a:rPr>
              <a:t>Future AV Projects 2026+</a:t>
            </a:r>
            <a:endParaRPr sz="2500">
              <a:solidFill>
                <a:srgbClr val="FFFF00"/>
              </a:solidFill>
              <a:latin typeface="Poppins Light"/>
              <a:ea typeface="Poppins Light"/>
              <a:cs typeface="Poppins Light"/>
              <a:sym typeface="Poppins Light"/>
            </a:endParaRPr>
          </a:p>
          <a:p>
            <a:pPr indent="0" lvl="0" marL="0" marR="0" rtl="0" algn="ctr">
              <a:lnSpc>
                <a:spcPct val="162000"/>
              </a:lnSpc>
              <a:spcBef>
                <a:spcPts val="0"/>
              </a:spcBef>
              <a:spcAft>
                <a:spcPts val="0"/>
              </a:spcAft>
              <a:buNone/>
            </a:pPr>
            <a:r>
              <a:rPr lang="en-US" sz="2500">
                <a:solidFill>
                  <a:srgbClr val="FFFF00"/>
                </a:solidFill>
                <a:latin typeface="Poppins Light"/>
                <a:ea typeface="Poppins Light"/>
                <a:cs typeface="Poppins Light"/>
                <a:sym typeface="Poppins Light"/>
              </a:rPr>
              <a:t>Hill &amp; Plain Cafeteria/Stage</a:t>
            </a:r>
            <a:endParaRPr sz="2500">
              <a:solidFill>
                <a:srgbClr val="FFFF00"/>
              </a:solidFill>
              <a:latin typeface="Poppins Light"/>
              <a:ea typeface="Poppins Light"/>
              <a:cs typeface="Poppins Light"/>
              <a:sym typeface="Poppins Light"/>
            </a:endParaRPr>
          </a:p>
          <a:p>
            <a:pPr indent="0" lvl="0" marL="0" marR="0" rtl="0" algn="ctr">
              <a:lnSpc>
                <a:spcPct val="162000"/>
              </a:lnSpc>
              <a:spcBef>
                <a:spcPts val="0"/>
              </a:spcBef>
              <a:spcAft>
                <a:spcPts val="0"/>
              </a:spcAft>
              <a:buNone/>
            </a:pPr>
            <a:r>
              <a:rPr lang="en-US" sz="2500">
                <a:solidFill>
                  <a:srgbClr val="FFFF00"/>
                </a:solidFill>
                <a:latin typeface="Poppins Light"/>
                <a:ea typeface="Poppins Light"/>
                <a:cs typeface="Poppins Light"/>
                <a:sym typeface="Poppins Light"/>
              </a:rPr>
              <a:t>Northville Cafeteria</a:t>
            </a:r>
            <a:endParaRPr sz="2500">
              <a:solidFill>
                <a:srgbClr val="FFFF00"/>
              </a:solidFill>
              <a:latin typeface="Poppins Light"/>
              <a:ea typeface="Poppins Light"/>
              <a:cs typeface="Poppins Light"/>
              <a:sym typeface="Poppins Light"/>
            </a:endParaRPr>
          </a:p>
          <a:p>
            <a:pPr indent="0" lvl="0" marL="0" marR="0" rtl="0" algn="ctr">
              <a:lnSpc>
                <a:spcPct val="162000"/>
              </a:lnSpc>
              <a:spcBef>
                <a:spcPts val="0"/>
              </a:spcBef>
              <a:spcAft>
                <a:spcPts val="0"/>
              </a:spcAft>
              <a:buNone/>
            </a:pPr>
            <a:r>
              <a:rPr lang="en-US" sz="2500">
                <a:solidFill>
                  <a:srgbClr val="FFFF00"/>
                </a:solidFill>
                <a:latin typeface="Poppins Light"/>
                <a:ea typeface="Poppins Light"/>
                <a:cs typeface="Poppins Light"/>
                <a:sym typeface="Poppins Light"/>
              </a:rPr>
              <a:t>Sarah Noble Cafeteria/Stage</a:t>
            </a:r>
            <a:endParaRPr sz="2500">
              <a:solidFill>
                <a:srgbClr val="FFFF00"/>
              </a:solidFill>
              <a:latin typeface="Poppins Light"/>
              <a:ea typeface="Poppins Light"/>
              <a:cs typeface="Poppins Light"/>
              <a:sym typeface="Poppins Light"/>
            </a:endParaRPr>
          </a:p>
          <a:p>
            <a:pPr indent="0" lvl="0" marL="0" marR="0" rtl="0" algn="ctr">
              <a:lnSpc>
                <a:spcPct val="162000"/>
              </a:lnSpc>
              <a:spcBef>
                <a:spcPts val="0"/>
              </a:spcBef>
              <a:spcAft>
                <a:spcPts val="0"/>
              </a:spcAft>
              <a:buNone/>
            </a:pPr>
            <a:r>
              <a:rPr lang="en-US" sz="2500">
                <a:solidFill>
                  <a:srgbClr val="FFFF00"/>
                </a:solidFill>
                <a:latin typeface="Poppins Light"/>
                <a:ea typeface="Poppins Light"/>
                <a:cs typeface="Poppins Light"/>
                <a:sym typeface="Poppins Light"/>
              </a:rPr>
              <a:t>Schaghticoke Middle Gyms/Stage</a:t>
            </a:r>
            <a:endParaRPr sz="2500">
              <a:solidFill>
                <a:srgbClr val="FFFF00"/>
              </a:solidFill>
              <a:latin typeface="Poppins Light"/>
              <a:ea typeface="Poppins Light"/>
              <a:cs typeface="Poppins Light"/>
              <a:sym typeface="Poppins Light"/>
            </a:endParaRPr>
          </a:p>
          <a:p>
            <a:pPr indent="0" lvl="0" marL="0" marR="0" rtl="0" algn="ctr">
              <a:lnSpc>
                <a:spcPct val="162000"/>
              </a:lnSpc>
              <a:spcBef>
                <a:spcPts val="0"/>
              </a:spcBef>
              <a:spcAft>
                <a:spcPts val="0"/>
              </a:spcAft>
              <a:buNone/>
            </a:pPr>
            <a:r>
              <a:rPr lang="en-US" sz="2500">
                <a:solidFill>
                  <a:srgbClr val="FFFF00"/>
                </a:solidFill>
                <a:latin typeface="Poppins Light"/>
                <a:ea typeface="Poppins Light"/>
                <a:cs typeface="Poppins Light"/>
                <a:sym typeface="Poppins Light"/>
              </a:rPr>
              <a:t>New Milford High School Gyms</a:t>
            </a:r>
            <a:endParaRPr sz="2500">
              <a:solidFill>
                <a:srgbClr val="FFFF00"/>
              </a:solidFill>
              <a:latin typeface="Poppins Light"/>
              <a:ea typeface="Poppins Light"/>
              <a:cs typeface="Poppins Light"/>
              <a:sym typeface="Poppins Light"/>
            </a:endParaRPr>
          </a:p>
          <a:p>
            <a:pPr indent="0" lvl="0" marL="0" marR="0" rtl="0" algn="ctr">
              <a:lnSpc>
                <a:spcPct val="162000"/>
              </a:lnSpc>
              <a:spcBef>
                <a:spcPts val="0"/>
              </a:spcBef>
              <a:spcAft>
                <a:spcPts val="0"/>
              </a:spcAft>
              <a:buNone/>
            </a:pPr>
            <a:r>
              <a:rPr lang="en-US" sz="2500">
                <a:solidFill>
                  <a:srgbClr val="FFFF00"/>
                </a:solidFill>
                <a:latin typeface="Poppins Light"/>
                <a:ea typeface="Poppins Light"/>
                <a:cs typeface="Poppins Light"/>
                <a:sym typeface="Poppins Light"/>
              </a:rPr>
              <a:t>New Milford High School Cafeteria</a:t>
            </a:r>
            <a:endParaRPr sz="2500">
              <a:solidFill>
                <a:srgbClr val="FFFF00"/>
              </a:solidFill>
              <a:latin typeface="Poppins Light"/>
              <a:ea typeface="Poppins Light"/>
              <a:cs typeface="Poppins Light"/>
              <a:sym typeface="Poppins Light"/>
            </a:endParaRPr>
          </a:p>
        </p:txBody>
      </p:sp>
      <p:pic>
        <p:nvPicPr>
          <p:cNvPr id="212" name="Google Shape;212;p11"/>
          <p:cNvPicPr preferRelativeResize="0"/>
          <p:nvPr/>
        </p:nvPicPr>
        <p:blipFill>
          <a:blip r:embed="rId4">
            <a:alphaModFix/>
          </a:blip>
          <a:stretch>
            <a:fillRect/>
          </a:stretch>
        </p:blipFill>
        <p:spPr>
          <a:xfrm>
            <a:off x="228600" y="5715300"/>
            <a:ext cx="5613700" cy="3847800"/>
          </a:xfrm>
          <a:prstGeom prst="rect">
            <a:avLst/>
          </a:prstGeom>
          <a:noFill/>
          <a:ln>
            <a:noFill/>
          </a:ln>
        </p:spPr>
      </p:pic>
      <p:pic>
        <p:nvPicPr>
          <p:cNvPr id="213" name="Google Shape;213;p11"/>
          <p:cNvPicPr preferRelativeResize="0"/>
          <p:nvPr/>
        </p:nvPicPr>
        <p:blipFill>
          <a:blip r:embed="rId5">
            <a:alphaModFix/>
          </a:blip>
          <a:stretch>
            <a:fillRect/>
          </a:stretch>
        </p:blipFill>
        <p:spPr>
          <a:xfrm>
            <a:off x="6603100" y="5672500"/>
            <a:ext cx="5361300" cy="3847800"/>
          </a:xfrm>
          <a:prstGeom prst="rect">
            <a:avLst/>
          </a:prstGeom>
          <a:noFill/>
          <a:ln>
            <a:noFill/>
          </a:ln>
        </p:spPr>
      </p:pic>
      <p:sp>
        <p:nvSpPr>
          <p:cNvPr id="214" name="Google Shape;214;p11"/>
          <p:cNvSpPr txBox="1"/>
          <p:nvPr/>
        </p:nvSpPr>
        <p:spPr>
          <a:xfrm>
            <a:off x="254375" y="9590625"/>
            <a:ext cx="5587800" cy="44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rgbClr val="FFFF00"/>
                </a:solidFill>
                <a:latin typeface="Calibri"/>
                <a:ea typeface="Calibri"/>
                <a:cs typeface="Calibri"/>
                <a:sym typeface="Calibri"/>
              </a:rPr>
              <a:t>**Via use of Pegpetia Funds</a:t>
            </a:r>
            <a:endParaRPr sz="3200">
              <a:solidFill>
                <a:srgbClr val="FFFF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g32514f4c96d_0_2"/>
          <p:cNvSpPr/>
          <p:nvPr/>
        </p:nvSpPr>
        <p:spPr>
          <a:xfrm>
            <a:off x="19500" y="29425"/>
            <a:ext cx="18249000" cy="49269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Calibri"/>
              <a:ea typeface="Calibri"/>
              <a:cs typeface="Calibri"/>
              <a:sym typeface="Calibri"/>
            </a:endParaRPr>
          </a:p>
        </p:txBody>
      </p:sp>
      <p:pic>
        <p:nvPicPr>
          <p:cNvPr id="220" name="Google Shape;220;g32514f4c96d_0_2"/>
          <p:cNvPicPr preferRelativeResize="0"/>
          <p:nvPr/>
        </p:nvPicPr>
        <p:blipFill>
          <a:blip r:embed="rId3">
            <a:alphaModFix/>
          </a:blip>
          <a:stretch>
            <a:fillRect/>
          </a:stretch>
        </p:blipFill>
        <p:spPr>
          <a:xfrm>
            <a:off x="5410200" y="4956225"/>
            <a:ext cx="7930800" cy="5287150"/>
          </a:xfrm>
          <a:prstGeom prst="rect">
            <a:avLst/>
          </a:prstGeom>
          <a:noFill/>
          <a:ln>
            <a:noFill/>
          </a:ln>
        </p:spPr>
      </p:pic>
      <p:sp>
        <p:nvSpPr>
          <p:cNvPr id="221" name="Google Shape;221;g32514f4c96d_0_2"/>
          <p:cNvSpPr txBox="1"/>
          <p:nvPr/>
        </p:nvSpPr>
        <p:spPr>
          <a:xfrm>
            <a:off x="456450" y="114300"/>
            <a:ext cx="17571300" cy="1277700"/>
          </a:xfrm>
          <a:prstGeom prst="rect">
            <a:avLst/>
          </a:prstGeom>
          <a:noFill/>
          <a:ln>
            <a:noFill/>
          </a:ln>
        </p:spPr>
        <p:txBody>
          <a:bodyPr anchorCtr="0" anchor="t" bIns="0" lIns="0" spcFirstLastPara="1" rIns="0" wrap="square" tIns="0">
            <a:spAutoFit/>
          </a:bodyPr>
          <a:lstStyle/>
          <a:p>
            <a:pPr indent="0" lvl="0" marL="0" marR="0" rtl="0" algn="l">
              <a:lnSpc>
                <a:spcPct val="175927"/>
              </a:lnSpc>
              <a:spcBef>
                <a:spcPts val="0"/>
              </a:spcBef>
              <a:spcAft>
                <a:spcPts val="0"/>
              </a:spcAft>
              <a:buNone/>
            </a:pPr>
            <a:r>
              <a:rPr lang="en-US" sz="8300">
                <a:solidFill>
                  <a:srgbClr val="01E9F8"/>
                </a:solidFill>
              </a:rPr>
              <a:t>Technology Department Questions?</a:t>
            </a:r>
            <a:endParaRPr sz="8300">
              <a:solidFill>
                <a:srgbClr val="01E9F8"/>
              </a:solidFill>
              <a:latin typeface="Arial"/>
              <a:ea typeface="Arial"/>
              <a:cs typeface="Arial"/>
              <a:sym typeface="Arial"/>
            </a:endParaRPr>
          </a:p>
        </p:txBody>
      </p:sp>
      <p:pic>
        <p:nvPicPr>
          <p:cNvPr id="222" name="Google Shape;222;g32514f4c96d_0_2"/>
          <p:cNvPicPr preferRelativeResize="0"/>
          <p:nvPr/>
        </p:nvPicPr>
        <p:blipFill>
          <a:blip r:embed="rId4">
            <a:alphaModFix/>
          </a:blip>
          <a:stretch>
            <a:fillRect/>
          </a:stretch>
        </p:blipFill>
        <p:spPr>
          <a:xfrm>
            <a:off x="6963105" y="1544400"/>
            <a:ext cx="4455670" cy="3350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g32525b9059e_1_10"/>
          <p:cNvPicPr preferRelativeResize="0"/>
          <p:nvPr/>
        </p:nvPicPr>
        <p:blipFill>
          <a:blip r:embed="rId3">
            <a:alphaModFix/>
          </a:blip>
          <a:stretch>
            <a:fillRect/>
          </a:stretch>
        </p:blipFill>
        <p:spPr>
          <a:xfrm>
            <a:off x="1447800" y="152400"/>
            <a:ext cx="14900075" cy="100722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20"/>
        </a:solidFill>
      </p:bgPr>
    </p:bg>
    <p:spTree>
      <p:nvGrpSpPr>
        <p:cNvPr id="92" name="Shape 92"/>
        <p:cNvGrpSpPr/>
        <p:nvPr/>
      </p:nvGrpSpPr>
      <p:grpSpPr>
        <a:xfrm>
          <a:off x="0" y="0"/>
          <a:ext cx="0" cy="0"/>
          <a:chOff x="0" y="0"/>
          <a:chExt cx="0" cy="0"/>
        </a:xfrm>
      </p:grpSpPr>
      <p:sp>
        <p:nvSpPr>
          <p:cNvPr id="93" name="Google Shape;93;p2"/>
          <p:cNvSpPr/>
          <p:nvPr/>
        </p:nvSpPr>
        <p:spPr>
          <a:xfrm flipH="1">
            <a:off x="11878469" y="1848096"/>
            <a:ext cx="6333331" cy="8438904"/>
          </a:xfrm>
          <a:custGeom>
            <a:rect b="b" l="l" r="r" t="t"/>
            <a:pathLst>
              <a:path extrusionOk="0" h="8438904" w="7692319">
                <a:moveTo>
                  <a:pt x="7692319" y="0"/>
                </a:moveTo>
                <a:lnTo>
                  <a:pt x="0" y="0"/>
                </a:lnTo>
                <a:lnTo>
                  <a:pt x="0" y="8438904"/>
                </a:lnTo>
                <a:lnTo>
                  <a:pt x="7692319" y="8438904"/>
                </a:lnTo>
                <a:lnTo>
                  <a:pt x="7692319" y="0"/>
                </a:lnTo>
                <a:close/>
              </a:path>
            </a:pathLst>
          </a:custGeom>
          <a:blipFill rotWithShape="1">
            <a:blip r:embed="rId3">
              <a:alphaModFix/>
            </a:blip>
            <a:stretch>
              <a:fillRect b="0" l="-133796" r="-39196" t="-65793"/>
            </a:stretch>
          </a:blipFill>
          <a:ln>
            <a:noFill/>
          </a:ln>
        </p:spPr>
      </p:sp>
      <p:sp>
        <p:nvSpPr>
          <p:cNvPr id="94" name="Google Shape;94;p2"/>
          <p:cNvSpPr txBox="1"/>
          <p:nvPr/>
        </p:nvSpPr>
        <p:spPr>
          <a:xfrm>
            <a:off x="291878" y="719225"/>
            <a:ext cx="15568200" cy="1959600"/>
          </a:xfrm>
          <a:prstGeom prst="rect">
            <a:avLst/>
          </a:prstGeom>
          <a:noFill/>
          <a:ln>
            <a:noFill/>
          </a:ln>
        </p:spPr>
        <p:txBody>
          <a:bodyPr anchorCtr="0" anchor="t" bIns="0" lIns="0" spcFirstLastPara="1" rIns="0" wrap="square" tIns="0">
            <a:spAutoFit/>
          </a:bodyPr>
          <a:lstStyle/>
          <a:p>
            <a:pPr indent="0" lvl="0" marL="0" marR="0" rtl="0" algn="ctr">
              <a:lnSpc>
                <a:spcPct val="72003"/>
              </a:lnSpc>
              <a:spcBef>
                <a:spcPts val="0"/>
              </a:spcBef>
              <a:spcAft>
                <a:spcPts val="0"/>
              </a:spcAft>
              <a:buNone/>
            </a:pPr>
            <a:r>
              <a:rPr b="0" i="0" lang="en-US" sz="5894" u="none" cap="none" strike="noStrike">
                <a:solidFill>
                  <a:srgbClr val="01E9F8"/>
                </a:solidFill>
                <a:latin typeface="Arial"/>
                <a:ea typeface="Arial"/>
                <a:cs typeface="Arial"/>
                <a:sym typeface="Arial"/>
              </a:rPr>
              <a:t>NEW MILFORD PUBLIC SCHOOLS </a:t>
            </a:r>
            <a:endParaRPr b="0" i="0" sz="5894" u="none" cap="none" strike="noStrike">
              <a:solidFill>
                <a:srgbClr val="01E9F8"/>
              </a:solidFill>
              <a:latin typeface="Arial"/>
              <a:ea typeface="Arial"/>
              <a:cs typeface="Arial"/>
              <a:sym typeface="Arial"/>
            </a:endParaRPr>
          </a:p>
          <a:p>
            <a:pPr indent="0" lvl="0" marL="0" marR="0" rtl="0" algn="ctr">
              <a:lnSpc>
                <a:spcPct val="72003"/>
              </a:lnSpc>
              <a:spcBef>
                <a:spcPts val="0"/>
              </a:spcBef>
              <a:spcAft>
                <a:spcPts val="0"/>
              </a:spcAft>
              <a:buNone/>
            </a:pPr>
            <a:r>
              <a:rPr b="0" i="0" lang="en-US" sz="5894" u="none" cap="none" strike="noStrike">
                <a:solidFill>
                  <a:srgbClr val="01E9F8"/>
                </a:solidFill>
                <a:latin typeface="Arial"/>
                <a:ea typeface="Arial"/>
                <a:cs typeface="Arial"/>
                <a:sym typeface="Arial"/>
              </a:rPr>
              <a:t>MISSION STATEMENT </a:t>
            </a:r>
            <a:endParaRPr b="0" i="0" sz="5894" u="none" cap="none" strike="noStrike">
              <a:solidFill>
                <a:srgbClr val="01E9F8"/>
              </a:solidFill>
              <a:latin typeface="Arial"/>
              <a:ea typeface="Arial"/>
              <a:cs typeface="Arial"/>
              <a:sym typeface="Arial"/>
            </a:endParaRPr>
          </a:p>
          <a:p>
            <a:pPr indent="0" lvl="0" marL="0" marR="0" rtl="0" algn="ctr">
              <a:lnSpc>
                <a:spcPct val="72003"/>
              </a:lnSpc>
              <a:spcBef>
                <a:spcPts val="0"/>
              </a:spcBef>
              <a:spcAft>
                <a:spcPts val="0"/>
              </a:spcAft>
              <a:buNone/>
            </a:pPr>
            <a:r>
              <a:rPr b="0" i="0" lang="en-US" sz="5894" u="none" cap="none" strike="noStrike">
                <a:solidFill>
                  <a:srgbClr val="01E9F8"/>
                </a:solidFill>
                <a:latin typeface="Arial"/>
                <a:ea typeface="Arial"/>
                <a:cs typeface="Arial"/>
                <a:sym typeface="Arial"/>
              </a:rPr>
              <a:t>AND IDEAS WE LIVE BY</a:t>
            </a:r>
            <a:endParaRPr sz="100"/>
          </a:p>
        </p:txBody>
      </p:sp>
      <p:sp>
        <p:nvSpPr>
          <p:cNvPr id="95" name="Google Shape;95;p2"/>
          <p:cNvSpPr txBox="1"/>
          <p:nvPr/>
        </p:nvSpPr>
        <p:spPr>
          <a:xfrm>
            <a:off x="228600" y="3390900"/>
            <a:ext cx="12496800" cy="6674400"/>
          </a:xfrm>
          <a:prstGeom prst="rect">
            <a:avLst/>
          </a:prstGeom>
          <a:noFill/>
          <a:ln>
            <a:noFill/>
          </a:ln>
        </p:spPr>
        <p:txBody>
          <a:bodyPr anchorCtr="0" anchor="t" bIns="0" lIns="0" spcFirstLastPara="1" rIns="0" wrap="square" tIns="0">
            <a:spAutoFit/>
          </a:bodyPr>
          <a:lstStyle/>
          <a:p>
            <a:pPr indent="0" lvl="0" marL="0" marR="0" rtl="0" algn="l">
              <a:lnSpc>
                <a:spcPct val="207333"/>
              </a:lnSpc>
              <a:spcBef>
                <a:spcPts val="0"/>
              </a:spcBef>
              <a:spcAft>
                <a:spcPts val="0"/>
              </a:spcAft>
              <a:buNone/>
            </a:pPr>
            <a:r>
              <a:rPr b="1" i="0" lang="en-US" sz="2400" u="none" cap="none" strike="noStrike">
                <a:solidFill>
                  <a:srgbClr val="01E9F8"/>
                </a:solidFill>
                <a:latin typeface="Arial"/>
                <a:ea typeface="Arial"/>
                <a:cs typeface="Arial"/>
                <a:sym typeface="Arial"/>
              </a:rPr>
              <a:t>The mission of the New Milford Public Schools, a collaborative partnership of students, educators, family and community, is to prepare each and every student:</a:t>
            </a:r>
            <a:endParaRPr/>
          </a:p>
          <a:p>
            <a:pPr indent="-383758" lvl="1" marL="767516" marR="0" rtl="0" algn="l">
              <a:lnSpc>
                <a:spcPct val="207333"/>
              </a:lnSpc>
              <a:spcBef>
                <a:spcPts val="0"/>
              </a:spcBef>
              <a:spcAft>
                <a:spcPts val="0"/>
              </a:spcAft>
              <a:buClr>
                <a:srgbClr val="01E9F8"/>
              </a:buClr>
              <a:buSzPts val="2400"/>
              <a:buFont typeface="Arial"/>
              <a:buChar char="•"/>
            </a:pPr>
            <a:r>
              <a:rPr b="1" i="0" lang="en-US" sz="2400" u="none" cap="none" strike="noStrike">
                <a:solidFill>
                  <a:srgbClr val="01E9F8"/>
                </a:solidFill>
                <a:latin typeface="Arial"/>
                <a:ea typeface="Arial"/>
                <a:cs typeface="Arial"/>
                <a:sym typeface="Arial"/>
              </a:rPr>
              <a:t>To compete and excel in an ever-changing world;</a:t>
            </a:r>
            <a:endParaRPr/>
          </a:p>
          <a:p>
            <a:pPr indent="-383758" lvl="1" marL="767516" marR="0" rtl="0" algn="l">
              <a:lnSpc>
                <a:spcPct val="207333"/>
              </a:lnSpc>
              <a:spcBef>
                <a:spcPts val="0"/>
              </a:spcBef>
              <a:spcAft>
                <a:spcPts val="0"/>
              </a:spcAft>
              <a:buClr>
                <a:srgbClr val="01E9F8"/>
              </a:buClr>
              <a:buSzPts val="2400"/>
              <a:buFont typeface="Arial"/>
              <a:buChar char="•"/>
            </a:pPr>
            <a:r>
              <a:rPr b="1" i="0" lang="en-US" sz="2400" u="none" cap="none" strike="noStrike">
                <a:solidFill>
                  <a:srgbClr val="01E9F8"/>
                </a:solidFill>
                <a:latin typeface="Arial"/>
                <a:ea typeface="Arial"/>
                <a:cs typeface="Arial"/>
                <a:sym typeface="Arial"/>
              </a:rPr>
              <a:t>To embrace challenges with vigor;</a:t>
            </a:r>
            <a:endParaRPr/>
          </a:p>
          <a:p>
            <a:pPr indent="-383758" lvl="1" marL="767516" marR="0" rtl="0" algn="l">
              <a:lnSpc>
                <a:spcPct val="207333"/>
              </a:lnSpc>
              <a:spcBef>
                <a:spcPts val="0"/>
              </a:spcBef>
              <a:spcAft>
                <a:spcPts val="0"/>
              </a:spcAft>
              <a:buClr>
                <a:srgbClr val="01E9F8"/>
              </a:buClr>
              <a:buSzPts val="2400"/>
              <a:buFont typeface="Arial"/>
              <a:buChar char="•"/>
            </a:pPr>
            <a:r>
              <a:rPr b="1" i="0" lang="en-US" sz="2400" u="none" cap="none" strike="noStrike">
                <a:solidFill>
                  <a:srgbClr val="01E9F8"/>
                </a:solidFill>
                <a:latin typeface="Arial"/>
                <a:ea typeface="Arial"/>
                <a:cs typeface="Arial"/>
                <a:sym typeface="Arial"/>
              </a:rPr>
              <a:t>To respect and appreciate the worth of every human being, and contribute to society by providing effective instruction and dynamic curriculum, offering a wide range of valuable experiences, and inspiring students to pursue their dreams and aspirations.</a:t>
            </a:r>
            <a:endParaRPr/>
          </a:p>
          <a:p>
            <a:pPr indent="0" lvl="0" marL="0" marR="0" rtl="0" algn="ctr">
              <a:lnSpc>
                <a:spcPct val="346370"/>
              </a:lnSpc>
              <a:spcBef>
                <a:spcPts val="0"/>
              </a:spcBef>
              <a:spcAft>
                <a:spcPts val="0"/>
              </a:spcAft>
              <a:buNone/>
            </a:pPr>
            <a:r>
              <a:t/>
            </a:r>
            <a:endParaRPr b="0" i="0" sz="3554" u="none" cap="none" strike="noStrike">
              <a:solidFill>
                <a:srgbClr val="01E9F8"/>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20"/>
        </a:solidFill>
      </p:bgPr>
    </p:bg>
    <p:spTree>
      <p:nvGrpSpPr>
        <p:cNvPr id="99" name="Shape 99"/>
        <p:cNvGrpSpPr/>
        <p:nvPr/>
      </p:nvGrpSpPr>
      <p:grpSpPr>
        <a:xfrm>
          <a:off x="0" y="0"/>
          <a:ext cx="0" cy="0"/>
          <a:chOff x="0" y="0"/>
          <a:chExt cx="0" cy="0"/>
        </a:xfrm>
      </p:grpSpPr>
      <p:sp>
        <p:nvSpPr>
          <p:cNvPr id="100" name="Google Shape;100;p3"/>
          <p:cNvSpPr txBox="1"/>
          <p:nvPr/>
        </p:nvSpPr>
        <p:spPr>
          <a:xfrm>
            <a:off x="456450" y="1291225"/>
            <a:ext cx="11121900" cy="1326000"/>
          </a:xfrm>
          <a:prstGeom prst="rect">
            <a:avLst/>
          </a:prstGeom>
          <a:noFill/>
          <a:ln>
            <a:noFill/>
          </a:ln>
        </p:spPr>
        <p:txBody>
          <a:bodyPr anchorCtr="0" anchor="t" bIns="0" lIns="0" spcFirstLastPara="1" rIns="0" wrap="square" tIns="0">
            <a:spAutoFit/>
          </a:bodyPr>
          <a:lstStyle/>
          <a:p>
            <a:pPr indent="0" lvl="0" marL="0" marR="0" rtl="0" algn="ctr">
              <a:lnSpc>
                <a:spcPct val="86150"/>
              </a:lnSpc>
              <a:spcBef>
                <a:spcPts val="0"/>
              </a:spcBef>
              <a:spcAft>
                <a:spcPts val="0"/>
              </a:spcAft>
              <a:buNone/>
            </a:pPr>
            <a:r>
              <a:rPr b="1" i="0" lang="en-US" sz="5000" u="none" cap="none" strike="noStrike">
                <a:solidFill>
                  <a:srgbClr val="01E9F8"/>
                </a:solidFill>
                <a:latin typeface="Poppins Medium"/>
                <a:ea typeface="Poppins Medium"/>
                <a:cs typeface="Poppins Medium"/>
                <a:sym typeface="Poppins Medium"/>
              </a:rPr>
              <a:t>New Milford Public Schools </a:t>
            </a:r>
            <a:endParaRPr sz="5000">
              <a:solidFill>
                <a:srgbClr val="01E9F8"/>
              </a:solidFill>
            </a:endParaRPr>
          </a:p>
          <a:p>
            <a:pPr indent="0" lvl="0" marL="0" marR="0" rtl="0" algn="ctr">
              <a:lnSpc>
                <a:spcPct val="86150"/>
              </a:lnSpc>
              <a:spcBef>
                <a:spcPts val="0"/>
              </a:spcBef>
              <a:spcAft>
                <a:spcPts val="0"/>
              </a:spcAft>
              <a:buNone/>
            </a:pPr>
            <a:r>
              <a:rPr b="1" i="0" lang="en-US" sz="5000" u="none" cap="none" strike="noStrike">
                <a:solidFill>
                  <a:srgbClr val="01E9F8"/>
                </a:solidFill>
                <a:latin typeface="Poppins Medium"/>
                <a:ea typeface="Poppins Medium"/>
                <a:cs typeface="Poppins Medium"/>
                <a:sym typeface="Poppins Medium"/>
              </a:rPr>
              <a:t>IT Mission Statement</a:t>
            </a:r>
            <a:endParaRPr b="1" i="0" sz="5000" u="none" cap="none" strike="noStrike">
              <a:solidFill>
                <a:srgbClr val="01E9F8"/>
              </a:solidFill>
              <a:latin typeface="Poppins Medium"/>
              <a:ea typeface="Poppins Medium"/>
              <a:cs typeface="Poppins Medium"/>
              <a:sym typeface="Poppins Medium"/>
            </a:endParaRPr>
          </a:p>
        </p:txBody>
      </p:sp>
      <p:sp>
        <p:nvSpPr>
          <p:cNvPr id="101" name="Google Shape;101;p3"/>
          <p:cNvSpPr txBox="1"/>
          <p:nvPr/>
        </p:nvSpPr>
        <p:spPr>
          <a:xfrm>
            <a:off x="1811630" y="3314700"/>
            <a:ext cx="8399100" cy="54180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3200" u="none" cap="none" strike="noStrike">
                <a:solidFill>
                  <a:schemeClr val="lt1"/>
                </a:solidFill>
                <a:latin typeface="Calibri"/>
                <a:ea typeface="Calibri"/>
                <a:cs typeface="Calibri"/>
                <a:sym typeface="Calibri"/>
              </a:rPr>
              <a:t>The NMPS IT department </a:t>
            </a:r>
            <a:r>
              <a:rPr b="1" i="0" lang="en-US" sz="3200" u="none" cap="none" strike="noStrike">
                <a:solidFill>
                  <a:srgbClr val="FFFF00"/>
                </a:solidFill>
                <a:latin typeface="Calibri"/>
                <a:ea typeface="Calibri"/>
                <a:cs typeface="Calibri"/>
                <a:sym typeface="Calibri"/>
              </a:rPr>
              <a:t>enhances</a:t>
            </a:r>
            <a:r>
              <a:rPr b="1" i="0" lang="en-US" sz="3200" u="none" cap="none" strike="noStrike">
                <a:solidFill>
                  <a:schemeClr val="lt1"/>
                </a:solidFill>
                <a:latin typeface="Calibri"/>
                <a:ea typeface="Calibri"/>
                <a:cs typeface="Calibri"/>
                <a:sym typeface="Calibri"/>
              </a:rPr>
              <a:t> teachers and students ability to provide a wide range of educational experiences using technology</a:t>
            </a:r>
            <a:endParaRPr/>
          </a:p>
          <a:p>
            <a:pPr indent="0" lvl="0" marL="0" marR="0" rtl="0" algn="l">
              <a:spcBef>
                <a:spcPts val="0"/>
              </a:spcBef>
              <a:spcAft>
                <a:spcPts val="0"/>
              </a:spcAft>
              <a:buNone/>
            </a:pPr>
            <a:br>
              <a:rPr b="0" i="0" lang="en-US" sz="3200" u="none" cap="none" strike="noStrike">
                <a:solidFill>
                  <a:schemeClr val="lt1"/>
                </a:solidFill>
                <a:latin typeface="Calibri"/>
                <a:ea typeface="Calibri"/>
                <a:cs typeface="Calibri"/>
                <a:sym typeface="Calibri"/>
              </a:rPr>
            </a:br>
            <a:r>
              <a:rPr b="1" i="0" lang="en-US" sz="3200" u="none" cap="none" strike="noStrike">
                <a:solidFill>
                  <a:schemeClr val="lt1"/>
                </a:solidFill>
                <a:latin typeface="Calibri"/>
                <a:ea typeface="Calibri"/>
                <a:cs typeface="Calibri"/>
                <a:sym typeface="Calibri"/>
              </a:rPr>
              <a:t>The NMPS IT department allows students and teachers to have a </a:t>
            </a:r>
            <a:r>
              <a:rPr b="1" lang="en-US" sz="3200" u="none" cap="none" strike="noStrike">
                <a:solidFill>
                  <a:srgbClr val="FFFF00"/>
                </a:solidFill>
                <a:latin typeface="Calibri"/>
                <a:ea typeface="Calibri"/>
                <a:cs typeface="Calibri"/>
                <a:sym typeface="Calibri"/>
              </a:rPr>
              <a:t>safe environment</a:t>
            </a:r>
            <a:r>
              <a:rPr b="1" i="1" lang="en-US" sz="3200" u="none" cap="none" strike="noStrike">
                <a:solidFill>
                  <a:srgbClr val="FFFF00"/>
                </a:solidFill>
                <a:latin typeface="Calibri"/>
                <a:ea typeface="Calibri"/>
                <a:cs typeface="Calibri"/>
                <a:sym typeface="Calibri"/>
              </a:rPr>
              <a:t> </a:t>
            </a:r>
            <a:r>
              <a:rPr b="1" i="0" lang="en-US" sz="3200" u="none" cap="none" strike="noStrike">
                <a:solidFill>
                  <a:schemeClr val="lt1"/>
                </a:solidFill>
                <a:latin typeface="Calibri"/>
                <a:ea typeface="Calibri"/>
                <a:cs typeface="Calibri"/>
                <a:sym typeface="Calibri"/>
              </a:rPr>
              <a:t>to research, discuss and create using technology</a:t>
            </a:r>
            <a:endParaRPr b="0" i="0" sz="3200" u="none" cap="none" strike="noStrike">
              <a:solidFill>
                <a:schemeClr val="lt1"/>
              </a:solidFill>
              <a:latin typeface="Calibri"/>
              <a:ea typeface="Calibri"/>
              <a:cs typeface="Calibri"/>
              <a:sym typeface="Calibri"/>
            </a:endParaRPr>
          </a:p>
          <a:p>
            <a:pPr indent="0" lvl="0" marL="0" marR="0" rtl="0" algn="l">
              <a:spcBef>
                <a:spcPts val="0"/>
              </a:spcBef>
              <a:spcAft>
                <a:spcPts val="0"/>
              </a:spcAft>
              <a:buNone/>
            </a:pPr>
            <a:br>
              <a:rPr b="0" i="0" lang="en-US" sz="3200" u="none" cap="none" strike="noStrike">
                <a:solidFill>
                  <a:schemeClr val="lt1"/>
                </a:solidFill>
                <a:latin typeface="Calibri"/>
                <a:ea typeface="Calibri"/>
                <a:cs typeface="Calibri"/>
                <a:sym typeface="Calibri"/>
              </a:rPr>
            </a:br>
            <a:r>
              <a:rPr b="1" i="0" lang="en-US" sz="3200" u="none" cap="none" strike="noStrike">
                <a:solidFill>
                  <a:schemeClr val="lt1"/>
                </a:solidFill>
                <a:latin typeface="Calibri"/>
                <a:ea typeface="Calibri"/>
                <a:cs typeface="Calibri"/>
                <a:sym typeface="Calibri"/>
              </a:rPr>
              <a:t>The NMPS IT Department works </a:t>
            </a:r>
            <a:r>
              <a:rPr b="1" lang="en-US" sz="3200" u="none" cap="none" strike="noStrike">
                <a:solidFill>
                  <a:srgbClr val="FFFF00"/>
                </a:solidFill>
                <a:latin typeface="Calibri"/>
                <a:ea typeface="Calibri"/>
                <a:cs typeface="Calibri"/>
                <a:sym typeface="Calibri"/>
              </a:rPr>
              <a:t>collaboratively</a:t>
            </a:r>
            <a:r>
              <a:rPr b="1" i="0" lang="en-US" sz="3200" u="none" cap="none" strike="noStrike">
                <a:solidFill>
                  <a:schemeClr val="lt1"/>
                </a:solidFill>
                <a:latin typeface="Calibri"/>
                <a:ea typeface="Calibri"/>
                <a:cs typeface="Calibri"/>
                <a:sym typeface="Calibri"/>
              </a:rPr>
              <a:t> with all stakeholders to enhance teaching and learning</a:t>
            </a:r>
            <a:endParaRPr sz="3200">
              <a:solidFill>
                <a:schemeClr val="lt1"/>
              </a:solidFill>
              <a:latin typeface="Poppins Light"/>
              <a:ea typeface="Poppins Light"/>
              <a:cs typeface="Poppins Light"/>
              <a:sym typeface="Poppins Light"/>
            </a:endParaRPr>
          </a:p>
        </p:txBody>
      </p:sp>
      <p:sp>
        <p:nvSpPr>
          <p:cNvPr id="102" name="Google Shape;102;p3"/>
          <p:cNvSpPr/>
          <p:nvPr/>
        </p:nvSpPr>
        <p:spPr>
          <a:xfrm rot="-5400000">
            <a:off x="9529374" y="1088576"/>
            <a:ext cx="7250950" cy="10155297"/>
          </a:xfrm>
          <a:custGeom>
            <a:rect b="b" l="l" r="r" t="t"/>
            <a:pathLst>
              <a:path extrusionOk="0" h="10155297" w="7250950">
                <a:moveTo>
                  <a:pt x="0" y="0"/>
                </a:moveTo>
                <a:lnTo>
                  <a:pt x="7250950" y="0"/>
                </a:lnTo>
                <a:lnTo>
                  <a:pt x="7250950" y="10155297"/>
                </a:lnTo>
                <a:lnTo>
                  <a:pt x="0" y="10155297"/>
                </a:lnTo>
                <a:lnTo>
                  <a:pt x="0" y="0"/>
                </a:lnTo>
                <a:close/>
              </a:path>
            </a:pathLst>
          </a:custGeom>
          <a:blipFill rotWithShape="1">
            <a:blip r:embed="rId3">
              <a:alphaModFix/>
            </a:blip>
            <a:stretch>
              <a:fillRect b="0" l="0" r="-110212"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3949"/>
            </a:gs>
            <a:gs pos="50000">
              <a:srgbClr val="010219"/>
            </a:gs>
            <a:gs pos="100000">
              <a:srgbClr val="000224"/>
            </a:gs>
          </a:gsLst>
          <a:path path="circle">
            <a:fillToRect b="50%" l="50%" r="50%" t="50%"/>
          </a:path>
          <a:tileRect/>
        </a:gradFill>
      </p:bgPr>
    </p:bg>
    <p:spTree>
      <p:nvGrpSpPr>
        <p:cNvPr id="106" name="Shape 106"/>
        <p:cNvGrpSpPr/>
        <p:nvPr/>
      </p:nvGrpSpPr>
      <p:grpSpPr>
        <a:xfrm>
          <a:off x="0" y="0"/>
          <a:ext cx="0" cy="0"/>
          <a:chOff x="0" y="0"/>
          <a:chExt cx="0" cy="0"/>
        </a:xfrm>
      </p:grpSpPr>
      <p:sp>
        <p:nvSpPr>
          <p:cNvPr id="107" name="Google Shape;107;p4"/>
          <p:cNvSpPr/>
          <p:nvPr/>
        </p:nvSpPr>
        <p:spPr>
          <a:xfrm>
            <a:off x="2386787" y="2552700"/>
            <a:ext cx="5006444" cy="1232837"/>
          </a:xfrm>
          <a:custGeom>
            <a:rect b="b" l="l" r="r" t="t"/>
            <a:pathLst>
              <a:path extrusionOk="0" h="1232837" w="5006444">
                <a:moveTo>
                  <a:pt x="0" y="0"/>
                </a:moveTo>
                <a:lnTo>
                  <a:pt x="5006444" y="0"/>
                </a:lnTo>
                <a:lnTo>
                  <a:pt x="5006444" y="1232837"/>
                </a:lnTo>
                <a:lnTo>
                  <a:pt x="0" y="1232837"/>
                </a:lnTo>
                <a:lnTo>
                  <a:pt x="0" y="0"/>
                </a:lnTo>
                <a:close/>
              </a:path>
            </a:pathLst>
          </a:custGeom>
          <a:blipFill rotWithShape="1">
            <a:blip r:embed="rId3">
              <a:alphaModFix/>
            </a:blip>
            <a:stretch>
              <a:fillRect b="0" l="0" r="0" t="0"/>
            </a:stretch>
          </a:blipFill>
          <a:ln>
            <a:noFill/>
          </a:ln>
        </p:spPr>
      </p:sp>
      <p:sp>
        <p:nvSpPr>
          <p:cNvPr id="108" name="Google Shape;108;p4"/>
          <p:cNvSpPr/>
          <p:nvPr/>
        </p:nvSpPr>
        <p:spPr>
          <a:xfrm flipH="1">
            <a:off x="7387555" y="2732778"/>
            <a:ext cx="2403213" cy="605810"/>
          </a:xfrm>
          <a:custGeom>
            <a:rect b="b" l="l" r="r" t="t"/>
            <a:pathLst>
              <a:path extrusionOk="0" h="605810" w="2403213">
                <a:moveTo>
                  <a:pt x="2403214" y="0"/>
                </a:moveTo>
                <a:lnTo>
                  <a:pt x="0" y="0"/>
                </a:lnTo>
                <a:lnTo>
                  <a:pt x="0" y="605810"/>
                </a:lnTo>
                <a:lnTo>
                  <a:pt x="2403214" y="605810"/>
                </a:lnTo>
                <a:lnTo>
                  <a:pt x="2403214" y="0"/>
                </a:lnTo>
                <a:close/>
              </a:path>
            </a:pathLst>
          </a:custGeom>
          <a:blipFill rotWithShape="1">
            <a:blip r:embed="rId4">
              <a:alphaModFix/>
            </a:blip>
            <a:stretch>
              <a:fillRect b="0" l="0" r="0" t="0"/>
            </a:stretch>
          </a:blipFill>
          <a:ln>
            <a:noFill/>
          </a:ln>
        </p:spPr>
      </p:sp>
      <p:sp>
        <p:nvSpPr>
          <p:cNvPr id="109" name="Google Shape;109;p4"/>
          <p:cNvSpPr txBox="1"/>
          <p:nvPr/>
        </p:nvSpPr>
        <p:spPr>
          <a:xfrm>
            <a:off x="2673354" y="3090828"/>
            <a:ext cx="4433309" cy="269304"/>
          </a:xfrm>
          <a:prstGeom prst="rect">
            <a:avLst/>
          </a:prstGeom>
          <a:noFill/>
          <a:ln>
            <a:noFill/>
          </a:ln>
        </p:spPr>
        <p:txBody>
          <a:bodyPr anchorCtr="0" anchor="t" bIns="0" lIns="0" spcFirstLastPara="1" rIns="0" wrap="square" tIns="0">
            <a:spAutoFit/>
          </a:bodyPr>
          <a:lstStyle/>
          <a:p>
            <a:pPr indent="0" lvl="0" marL="0" marR="0" rtl="0" algn="ctr">
              <a:lnSpc>
                <a:spcPct val="114049"/>
              </a:lnSpc>
              <a:spcBef>
                <a:spcPts val="0"/>
              </a:spcBef>
              <a:spcAft>
                <a:spcPts val="0"/>
              </a:spcAft>
              <a:buNone/>
            </a:pPr>
            <a:r>
              <a:rPr b="1" lang="en-US" sz="1815" u="none" strike="noStrike">
                <a:solidFill>
                  <a:srgbClr val="01FFFF"/>
                </a:solidFill>
                <a:latin typeface="Arial"/>
                <a:ea typeface="Arial"/>
                <a:cs typeface="Arial"/>
                <a:sym typeface="Arial"/>
              </a:rPr>
              <a:t>4</a:t>
            </a:r>
            <a:endParaRPr b="1" sz="1815" u="none" strike="noStrike">
              <a:solidFill>
                <a:srgbClr val="01FFFF"/>
              </a:solidFill>
              <a:latin typeface="Arial"/>
              <a:ea typeface="Arial"/>
              <a:cs typeface="Arial"/>
              <a:sym typeface="Arial"/>
            </a:endParaRPr>
          </a:p>
        </p:txBody>
      </p:sp>
      <p:sp>
        <p:nvSpPr>
          <p:cNvPr id="110" name="Google Shape;110;p4"/>
          <p:cNvSpPr/>
          <p:nvPr/>
        </p:nvSpPr>
        <p:spPr>
          <a:xfrm>
            <a:off x="2386787" y="3848100"/>
            <a:ext cx="5006444" cy="1232837"/>
          </a:xfrm>
          <a:custGeom>
            <a:rect b="b" l="l" r="r" t="t"/>
            <a:pathLst>
              <a:path extrusionOk="0" h="1232837" w="5006444">
                <a:moveTo>
                  <a:pt x="0" y="0"/>
                </a:moveTo>
                <a:lnTo>
                  <a:pt x="5006444" y="0"/>
                </a:lnTo>
                <a:lnTo>
                  <a:pt x="5006444" y="1232836"/>
                </a:lnTo>
                <a:lnTo>
                  <a:pt x="0" y="1232836"/>
                </a:lnTo>
                <a:lnTo>
                  <a:pt x="0" y="0"/>
                </a:lnTo>
                <a:close/>
              </a:path>
            </a:pathLst>
          </a:custGeom>
          <a:blipFill rotWithShape="1">
            <a:blip r:embed="rId3">
              <a:alphaModFix/>
            </a:blip>
            <a:stretch>
              <a:fillRect b="0" l="0" r="0" t="0"/>
            </a:stretch>
          </a:blipFill>
          <a:ln>
            <a:noFill/>
          </a:ln>
        </p:spPr>
      </p:sp>
      <p:sp>
        <p:nvSpPr>
          <p:cNvPr id="111" name="Google Shape;111;p4"/>
          <p:cNvSpPr txBox="1"/>
          <p:nvPr/>
        </p:nvSpPr>
        <p:spPr>
          <a:xfrm>
            <a:off x="2673354" y="4264596"/>
            <a:ext cx="4433309" cy="269304"/>
          </a:xfrm>
          <a:prstGeom prst="rect">
            <a:avLst/>
          </a:prstGeom>
          <a:noFill/>
          <a:ln>
            <a:noFill/>
          </a:ln>
        </p:spPr>
        <p:txBody>
          <a:bodyPr anchorCtr="0" anchor="t" bIns="0" lIns="0" spcFirstLastPara="1" rIns="0" wrap="square" tIns="0">
            <a:spAutoFit/>
          </a:bodyPr>
          <a:lstStyle/>
          <a:p>
            <a:pPr indent="0" lvl="0" marL="0" marR="0" rtl="0" algn="ctr">
              <a:lnSpc>
                <a:spcPct val="114049"/>
              </a:lnSpc>
              <a:spcBef>
                <a:spcPts val="0"/>
              </a:spcBef>
              <a:spcAft>
                <a:spcPts val="0"/>
              </a:spcAft>
              <a:buNone/>
            </a:pPr>
            <a:r>
              <a:rPr b="1" lang="en-US" sz="1815">
                <a:solidFill>
                  <a:srgbClr val="01FFFF"/>
                </a:solidFill>
                <a:latin typeface="Arial"/>
                <a:ea typeface="Arial"/>
                <a:cs typeface="Arial"/>
                <a:sym typeface="Arial"/>
              </a:rPr>
              <a:t>1</a:t>
            </a:r>
            <a:endParaRPr b="1" sz="1815" u="none" strike="noStrike">
              <a:solidFill>
                <a:srgbClr val="01FFFF"/>
              </a:solidFill>
              <a:latin typeface="Arial"/>
              <a:ea typeface="Arial"/>
              <a:cs typeface="Arial"/>
              <a:sym typeface="Arial"/>
            </a:endParaRPr>
          </a:p>
        </p:txBody>
      </p:sp>
      <p:sp>
        <p:nvSpPr>
          <p:cNvPr id="112" name="Google Shape;112;p4"/>
          <p:cNvSpPr/>
          <p:nvPr/>
        </p:nvSpPr>
        <p:spPr>
          <a:xfrm>
            <a:off x="2386787" y="5129863"/>
            <a:ext cx="5006444" cy="1232837"/>
          </a:xfrm>
          <a:custGeom>
            <a:rect b="b" l="l" r="r" t="t"/>
            <a:pathLst>
              <a:path extrusionOk="0" h="1232837" w="5006444">
                <a:moveTo>
                  <a:pt x="0" y="0"/>
                </a:moveTo>
                <a:lnTo>
                  <a:pt x="5006444" y="0"/>
                </a:lnTo>
                <a:lnTo>
                  <a:pt x="5006444" y="1232837"/>
                </a:lnTo>
                <a:lnTo>
                  <a:pt x="0" y="1232837"/>
                </a:lnTo>
                <a:lnTo>
                  <a:pt x="0" y="0"/>
                </a:lnTo>
                <a:close/>
              </a:path>
            </a:pathLst>
          </a:custGeom>
          <a:blipFill rotWithShape="1">
            <a:blip r:embed="rId3">
              <a:alphaModFix/>
            </a:blip>
            <a:stretch>
              <a:fillRect b="0" l="0" r="0" t="0"/>
            </a:stretch>
          </a:blipFill>
          <a:ln>
            <a:noFill/>
          </a:ln>
        </p:spPr>
      </p:sp>
      <p:sp>
        <p:nvSpPr>
          <p:cNvPr id="113" name="Google Shape;113;p4"/>
          <p:cNvSpPr txBox="1"/>
          <p:nvPr/>
        </p:nvSpPr>
        <p:spPr>
          <a:xfrm>
            <a:off x="2673354" y="5524500"/>
            <a:ext cx="4433309" cy="269304"/>
          </a:xfrm>
          <a:prstGeom prst="rect">
            <a:avLst/>
          </a:prstGeom>
          <a:noFill/>
          <a:ln>
            <a:noFill/>
          </a:ln>
        </p:spPr>
        <p:txBody>
          <a:bodyPr anchorCtr="0" anchor="t" bIns="0" lIns="0" spcFirstLastPara="1" rIns="0" wrap="square" tIns="0">
            <a:spAutoFit/>
          </a:bodyPr>
          <a:lstStyle/>
          <a:p>
            <a:pPr indent="0" lvl="0" marL="0" marR="0" rtl="0" algn="ctr">
              <a:lnSpc>
                <a:spcPct val="114049"/>
              </a:lnSpc>
              <a:spcBef>
                <a:spcPts val="0"/>
              </a:spcBef>
              <a:spcAft>
                <a:spcPts val="0"/>
              </a:spcAft>
              <a:buNone/>
            </a:pPr>
            <a:r>
              <a:rPr b="1" lang="en-US" sz="1815">
                <a:solidFill>
                  <a:srgbClr val="01FFFF"/>
                </a:solidFill>
                <a:latin typeface="Arial"/>
                <a:ea typeface="Arial"/>
                <a:cs typeface="Arial"/>
                <a:sym typeface="Arial"/>
              </a:rPr>
              <a:t>1</a:t>
            </a:r>
            <a:endParaRPr b="1" sz="1815" u="none" strike="noStrike">
              <a:solidFill>
                <a:srgbClr val="01FFFF"/>
              </a:solidFill>
              <a:latin typeface="Arial"/>
              <a:ea typeface="Arial"/>
              <a:cs typeface="Arial"/>
              <a:sym typeface="Arial"/>
            </a:endParaRPr>
          </a:p>
        </p:txBody>
      </p:sp>
      <p:sp>
        <p:nvSpPr>
          <p:cNvPr id="114" name="Google Shape;114;p4"/>
          <p:cNvSpPr/>
          <p:nvPr/>
        </p:nvSpPr>
        <p:spPr>
          <a:xfrm>
            <a:off x="2386787" y="6362700"/>
            <a:ext cx="5006444" cy="1232837"/>
          </a:xfrm>
          <a:custGeom>
            <a:rect b="b" l="l" r="r" t="t"/>
            <a:pathLst>
              <a:path extrusionOk="0" h="1232837" w="5006444">
                <a:moveTo>
                  <a:pt x="0" y="0"/>
                </a:moveTo>
                <a:lnTo>
                  <a:pt x="5006444" y="0"/>
                </a:lnTo>
                <a:lnTo>
                  <a:pt x="5006444" y="1232836"/>
                </a:lnTo>
                <a:lnTo>
                  <a:pt x="0" y="1232836"/>
                </a:lnTo>
                <a:lnTo>
                  <a:pt x="0" y="0"/>
                </a:lnTo>
                <a:close/>
              </a:path>
            </a:pathLst>
          </a:custGeom>
          <a:blipFill rotWithShape="1">
            <a:blip r:embed="rId3">
              <a:alphaModFix/>
            </a:blip>
            <a:stretch>
              <a:fillRect b="0" l="0" r="0" t="0"/>
            </a:stretch>
          </a:blipFill>
          <a:ln>
            <a:noFill/>
          </a:ln>
        </p:spPr>
      </p:sp>
      <p:sp>
        <p:nvSpPr>
          <p:cNvPr id="115" name="Google Shape;115;p4"/>
          <p:cNvSpPr txBox="1"/>
          <p:nvPr/>
        </p:nvSpPr>
        <p:spPr>
          <a:xfrm>
            <a:off x="2673354" y="6819900"/>
            <a:ext cx="4433309" cy="269304"/>
          </a:xfrm>
          <a:prstGeom prst="rect">
            <a:avLst/>
          </a:prstGeom>
          <a:noFill/>
          <a:ln>
            <a:noFill/>
          </a:ln>
        </p:spPr>
        <p:txBody>
          <a:bodyPr anchorCtr="0" anchor="t" bIns="0" lIns="0" spcFirstLastPara="1" rIns="0" wrap="square" tIns="0">
            <a:spAutoFit/>
          </a:bodyPr>
          <a:lstStyle/>
          <a:p>
            <a:pPr indent="0" lvl="0" marL="0" marR="0" rtl="0" algn="ctr">
              <a:lnSpc>
                <a:spcPct val="114049"/>
              </a:lnSpc>
              <a:spcBef>
                <a:spcPts val="0"/>
              </a:spcBef>
              <a:spcAft>
                <a:spcPts val="0"/>
              </a:spcAft>
              <a:buNone/>
            </a:pPr>
            <a:r>
              <a:rPr b="1" lang="en-US" sz="1815">
                <a:solidFill>
                  <a:srgbClr val="01FFFF"/>
                </a:solidFill>
                <a:latin typeface="Arial"/>
                <a:ea typeface="Arial"/>
                <a:cs typeface="Arial"/>
                <a:sym typeface="Arial"/>
              </a:rPr>
              <a:t>1</a:t>
            </a:r>
            <a:endParaRPr b="1" sz="1815" u="none" strike="noStrike">
              <a:solidFill>
                <a:srgbClr val="01FFFF"/>
              </a:solidFill>
              <a:latin typeface="Arial"/>
              <a:ea typeface="Arial"/>
              <a:cs typeface="Arial"/>
              <a:sym typeface="Arial"/>
            </a:endParaRPr>
          </a:p>
        </p:txBody>
      </p:sp>
      <p:sp>
        <p:nvSpPr>
          <p:cNvPr id="116" name="Google Shape;116;p4"/>
          <p:cNvSpPr/>
          <p:nvPr/>
        </p:nvSpPr>
        <p:spPr>
          <a:xfrm>
            <a:off x="2386787" y="7581900"/>
            <a:ext cx="5006444" cy="1232837"/>
          </a:xfrm>
          <a:custGeom>
            <a:rect b="b" l="l" r="r" t="t"/>
            <a:pathLst>
              <a:path extrusionOk="0" h="1232837" w="5006444">
                <a:moveTo>
                  <a:pt x="0" y="0"/>
                </a:moveTo>
                <a:lnTo>
                  <a:pt x="5006444" y="0"/>
                </a:lnTo>
                <a:lnTo>
                  <a:pt x="5006444" y="1232837"/>
                </a:lnTo>
                <a:lnTo>
                  <a:pt x="0" y="1232837"/>
                </a:lnTo>
                <a:lnTo>
                  <a:pt x="0" y="0"/>
                </a:lnTo>
                <a:close/>
              </a:path>
            </a:pathLst>
          </a:custGeom>
          <a:blipFill rotWithShape="1">
            <a:blip r:embed="rId3">
              <a:alphaModFix/>
            </a:blip>
            <a:stretch>
              <a:fillRect b="0" l="0" r="0" t="0"/>
            </a:stretch>
          </a:blipFill>
          <a:ln>
            <a:noFill/>
          </a:ln>
        </p:spPr>
      </p:sp>
      <p:sp>
        <p:nvSpPr>
          <p:cNvPr id="117" name="Google Shape;117;p4"/>
          <p:cNvSpPr txBox="1"/>
          <p:nvPr/>
        </p:nvSpPr>
        <p:spPr>
          <a:xfrm>
            <a:off x="2673354" y="8039100"/>
            <a:ext cx="4433309" cy="269304"/>
          </a:xfrm>
          <a:prstGeom prst="rect">
            <a:avLst/>
          </a:prstGeom>
          <a:noFill/>
          <a:ln>
            <a:noFill/>
          </a:ln>
        </p:spPr>
        <p:txBody>
          <a:bodyPr anchorCtr="0" anchor="t" bIns="0" lIns="0" spcFirstLastPara="1" rIns="0" wrap="square" tIns="0">
            <a:spAutoFit/>
          </a:bodyPr>
          <a:lstStyle/>
          <a:p>
            <a:pPr indent="0" lvl="0" marL="0" marR="0" rtl="0" algn="ctr">
              <a:lnSpc>
                <a:spcPct val="114049"/>
              </a:lnSpc>
              <a:spcBef>
                <a:spcPts val="0"/>
              </a:spcBef>
              <a:spcAft>
                <a:spcPts val="0"/>
              </a:spcAft>
              <a:buNone/>
            </a:pPr>
            <a:r>
              <a:rPr b="1" lang="en-US" sz="1815" u="none" strike="noStrike">
                <a:solidFill>
                  <a:srgbClr val="01FFFF"/>
                </a:solidFill>
                <a:latin typeface="Arial"/>
                <a:ea typeface="Arial"/>
                <a:cs typeface="Arial"/>
                <a:sym typeface="Arial"/>
              </a:rPr>
              <a:t>1</a:t>
            </a:r>
            <a:endParaRPr b="1" sz="1815" u="none" strike="noStrike">
              <a:solidFill>
                <a:srgbClr val="01FFFF"/>
              </a:solidFill>
              <a:latin typeface="Arial"/>
              <a:ea typeface="Arial"/>
              <a:cs typeface="Arial"/>
              <a:sym typeface="Arial"/>
            </a:endParaRPr>
          </a:p>
        </p:txBody>
      </p:sp>
      <p:sp>
        <p:nvSpPr>
          <p:cNvPr id="118" name="Google Shape;118;p4"/>
          <p:cNvSpPr txBox="1"/>
          <p:nvPr/>
        </p:nvSpPr>
        <p:spPr>
          <a:xfrm>
            <a:off x="9982200" y="3086100"/>
            <a:ext cx="5823492" cy="269304"/>
          </a:xfrm>
          <a:prstGeom prst="rect">
            <a:avLst/>
          </a:prstGeom>
          <a:noFill/>
          <a:ln>
            <a:noFill/>
          </a:ln>
        </p:spPr>
        <p:txBody>
          <a:bodyPr anchorCtr="0" anchor="t" bIns="0" lIns="0" spcFirstLastPara="1" rIns="0" wrap="square" tIns="0">
            <a:spAutoFit/>
          </a:bodyPr>
          <a:lstStyle/>
          <a:p>
            <a:pPr indent="0" lvl="0" marL="0" marR="0" rtl="0" algn="l">
              <a:lnSpc>
                <a:spcPct val="103500"/>
              </a:lnSpc>
              <a:spcBef>
                <a:spcPts val="0"/>
              </a:spcBef>
              <a:spcAft>
                <a:spcPts val="0"/>
              </a:spcAft>
              <a:buNone/>
            </a:pPr>
            <a:r>
              <a:rPr b="1" lang="en-US" sz="2000">
                <a:solidFill>
                  <a:srgbClr val="01FFFF"/>
                </a:solidFill>
                <a:latin typeface="Arial"/>
                <a:ea typeface="Arial"/>
                <a:cs typeface="Arial"/>
                <a:sym typeface="Arial"/>
              </a:rPr>
              <a:t> Tech 1 Positions</a:t>
            </a:r>
            <a:endParaRPr b="1" sz="2000">
              <a:solidFill>
                <a:srgbClr val="01FFFF"/>
              </a:solidFill>
              <a:latin typeface="Arial"/>
              <a:ea typeface="Arial"/>
              <a:cs typeface="Arial"/>
              <a:sym typeface="Arial"/>
            </a:endParaRPr>
          </a:p>
        </p:txBody>
      </p:sp>
      <p:sp>
        <p:nvSpPr>
          <p:cNvPr id="119" name="Google Shape;119;p4"/>
          <p:cNvSpPr txBox="1"/>
          <p:nvPr/>
        </p:nvSpPr>
        <p:spPr>
          <a:xfrm>
            <a:off x="8648648" y="4399250"/>
            <a:ext cx="5823900" cy="307800"/>
          </a:xfrm>
          <a:prstGeom prst="rect">
            <a:avLst/>
          </a:prstGeom>
          <a:noFill/>
          <a:ln>
            <a:noFill/>
          </a:ln>
        </p:spPr>
        <p:txBody>
          <a:bodyPr anchorCtr="0" anchor="t" bIns="0" lIns="0" spcFirstLastPara="1" rIns="0" wrap="square" tIns="0">
            <a:spAutoFit/>
          </a:bodyPr>
          <a:lstStyle/>
          <a:p>
            <a:pPr indent="0" lvl="0" marL="0" marR="0" rtl="0" algn="ctr">
              <a:lnSpc>
                <a:spcPct val="103500"/>
              </a:lnSpc>
              <a:spcBef>
                <a:spcPts val="0"/>
              </a:spcBef>
              <a:spcAft>
                <a:spcPts val="0"/>
              </a:spcAft>
              <a:buNone/>
            </a:pPr>
            <a:r>
              <a:rPr b="1" lang="en-US" sz="2000">
                <a:solidFill>
                  <a:srgbClr val="01FFFF"/>
                </a:solidFill>
                <a:latin typeface="Arial"/>
                <a:ea typeface="Arial"/>
                <a:cs typeface="Arial"/>
                <a:sym typeface="Arial"/>
              </a:rPr>
              <a:t>Secretary to Tech Director</a:t>
            </a:r>
            <a:endParaRPr b="1" sz="2000">
              <a:solidFill>
                <a:srgbClr val="01FFFF"/>
              </a:solidFill>
              <a:latin typeface="Arial"/>
              <a:ea typeface="Arial"/>
              <a:cs typeface="Arial"/>
              <a:sym typeface="Arial"/>
            </a:endParaRPr>
          </a:p>
        </p:txBody>
      </p:sp>
      <p:sp>
        <p:nvSpPr>
          <p:cNvPr id="120" name="Google Shape;120;p4"/>
          <p:cNvSpPr txBox="1"/>
          <p:nvPr/>
        </p:nvSpPr>
        <p:spPr>
          <a:xfrm>
            <a:off x="9829800" y="5712396"/>
            <a:ext cx="7301601" cy="269304"/>
          </a:xfrm>
          <a:prstGeom prst="rect">
            <a:avLst/>
          </a:prstGeom>
          <a:noFill/>
          <a:ln>
            <a:noFill/>
          </a:ln>
        </p:spPr>
        <p:txBody>
          <a:bodyPr anchorCtr="0" anchor="t" bIns="0" lIns="0" spcFirstLastPara="1" rIns="0" wrap="square" tIns="0">
            <a:spAutoFit/>
          </a:bodyPr>
          <a:lstStyle/>
          <a:p>
            <a:pPr indent="0" lvl="0" marL="0" marR="0" rtl="0" algn="l">
              <a:lnSpc>
                <a:spcPct val="103500"/>
              </a:lnSpc>
              <a:spcBef>
                <a:spcPts val="0"/>
              </a:spcBef>
              <a:spcAft>
                <a:spcPts val="0"/>
              </a:spcAft>
              <a:buNone/>
            </a:pPr>
            <a:r>
              <a:rPr b="1" lang="en-US" sz="2000">
                <a:solidFill>
                  <a:srgbClr val="01FFFF"/>
                </a:solidFill>
                <a:latin typeface="Arial"/>
                <a:ea typeface="Arial"/>
                <a:cs typeface="Arial"/>
                <a:sym typeface="Arial"/>
              </a:rPr>
              <a:t>  District Database administrator</a:t>
            </a:r>
            <a:endParaRPr b="1" sz="2000">
              <a:solidFill>
                <a:srgbClr val="01FFFF"/>
              </a:solidFill>
              <a:latin typeface="Arial"/>
              <a:ea typeface="Arial"/>
              <a:cs typeface="Arial"/>
              <a:sym typeface="Arial"/>
            </a:endParaRPr>
          </a:p>
        </p:txBody>
      </p:sp>
      <p:sp>
        <p:nvSpPr>
          <p:cNvPr id="121" name="Google Shape;121;p4"/>
          <p:cNvSpPr txBox="1"/>
          <p:nvPr/>
        </p:nvSpPr>
        <p:spPr>
          <a:xfrm>
            <a:off x="9829800" y="7007796"/>
            <a:ext cx="5823877" cy="269304"/>
          </a:xfrm>
          <a:prstGeom prst="rect">
            <a:avLst/>
          </a:prstGeom>
          <a:noFill/>
          <a:ln>
            <a:noFill/>
          </a:ln>
        </p:spPr>
        <p:txBody>
          <a:bodyPr anchorCtr="0" anchor="t" bIns="0" lIns="0" spcFirstLastPara="1" rIns="0" wrap="square" tIns="0">
            <a:spAutoFit/>
          </a:bodyPr>
          <a:lstStyle/>
          <a:p>
            <a:pPr indent="0" lvl="0" marL="0" marR="0" rtl="0" algn="l">
              <a:lnSpc>
                <a:spcPct val="103500"/>
              </a:lnSpc>
              <a:spcBef>
                <a:spcPts val="0"/>
              </a:spcBef>
              <a:spcAft>
                <a:spcPts val="0"/>
              </a:spcAft>
              <a:buNone/>
            </a:pPr>
            <a:r>
              <a:rPr b="1" lang="en-US" sz="2000">
                <a:solidFill>
                  <a:srgbClr val="01FFFF"/>
                </a:solidFill>
                <a:latin typeface="Arial"/>
                <a:ea typeface="Arial"/>
                <a:cs typeface="Arial"/>
                <a:sym typeface="Arial"/>
              </a:rPr>
              <a:t>  Tech 2</a:t>
            </a:r>
            <a:endParaRPr b="1" sz="2000">
              <a:solidFill>
                <a:srgbClr val="01FFFF"/>
              </a:solidFill>
              <a:latin typeface="Arial"/>
              <a:ea typeface="Arial"/>
              <a:cs typeface="Arial"/>
              <a:sym typeface="Arial"/>
            </a:endParaRPr>
          </a:p>
        </p:txBody>
      </p:sp>
      <p:sp>
        <p:nvSpPr>
          <p:cNvPr id="122" name="Google Shape;122;p4"/>
          <p:cNvSpPr txBox="1"/>
          <p:nvPr/>
        </p:nvSpPr>
        <p:spPr>
          <a:xfrm>
            <a:off x="9829800" y="8074596"/>
            <a:ext cx="5823877" cy="269304"/>
          </a:xfrm>
          <a:prstGeom prst="rect">
            <a:avLst/>
          </a:prstGeom>
          <a:noFill/>
          <a:ln>
            <a:noFill/>
          </a:ln>
        </p:spPr>
        <p:txBody>
          <a:bodyPr anchorCtr="0" anchor="t" bIns="0" lIns="0" spcFirstLastPara="1" rIns="0" wrap="square" tIns="0">
            <a:spAutoFit/>
          </a:bodyPr>
          <a:lstStyle/>
          <a:p>
            <a:pPr indent="0" lvl="0" marL="0" marR="0" rtl="0" algn="l">
              <a:lnSpc>
                <a:spcPct val="103500"/>
              </a:lnSpc>
              <a:spcBef>
                <a:spcPts val="0"/>
              </a:spcBef>
              <a:spcAft>
                <a:spcPts val="0"/>
              </a:spcAft>
              <a:buNone/>
            </a:pPr>
            <a:r>
              <a:rPr b="1" lang="en-US" sz="2000">
                <a:solidFill>
                  <a:srgbClr val="01FFFF"/>
                </a:solidFill>
                <a:latin typeface="Arial"/>
                <a:ea typeface="Arial"/>
                <a:cs typeface="Arial"/>
                <a:sym typeface="Arial"/>
              </a:rPr>
              <a:t>  Network System Analyst</a:t>
            </a:r>
            <a:endParaRPr b="1" sz="2000">
              <a:solidFill>
                <a:srgbClr val="01FFFF"/>
              </a:solidFill>
              <a:latin typeface="Arial"/>
              <a:ea typeface="Arial"/>
              <a:cs typeface="Arial"/>
              <a:sym typeface="Arial"/>
            </a:endParaRPr>
          </a:p>
        </p:txBody>
      </p:sp>
      <p:sp>
        <p:nvSpPr>
          <p:cNvPr id="123" name="Google Shape;123;p4"/>
          <p:cNvSpPr/>
          <p:nvPr/>
        </p:nvSpPr>
        <p:spPr>
          <a:xfrm>
            <a:off x="14401800" y="5864810"/>
            <a:ext cx="3625446" cy="4354890"/>
          </a:xfrm>
          <a:custGeom>
            <a:rect b="b" l="l" r="r" t="t"/>
            <a:pathLst>
              <a:path extrusionOk="0" h="4354890" w="3625446">
                <a:moveTo>
                  <a:pt x="0" y="0"/>
                </a:moveTo>
                <a:lnTo>
                  <a:pt x="3625446" y="0"/>
                </a:lnTo>
                <a:lnTo>
                  <a:pt x="3625446" y="4354890"/>
                </a:lnTo>
                <a:lnTo>
                  <a:pt x="0" y="4354890"/>
                </a:lnTo>
                <a:lnTo>
                  <a:pt x="0" y="0"/>
                </a:lnTo>
                <a:close/>
              </a:path>
            </a:pathLst>
          </a:custGeom>
          <a:blipFill rotWithShape="1">
            <a:blip r:embed="rId5">
              <a:alphaModFix/>
            </a:blip>
            <a:stretch>
              <a:fillRect b="0" l="0" r="0" t="0"/>
            </a:stretch>
          </a:blipFill>
          <a:ln>
            <a:noFill/>
          </a:ln>
        </p:spPr>
      </p:sp>
      <p:sp>
        <p:nvSpPr>
          <p:cNvPr id="124" name="Google Shape;124;p4"/>
          <p:cNvSpPr/>
          <p:nvPr/>
        </p:nvSpPr>
        <p:spPr>
          <a:xfrm flipH="1">
            <a:off x="7387555" y="4115973"/>
            <a:ext cx="2403213" cy="605810"/>
          </a:xfrm>
          <a:custGeom>
            <a:rect b="b" l="l" r="r" t="t"/>
            <a:pathLst>
              <a:path extrusionOk="0" h="605810" w="2403213">
                <a:moveTo>
                  <a:pt x="2403214" y="0"/>
                </a:moveTo>
                <a:lnTo>
                  <a:pt x="0" y="0"/>
                </a:lnTo>
                <a:lnTo>
                  <a:pt x="0" y="605810"/>
                </a:lnTo>
                <a:lnTo>
                  <a:pt x="2403214" y="605810"/>
                </a:lnTo>
                <a:lnTo>
                  <a:pt x="2403214" y="0"/>
                </a:lnTo>
                <a:close/>
              </a:path>
            </a:pathLst>
          </a:custGeom>
          <a:blipFill rotWithShape="1">
            <a:blip r:embed="rId4">
              <a:alphaModFix/>
            </a:blip>
            <a:stretch>
              <a:fillRect b="0" l="0" r="0" t="0"/>
            </a:stretch>
          </a:blipFill>
          <a:ln>
            <a:noFill/>
          </a:ln>
        </p:spPr>
      </p:sp>
      <p:sp>
        <p:nvSpPr>
          <p:cNvPr id="125" name="Google Shape;125;p4"/>
          <p:cNvSpPr/>
          <p:nvPr/>
        </p:nvSpPr>
        <p:spPr>
          <a:xfrm flipH="1">
            <a:off x="7387555" y="5372100"/>
            <a:ext cx="2403213" cy="605810"/>
          </a:xfrm>
          <a:custGeom>
            <a:rect b="b" l="l" r="r" t="t"/>
            <a:pathLst>
              <a:path extrusionOk="0" h="605810" w="2403213">
                <a:moveTo>
                  <a:pt x="2403214" y="0"/>
                </a:moveTo>
                <a:lnTo>
                  <a:pt x="0" y="0"/>
                </a:lnTo>
                <a:lnTo>
                  <a:pt x="0" y="605810"/>
                </a:lnTo>
                <a:lnTo>
                  <a:pt x="2403214" y="605810"/>
                </a:lnTo>
                <a:lnTo>
                  <a:pt x="2403214" y="0"/>
                </a:lnTo>
                <a:close/>
              </a:path>
            </a:pathLst>
          </a:custGeom>
          <a:blipFill rotWithShape="1">
            <a:blip r:embed="rId4">
              <a:alphaModFix/>
            </a:blip>
            <a:stretch>
              <a:fillRect b="0" l="0" r="0" t="0"/>
            </a:stretch>
          </a:blipFill>
          <a:ln>
            <a:noFill/>
          </a:ln>
        </p:spPr>
      </p:sp>
      <p:sp>
        <p:nvSpPr>
          <p:cNvPr id="126" name="Google Shape;126;p4"/>
          <p:cNvSpPr/>
          <p:nvPr/>
        </p:nvSpPr>
        <p:spPr>
          <a:xfrm flipH="1">
            <a:off x="7387555" y="6667500"/>
            <a:ext cx="2403213" cy="605810"/>
          </a:xfrm>
          <a:custGeom>
            <a:rect b="b" l="l" r="r" t="t"/>
            <a:pathLst>
              <a:path extrusionOk="0" h="605810" w="2403213">
                <a:moveTo>
                  <a:pt x="2403214" y="0"/>
                </a:moveTo>
                <a:lnTo>
                  <a:pt x="0" y="0"/>
                </a:lnTo>
                <a:lnTo>
                  <a:pt x="0" y="605810"/>
                </a:lnTo>
                <a:lnTo>
                  <a:pt x="2403214" y="605810"/>
                </a:lnTo>
                <a:lnTo>
                  <a:pt x="2403214" y="0"/>
                </a:lnTo>
                <a:close/>
              </a:path>
            </a:pathLst>
          </a:custGeom>
          <a:blipFill rotWithShape="1">
            <a:blip r:embed="rId4">
              <a:alphaModFix/>
            </a:blip>
            <a:stretch>
              <a:fillRect b="0" l="0" r="0" t="0"/>
            </a:stretch>
          </a:blipFill>
          <a:ln>
            <a:noFill/>
          </a:ln>
        </p:spPr>
      </p:sp>
      <p:sp>
        <p:nvSpPr>
          <p:cNvPr id="127" name="Google Shape;127;p4"/>
          <p:cNvSpPr/>
          <p:nvPr/>
        </p:nvSpPr>
        <p:spPr>
          <a:xfrm flipH="1">
            <a:off x="7387555" y="7734300"/>
            <a:ext cx="2403213" cy="605810"/>
          </a:xfrm>
          <a:custGeom>
            <a:rect b="b" l="l" r="r" t="t"/>
            <a:pathLst>
              <a:path extrusionOk="0" h="605810" w="2403213">
                <a:moveTo>
                  <a:pt x="2403214" y="0"/>
                </a:moveTo>
                <a:lnTo>
                  <a:pt x="0" y="0"/>
                </a:lnTo>
                <a:lnTo>
                  <a:pt x="0" y="605811"/>
                </a:lnTo>
                <a:lnTo>
                  <a:pt x="2403214" y="605811"/>
                </a:lnTo>
                <a:lnTo>
                  <a:pt x="2403214" y="0"/>
                </a:lnTo>
                <a:close/>
              </a:path>
            </a:pathLst>
          </a:custGeom>
          <a:blipFill rotWithShape="1">
            <a:blip r:embed="rId4">
              <a:alphaModFix/>
            </a:blip>
            <a:stretch>
              <a:fillRect b="0" l="0" r="0" t="0"/>
            </a:stretch>
          </a:blipFill>
          <a:ln>
            <a:noFill/>
          </a:ln>
        </p:spPr>
      </p:sp>
      <p:sp>
        <p:nvSpPr>
          <p:cNvPr id="128" name="Google Shape;128;p4"/>
          <p:cNvSpPr txBox="1"/>
          <p:nvPr/>
        </p:nvSpPr>
        <p:spPr>
          <a:xfrm>
            <a:off x="2254557" y="495300"/>
            <a:ext cx="11080500" cy="1538100"/>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lang="en-US" sz="4163">
                <a:solidFill>
                  <a:srgbClr val="01E9F8"/>
                </a:solidFill>
                <a:latin typeface="Arial"/>
                <a:ea typeface="Arial"/>
                <a:cs typeface="Arial"/>
                <a:sym typeface="Arial"/>
              </a:rPr>
              <a:t>Instructional Technology Department Staff</a:t>
            </a:r>
            <a:r>
              <a:rPr lang="en-US" sz="4163">
                <a:solidFill>
                  <a:srgbClr val="FFFFFF"/>
                </a:solidFill>
                <a:latin typeface="Arial"/>
                <a:ea typeface="Arial"/>
                <a:cs typeface="Arial"/>
                <a:sym typeface="Arial"/>
              </a:rPr>
              <a:t>    </a:t>
            </a:r>
            <a:r>
              <a:rPr lang="en-US" sz="4163">
                <a:solidFill>
                  <a:srgbClr val="FFFF00"/>
                </a:solidFill>
                <a:latin typeface="Arial"/>
                <a:ea typeface="Arial"/>
                <a:cs typeface="Arial"/>
                <a:sym typeface="Arial"/>
              </a:rPr>
              <a:t>9.0 FTE</a:t>
            </a:r>
            <a:endParaRPr sz="4163">
              <a:solidFill>
                <a:srgbClr val="FFFF00"/>
              </a:solidFill>
              <a:latin typeface="Arial"/>
              <a:ea typeface="Arial"/>
              <a:cs typeface="Arial"/>
              <a:sym typeface="Arial"/>
            </a:endParaRPr>
          </a:p>
        </p:txBody>
      </p:sp>
      <p:sp>
        <p:nvSpPr>
          <p:cNvPr id="129" name="Google Shape;129;p4"/>
          <p:cNvSpPr/>
          <p:nvPr/>
        </p:nvSpPr>
        <p:spPr>
          <a:xfrm>
            <a:off x="2362200" y="8863663"/>
            <a:ext cx="5006444" cy="1232837"/>
          </a:xfrm>
          <a:custGeom>
            <a:rect b="b" l="l" r="r" t="t"/>
            <a:pathLst>
              <a:path extrusionOk="0" h="1232837" w="5006444">
                <a:moveTo>
                  <a:pt x="0" y="0"/>
                </a:moveTo>
                <a:lnTo>
                  <a:pt x="5006444" y="0"/>
                </a:lnTo>
                <a:lnTo>
                  <a:pt x="5006444" y="1232837"/>
                </a:lnTo>
                <a:lnTo>
                  <a:pt x="0" y="1232837"/>
                </a:lnTo>
                <a:lnTo>
                  <a:pt x="0" y="0"/>
                </a:lnTo>
                <a:close/>
              </a:path>
            </a:pathLst>
          </a:custGeom>
          <a:blipFill rotWithShape="1">
            <a:blip r:embed="rId3">
              <a:alphaModFix/>
            </a:blip>
            <a:stretch>
              <a:fillRect b="0" l="0" r="0" t="0"/>
            </a:stretch>
          </a:blipFill>
          <a:ln>
            <a:noFill/>
          </a:ln>
        </p:spPr>
      </p:sp>
      <p:sp>
        <p:nvSpPr>
          <p:cNvPr id="130" name="Google Shape;130;p4"/>
          <p:cNvSpPr txBox="1"/>
          <p:nvPr/>
        </p:nvSpPr>
        <p:spPr>
          <a:xfrm>
            <a:off x="2653291" y="9334500"/>
            <a:ext cx="4433309" cy="269304"/>
          </a:xfrm>
          <a:prstGeom prst="rect">
            <a:avLst/>
          </a:prstGeom>
          <a:noFill/>
          <a:ln>
            <a:noFill/>
          </a:ln>
        </p:spPr>
        <p:txBody>
          <a:bodyPr anchorCtr="0" anchor="t" bIns="0" lIns="0" spcFirstLastPara="1" rIns="0" wrap="square" tIns="0">
            <a:spAutoFit/>
          </a:bodyPr>
          <a:lstStyle/>
          <a:p>
            <a:pPr indent="0" lvl="0" marL="0" marR="0" rtl="0" algn="ctr">
              <a:lnSpc>
                <a:spcPct val="114049"/>
              </a:lnSpc>
              <a:spcBef>
                <a:spcPts val="0"/>
              </a:spcBef>
              <a:spcAft>
                <a:spcPts val="0"/>
              </a:spcAft>
              <a:buNone/>
            </a:pPr>
            <a:r>
              <a:rPr b="1" lang="en-US" sz="1815" u="none" strike="noStrike">
                <a:solidFill>
                  <a:srgbClr val="01FFFF"/>
                </a:solidFill>
                <a:latin typeface="Arial"/>
                <a:ea typeface="Arial"/>
                <a:cs typeface="Arial"/>
                <a:sym typeface="Arial"/>
              </a:rPr>
              <a:t>1</a:t>
            </a:r>
            <a:endParaRPr b="1" sz="1815" u="none" strike="noStrike">
              <a:solidFill>
                <a:srgbClr val="01FFFF"/>
              </a:solidFill>
              <a:latin typeface="Arial"/>
              <a:ea typeface="Arial"/>
              <a:cs typeface="Arial"/>
              <a:sym typeface="Arial"/>
            </a:endParaRPr>
          </a:p>
        </p:txBody>
      </p:sp>
      <p:sp>
        <p:nvSpPr>
          <p:cNvPr id="131" name="Google Shape;131;p4"/>
          <p:cNvSpPr/>
          <p:nvPr/>
        </p:nvSpPr>
        <p:spPr>
          <a:xfrm flipH="1">
            <a:off x="7391400" y="9109690"/>
            <a:ext cx="2403213" cy="605810"/>
          </a:xfrm>
          <a:custGeom>
            <a:rect b="b" l="l" r="r" t="t"/>
            <a:pathLst>
              <a:path extrusionOk="0" h="605810" w="2403213">
                <a:moveTo>
                  <a:pt x="2403214" y="0"/>
                </a:moveTo>
                <a:lnTo>
                  <a:pt x="0" y="0"/>
                </a:lnTo>
                <a:lnTo>
                  <a:pt x="0" y="605811"/>
                </a:lnTo>
                <a:lnTo>
                  <a:pt x="2403214" y="605811"/>
                </a:lnTo>
                <a:lnTo>
                  <a:pt x="2403214" y="0"/>
                </a:lnTo>
                <a:close/>
              </a:path>
            </a:pathLst>
          </a:custGeom>
          <a:blipFill rotWithShape="1">
            <a:blip r:embed="rId4">
              <a:alphaModFix/>
            </a:blip>
            <a:stretch>
              <a:fillRect b="0" l="0" r="0" t="0"/>
            </a:stretch>
          </a:blipFill>
          <a:ln>
            <a:noFill/>
          </a:ln>
        </p:spPr>
      </p:sp>
      <p:sp>
        <p:nvSpPr>
          <p:cNvPr id="132" name="Google Shape;132;p4"/>
          <p:cNvSpPr txBox="1"/>
          <p:nvPr/>
        </p:nvSpPr>
        <p:spPr>
          <a:xfrm>
            <a:off x="9753600" y="9486900"/>
            <a:ext cx="5823877" cy="269304"/>
          </a:xfrm>
          <a:prstGeom prst="rect">
            <a:avLst/>
          </a:prstGeom>
          <a:noFill/>
          <a:ln>
            <a:noFill/>
          </a:ln>
        </p:spPr>
        <p:txBody>
          <a:bodyPr anchorCtr="0" anchor="t" bIns="0" lIns="0" spcFirstLastPara="1" rIns="0" wrap="square" tIns="0">
            <a:spAutoFit/>
          </a:bodyPr>
          <a:lstStyle/>
          <a:p>
            <a:pPr indent="0" lvl="0" marL="0" marR="0" rtl="0" algn="l">
              <a:lnSpc>
                <a:spcPct val="103500"/>
              </a:lnSpc>
              <a:spcBef>
                <a:spcPts val="0"/>
              </a:spcBef>
              <a:spcAft>
                <a:spcPts val="0"/>
              </a:spcAft>
              <a:buNone/>
            </a:pPr>
            <a:r>
              <a:rPr b="1" lang="en-US" sz="2000">
                <a:solidFill>
                  <a:srgbClr val="01FFFF"/>
                </a:solidFill>
                <a:latin typeface="Arial"/>
                <a:ea typeface="Arial"/>
                <a:cs typeface="Arial"/>
                <a:sym typeface="Arial"/>
              </a:rPr>
              <a:t>  IT Director</a:t>
            </a:r>
            <a:endParaRPr b="1" sz="2000">
              <a:solidFill>
                <a:srgbClr val="01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20"/>
        </a:solidFill>
      </p:bgPr>
    </p:bg>
    <p:spTree>
      <p:nvGrpSpPr>
        <p:cNvPr id="136" name="Shape 136"/>
        <p:cNvGrpSpPr/>
        <p:nvPr/>
      </p:nvGrpSpPr>
      <p:grpSpPr>
        <a:xfrm>
          <a:off x="0" y="0"/>
          <a:ext cx="0" cy="0"/>
          <a:chOff x="0" y="0"/>
          <a:chExt cx="0" cy="0"/>
        </a:xfrm>
      </p:grpSpPr>
      <p:sp>
        <p:nvSpPr>
          <p:cNvPr id="137" name="Google Shape;137;p5"/>
          <p:cNvSpPr/>
          <p:nvPr/>
        </p:nvSpPr>
        <p:spPr>
          <a:xfrm>
            <a:off x="1778636" y="3161482"/>
            <a:ext cx="3375695" cy="3375695"/>
          </a:xfrm>
          <a:custGeom>
            <a:rect b="b" l="l" r="r" t="t"/>
            <a:pathLst>
              <a:path extrusionOk="0" h="3375695" w="3375695">
                <a:moveTo>
                  <a:pt x="0" y="0"/>
                </a:moveTo>
                <a:lnTo>
                  <a:pt x="3375695" y="0"/>
                </a:lnTo>
                <a:lnTo>
                  <a:pt x="3375695" y="3375696"/>
                </a:lnTo>
                <a:lnTo>
                  <a:pt x="0" y="3375696"/>
                </a:lnTo>
                <a:lnTo>
                  <a:pt x="0" y="0"/>
                </a:lnTo>
                <a:close/>
              </a:path>
            </a:pathLst>
          </a:custGeom>
          <a:blipFill rotWithShape="1">
            <a:blip r:embed="rId3">
              <a:alphaModFix/>
            </a:blip>
            <a:stretch>
              <a:fillRect b="0" l="0" r="0" t="0"/>
            </a:stretch>
          </a:blipFill>
          <a:ln>
            <a:noFill/>
          </a:ln>
        </p:spPr>
      </p:sp>
      <p:sp>
        <p:nvSpPr>
          <p:cNvPr id="138" name="Google Shape;138;p5"/>
          <p:cNvSpPr/>
          <p:nvPr/>
        </p:nvSpPr>
        <p:spPr>
          <a:xfrm>
            <a:off x="5543076" y="3161482"/>
            <a:ext cx="3375695" cy="3375695"/>
          </a:xfrm>
          <a:custGeom>
            <a:rect b="b" l="l" r="r" t="t"/>
            <a:pathLst>
              <a:path extrusionOk="0" h="3375695" w="3375695">
                <a:moveTo>
                  <a:pt x="0" y="0"/>
                </a:moveTo>
                <a:lnTo>
                  <a:pt x="3375695" y="0"/>
                </a:lnTo>
                <a:lnTo>
                  <a:pt x="3375695" y="3375696"/>
                </a:lnTo>
                <a:lnTo>
                  <a:pt x="0" y="3375696"/>
                </a:lnTo>
                <a:lnTo>
                  <a:pt x="0" y="0"/>
                </a:lnTo>
                <a:close/>
              </a:path>
            </a:pathLst>
          </a:custGeom>
          <a:blipFill rotWithShape="1">
            <a:blip r:embed="rId3">
              <a:alphaModFix/>
            </a:blip>
            <a:stretch>
              <a:fillRect b="0" l="0" r="0" t="0"/>
            </a:stretch>
          </a:blipFill>
          <a:ln>
            <a:noFill/>
          </a:ln>
        </p:spPr>
      </p:sp>
      <p:sp>
        <p:nvSpPr>
          <p:cNvPr id="139" name="Google Shape;139;p5"/>
          <p:cNvSpPr/>
          <p:nvPr/>
        </p:nvSpPr>
        <p:spPr>
          <a:xfrm>
            <a:off x="9307516" y="3186929"/>
            <a:ext cx="3375695" cy="3375695"/>
          </a:xfrm>
          <a:custGeom>
            <a:rect b="b" l="l" r="r" t="t"/>
            <a:pathLst>
              <a:path extrusionOk="0" h="3375695" w="3375695">
                <a:moveTo>
                  <a:pt x="0" y="0"/>
                </a:moveTo>
                <a:lnTo>
                  <a:pt x="3375695" y="0"/>
                </a:lnTo>
                <a:lnTo>
                  <a:pt x="3375695" y="3375695"/>
                </a:lnTo>
                <a:lnTo>
                  <a:pt x="0" y="3375695"/>
                </a:lnTo>
                <a:lnTo>
                  <a:pt x="0" y="0"/>
                </a:lnTo>
                <a:close/>
              </a:path>
            </a:pathLst>
          </a:custGeom>
          <a:blipFill rotWithShape="1">
            <a:blip r:embed="rId3">
              <a:alphaModFix/>
            </a:blip>
            <a:stretch>
              <a:fillRect b="0" l="0" r="0" t="0"/>
            </a:stretch>
          </a:blipFill>
          <a:ln>
            <a:noFill/>
          </a:ln>
        </p:spPr>
      </p:sp>
      <p:sp>
        <p:nvSpPr>
          <p:cNvPr id="140" name="Google Shape;140;p5"/>
          <p:cNvSpPr/>
          <p:nvPr/>
        </p:nvSpPr>
        <p:spPr>
          <a:xfrm>
            <a:off x="13071956" y="3228649"/>
            <a:ext cx="3375695" cy="3375695"/>
          </a:xfrm>
          <a:custGeom>
            <a:rect b="b" l="l" r="r" t="t"/>
            <a:pathLst>
              <a:path extrusionOk="0" h="3375695" w="3375695">
                <a:moveTo>
                  <a:pt x="0" y="0"/>
                </a:moveTo>
                <a:lnTo>
                  <a:pt x="3375695" y="0"/>
                </a:lnTo>
                <a:lnTo>
                  <a:pt x="3375695" y="3375695"/>
                </a:lnTo>
                <a:lnTo>
                  <a:pt x="0" y="3375695"/>
                </a:lnTo>
                <a:lnTo>
                  <a:pt x="0" y="0"/>
                </a:lnTo>
                <a:close/>
              </a:path>
            </a:pathLst>
          </a:custGeom>
          <a:blipFill rotWithShape="1">
            <a:blip r:embed="rId3">
              <a:alphaModFix/>
            </a:blip>
            <a:stretch>
              <a:fillRect b="0" l="0" r="0" t="0"/>
            </a:stretch>
          </a:blipFill>
          <a:ln>
            <a:noFill/>
          </a:ln>
        </p:spPr>
      </p:sp>
      <p:cxnSp>
        <p:nvCxnSpPr>
          <p:cNvPr id="141" name="Google Shape;141;p5"/>
          <p:cNvCxnSpPr/>
          <p:nvPr/>
        </p:nvCxnSpPr>
        <p:spPr>
          <a:xfrm>
            <a:off x="12251576" y="4940309"/>
            <a:ext cx="1326604" cy="0"/>
          </a:xfrm>
          <a:prstGeom prst="straightConnector1">
            <a:avLst/>
          </a:prstGeom>
          <a:noFill/>
          <a:ln cap="rnd" cmpd="sng" w="47625">
            <a:solidFill>
              <a:srgbClr val="5CE5F8"/>
            </a:solidFill>
            <a:prstDash val="dot"/>
            <a:round/>
            <a:headEnd len="sm" w="sm" type="none"/>
            <a:tailEnd len="sm" w="sm" type="none"/>
          </a:ln>
        </p:spPr>
      </p:cxnSp>
      <p:cxnSp>
        <p:nvCxnSpPr>
          <p:cNvPr id="142" name="Google Shape;142;p5"/>
          <p:cNvCxnSpPr/>
          <p:nvPr/>
        </p:nvCxnSpPr>
        <p:spPr>
          <a:xfrm>
            <a:off x="8491673" y="4940309"/>
            <a:ext cx="1344540" cy="0"/>
          </a:xfrm>
          <a:prstGeom prst="straightConnector1">
            <a:avLst/>
          </a:prstGeom>
          <a:noFill/>
          <a:ln cap="rnd" cmpd="sng" w="47625">
            <a:solidFill>
              <a:srgbClr val="5CE5F8"/>
            </a:solidFill>
            <a:prstDash val="dot"/>
            <a:round/>
            <a:headEnd len="sm" w="sm" type="none"/>
            <a:tailEnd len="sm" w="sm" type="none"/>
          </a:ln>
        </p:spPr>
      </p:cxnSp>
      <p:cxnSp>
        <p:nvCxnSpPr>
          <p:cNvPr id="143" name="Google Shape;143;p5"/>
          <p:cNvCxnSpPr/>
          <p:nvPr/>
        </p:nvCxnSpPr>
        <p:spPr>
          <a:xfrm>
            <a:off x="4687080" y="4873143"/>
            <a:ext cx="1302137" cy="0"/>
          </a:xfrm>
          <a:prstGeom prst="straightConnector1">
            <a:avLst/>
          </a:prstGeom>
          <a:noFill/>
          <a:ln cap="rnd" cmpd="sng" w="47625">
            <a:solidFill>
              <a:srgbClr val="0FFFFA"/>
            </a:solidFill>
            <a:prstDash val="dot"/>
            <a:round/>
            <a:headEnd len="sm" w="sm" type="none"/>
            <a:tailEnd len="sm" w="sm" type="none"/>
          </a:ln>
        </p:spPr>
      </p:cxnSp>
      <p:sp>
        <p:nvSpPr>
          <p:cNvPr id="144" name="Google Shape;144;p5"/>
          <p:cNvSpPr/>
          <p:nvPr/>
        </p:nvSpPr>
        <p:spPr>
          <a:xfrm>
            <a:off x="-76200" y="-5982468"/>
            <a:ext cx="20964209" cy="9372748"/>
          </a:xfrm>
          <a:custGeom>
            <a:rect b="b" l="l" r="r" t="t"/>
            <a:pathLst>
              <a:path extrusionOk="0" h="9372748" w="20964209">
                <a:moveTo>
                  <a:pt x="0" y="0"/>
                </a:moveTo>
                <a:lnTo>
                  <a:pt x="20964209" y="0"/>
                </a:lnTo>
                <a:lnTo>
                  <a:pt x="20964209" y="9372748"/>
                </a:lnTo>
                <a:lnTo>
                  <a:pt x="0" y="9372748"/>
                </a:lnTo>
                <a:lnTo>
                  <a:pt x="0" y="0"/>
                </a:lnTo>
                <a:close/>
              </a:path>
            </a:pathLst>
          </a:custGeom>
          <a:blipFill rotWithShape="1">
            <a:blip r:embed="rId4">
              <a:alphaModFix amt="12000"/>
            </a:blip>
            <a:stretch>
              <a:fillRect b="0" l="0" r="0" t="0"/>
            </a:stretch>
          </a:blipFill>
          <a:ln>
            <a:noFill/>
          </a:ln>
        </p:spPr>
      </p:sp>
      <p:sp>
        <p:nvSpPr>
          <p:cNvPr id="145" name="Google Shape;145;p5"/>
          <p:cNvSpPr txBox="1"/>
          <p:nvPr/>
        </p:nvSpPr>
        <p:spPr>
          <a:xfrm>
            <a:off x="618025" y="1409700"/>
            <a:ext cx="17113500" cy="1074900"/>
          </a:xfrm>
          <a:prstGeom prst="rect">
            <a:avLst/>
          </a:prstGeom>
          <a:noFill/>
          <a:ln>
            <a:noFill/>
          </a:ln>
        </p:spPr>
        <p:txBody>
          <a:bodyPr anchorCtr="0" anchor="t" bIns="0" lIns="0" spcFirstLastPara="1" rIns="0" wrap="square" tIns="0">
            <a:spAutoFit/>
          </a:bodyPr>
          <a:lstStyle/>
          <a:p>
            <a:pPr indent="0" lvl="0" marL="0" marR="0" rtl="0" algn="ctr">
              <a:lnSpc>
                <a:spcPct val="72000"/>
              </a:lnSpc>
              <a:spcBef>
                <a:spcPts val="0"/>
              </a:spcBef>
              <a:spcAft>
                <a:spcPts val="0"/>
              </a:spcAft>
              <a:buNone/>
            </a:pPr>
            <a:r>
              <a:rPr lang="en-US" sz="9700">
                <a:solidFill>
                  <a:srgbClr val="0FFFFA"/>
                </a:solidFill>
                <a:latin typeface="Arial"/>
                <a:ea typeface="Arial"/>
                <a:cs typeface="Arial"/>
                <a:sym typeface="Arial"/>
              </a:rPr>
              <a:t>Return on Investment 25-26</a:t>
            </a:r>
            <a:endParaRPr sz="9700">
              <a:solidFill>
                <a:srgbClr val="0FFFFA"/>
              </a:solidFill>
              <a:latin typeface="Arial"/>
              <a:ea typeface="Arial"/>
              <a:cs typeface="Arial"/>
              <a:sym typeface="Arial"/>
            </a:endParaRPr>
          </a:p>
        </p:txBody>
      </p:sp>
      <p:sp>
        <p:nvSpPr>
          <p:cNvPr id="146" name="Google Shape;146;p5"/>
          <p:cNvSpPr txBox="1"/>
          <p:nvPr/>
        </p:nvSpPr>
        <p:spPr>
          <a:xfrm>
            <a:off x="2813565" y="4588434"/>
            <a:ext cx="1305836" cy="987450"/>
          </a:xfrm>
          <a:prstGeom prst="rect">
            <a:avLst/>
          </a:prstGeom>
          <a:noFill/>
          <a:ln>
            <a:noFill/>
          </a:ln>
        </p:spPr>
        <p:txBody>
          <a:bodyPr anchorCtr="0" anchor="t" bIns="0" lIns="0" spcFirstLastPara="1" rIns="0" wrap="square" tIns="0">
            <a:spAutoFit/>
          </a:bodyPr>
          <a:lstStyle/>
          <a:p>
            <a:pPr indent="0" lvl="0" marL="0" marR="0" rtl="0" algn="ctr">
              <a:lnSpc>
                <a:spcPct val="71991"/>
              </a:lnSpc>
              <a:spcBef>
                <a:spcPts val="0"/>
              </a:spcBef>
              <a:spcAft>
                <a:spcPts val="0"/>
              </a:spcAft>
              <a:buNone/>
            </a:pPr>
            <a:r>
              <a:rPr lang="en-US" sz="10686">
                <a:solidFill>
                  <a:srgbClr val="0FFFFA"/>
                </a:solidFill>
                <a:latin typeface="Arial"/>
                <a:ea typeface="Arial"/>
                <a:cs typeface="Arial"/>
                <a:sym typeface="Arial"/>
              </a:rPr>
              <a:t>1</a:t>
            </a:r>
            <a:endParaRPr sz="10686">
              <a:solidFill>
                <a:srgbClr val="0FFFFA"/>
              </a:solidFill>
              <a:latin typeface="Arial"/>
              <a:ea typeface="Arial"/>
              <a:cs typeface="Arial"/>
              <a:sym typeface="Arial"/>
            </a:endParaRPr>
          </a:p>
        </p:txBody>
      </p:sp>
      <p:sp>
        <p:nvSpPr>
          <p:cNvPr id="147" name="Google Shape;147;p5"/>
          <p:cNvSpPr txBox="1"/>
          <p:nvPr/>
        </p:nvSpPr>
        <p:spPr>
          <a:xfrm>
            <a:off x="6596039" y="4523618"/>
            <a:ext cx="1305836" cy="987450"/>
          </a:xfrm>
          <a:prstGeom prst="rect">
            <a:avLst/>
          </a:prstGeom>
          <a:noFill/>
          <a:ln>
            <a:noFill/>
          </a:ln>
        </p:spPr>
        <p:txBody>
          <a:bodyPr anchorCtr="0" anchor="t" bIns="0" lIns="0" spcFirstLastPara="1" rIns="0" wrap="square" tIns="0">
            <a:spAutoFit/>
          </a:bodyPr>
          <a:lstStyle/>
          <a:p>
            <a:pPr indent="0" lvl="0" marL="0" marR="0" rtl="0" algn="ctr">
              <a:lnSpc>
                <a:spcPct val="71991"/>
              </a:lnSpc>
              <a:spcBef>
                <a:spcPts val="0"/>
              </a:spcBef>
              <a:spcAft>
                <a:spcPts val="0"/>
              </a:spcAft>
              <a:buNone/>
            </a:pPr>
            <a:r>
              <a:rPr lang="en-US" sz="10686">
                <a:solidFill>
                  <a:srgbClr val="0FFFFA"/>
                </a:solidFill>
                <a:latin typeface="Arial"/>
                <a:ea typeface="Arial"/>
                <a:cs typeface="Arial"/>
                <a:sym typeface="Arial"/>
              </a:rPr>
              <a:t>2</a:t>
            </a:r>
            <a:endParaRPr sz="10686">
              <a:solidFill>
                <a:srgbClr val="0FFFFA"/>
              </a:solidFill>
              <a:latin typeface="Arial"/>
              <a:ea typeface="Arial"/>
              <a:cs typeface="Arial"/>
              <a:sym typeface="Arial"/>
            </a:endParaRPr>
          </a:p>
        </p:txBody>
      </p:sp>
      <p:sp>
        <p:nvSpPr>
          <p:cNvPr id="148" name="Google Shape;148;p5"/>
          <p:cNvSpPr txBox="1"/>
          <p:nvPr/>
        </p:nvSpPr>
        <p:spPr>
          <a:xfrm>
            <a:off x="10378512" y="4590785"/>
            <a:ext cx="1305836" cy="987450"/>
          </a:xfrm>
          <a:prstGeom prst="rect">
            <a:avLst/>
          </a:prstGeom>
          <a:noFill/>
          <a:ln>
            <a:noFill/>
          </a:ln>
        </p:spPr>
        <p:txBody>
          <a:bodyPr anchorCtr="0" anchor="t" bIns="0" lIns="0" spcFirstLastPara="1" rIns="0" wrap="square" tIns="0">
            <a:spAutoFit/>
          </a:bodyPr>
          <a:lstStyle/>
          <a:p>
            <a:pPr indent="0" lvl="0" marL="0" marR="0" rtl="0" algn="ctr">
              <a:lnSpc>
                <a:spcPct val="71991"/>
              </a:lnSpc>
              <a:spcBef>
                <a:spcPts val="0"/>
              </a:spcBef>
              <a:spcAft>
                <a:spcPts val="0"/>
              </a:spcAft>
              <a:buNone/>
            </a:pPr>
            <a:r>
              <a:rPr lang="en-US" sz="10686">
                <a:solidFill>
                  <a:srgbClr val="0FFFFA"/>
                </a:solidFill>
                <a:latin typeface="Arial"/>
                <a:ea typeface="Arial"/>
                <a:cs typeface="Arial"/>
                <a:sym typeface="Arial"/>
              </a:rPr>
              <a:t>3</a:t>
            </a:r>
            <a:endParaRPr sz="10686">
              <a:solidFill>
                <a:srgbClr val="0FFFFA"/>
              </a:solidFill>
              <a:latin typeface="Arial"/>
              <a:ea typeface="Arial"/>
              <a:cs typeface="Arial"/>
              <a:sym typeface="Arial"/>
            </a:endParaRPr>
          </a:p>
        </p:txBody>
      </p:sp>
      <p:sp>
        <p:nvSpPr>
          <p:cNvPr id="149" name="Google Shape;149;p5"/>
          <p:cNvSpPr txBox="1"/>
          <p:nvPr/>
        </p:nvSpPr>
        <p:spPr>
          <a:xfrm>
            <a:off x="14160986" y="4590785"/>
            <a:ext cx="1305836" cy="987450"/>
          </a:xfrm>
          <a:prstGeom prst="rect">
            <a:avLst/>
          </a:prstGeom>
          <a:noFill/>
          <a:ln>
            <a:noFill/>
          </a:ln>
        </p:spPr>
        <p:txBody>
          <a:bodyPr anchorCtr="0" anchor="t" bIns="0" lIns="0" spcFirstLastPara="1" rIns="0" wrap="square" tIns="0">
            <a:spAutoFit/>
          </a:bodyPr>
          <a:lstStyle/>
          <a:p>
            <a:pPr indent="0" lvl="0" marL="0" marR="0" rtl="0" algn="ctr">
              <a:lnSpc>
                <a:spcPct val="71991"/>
              </a:lnSpc>
              <a:spcBef>
                <a:spcPts val="0"/>
              </a:spcBef>
              <a:spcAft>
                <a:spcPts val="0"/>
              </a:spcAft>
              <a:buNone/>
            </a:pPr>
            <a:r>
              <a:rPr lang="en-US" sz="10686">
                <a:solidFill>
                  <a:srgbClr val="0FFFFA"/>
                </a:solidFill>
                <a:latin typeface="Arial"/>
                <a:ea typeface="Arial"/>
                <a:cs typeface="Arial"/>
                <a:sym typeface="Arial"/>
              </a:rPr>
              <a:t>4</a:t>
            </a:r>
            <a:endParaRPr sz="10686">
              <a:solidFill>
                <a:srgbClr val="0FFFFA"/>
              </a:solidFill>
              <a:latin typeface="Arial"/>
              <a:ea typeface="Arial"/>
              <a:cs typeface="Arial"/>
              <a:sym typeface="Arial"/>
            </a:endParaRPr>
          </a:p>
        </p:txBody>
      </p:sp>
      <p:sp>
        <p:nvSpPr>
          <p:cNvPr id="150" name="Google Shape;150;p5"/>
          <p:cNvSpPr txBox="1"/>
          <p:nvPr/>
        </p:nvSpPr>
        <p:spPr>
          <a:xfrm>
            <a:off x="13186699" y="6671019"/>
            <a:ext cx="3121512" cy="2663358"/>
          </a:xfrm>
          <a:prstGeom prst="rect">
            <a:avLst/>
          </a:prstGeom>
          <a:noFill/>
          <a:ln>
            <a:noFill/>
          </a:ln>
        </p:spPr>
        <p:txBody>
          <a:bodyPr anchorCtr="0" anchor="t" bIns="0" lIns="0" spcFirstLastPara="1" rIns="0" wrap="square" tIns="0">
            <a:spAutoFit/>
          </a:bodyPr>
          <a:lstStyle/>
          <a:p>
            <a:pPr indent="0" lvl="0" marL="0" marR="0" rtl="0" algn="ctr">
              <a:lnSpc>
                <a:spcPct val="162020"/>
              </a:lnSpc>
              <a:spcBef>
                <a:spcPts val="0"/>
              </a:spcBef>
              <a:spcAft>
                <a:spcPts val="0"/>
              </a:spcAft>
              <a:buNone/>
            </a:pPr>
            <a:r>
              <a:rPr lang="en-US" sz="1851">
                <a:solidFill>
                  <a:srgbClr val="FFFFFF"/>
                </a:solidFill>
                <a:latin typeface="Poppins Light"/>
                <a:ea typeface="Poppins Light"/>
                <a:cs typeface="Poppins Light"/>
                <a:sym typeface="Poppins Light"/>
              </a:rPr>
              <a:t>Using Budget and Capital Improvement funding to replace 8 year old desktops in all schools over a 2 year period giving teachers a choice on devices</a:t>
            </a:r>
            <a:endParaRPr sz="1851">
              <a:solidFill>
                <a:srgbClr val="FFFFFF"/>
              </a:solidFill>
              <a:latin typeface="Poppins Light"/>
              <a:ea typeface="Poppins Light"/>
              <a:cs typeface="Poppins Light"/>
              <a:sym typeface="Poppins Light"/>
            </a:endParaRPr>
          </a:p>
        </p:txBody>
      </p:sp>
      <p:sp>
        <p:nvSpPr>
          <p:cNvPr id="151" name="Google Shape;151;p5"/>
          <p:cNvSpPr txBox="1"/>
          <p:nvPr/>
        </p:nvSpPr>
        <p:spPr>
          <a:xfrm>
            <a:off x="9407519" y="6671019"/>
            <a:ext cx="3121500" cy="3054600"/>
          </a:xfrm>
          <a:prstGeom prst="rect">
            <a:avLst/>
          </a:prstGeom>
          <a:noFill/>
          <a:ln>
            <a:noFill/>
          </a:ln>
        </p:spPr>
        <p:txBody>
          <a:bodyPr anchorCtr="0" anchor="t" bIns="0" lIns="0" spcFirstLastPara="1" rIns="0" wrap="square" tIns="0">
            <a:spAutoFit/>
          </a:bodyPr>
          <a:lstStyle/>
          <a:p>
            <a:pPr indent="0" lvl="0" marL="0" marR="0" rtl="0" algn="ctr">
              <a:lnSpc>
                <a:spcPct val="162020"/>
              </a:lnSpc>
              <a:spcBef>
                <a:spcPts val="0"/>
              </a:spcBef>
              <a:spcAft>
                <a:spcPts val="0"/>
              </a:spcAft>
              <a:buNone/>
            </a:pPr>
            <a:r>
              <a:rPr lang="en-US" sz="1851">
                <a:solidFill>
                  <a:srgbClr val="FFFFFF"/>
                </a:solidFill>
                <a:latin typeface="Poppins Light"/>
                <a:ea typeface="Poppins Light"/>
                <a:cs typeface="Poppins Light"/>
                <a:sym typeface="Poppins Light"/>
              </a:rPr>
              <a:t>Continued use of Grants and E-rate funding for Audio Visual projects and infrastructure hardware.  ECF and Pegpetia grants since 2022 ha</a:t>
            </a:r>
            <a:r>
              <a:rPr lang="en-US" sz="1851">
                <a:solidFill>
                  <a:schemeClr val="lt1"/>
                </a:solidFill>
                <a:highlight>
                  <a:schemeClr val="dk1"/>
                </a:highlight>
                <a:latin typeface="Poppins Light"/>
                <a:ea typeface="Poppins Light"/>
                <a:cs typeface="Poppins Light"/>
                <a:sym typeface="Poppins Light"/>
              </a:rPr>
              <a:t>ve been </a:t>
            </a:r>
            <a:r>
              <a:rPr lang="en-US" sz="1851">
                <a:solidFill>
                  <a:schemeClr val="lt1"/>
                </a:solidFill>
                <a:highlight>
                  <a:schemeClr val="dk1"/>
                </a:highlight>
                <a:latin typeface="Poppins Light"/>
                <a:ea typeface="Poppins Light"/>
                <a:cs typeface="Poppins Light"/>
                <a:sym typeface="Poppins Light"/>
              </a:rPr>
              <a:t>1.4 Million</a:t>
            </a:r>
            <a:r>
              <a:rPr lang="en-US" sz="1851">
                <a:solidFill>
                  <a:schemeClr val="lt1"/>
                </a:solidFill>
                <a:highlight>
                  <a:schemeClr val="dk1"/>
                </a:highlight>
                <a:latin typeface="Poppins Light"/>
                <a:ea typeface="Poppins Light"/>
                <a:cs typeface="Poppins Light"/>
                <a:sym typeface="Poppins Light"/>
              </a:rPr>
              <a:t> </a:t>
            </a:r>
            <a:endParaRPr sz="1851">
              <a:solidFill>
                <a:schemeClr val="lt1"/>
              </a:solidFill>
              <a:highlight>
                <a:schemeClr val="dk1"/>
              </a:highlight>
              <a:latin typeface="Poppins Light"/>
              <a:ea typeface="Poppins Light"/>
              <a:cs typeface="Poppins Light"/>
              <a:sym typeface="Poppins Light"/>
            </a:endParaRPr>
          </a:p>
        </p:txBody>
      </p:sp>
      <p:sp>
        <p:nvSpPr>
          <p:cNvPr id="152" name="Google Shape;152;p5"/>
          <p:cNvSpPr txBox="1"/>
          <p:nvPr/>
        </p:nvSpPr>
        <p:spPr>
          <a:xfrm>
            <a:off x="5628781" y="6671019"/>
            <a:ext cx="3121512" cy="2308324"/>
          </a:xfrm>
          <a:prstGeom prst="rect">
            <a:avLst/>
          </a:prstGeom>
          <a:noFill/>
          <a:ln>
            <a:noFill/>
          </a:ln>
        </p:spPr>
        <p:txBody>
          <a:bodyPr anchorCtr="0" anchor="t" bIns="0" lIns="0" spcFirstLastPara="1" rIns="0" wrap="square" tIns="0">
            <a:spAutoFit/>
          </a:bodyPr>
          <a:lstStyle/>
          <a:p>
            <a:pPr indent="0" lvl="0" marL="0" marR="0" rtl="0" algn="ctr">
              <a:lnSpc>
                <a:spcPct val="162020"/>
              </a:lnSpc>
              <a:spcBef>
                <a:spcPts val="0"/>
              </a:spcBef>
              <a:spcAft>
                <a:spcPts val="0"/>
              </a:spcAft>
              <a:buNone/>
            </a:pPr>
            <a:r>
              <a:rPr lang="en-US" sz="1851">
                <a:solidFill>
                  <a:srgbClr val="FFFFFF"/>
                </a:solidFill>
                <a:latin typeface="Poppins Light"/>
                <a:ea typeface="Poppins Light"/>
                <a:cs typeface="Poppins Light"/>
                <a:sym typeface="Poppins Light"/>
              </a:rPr>
              <a:t>Update Northville Gymnasium for sound and Bluetooth.  Reimagine Hill &amp; Plain's stage and cafeteria for various events.</a:t>
            </a:r>
            <a:endParaRPr sz="1851">
              <a:solidFill>
                <a:srgbClr val="FFFFFF"/>
              </a:solidFill>
              <a:latin typeface="Poppins Light"/>
              <a:ea typeface="Poppins Light"/>
              <a:cs typeface="Poppins Light"/>
              <a:sym typeface="Poppins Light"/>
            </a:endParaRPr>
          </a:p>
        </p:txBody>
      </p:sp>
      <p:sp>
        <p:nvSpPr>
          <p:cNvPr id="153" name="Google Shape;153;p5"/>
          <p:cNvSpPr txBox="1"/>
          <p:nvPr/>
        </p:nvSpPr>
        <p:spPr>
          <a:xfrm>
            <a:off x="1850044" y="6671019"/>
            <a:ext cx="3121512" cy="2308324"/>
          </a:xfrm>
          <a:prstGeom prst="rect">
            <a:avLst/>
          </a:prstGeom>
          <a:noFill/>
          <a:ln>
            <a:noFill/>
          </a:ln>
        </p:spPr>
        <p:txBody>
          <a:bodyPr anchorCtr="0" anchor="t" bIns="0" lIns="0" spcFirstLastPara="1" rIns="0" wrap="square" tIns="0">
            <a:spAutoFit/>
          </a:bodyPr>
          <a:lstStyle/>
          <a:p>
            <a:pPr indent="0" lvl="0" marL="0" marR="0" rtl="0" algn="ctr">
              <a:lnSpc>
                <a:spcPct val="162020"/>
              </a:lnSpc>
              <a:spcBef>
                <a:spcPts val="0"/>
              </a:spcBef>
              <a:spcAft>
                <a:spcPts val="0"/>
              </a:spcAft>
              <a:buNone/>
            </a:pPr>
            <a:r>
              <a:rPr lang="en-US" sz="1851">
                <a:solidFill>
                  <a:srgbClr val="FFFFFF"/>
                </a:solidFill>
                <a:latin typeface="Poppins Light"/>
                <a:ea typeface="Poppins Light"/>
                <a:cs typeface="Poppins Light"/>
                <a:sym typeface="Poppins Light"/>
              </a:rPr>
              <a:t>Continuation of our 1 to 1 program.  Grades 3-12 use devices at home and school for school work.    K-2 use chrome books only in classrooms</a:t>
            </a:r>
            <a:endParaRPr sz="1851">
              <a:solidFill>
                <a:srgbClr val="FFFFFF"/>
              </a:solidFill>
              <a:latin typeface="Poppins Light"/>
              <a:ea typeface="Poppins Light"/>
              <a:cs typeface="Poppins Light"/>
              <a:sym typeface="Poppins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20"/>
        </a:solidFill>
      </p:bgPr>
    </p:bg>
    <p:spTree>
      <p:nvGrpSpPr>
        <p:cNvPr id="157" name="Shape 157"/>
        <p:cNvGrpSpPr/>
        <p:nvPr/>
      </p:nvGrpSpPr>
      <p:grpSpPr>
        <a:xfrm>
          <a:off x="0" y="0"/>
          <a:ext cx="0" cy="0"/>
          <a:chOff x="0" y="0"/>
          <a:chExt cx="0" cy="0"/>
        </a:xfrm>
      </p:grpSpPr>
      <p:sp>
        <p:nvSpPr>
          <p:cNvPr id="158" name="Google Shape;158;p6"/>
          <p:cNvSpPr txBox="1"/>
          <p:nvPr/>
        </p:nvSpPr>
        <p:spPr>
          <a:xfrm>
            <a:off x="1135300" y="1028700"/>
            <a:ext cx="15129600" cy="1130400"/>
          </a:xfrm>
          <a:prstGeom prst="rect">
            <a:avLst/>
          </a:prstGeom>
          <a:noFill/>
          <a:ln>
            <a:noFill/>
          </a:ln>
        </p:spPr>
        <p:txBody>
          <a:bodyPr anchorCtr="0" anchor="t" bIns="0" lIns="0" spcFirstLastPara="1" rIns="0" wrap="square" tIns="0">
            <a:spAutoFit/>
          </a:bodyPr>
          <a:lstStyle/>
          <a:p>
            <a:pPr indent="0" lvl="0" marL="0" marR="0" rtl="0" algn="l">
              <a:lnSpc>
                <a:spcPct val="72000"/>
              </a:lnSpc>
              <a:spcBef>
                <a:spcPts val="0"/>
              </a:spcBef>
              <a:spcAft>
                <a:spcPts val="0"/>
              </a:spcAft>
              <a:buNone/>
            </a:pPr>
            <a:r>
              <a:rPr lang="en-US" sz="10200">
                <a:solidFill>
                  <a:srgbClr val="01E9F8"/>
                </a:solidFill>
                <a:latin typeface="Arial"/>
                <a:ea typeface="Arial"/>
                <a:cs typeface="Arial"/>
                <a:sym typeface="Arial"/>
              </a:rPr>
              <a:t>Infrastructure Updates</a:t>
            </a:r>
            <a:endParaRPr sz="10200">
              <a:solidFill>
                <a:srgbClr val="01E9F8"/>
              </a:solidFill>
              <a:latin typeface="Arial"/>
              <a:ea typeface="Arial"/>
              <a:cs typeface="Arial"/>
              <a:sym typeface="Arial"/>
            </a:endParaRPr>
          </a:p>
        </p:txBody>
      </p:sp>
      <p:sp>
        <p:nvSpPr>
          <p:cNvPr id="159" name="Google Shape;159;p6"/>
          <p:cNvSpPr txBox="1"/>
          <p:nvPr/>
        </p:nvSpPr>
        <p:spPr>
          <a:xfrm>
            <a:off x="1821100" y="4152900"/>
            <a:ext cx="4775100" cy="686100"/>
          </a:xfrm>
          <a:prstGeom prst="rect">
            <a:avLst/>
          </a:prstGeom>
          <a:noFill/>
          <a:ln>
            <a:noFill/>
          </a:ln>
        </p:spPr>
        <p:txBody>
          <a:bodyPr anchorCtr="0" anchor="t" bIns="0" lIns="0" spcFirstLastPara="1" rIns="0" wrap="square" tIns="0">
            <a:spAutoFit/>
          </a:bodyPr>
          <a:lstStyle/>
          <a:p>
            <a:pPr indent="0" lvl="0" marL="0" marR="0" rtl="0" algn="ctr">
              <a:lnSpc>
                <a:spcPct val="71996"/>
              </a:lnSpc>
              <a:spcBef>
                <a:spcPts val="0"/>
              </a:spcBef>
              <a:spcAft>
                <a:spcPts val="0"/>
              </a:spcAft>
              <a:buNone/>
            </a:pPr>
            <a:r>
              <a:rPr lang="en-US" sz="6192">
                <a:solidFill>
                  <a:srgbClr val="01E9F8"/>
                </a:solidFill>
                <a:latin typeface="Arial"/>
                <a:ea typeface="Arial"/>
                <a:cs typeface="Arial"/>
                <a:sym typeface="Arial"/>
              </a:rPr>
              <a:t>*Switches</a:t>
            </a:r>
            <a:endParaRPr sz="6192">
              <a:solidFill>
                <a:srgbClr val="01E9F8"/>
              </a:solidFill>
              <a:latin typeface="Arial"/>
              <a:ea typeface="Arial"/>
              <a:cs typeface="Arial"/>
              <a:sym typeface="Arial"/>
            </a:endParaRPr>
          </a:p>
        </p:txBody>
      </p:sp>
      <p:sp>
        <p:nvSpPr>
          <p:cNvPr id="160" name="Google Shape;160;p6"/>
          <p:cNvSpPr txBox="1"/>
          <p:nvPr/>
        </p:nvSpPr>
        <p:spPr>
          <a:xfrm>
            <a:off x="7917075" y="4152900"/>
            <a:ext cx="6183600" cy="686100"/>
          </a:xfrm>
          <a:prstGeom prst="rect">
            <a:avLst/>
          </a:prstGeom>
          <a:noFill/>
          <a:ln>
            <a:noFill/>
          </a:ln>
        </p:spPr>
        <p:txBody>
          <a:bodyPr anchorCtr="0" anchor="t" bIns="0" lIns="0" spcFirstLastPara="1" rIns="0" wrap="square" tIns="0">
            <a:spAutoFit/>
          </a:bodyPr>
          <a:lstStyle/>
          <a:p>
            <a:pPr indent="0" lvl="0" marL="0" marR="0" rtl="0" algn="just">
              <a:lnSpc>
                <a:spcPct val="71996"/>
              </a:lnSpc>
              <a:spcBef>
                <a:spcPts val="0"/>
              </a:spcBef>
              <a:spcAft>
                <a:spcPts val="0"/>
              </a:spcAft>
              <a:buNone/>
            </a:pPr>
            <a:r>
              <a:rPr lang="en-US" sz="6192">
                <a:solidFill>
                  <a:srgbClr val="01E9F8"/>
                </a:solidFill>
                <a:latin typeface="Arial"/>
                <a:ea typeface="Arial"/>
                <a:cs typeface="Arial"/>
                <a:sym typeface="Arial"/>
              </a:rPr>
              <a:t>*Access Points</a:t>
            </a:r>
            <a:endParaRPr sz="6192">
              <a:solidFill>
                <a:srgbClr val="01E9F8"/>
              </a:solidFill>
              <a:latin typeface="Arial"/>
              <a:ea typeface="Arial"/>
              <a:cs typeface="Arial"/>
              <a:sym typeface="Arial"/>
            </a:endParaRPr>
          </a:p>
        </p:txBody>
      </p:sp>
      <p:sp>
        <p:nvSpPr>
          <p:cNvPr id="161" name="Google Shape;161;p6"/>
          <p:cNvSpPr txBox="1"/>
          <p:nvPr/>
        </p:nvSpPr>
        <p:spPr>
          <a:xfrm>
            <a:off x="1821100" y="4991100"/>
            <a:ext cx="4864500" cy="808800"/>
          </a:xfrm>
          <a:prstGeom prst="rect">
            <a:avLst/>
          </a:prstGeom>
          <a:noFill/>
          <a:ln>
            <a:noFill/>
          </a:ln>
        </p:spPr>
        <p:txBody>
          <a:bodyPr anchorCtr="0" anchor="t" bIns="0" lIns="0" spcFirstLastPara="1" rIns="0" wrap="square" tIns="0">
            <a:spAutoFit/>
          </a:bodyPr>
          <a:lstStyle/>
          <a:p>
            <a:pPr indent="0" lvl="0" marL="0" marR="0" rtl="0" algn="ctr">
              <a:lnSpc>
                <a:spcPct val="162059"/>
              </a:lnSpc>
              <a:spcBef>
                <a:spcPts val="0"/>
              </a:spcBef>
              <a:spcAft>
                <a:spcPts val="0"/>
              </a:spcAft>
              <a:buNone/>
            </a:pPr>
            <a:r>
              <a:rPr lang="en-US" sz="2004">
                <a:solidFill>
                  <a:srgbClr val="FFFFFF"/>
                </a:solidFill>
                <a:latin typeface="Poppins Light"/>
                <a:ea typeface="Poppins Light"/>
                <a:cs typeface="Poppins Light"/>
                <a:sym typeface="Poppins Light"/>
              </a:rPr>
              <a:t>There are 86 switches </a:t>
            </a:r>
            <a:r>
              <a:rPr lang="en-US" sz="2004">
                <a:solidFill>
                  <a:schemeClr val="lt1"/>
                </a:solidFill>
                <a:latin typeface="Poppins Light"/>
                <a:ea typeface="Poppins Light"/>
                <a:cs typeface="Poppins Light"/>
                <a:sym typeface="Poppins Light"/>
              </a:rPr>
              <a:t>IT </a:t>
            </a:r>
            <a:r>
              <a:rPr lang="en-US" sz="2004">
                <a:solidFill>
                  <a:schemeClr val="lt1"/>
                </a:solidFill>
                <a:latin typeface="Poppins Light"/>
                <a:ea typeface="Poppins Light"/>
                <a:cs typeface="Poppins Light"/>
                <a:sym typeface="Poppins Light"/>
              </a:rPr>
              <a:t>oversees.  IT has replaced 90 percent since 2022</a:t>
            </a:r>
            <a:endParaRPr sz="2400"/>
          </a:p>
        </p:txBody>
      </p:sp>
      <p:sp>
        <p:nvSpPr>
          <p:cNvPr id="162" name="Google Shape;162;p6"/>
          <p:cNvSpPr txBox="1"/>
          <p:nvPr/>
        </p:nvSpPr>
        <p:spPr>
          <a:xfrm>
            <a:off x="8145679" y="4991100"/>
            <a:ext cx="4888200" cy="1308900"/>
          </a:xfrm>
          <a:prstGeom prst="rect">
            <a:avLst/>
          </a:prstGeom>
          <a:noFill/>
          <a:ln>
            <a:noFill/>
          </a:ln>
        </p:spPr>
        <p:txBody>
          <a:bodyPr anchorCtr="0" anchor="t" bIns="0" lIns="0" spcFirstLastPara="1" rIns="0" wrap="square" tIns="0">
            <a:spAutoFit/>
          </a:bodyPr>
          <a:lstStyle/>
          <a:p>
            <a:pPr indent="0" lvl="0" marL="0" marR="0" rtl="0" algn="l">
              <a:lnSpc>
                <a:spcPct val="162059"/>
              </a:lnSpc>
              <a:spcBef>
                <a:spcPts val="0"/>
              </a:spcBef>
              <a:spcAft>
                <a:spcPts val="0"/>
              </a:spcAft>
              <a:buNone/>
            </a:pPr>
            <a:r>
              <a:rPr lang="en-US" sz="2004">
                <a:solidFill>
                  <a:srgbClr val="FFFFFF"/>
                </a:solidFill>
                <a:latin typeface="Poppins Light"/>
                <a:ea typeface="Poppins Light"/>
                <a:cs typeface="Poppins Light"/>
                <a:sym typeface="Poppins Light"/>
              </a:rPr>
              <a:t>262 Access Points in our buildings providing internet to students and Staff</a:t>
            </a:r>
            <a:endParaRPr sz="1900"/>
          </a:p>
        </p:txBody>
      </p:sp>
      <p:sp>
        <p:nvSpPr>
          <p:cNvPr id="163" name="Google Shape;163;p6"/>
          <p:cNvSpPr txBox="1"/>
          <p:nvPr/>
        </p:nvSpPr>
        <p:spPr>
          <a:xfrm>
            <a:off x="2583100" y="6591300"/>
            <a:ext cx="3290100" cy="686100"/>
          </a:xfrm>
          <a:prstGeom prst="rect">
            <a:avLst/>
          </a:prstGeom>
          <a:noFill/>
          <a:ln>
            <a:noFill/>
          </a:ln>
        </p:spPr>
        <p:txBody>
          <a:bodyPr anchorCtr="0" anchor="t" bIns="0" lIns="0" spcFirstLastPara="1" rIns="0" wrap="square" tIns="0">
            <a:spAutoFit/>
          </a:bodyPr>
          <a:lstStyle/>
          <a:p>
            <a:pPr indent="0" lvl="0" marL="0" marR="0" rtl="0" algn="ctr">
              <a:lnSpc>
                <a:spcPct val="71996"/>
              </a:lnSpc>
              <a:spcBef>
                <a:spcPts val="0"/>
              </a:spcBef>
              <a:spcAft>
                <a:spcPts val="0"/>
              </a:spcAft>
              <a:buNone/>
            </a:pPr>
            <a:r>
              <a:rPr lang="en-US" sz="6192">
                <a:solidFill>
                  <a:srgbClr val="01E9F8"/>
                </a:solidFill>
                <a:latin typeface="Arial"/>
                <a:ea typeface="Arial"/>
                <a:cs typeface="Arial"/>
                <a:sym typeface="Arial"/>
              </a:rPr>
              <a:t>Servers</a:t>
            </a:r>
            <a:endParaRPr sz="6192">
              <a:solidFill>
                <a:srgbClr val="01E9F8"/>
              </a:solidFill>
              <a:latin typeface="Arial"/>
              <a:ea typeface="Arial"/>
              <a:cs typeface="Arial"/>
              <a:sym typeface="Arial"/>
            </a:endParaRPr>
          </a:p>
        </p:txBody>
      </p:sp>
      <p:sp>
        <p:nvSpPr>
          <p:cNvPr id="164" name="Google Shape;164;p6"/>
          <p:cNvSpPr txBox="1"/>
          <p:nvPr/>
        </p:nvSpPr>
        <p:spPr>
          <a:xfrm>
            <a:off x="7993279" y="6591300"/>
            <a:ext cx="3290100" cy="686100"/>
          </a:xfrm>
          <a:prstGeom prst="rect">
            <a:avLst/>
          </a:prstGeom>
          <a:noFill/>
          <a:ln>
            <a:noFill/>
          </a:ln>
        </p:spPr>
        <p:txBody>
          <a:bodyPr anchorCtr="0" anchor="t" bIns="0" lIns="0" spcFirstLastPara="1" rIns="0" wrap="square" tIns="0">
            <a:spAutoFit/>
          </a:bodyPr>
          <a:lstStyle/>
          <a:p>
            <a:pPr indent="0" lvl="0" marL="0" marR="0" rtl="0" algn="l">
              <a:lnSpc>
                <a:spcPct val="71996"/>
              </a:lnSpc>
              <a:spcBef>
                <a:spcPts val="0"/>
              </a:spcBef>
              <a:spcAft>
                <a:spcPts val="0"/>
              </a:spcAft>
              <a:buNone/>
            </a:pPr>
            <a:r>
              <a:rPr lang="en-US" sz="6192">
                <a:solidFill>
                  <a:srgbClr val="01E9F8"/>
                </a:solidFill>
                <a:latin typeface="Arial"/>
                <a:ea typeface="Arial"/>
                <a:cs typeface="Arial"/>
                <a:sym typeface="Arial"/>
              </a:rPr>
              <a:t>Phones</a:t>
            </a:r>
            <a:endParaRPr sz="6192">
              <a:solidFill>
                <a:srgbClr val="01E9F8"/>
              </a:solidFill>
              <a:latin typeface="Arial"/>
              <a:ea typeface="Arial"/>
              <a:cs typeface="Arial"/>
              <a:sym typeface="Arial"/>
            </a:endParaRPr>
          </a:p>
        </p:txBody>
      </p:sp>
      <p:sp>
        <p:nvSpPr>
          <p:cNvPr id="165" name="Google Shape;165;p6"/>
          <p:cNvSpPr txBox="1"/>
          <p:nvPr/>
        </p:nvSpPr>
        <p:spPr>
          <a:xfrm>
            <a:off x="1821100" y="7429500"/>
            <a:ext cx="4864500" cy="1308900"/>
          </a:xfrm>
          <a:prstGeom prst="rect">
            <a:avLst/>
          </a:prstGeom>
          <a:noFill/>
          <a:ln>
            <a:noFill/>
          </a:ln>
        </p:spPr>
        <p:txBody>
          <a:bodyPr anchorCtr="0" anchor="t" bIns="0" lIns="0" spcFirstLastPara="1" rIns="0" wrap="square" tIns="0">
            <a:spAutoFit/>
          </a:bodyPr>
          <a:lstStyle/>
          <a:p>
            <a:pPr indent="0" lvl="0" marL="0" marR="0" rtl="0" algn="ctr">
              <a:lnSpc>
                <a:spcPct val="162059"/>
              </a:lnSpc>
              <a:spcBef>
                <a:spcPts val="0"/>
              </a:spcBef>
              <a:spcAft>
                <a:spcPts val="0"/>
              </a:spcAft>
              <a:buNone/>
            </a:pPr>
            <a:r>
              <a:rPr lang="en-US" sz="2004">
                <a:solidFill>
                  <a:schemeClr val="lt1"/>
                </a:solidFill>
                <a:latin typeface="Poppins Light"/>
                <a:ea typeface="Poppins Light"/>
                <a:cs typeface="Poppins Light"/>
                <a:sym typeface="Poppins Light"/>
              </a:rPr>
              <a:t>We oversee 47 Servers both physical and Virtual to keep software and systems running daily</a:t>
            </a:r>
            <a:endParaRPr/>
          </a:p>
        </p:txBody>
      </p:sp>
      <p:sp>
        <p:nvSpPr>
          <p:cNvPr id="166" name="Google Shape;166;p6"/>
          <p:cNvSpPr txBox="1"/>
          <p:nvPr/>
        </p:nvSpPr>
        <p:spPr>
          <a:xfrm>
            <a:off x="7993279" y="7353300"/>
            <a:ext cx="4888200" cy="2193900"/>
          </a:xfrm>
          <a:prstGeom prst="rect">
            <a:avLst/>
          </a:prstGeom>
          <a:noFill/>
          <a:ln>
            <a:noFill/>
          </a:ln>
        </p:spPr>
        <p:txBody>
          <a:bodyPr anchorCtr="0" anchor="t" bIns="0" lIns="0" spcFirstLastPara="1" rIns="0" wrap="square" tIns="0">
            <a:spAutoFit/>
          </a:bodyPr>
          <a:lstStyle/>
          <a:p>
            <a:pPr indent="0" lvl="0" marL="0" marR="0" rtl="0" algn="l">
              <a:lnSpc>
                <a:spcPct val="162059"/>
              </a:lnSpc>
              <a:spcBef>
                <a:spcPts val="0"/>
              </a:spcBef>
              <a:spcAft>
                <a:spcPts val="0"/>
              </a:spcAft>
              <a:buNone/>
            </a:pPr>
            <a:r>
              <a:rPr lang="en-US" sz="1904">
                <a:solidFill>
                  <a:srgbClr val="FFFFFF"/>
                </a:solidFill>
                <a:latin typeface="Poppins Light"/>
                <a:ea typeface="Poppins Light"/>
                <a:cs typeface="Poppins Light"/>
                <a:sym typeface="Poppins Light"/>
              </a:rPr>
              <a:t>Currently there are 600 plus phones in use in our buildings,. We will start discussions this summer to replace current system during the 26-27 school year</a:t>
            </a:r>
            <a:endParaRPr sz="1800"/>
          </a:p>
        </p:txBody>
      </p:sp>
      <p:sp>
        <p:nvSpPr>
          <p:cNvPr id="167" name="Google Shape;167;p6"/>
          <p:cNvSpPr/>
          <p:nvPr/>
        </p:nvSpPr>
        <p:spPr>
          <a:xfrm>
            <a:off x="13794455" y="3606275"/>
            <a:ext cx="4417345" cy="6642625"/>
          </a:xfrm>
          <a:custGeom>
            <a:rect b="b" l="l" r="r" t="t"/>
            <a:pathLst>
              <a:path extrusionOk="0" h="6642625" w="4417345">
                <a:moveTo>
                  <a:pt x="0" y="0"/>
                </a:moveTo>
                <a:lnTo>
                  <a:pt x="4417345" y="0"/>
                </a:lnTo>
                <a:lnTo>
                  <a:pt x="4417345" y="6642625"/>
                </a:lnTo>
                <a:lnTo>
                  <a:pt x="0" y="6642625"/>
                </a:lnTo>
                <a:lnTo>
                  <a:pt x="0" y="0"/>
                </a:lnTo>
                <a:close/>
              </a:path>
            </a:pathLst>
          </a:custGeom>
          <a:blipFill rotWithShape="1">
            <a:blip r:embed="rId3">
              <a:alphaModFix/>
            </a:blip>
            <a:stretch>
              <a:fillRect b="0" l="0" r="0" t="0"/>
            </a:stretch>
          </a:blipFill>
          <a:ln>
            <a:noFill/>
          </a:ln>
        </p:spPr>
      </p:sp>
      <p:sp>
        <p:nvSpPr>
          <p:cNvPr id="168" name="Google Shape;168;p6"/>
          <p:cNvSpPr txBox="1"/>
          <p:nvPr/>
        </p:nvSpPr>
        <p:spPr>
          <a:xfrm>
            <a:off x="304800" y="9479364"/>
            <a:ext cx="85425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FFFF00"/>
                </a:solidFill>
                <a:latin typeface="Poppins Light"/>
                <a:ea typeface="Poppins Light"/>
                <a:cs typeface="Poppins Light"/>
                <a:sym typeface="Poppins Light"/>
              </a:rPr>
              <a:t>*E-Rate Savings for 2025 will be 60%</a:t>
            </a:r>
            <a:endParaRPr sz="2800">
              <a:solidFill>
                <a:srgbClr val="FFFF00"/>
              </a:solidFill>
              <a:latin typeface="Calibri"/>
              <a:ea typeface="Calibri"/>
              <a:cs typeface="Calibri"/>
              <a:sym typeface="Calibri"/>
            </a:endParaRPr>
          </a:p>
        </p:txBody>
      </p:sp>
      <p:sp>
        <p:nvSpPr>
          <p:cNvPr id="169" name="Google Shape;169;p6"/>
          <p:cNvSpPr txBox="1"/>
          <p:nvPr/>
        </p:nvSpPr>
        <p:spPr>
          <a:xfrm>
            <a:off x="3176300" y="2247900"/>
            <a:ext cx="8751900" cy="808800"/>
          </a:xfrm>
          <a:prstGeom prst="rect">
            <a:avLst/>
          </a:prstGeom>
          <a:noFill/>
          <a:ln>
            <a:noFill/>
          </a:ln>
        </p:spPr>
        <p:txBody>
          <a:bodyPr anchorCtr="0" anchor="t" bIns="0" lIns="0" spcFirstLastPara="1" rIns="0" wrap="square" tIns="0">
            <a:spAutoFit/>
          </a:bodyPr>
          <a:lstStyle/>
          <a:p>
            <a:pPr indent="0" lvl="0" marL="0" marR="0" rtl="0" algn="ctr">
              <a:lnSpc>
                <a:spcPct val="162059"/>
              </a:lnSpc>
              <a:spcBef>
                <a:spcPts val="0"/>
              </a:spcBef>
              <a:spcAft>
                <a:spcPts val="0"/>
              </a:spcAft>
              <a:buNone/>
            </a:pPr>
            <a:r>
              <a:rPr lang="en-US" sz="2004">
                <a:solidFill>
                  <a:srgbClr val="FFFFFF"/>
                </a:solidFill>
                <a:latin typeface="Poppins Light"/>
                <a:ea typeface="Poppins Light"/>
                <a:cs typeface="Poppins Light"/>
                <a:sym typeface="Poppins Light"/>
              </a:rPr>
              <a:t>Infrastructure Updates rely on budget, capital </a:t>
            </a:r>
            <a:r>
              <a:rPr lang="en-US" sz="2004">
                <a:solidFill>
                  <a:srgbClr val="FFFFFF"/>
                </a:solidFill>
                <a:latin typeface="Poppins Light"/>
                <a:ea typeface="Poppins Light"/>
                <a:cs typeface="Poppins Light"/>
                <a:sym typeface="Poppins Light"/>
              </a:rPr>
              <a:t>improvement</a:t>
            </a:r>
            <a:r>
              <a:rPr lang="en-US" sz="2004">
                <a:solidFill>
                  <a:srgbClr val="FFFFFF"/>
                </a:solidFill>
                <a:latin typeface="Poppins Light"/>
                <a:ea typeface="Poppins Light"/>
                <a:cs typeface="Poppins Light"/>
                <a:sym typeface="Poppins Light"/>
              </a:rPr>
              <a:t> funding and grants to have a continuous upgrade cycle</a:t>
            </a:r>
            <a:endParaRPr sz="2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7"/>
          <p:cNvSpPr/>
          <p:nvPr/>
        </p:nvSpPr>
        <p:spPr>
          <a:xfrm flipH="1">
            <a:off x="0" y="0"/>
            <a:ext cx="18288000" cy="10287000"/>
          </a:xfrm>
          <a:custGeom>
            <a:rect b="b" l="l" r="r" t="t"/>
            <a:pathLst>
              <a:path extrusionOk="0" h="10287000" w="18288000">
                <a:moveTo>
                  <a:pt x="18288000" y="0"/>
                </a:moveTo>
                <a:lnTo>
                  <a:pt x="0" y="0"/>
                </a:lnTo>
                <a:lnTo>
                  <a:pt x="0" y="10287000"/>
                </a:lnTo>
                <a:lnTo>
                  <a:pt x="18288000" y="10287000"/>
                </a:lnTo>
                <a:lnTo>
                  <a:pt x="18288000" y="0"/>
                </a:lnTo>
                <a:close/>
              </a:path>
            </a:pathLst>
          </a:custGeom>
          <a:blipFill rotWithShape="1">
            <a:blip r:embed="rId3">
              <a:alphaModFix/>
            </a:blip>
            <a:stretch>
              <a:fillRect b="0" l="0" r="0" t="0"/>
            </a:stretch>
          </a:blipFill>
          <a:ln>
            <a:noFill/>
          </a:ln>
        </p:spPr>
      </p:sp>
      <p:sp>
        <p:nvSpPr>
          <p:cNvPr id="175" name="Google Shape;175;p7"/>
          <p:cNvSpPr txBox="1"/>
          <p:nvPr/>
        </p:nvSpPr>
        <p:spPr>
          <a:xfrm>
            <a:off x="456450" y="723900"/>
            <a:ext cx="17571300" cy="1277700"/>
          </a:xfrm>
          <a:prstGeom prst="rect">
            <a:avLst/>
          </a:prstGeom>
          <a:noFill/>
          <a:ln>
            <a:noFill/>
          </a:ln>
        </p:spPr>
        <p:txBody>
          <a:bodyPr anchorCtr="0" anchor="t" bIns="0" lIns="0" spcFirstLastPara="1" rIns="0" wrap="square" tIns="0">
            <a:spAutoFit/>
          </a:bodyPr>
          <a:lstStyle/>
          <a:p>
            <a:pPr indent="0" lvl="0" marL="0" marR="0" rtl="0" algn="l">
              <a:lnSpc>
                <a:spcPct val="175927"/>
              </a:lnSpc>
              <a:spcBef>
                <a:spcPts val="0"/>
              </a:spcBef>
              <a:spcAft>
                <a:spcPts val="0"/>
              </a:spcAft>
              <a:buNone/>
            </a:pPr>
            <a:r>
              <a:rPr lang="en-US" sz="8300">
                <a:solidFill>
                  <a:srgbClr val="01E9F8"/>
                </a:solidFill>
                <a:latin typeface="Arial"/>
                <a:ea typeface="Arial"/>
                <a:cs typeface="Arial"/>
                <a:sym typeface="Arial"/>
              </a:rPr>
              <a:t>New Milford Public</a:t>
            </a:r>
            <a:r>
              <a:rPr lang="en-US" sz="8300">
                <a:solidFill>
                  <a:srgbClr val="01E9F8"/>
                </a:solidFill>
              </a:rPr>
              <a:t> </a:t>
            </a:r>
            <a:r>
              <a:rPr lang="en-US" sz="8300">
                <a:solidFill>
                  <a:srgbClr val="01E9F8"/>
                </a:solidFill>
                <a:latin typeface="Arial"/>
                <a:ea typeface="Arial"/>
                <a:cs typeface="Arial"/>
                <a:sym typeface="Arial"/>
              </a:rPr>
              <a:t>Schools Software</a:t>
            </a:r>
            <a:endParaRPr sz="8300">
              <a:solidFill>
                <a:srgbClr val="01E9F8"/>
              </a:solidFill>
              <a:latin typeface="Arial"/>
              <a:ea typeface="Arial"/>
              <a:cs typeface="Arial"/>
              <a:sym typeface="Arial"/>
            </a:endParaRPr>
          </a:p>
        </p:txBody>
      </p:sp>
      <p:sp>
        <p:nvSpPr>
          <p:cNvPr id="176" name="Google Shape;176;p7"/>
          <p:cNvSpPr/>
          <p:nvPr/>
        </p:nvSpPr>
        <p:spPr>
          <a:xfrm rot="-10061792">
            <a:off x="5766132" y="5308830"/>
            <a:ext cx="12392258" cy="5412911"/>
          </a:xfrm>
          <a:custGeom>
            <a:rect b="b" l="l" r="r" t="t"/>
            <a:pathLst>
              <a:path extrusionOk="0" h="5412911" w="9622953">
                <a:moveTo>
                  <a:pt x="9622953" y="5412911"/>
                </a:moveTo>
                <a:lnTo>
                  <a:pt x="0" y="5412911"/>
                </a:lnTo>
                <a:lnTo>
                  <a:pt x="0" y="0"/>
                </a:lnTo>
                <a:lnTo>
                  <a:pt x="9622953" y="0"/>
                </a:lnTo>
                <a:lnTo>
                  <a:pt x="9622953" y="5412911"/>
                </a:lnTo>
                <a:close/>
              </a:path>
            </a:pathLst>
          </a:custGeom>
          <a:blipFill rotWithShape="1">
            <a:blip r:embed="rId4">
              <a:alphaModFix/>
            </a:blip>
            <a:stretch>
              <a:fillRect b="0" l="0" r="0" t="0"/>
            </a:stretch>
          </a:blipFill>
          <a:ln>
            <a:noFill/>
          </a:ln>
        </p:spPr>
      </p:sp>
      <p:sp>
        <p:nvSpPr>
          <p:cNvPr id="177" name="Google Shape;177;p7"/>
          <p:cNvSpPr txBox="1"/>
          <p:nvPr/>
        </p:nvSpPr>
        <p:spPr>
          <a:xfrm>
            <a:off x="3998550" y="2791275"/>
            <a:ext cx="11970000" cy="331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400">
                <a:solidFill>
                  <a:schemeClr val="lt1"/>
                </a:solidFill>
                <a:latin typeface="Calibri"/>
                <a:ea typeface="Calibri"/>
                <a:cs typeface="Calibri"/>
                <a:sym typeface="Calibri"/>
              </a:rPr>
              <a:t>Core software programs are cloud based and feed all of our teaching and learning programs with information regarding demographics, classes, etc. using a single sign on to make ease of use for students and staff.</a:t>
            </a:r>
            <a:endParaRPr sz="34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20"/>
        </a:solidFill>
      </p:bgPr>
    </p:bg>
    <p:spTree>
      <p:nvGrpSpPr>
        <p:cNvPr id="181" name="Shape 181"/>
        <p:cNvGrpSpPr/>
        <p:nvPr/>
      </p:nvGrpSpPr>
      <p:grpSpPr>
        <a:xfrm>
          <a:off x="0" y="0"/>
          <a:ext cx="0" cy="0"/>
          <a:chOff x="0" y="0"/>
          <a:chExt cx="0" cy="0"/>
        </a:xfrm>
      </p:grpSpPr>
      <p:sp>
        <p:nvSpPr>
          <p:cNvPr id="182" name="Google Shape;182;p8"/>
          <p:cNvSpPr/>
          <p:nvPr/>
        </p:nvSpPr>
        <p:spPr>
          <a:xfrm flipH="1">
            <a:off x="-45720" y="0"/>
            <a:ext cx="18333720" cy="12781598"/>
          </a:xfrm>
          <a:custGeom>
            <a:rect b="b" l="l" r="r" t="t"/>
            <a:pathLst>
              <a:path extrusionOk="0" h="10287000" w="18288000">
                <a:moveTo>
                  <a:pt x="18288000" y="0"/>
                </a:moveTo>
                <a:lnTo>
                  <a:pt x="0" y="0"/>
                </a:lnTo>
                <a:lnTo>
                  <a:pt x="0" y="10287000"/>
                </a:lnTo>
                <a:lnTo>
                  <a:pt x="18288000" y="10287000"/>
                </a:lnTo>
                <a:lnTo>
                  <a:pt x="18288000" y="0"/>
                </a:lnTo>
                <a:close/>
              </a:path>
            </a:pathLst>
          </a:custGeom>
          <a:blipFill rotWithShape="1">
            <a:blip r:embed="rId3">
              <a:alphaModFix/>
            </a:blip>
            <a:stretch>
              <a:fillRect b="0" l="0" r="0" t="0"/>
            </a:stretch>
          </a:blipFill>
          <a:ln>
            <a:noFill/>
          </a:ln>
        </p:spPr>
      </p:sp>
      <p:sp>
        <p:nvSpPr>
          <p:cNvPr id="183" name="Google Shape;183;p8"/>
          <p:cNvSpPr txBox="1"/>
          <p:nvPr/>
        </p:nvSpPr>
        <p:spPr>
          <a:xfrm>
            <a:off x="2435750" y="1237250"/>
            <a:ext cx="13895400" cy="188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7400">
                <a:solidFill>
                  <a:srgbClr val="01E9F8"/>
                </a:solidFill>
                <a:latin typeface="Calibri"/>
                <a:ea typeface="Calibri"/>
                <a:cs typeface="Calibri"/>
                <a:sym typeface="Calibri"/>
              </a:rPr>
              <a:t>Communication Upgrades</a:t>
            </a:r>
            <a:endParaRPr sz="7400">
              <a:solidFill>
                <a:srgbClr val="01E9F8"/>
              </a:solidFill>
              <a:latin typeface="Calibri"/>
              <a:ea typeface="Calibri"/>
              <a:cs typeface="Calibri"/>
              <a:sym typeface="Calibri"/>
            </a:endParaRPr>
          </a:p>
        </p:txBody>
      </p:sp>
      <p:sp>
        <p:nvSpPr>
          <p:cNvPr id="184" name="Google Shape;184;p8"/>
          <p:cNvSpPr txBox="1"/>
          <p:nvPr/>
        </p:nvSpPr>
        <p:spPr>
          <a:xfrm>
            <a:off x="4105375" y="2839550"/>
            <a:ext cx="11445000" cy="239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rgbClr val="FFFF00"/>
                </a:solidFill>
                <a:latin typeface="Calibri"/>
                <a:ea typeface="Calibri"/>
                <a:cs typeface="Calibri"/>
                <a:sym typeface="Calibri"/>
              </a:rPr>
              <a:t>Our upgrade to ParentSquare has led to much better data and reporting for parents, students and staff.  We have weekly updates on our reachability for all New Milford Public Schools constituents.</a:t>
            </a:r>
            <a:endParaRPr sz="3200">
              <a:solidFill>
                <a:srgbClr val="FFFF00"/>
              </a:solidFill>
              <a:latin typeface="Calibri"/>
              <a:ea typeface="Calibri"/>
              <a:cs typeface="Calibri"/>
              <a:sym typeface="Calibri"/>
            </a:endParaRPr>
          </a:p>
          <a:p>
            <a:pPr indent="0" lvl="0" marL="0" rtl="0" algn="l">
              <a:spcBef>
                <a:spcPts val="0"/>
              </a:spcBef>
              <a:spcAft>
                <a:spcPts val="0"/>
              </a:spcAft>
              <a:buNone/>
            </a:pPr>
            <a:r>
              <a:t/>
            </a:r>
            <a:endParaRPr sz="3200">
              <a:solidFill>
                <a:srgbClr val="FFFF00"/>
              </a:solidFill>
              <a:latin typeface="Calibri"/>
              <a:ea typeface="Calibri"/>
              <a:cs typeface="Calibri"/>
              <a:sym typeface="Calibri"/>
            </a:endParaRPr>
          </a:p>
          <a:p>
            <a:pPr indent="0" lvl="0" marL="0" rtl="0" algn="l">
              <a:spcBef>
                <a:spcPts val="0"/>
              </a:spcBef>
              <a:spcAft>
                <a:spcPts val="0"/>
              </a:spcAft>
              <a:buNone/>
            </a:pPr>
            <a:r>
              <a:t/>
            </a:r>
            <a:endParaRPr sz="3200">
              <a:solidFill>
                <a:srgbClr val="FFFF00"/>
              </a:solidFill>
              <a:latin typeface="Calibri"/>
              <a:ea typeface="Calibri"/>
              <a:cs typeface="Calibri"/>
              <a:sym typeface="Calibri"/>
            </a:endParaRPr>
          </a:p>
        </p:txBody>
      </p:sp>
      <p:pic>
        <p:nvPicPr>
          <p:cNvPr id="185" name="Google Shape;185;p8"/>
          <p:cNvPicPr preferRelativeResize="0"/>
          <p:nvPr/>
        </p:nvPicPr>
        <p:blipFill>
          <a:blip r:embed="rId4">
            <a:alphaModFix/>
          </a:blip>
          <a:stretch>
            <a:fillRect/>
          </a:stretch>
        </p:blipFill>
        <p:spPr>
          <a:xfrm>
            <a:off x="-32825" y="5712625"/>
            <a:ext cx="18397025" cy="4932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0F20"/>
        </a:solidFill>
      </p:bgPr>
    </p:bg>
    <p:spTree>
      <p:nvGrpSpPr>
        <p:cNvPr id="189" name="Shape 189"/>
        <p:cNvGrpSpPr/>
        <p:nvPr/>
      </p:nvGrpSpPr>
      <p:grpSpPr>
        <a:xfrm>
          <a:off x="0" y="0"/>
          <a:ext cx="0" cy="0"/>
          <a:chOff x="0" y="0"/>
          <a:chExt cx="0" cy="0"/>
        </a:xfrm>
      </p:grpSpPr>
      <p:sp>
        <p:nvSpPr>
          <p:cNvPr id="190" name="Google Shape;190;p9"/>
          <p:cNvSpPr/>
          <p:nvPr/>
        </p:nvSpPr>
        <p:spPr>
          <a:xfrm flipH="1">
            <a:off x="11353800" y="1837456"/>
            <a:ext cx="7692319" cy="8438904"/>
          </a:xfrm>
          <a:custGeom>
            <a:rect b="b" l="l" r="r" t="t"/>
            <a:pathLst>
              <a:path extrusionOk="0" h="8438904" w="7692319">
                <a:moveTo>
                  <a:pt x="7692319" y="0"/>
                </a:moveTo>
                <a:lnTo>
                  <a:pt x="0" y="0"/>
                </a:lnTo>
                <a:lnTo>
                  <a:pt x="0" y="8438904"/>
                </a:lnTo>
                <a:lnTo>
                  <a:pt x="7692319" y="8438904"/>
                </a:lnTo>
                <a:lnTo>
                  <a:pt x="7692319" y="0"/>
                </a:lnTo>
                <a:close/>
              </a:path>
            </a:pathLst>
          </a:custGeom>
          <a:blipFill rotWithShape="1">
            <a:blip r:embed="rId3">
              <a:alphaModFix/>
            </a:blip>
            <a:stretch>
              <a:fillRect b="0" l="-133796" r="-39196" t="-65793"/>
            </a:stretch>
          </a:blipFill>
          <a:ln>
            <a:noFill/>
          </a:ln>
        </p:spPr>
      </p:sp>
      <p:sp>
        <p:nvSpPr>
          <p:cNvPr id="191" name="Google Shape;191;p9"/>
          <p:cNvSpPr txBox="1"/>
          <p:nvPr/>
        </p:nvSpPr>
        <p:spPr>
          <a:xfrm>
            <a:off x="990600" y="716825"/>
            <a:ext cx="16229400" cy="1108200"/>
          </a:xfrm>
          <a:prstGeom prst="rect">
            <a:avLst/>
          </a:prstGeom>
          <a:noFill/>
          <a:ln>
            <a:noFill/>
          </a:ln>
        </p:spPr>
        <p:txBody>
          <a:bodyPr anchorCtr="0" anchor="t" bIns="0" lIns="0" spcFirstLastPara="1" rIns="0" wrap="square" tIns="0">
            <a:spAutoFit/>
          </a:bodyPr>
          <a:lstStyle/>
          <a:p>
            <a:pPr indent="0" lvl="0" marL="0" marR="0" rtl="0" algn="just">
              <a:lnSpc>
                <a:spcPct val="72000"/>
              </a:lnSpc>
              <a:spcBef>
                <a:spcPts val="0"/>
              </a:spcBef>
              <a:spcAft>
                <a:spcPts val="0"/>
              </a:spcAft>
              <a:buNone/>
            </a:pPr>
            <a:r>
              <a:rPr lang="en-US" sz="10000">
                <a:solidFill>
                  <a:srgbClr val="01E9F8"/>
                </a:solidFill>
                <a:latin typeface="Arial"/>
                <a:ea typeface="Arial"/>
                <a:cs typeface="Arial"/>
                <a:sym typeface="Arial"/>
              </a:rPr>
              <a:t>Virtual Reality Goggles</a:t>
            </a:r>
            <a:endParaRPr sz="10000">
              <a:solidFill>
                <a:srgbClr val="01E9F8"/>
              </a:solidFill>
              <a:latin typeface="Arial"/>
              <a:ea typeface="Arial"/>
              <a:cs typeface="Arial"/>
              <a:sym typeface="Arial"/>
            </a:endParaRPr>
          </a:p>
        </p:txBody>
      </p:sp>
      <p:sp>
        <p:nvSpPr>
          <p:cNvPr id="192" name="Google Shape;192;p9"/>
          <p:cNvSpPr txBox="1"/>
          <p:nvPr/>
        </p:nvSpPr>
        <p:spPr>
          <a:xfrm>
            <a:off x="1811575" y="2095500"/>
            <a:ext cx="8399100" cy="2362500"/>
          </a:xfrm>
          <a:prstGeom prst="rect">
            <a:avLst/>
          </a:prstGeom>
          <a:noFill/>
          <a:ln>
            <a:noFill/>
          </a:ln>
        </p:spPr>
        <p:txBody>
          <a:bodyPr anchorCtr="0" anchor="t" bIns="0" lIns="0" spcFirstLastPara="1" rIns="0" wrap="square" tIns="0">
            <a:spAutoFit/>
          </a:bodyPr>
          <a:lstStyle/>
          <a:p>
            <a:pPr indent="0" lvl="0" marL="0" marR="0" rtl="0" algn="l">
              <a:lnSpc>
                <a:spcPct val="161988"/>
              </a:lnSpc>
              <a:spcBef>
                <a:spcPts val="0"/>
              </a:spcBef>
              <a:spcAft>
                <a:spcPts val="0"/>
              </a:spcAft>
              <a:buNone/>
            </a:pPr>
            <a:r>
              <a:rPr lang="en-US" sz="2052">
                <a:solidFill>
                  <a:srgbClr val="FFFFFF"/>
                </a:solidFill>
                <a:latin typeface="Poppins Light"/>
                <a:ea typeface="Poppins Light"/>
                <a:cs typeface="Poppins Light"/>
                <a:sym typeface="Poppins Light"/>
              </a:rPr>
              <a:t>Virtual Reality Goggles are being used in classrooms for students and teachers.  SNIS library is leading the way in their STEAM stations along with various staff using them K-12.  We added New Milford Public School drone footage for students this year using Facilities videos.</a:t>
            </a:r>
            <a:endParaRPr sz="2052">
              <a:solidFill>
                <a:srgbClr val="FFFFFF"/>
              </a:solidFill>
              <a:latin typeface="Poppins Light"/>
              <a:ea typeface="Poppins Light"/>
              <a:cs typeface="Poppins Light"/>
              <a:sym typeface="Poppins Light"/>
            </a:endParaRPr>
          </a:p>
        </p:txBody>
      </p:sp>
      <p:pic>
        <p:nvPicPr>
          <p:cNvPr id="193" name="Google Shape;193;p9"/>
          <p:cNvPicPr preferRelativeResize="0"/>
          <p:nvPr/>
        </p:nvPicPr>
        <p:blipFill rotWithShape="1">
          <a:blip r:embed="rId4">
            <a:alphaModFix/>
          </a:blip>
          <a:srcRect b="0" l="0" r="0" t="0"/>
          <a:stretch/>
        </p:blipFill>
        <p:spPr>
          <a:xfrm>
            <a:off x="1386925" y="4545394"/>
            <a:ext cx="3337475" cy="2503106"/>
          </a:xfrm>
          <a:prstGeom prst="rect">
            <a:avLst/>
          </a:prstGeom>
          <a:noFill/>
          <a:ln>
            <a:noFill/>
          </a:ln>
        </p:spPr>
      </p:pic>
      <p:pic>
        <p:nvPicPr>
          <p:cNvPr id="194" name="Google Shape;194;p9"/>
          <p:cNvPicPr preferRelativeResize="0"/>
          <p:nvPr/>
        </p:nvPicPr>
        <p:blipFill rotWithShape="1">
          <a:blip r:embed="rId5">
            <a:alphaModFix/>
          </a:blip>
          <a:srcRect b="0" l="0" r="0" t="0"/>
          <a:stretch/>
        </p:blipFill>
        <p:spPr>
          <a:xfrm>
            <a:off x="4933809" y="4533900"/>
            <a:ext cx="6191391" cy="5669526"/>
          </a:xfrm>
          <a:prstGeom prst="rect">
            <a:avLst/>
          </a:prstGeom>
          <a:noFill/>
          <a:ln>
            <a:noFill/>
          </a:ln>
        </p:spPr>
      </p:pic>
      <p:pic>
        <p:nvPicPr>
          <p:cNvPr id="195" name="Google Shape;195;p9"/>
          <p:cNvPicPr preferRelativeResize="0"/>
          <p:nvPr/>
        </p:nvPicPr>
        <p:blipFill rotWithShape="1">
          <a:blip r:embed="rId6">
            <a:alphaModFix/>
          </a:blip>
          <a:srcRect b="0" l="0" r="0" t="0"/>
          <a:stretch/>
        </p:blipFill>
        <p:spPr>
          <a:xfrm>
            <a:off x="1386925" y="7155426"/>
            <a:ext cx="3337475" cy="304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Turner, Jeffrey</dc:creator>
</cp:coreProperties>
</file>