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TT Rounds Condensed Bold" charset="1" panose="02000806030000020003"/>
      <p:regular r:id="rId17"/>
    </p:embeddedFont>
    <p:embeddedFont>
      <p:font typeface="Chunk Five" charset="1" panose="00000500000000000000"/>
      <p:regular r:id="rId18"/>
    </p:embeddedFont>
    <p:embeddedFont>
      <p:font typeface="Bebas Neue" charset="1" panose="00000500000000000000"/>
      <p:regular r:id="rId19"/>
    </p:embeddedFont>
    <p:embeddedFont>
      <p:font typeface="Handy Casual" charset="1" panose="00000500000000000000"/>
      <p:regular r:id="rId20"/>
    </p:embeddedFont>
    <p:embeddedFont>
      <p:font typeface="TT Rounds Condensed" charset="1" panose="02000506030000020003"/>
      <p:regular r:id="rId21"/>
    </p:embeddedFont>
    <p:embeddedFont>
      <p:font typeface="Arimo Bold" charset="1" panose="020B0704020202020204"/>
      <p:regular r:id="rId22"/>
    </p:embeddedFont>
    <p:embeddedFont>
      <p:font typeface="Arimo" charset="1" panose="020B0604020202020204"/>
      <p:regular r:id="rId23"/>
    </p:embeddedFont>
    <p:embeddedFont>
      <p:font typeface="Times New Roman" charset="1" panose="02020603050405020304"/>
      <p:regular r:id="rId24"/>
    </p:embeddedFont>
    <p:embeddedFont>
      <p:font typeface="Calibri (MS)" charset="1" panose="020F0502020204030204"/>
      <p:regular r:id="rId25"/>
    </p:embeddedFont>
    <p:embeddedFont>
      <p:font typeface="Arimo Bold Italics" charset="1" panose="020B070402020209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uen.org/core/englishlanguage/downloads/wida_intro.pdf" TargetMode="External" Type="http://schemas.openxmlformats.org/officeDocument/2006/relationships/hyperlink"/><Relationship Id="rId3" Target="../media/image5.png" Type="http://schemas.openxmlformats.org/officeDocument/2006/relationships/image"/><Relationship Id="rId4" Target="https://wida.wisc.edu/sites/default/files/resource/ACCESS-Sample-Individual-Score-Report-English.pdf" TargetMode="External" Type="http://schemas.openxmlformats.org/officeDocument/2006/relationships/hyperlink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60" y="7429500"/>
            <a:ext cx="18283428" cy="2857500"/>
            <a:chOff x="0" y="0"/>
            <a:chExt cx="24377904" cy="381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377904" cy="3810000"/>
            </a:xfrm>
            <a:custGeom>
              <a:avLst/>
              <a:gdLst/>
              <a:ahLst/>
              <a:cxnLst/>
              <a:rect r="r" b="b" t="t" l="l"/>
              <a:pathLst>
                <a:path h="3810000" w="24377904">
                  <a:moveTo>
                    <a:pt x="0" y="0"/>
                  </a:moveTo>
                  <a:lnTo>
                    <a:pt x="24377904" y="0"/>
                  </a:lnTo>
                  <a:lnTo>
                    <a:pt x="24377904" y="3810000"/>
                  </a:lnTo>
                  <a:lnTo>
                    <a:pt x="0" y="38100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260" y="7359264"/>
            <a:ext cx="18283428" cy="96012"/>
            <a:chOff x="0" y="0"/>
            <a:chExt cx="24377904" cy="1280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77904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904">
                  <a:moveTo>
                    <a:pt x="0" y="0"/>
                  </a:moveTo>
                  <a:lnTo>
                    <a:pt x="24377904" y="0"/>
                  </a:lnTo>
                  <a:lnTo>
                    <a:pt x="24377904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779821" y="1439967"/>
            <a:ext cx="16733120" cy="4500044"/>
          </a:xfrm>
          <a:custGeom>
            <a:avLst/>
            <a:gdLst/>
            <a:ahLst/>
            <a:cxnLst/>
            <a:rect r="r" b="b" t="t" l="l"/>
            <a:pathLst>
              <a:path h="4500044" w="16733120">
                <a:moveTo>
                  <a:pt x="0" y="0"/>
                </a:moveTo>
                <a:lnTo>
                  <a:pt x="16733120" y="0"/>
                </a:lnTo>
                <a:lnTo>
                  <a:pt x="16733120" y="4500043"/>
                </a:lnTo>
                <a:lnTo>
                  <a:pt x="0" y="4500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 l="0" t="-3248" r="0" b="-26859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140301" y="1258696"/>
            <a:ext cx="9093018" cy="5774100"/>
          </a:xfrm>
          <a:custGeom>
            <a:avLst/>
            <a:gdLst/>
            <a:ahLst/>
            <a:cxnLst/>
            <a:rect r="r" b="b" t="t" l="l"/>
            <a:pathLst>
              <a:path h="5774100" w="9093018">
                <a:moveTo>
                  <a:pt x="0" y="0"/>
                </a:moveTo>
                <a:lnTo>
                  <a:pt x="9093019" y="0"/>
                </a:lnTo>
                <a:lnTo>
                  <a:pt x="9093019" y="5774100"/>
                </a:lnTo>
                <a:lnTo>
                  <a:pt x="0" y="5774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956" r="-9496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806725" y="7630325"/>
            <a:ext cx="15091253" cy="1871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1"/>
              </a:lnSpc>
            </a:pPr>
          </a:p>
          <a:p>
            <a:pPr algn="l">
              <a:lnSpc>
                <a:spcPts val="7261"/>
              </a:lnSpc>
            </a:pPr>
            <a:r>
              <a:rPr lang="en-US" b="true" sz="6723" spc="145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ESOL Parent Communication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85562" y="3689988"/>
            <a:ext cx="6146555" cy="2122958"/>
            <a:chOff x="0" y="0"/>
            <a:chExt cx="8195406" cy="283061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598389" y="-95250"/>
              <a:ext cx="4998629" cy="955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15"/>
                </a:lnSpc>
                <a:spcBef>
                  <a:spcPct val="0"/>
                </a:spcBef>
              </a:pPr>
              <a:r>
                <a:rPr lang="en-US" sz="4262" spc="579">
                  <a:solidFill>
                    <a:srgbClr val="000000"/>
                  </a:solidFill>
                  <a:latin typeface="Chunk Five"/>
                  <a:ea typeface="Chunk Five"/>
                  <a:cs typeface="Chunk Five"/>
                  <a:sym typeface="Chunk Five"/>
                </a:rPr>
                <a:t>English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427044"/>
              <a:ext cx="8195406" cy="15508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6"/>
                </a:lnSpc>
                <a:spcBef>
                  <a:spcPct val="0"/>
                </a:spcBef>
              </a:pPr>
              <a:r>
                <a:rPr lang="en-US" sz="6988" spc="950">
                  <a:solidFill>
                    <a:srgbClr val="004AAD"/>
                  </a:solidFill>
                  <a:latin typeface="Chunk Five"/>
                  <a:ea typeface="Chunk Five"/>
                  <a:cs typeface="Chunk Five"/>
                  <a:sym typeface="Chunk Five"/>
                </a:rPr>
                <a:t>L</a:t>
              </a:r>
              <a:r>
                <a:rPr lang="en-US" sz="6988" spc="950">
                  <a:solidFill>
                    <a:srgbClr val="7B00BD"/>
                  </a:solidFill>
                  <a:latin typeface="Chunk Five"/>
                  <a:ea typeface="Chunk Five"/>
                  <a:cs typeface="Chunk Five"/>
                  <a:sym typeface="Chunk Five"/>
                </a:rPr>
                <a:t>a</a:t>
              </a:r>
              <a:r>
                <a:rPr lang="en-US" sz="6988" spc="950">
                  <a:solidFill>
                    <a:srgbClr val="FF66C4"/>
                  </a:solidFill>
                  <a:latin typeface="Chunk Five"/>
                  <a:ea typeface="Chunk Five"/>
                  <a:cs typeface="Chunk Five"/>
                  <a:sym typeface="Chunk Five"/>
                </a:rPr>
                <a:t>n</a:t>
              </a:r>
              <a:r>
                <a:rPr lang="en-US" sz="6988" spc="950">
                  <a:solidFill>
                    <a:srgbClr val="FF3131"/>
                  </a:solidFill>
                  <a:latin typeface="Chunk Five"/>
                  <a:ea typeface="Chunk Five"/>
                  <a:cs typeface="Chunk Five"/>
                  <a:sym typeface="Chunk Five"/>
                </a:rPr>
                <a:t>g</a:t>
              </a:r>
              <a:r>
                <a:rPr lang="en-US" sz="6988" spc="950">
                  <a:solidFill>
                    <a:srgbClr val="FF751F"/>
                  </a:solidFill>
                  <a:latin typeface="Chunk Five"/>
                  <a:ea typeface="Chunk Five"/>
                  <a:cs typeface="Chunk Five"/>
                  <a:sym typeface="Chunk Five"/>
                </a:rPr>
                <a:t>u</a:t>
              </a:r>
              <a:r>
                <a:rPr lang="en-US" sz="6988" spc="950">
                  <a:solidFill>
                    <a:srgbClr val="FFDE59"/>
                  </a:solidFill>
                  <a:latin typeface="Chunk Five"/>
                  <a:ea typeface="Chunk Five"/>
                  <a:cs typeface="Chunk Five"/>
                  <a:sym typeface="Chunk Five"/>
                </a:rPr>
                <a:t>a</a:t>
              </a:r>
              <a:r>
                <a:rPr lang="en-US" sz="6988" spc="950">
                  <a:solidFill>
                    <a:srgbClr val="00BF63"/>
                  </a:solidFill>
                  <a:latin typeface="Chunk Five"/>
                  <a:ea typeface="Chunk Five"/>
                  <a:cs typeface="Chunk Five"/>
                  <a:sym typeface="Chunk Five"/>
                </a:rPr>
                <a:t>g</a:t>
              </a:r>
              <a:r>
                <a:rPr lang="en-US" sz="6988" spc="950">
                  <a:solidFill>
                    <a:srgbClr val="38B6FF"/>
                  </a:solidFill>
                  <a:latin typeface="Chunk Five"/>
                  <a:ea typeface="Chunk Five"/>
                  <a:cs typeface="Chunk Five"/>
                  <a:sym typeface="Chunk Five"/>
                </a:rPr>
                <a:t>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598389" y="1956358"/>
              <a:ext cx="4998629" cy="8742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15"/>
                </a:lnSpc>
                <a:spcBef>
                  <a:spcPct val="0"/>
                </a:spcBef>
              </a:pPr>
              <a:r>
                <a:rPr lang="en-US" sz="4262" spc="1027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Learners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2068257"/>
            <a:ext cx="15937750" cy="7668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Teach your child to read, write, listen, &amp; speak in your home language.</a:t>
            </a:r>
          </a:p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Read to and with your child.</a:t>
            </a:r>
          </a:p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Come to school conferences &amp; functions.</a:t>
            </a:r>
          </a:p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Go to the public library.</a:t>
            </a:r>
          </a:p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Communicate with your child’s teacher</a:t>
            </a:r>
          </a:p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Help with homework</a:t>
            </a:r>
          </a:p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Ask questions</a:t>
            </a:r>
          </a:p>
          <a:p>
            <a:pPr algn="l">
              <a:lnSpc>
                <a:spcPts val="3800"/>
              </a:lnSpc>
            </a:pPr>
          </a:p>
          <a:p>
            <a:pPr algn="l" marL="687707" indent="-343853" lvl="1">
              <a:lnSpc>
                <a:spcPts val="380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910201" y="5693124"/>
            <a:ext cx="5812767" cy="4533958"/>
          </a:xfrm>
          <a:custGeom>
            <a:avLst/>
            <a:gdLst/>
            <a:ahLst/>
            <a:cxnLst/>
            <a:rect r="r" b="b" t="t" l="l"/>
            <a:pathLst>
              <a:path h="4533958" w="5812767">
                <a:moveTo>
                  <a:pt x="0" y="0"/>
                </a:moveTo>
                <a:lnTo>
                  <a:pt x="5812767" y="0"/>
                </a:lnTo>
                <a:lnTo>
                  <a:pt x="5812767" y="4533958"/>
                </a:lnTo>
                <a:lnTo>
                  <a:pt x="0" y="453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2177" y="505120"/>
            <a:ext cx="17878928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444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How can I help my child meet the challenging state academic standards?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9477" y="1336771"/>
            <a:ext cx="16233808" cy="757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9"/>
              </a:lnSpc>
            </a:pPr>
          </a:p>
          <a:p>
            <a:pPr algn="l">
              <a:lnSpc>
                <a:spcPts val="6896"/>
              </a:lnSpc>
            </a:pPr>
            <a:r>
              <a:rPr lang="en-US" b="true" sz="4033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David A Perdue Primary School </a:t>
            </a:r>
          </a:p>
          <a:p>
            <a:pPr algn="l" marL="729896" indent="-364948" lvl="1">
              <a:lnSpc>
                <a:spcPts val="6896"/>
              </a:lnSpc>
              <a:buFont typeface="Arial"/>
              <a:buChar char="•"/>
            </a:pPr>
            <a:r>
              <a:rPr lang="en-US" b="true" sz="4033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Jacqueline Hill </a:t>
            </a:r>
            <a:r>
              <a:rPr lang="en-US" b="true" sz="403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– </a:t>
            </a:r>
            <a:r>
              <a:rPr lang="en-US" sz="403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ESOL Teacher</a:t>
            </a:r>
          </a:p>
          <a:p>
            <a:pPr algn="l">
              <a:lnSpc>
                <a:spcPts val="4839"/>
              </a:lnSpc>
            </a:pPr>
          </a:p>
          <a:p>
            <a:pPr algn="l">
              <a:lnSpc>
                <a:spcPts val="4839"/>
              </a:lnSpc>
            </a:pPr>
          </a:p>
          <a:p>
            <a:pPr algn="l">
              <a:lnSpc>
                <a:spcPts val="4839"/>
              </a:lnSpc>
            </a:pPr>
            <a:r>
              <a:rPr lang="en-US" b="true" sz="4033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Central Registration Office</a:t>
            </a:r>
          </a:p>
          <a:p>
            <a:pPr algn="l" marL="729896" indent="-364948" lvl="1">
              <a:lnSpc>
                <a:spcPts val="4839"/>
              </a:lnSpc>
            </a:pPr>
          </a:p>
          <a:p>
            <a:pPr algn="l" marL="729896" indent="-364948" lvl="1">
              <a:lnSpc>
                <a:spcPts val="5606"/>
              </a:lnSpc>
              <a:buFont typeface="Arial"/>
              <a:buChar char="•"/>
            </a:pPr>
            <a:r>
              <a:rPr lang="en-US" b="true" sz="403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Sara Dean</a:t>
            </a:r>
            <a:r>
              <a:rPr lang="en-US" b="true" sz="4033" i="true">
                <a:solidFill>
                  <a:srgbClr val="000000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–</a:t>
            </a:r>
            <a:r>
              <a:rPr lang="en-US" sz="403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ESOL Instructional Specialist</a:t>
            </a:r>
          </a:p>
          <a:p>
            <a:pPr algn="l" marL="729896" indent="-364948" lvl="1">
              <a:lnSpc>
                <a:spcPts val="5606"/>
              </a:lnSpc>
              <a:buFont typeface="Arial"/>
              <a:buChar char="•"/>
            </a:pPr>
            <a:r>
              <a:rPr lang="en-US" b="true" sz="403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Jessica Perez – </a:t>
            </a:r>
            <a:r>
              <a:rPr lang="en-US" sz="403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ESOL Parent and Student Liaison</a:t>
            </a:r>
          </a:p>
          <a:p>
            <a:pPr algn="l" marL="729896" indent="-364948" lvl="1">
              <a:lnSpc>
                <a:spcPts val="5606"/>
              </a:lnSpc>
              <a:buFont typeface="Arial"/>
              <a:buChar char="•"/>
            </a:pPr>
            <a:r>
              <a:rPr lang="en-US" b="true" sz="403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Roslin Rodriguez – </a:t>
            </a:r>
            <a:r>
              <a:rPr lang="en-US" sz="403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System Translator/Interpreter</a:t>
            </a:r>
          </a:p>
          <a:p>
            <a:pPr algn="l" marL="729896" indent="-364948" lvl="1">
              <a:lnSpc>
                <a:spcPts val="5606"/>
              </a:lnSpc>
              <a:buFont typeface="Arial"/>
              <a:buChar char="•"/>
            </a:pPr>
            <a:r>
              <a:rPr lang="en-US" b="true" sz="403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Araceli Ulmer </a:t>
            </a:r>
            <a:r>
              <a:rPr lang="en-US" sz="403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– Houston County Migrant Home/School Liaison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880564" y="531063"/>
            <a:ext cx="10531635" cy="1684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46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Who are my ESOL contacts?</a:t>
            </a:r>
          </a:p>
          <a:p>
            <a:pPr algn="l">
              <a:lnSpc>
                <a:spcPts val="6562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260" y="9601200"/>
            <a:ext cx="18283428" cy="685800"/>
            <a:chOff x="0" y="0"/>
            <a:chExt cx="24377904" cy="91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77904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904">
                  <a:moveTo>
                    <a:pt x="0" y="0"/>
                  </a:moveTo>
                  <a:lnTo>
                    <a:pt x="24377904" y="0"/>
                  </a:lnTo>
                  <a:lnTo>
                    <a:pt x="24377904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25934" y="784191"/>
            <a:ext cx="18224123" cy="8312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What is ESOL? </a:t>
            </a:r>
          </a:p>
          <a:p>
            <a:pPr algn="l">
              <a:lnSpc>
                <a:spcPts val="4374"/>
              </a:lnSpc>
            </a:pPr>
          </a:p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How do you qualify for ESOL?</a:t>
            </a:r>
          </a:p>
          <a:p>
            <a:pPr algn="l">
              <a:lnSpc>
                <a:spcPts val="4374"/>
              </a:lnSpc>
            </a:pPr>
          </a:p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What are the ESOL program models?</a:t>
            </a:r>
          </a:p>
          <a:p>
            <a:pPr algn="l">
              <a:lnSpc>
                <a:spcPts val="4374"/>
              </a:lnSpc>
            </a:pPr>
          </a:p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What is the role of the ESOL teacher? What does my child do in ESOL? </a:t>
            </a:r>
          </a:p>
          <a:p>
            <a:pPr algn="l">
              <a:lnSpc>
                <a:spcPts val="4374"/>
              </a:lnSpc>
            </a:pPr>
          </a:p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How do I know when my child is proficient in English? What is  the ACCESS test?</a:t>
            </a:r>
          </a:p>
          <a:p>
            <a:pPr algn="l">
              <a:lnSpc>
                <a:spcPts val="4374"/>
              </a:lnSpc>
            </a:pPr>
          </a:p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What are the Language Proficiency Levels? </a:t>
            </a:r>
          </a:p>
          <a:p>
            <a:pPr algn="l">
              <a:lnSpc>
                <a:spcPts val="4374"/>
              </a:lnSpc>
            </a:pPr>
          </a:p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How can I help my child be successful at school?</a:t>
            </a:r>
          </a:p>
          <a:p>
            <a:pPr algn="l">
              <a:lnSpc>
                <a:spcPts val="4374"/>
              </a:lnSpc>
            </a:pPr>
          </a:p>
          <a:p>
            <a:pPr algn="l" marL="813816" indent="-406908" lvl="1">
              <a:lnSpc>
                <a:spcPts val="4374"/>
              </a:lnSpc>
              <a:buFont typeface="Arial"/>
              <a:buChar char="•"/>
            </a:pPr>
            <a:r>
              <a:rPr lang="en-US" sz="4500">
                <a:solidFill>
                  <a:srgbClr val="404040"/>
                </a:solidFill>
                <a:latin typeface="Handy Casual"/>
                <a:ea typeface="Handy Casual"/>
                <a:cs typeface="Handy Casual"/>
                <a:sym typeface="Handy Casual"/>
              </a:rPr>
              <a:t>Who are my ESOL contacts?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574" y="9550972"/>
            <a:ext cx="18283428" cy="96012"/>
            <a:chOff x="0" y="0"/>
            <a:chExt cx="24377904" cy="1280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7904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904">
                  <a:moveTo>
                    <a:pt x="0" y="0"/>
                  </a:moveTo>
                  <a:lnTo>
                    <a:pt x="24377904" y="0"/>
                  </a:lnTo>
                  <a:lnTo>
                    <a:pt x="24377904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Freeform 11" id="11"/>
          <p:cNvSpPr/>
          <p:nvPr/>
        </p:nvSpPr>
        <p:spPr>
          <a:xfrm flipH="true" flipV="false" rot="0">
            <a:off x="10506409" y="0"/>
            <a:ext cx="7777019" cy="5239766"/>
          </a:xfrm>
          <a:custGeom>
            <a:avLst/>
            <a:gdLst/>
            <a:ahLst/>
            <a:cxnLst/>
            <a:rect r="r" b="b" t="t" l="l"/>
            <a:pathLst>
              <a:path h="5239766" w="7777019">
                <a:moveTo>
                  <a:pt x="7777019" y="0"/>
                </a:moveTo>
                <a:lnTo>
                  <a:pt x="0" y="0"/>
                </a:lnTo>
                <a:lnTo>
                  <a:pt x="0" y="5239766"/>
                </a:lnTo>
                <a:lnTo>
                  <a:pt x="7777019" y="5239766"/>
                </a:lnTo>
                <a:lnTo>
                  <a:pt x="7777019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AutoShape 10" id="10"/>
          <p:cNvSpPr/>
          <p:nvPr/>
        </p:nvSpPr>
        <p:spPr>
          <a:xfrm>
            <a:off x="902216" y="4886473"/>
            <a:ext cx="8088627" cy="0"/>
          </a:xfrm>
          <a:prstGeom prst="line">
            <a:avLst/>
          </a:prstGeom>
          <a:ln cap="rnd" w="9525">
            <a:solidFill>
              <a:srgbClr val="54545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9481380" y="-459055"/>
            <a:ext cx="6388684" cy="10691056"/>
            <a:chOff x="0" y="0"/>
            <a:chExt cx="6040276" cy="101080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040275" cy="10108016"/>
            </a:xfrm>
            <a:custGeom>
              <a:avLst/>
              <a:gdLst/>
              <a:ahLst/>
              <a:cxnLst/>
              <a:rect r="r" b="b" t="t" l="l"/>
              <a:pathLst>
                <a:path h="10108016" w="6040275">
                  <a:moveTo>
                    <a:pt x="0" y="0"/>
                  </a:moveTo>
                  <a:lnTo>
                    <a:pt x="6040275" y="0"/>
                  </a:lnTo>
                  <a:lnTo>
                    <a:pt x="6040275" y="10108016"/>
                  </a:lnTo>
                  <a:lnTo>
                    <a:pt x="0" y="10108016"/>
                  </a:lnTo>
                  <a:close/>
                </a:path>
              </a:pathLst>
            </a:custGeom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6040276" cy="100603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076"/>
                </a:lnSpc>
              </a:pPr>
              <a:r>
                <a:rPr lang="en-US" b="true" sz="4700" spc="398">
                  <a:solidFill>
                    <a:srgbClr val="545454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English Language Learning is an educational program for students who…</a:t>
              </a:r>
            </a:p>
            <a:p>
              <a:pPr algn="l">
                <a:lnSpc>
                  <a:spcPts val="5076"/>
                </a:lnSpc>
              </a:pPr>
              <a:r>
                <a:rPr lang="en-US" sz="4700" spc="398">
                  <a:solidFill>
                    <a:srgbClr val="54545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Speak or are exposed to more than one language.</a:t>
              </a:r>
            </a:p>
            <a:p>
              <a:pPr algn="l">
                <a:lnSpc>
                  <a:spcPts val="5076"/>
                </a:lnSpc>
              </a:pPr>
              <a:r>
                <a:rPr lang="en-US" sz="4700" spc="398">
                  <a:solidFill>
                    <a:srgbClr val="54545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Need support in understanding English used in the classroom and by peers.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H="true">
            <a:off x="8990843" y="894301"/>
            <a:ext cx="0" cy="8182296"/>
          </a:xfrm>
          <a:prstGeom prst="line">
            <a:avLst/>
          </a:prstGeom>
          <a:ln cap="rnd" w="9525">
            <a:solidFill>
              <a:srgbClr val="63705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2" y="9511413"/>
            <a:ext cx="18283238" cy="96012"/>
            <a:chOff x="0" y="0"/>
            <a:chExt cx="24377650" cy="1280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4575457" y="6608508"/>
            <a:ext cx="4342163" cy="2892966"/>
          </a:xfrm>
          <a:custGeom>
            <a:avLst/>
            <a:gdLst/>
            <a:ahLst/>
            <a:cxnLst/>
            <a:rect r="r" b="b" t="t" l="l"/>
            <a:pathLst>
              <a:path h="2892966" w="4342163">
                <a:moveTo>
                  <a:pt x="0" y="0"/>
                </a:moveTo>
                <a:lnTo>
                  <a:pt x="4342164" y="0"/>
                </a:lnTo>
                <a:lnTo>
                  <a:pt x="4342164" y="2892966"/>
                </a:lnTo>
                <a:lnTo>
                  <a:pt x="0" y="2892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95623" y="619488"/>
            <a:ext cx="7304833" cy="790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1"/>
              </a:lnSpc>
            </a:pPr>
            <a:r>
              <a:rPr lang="en-US" sz="4367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is ESOL?</a:t>
            </a:r>
          </a:p>
          <a:p>
            <a:pPr algn="just">
              <a:lnSpc>
                <a:spcPts val="5241"/>
              </a:lnSpc>
            </a:pPr>
          </a:p>
          <a:p>
            <a:pPr algn="just">
              <a:lnSpc>
                <a:spcPts val="5241"/>
              </a:lnSpc>
            </a:pPr>
            <a:r>
              <a:rPr lang="en-US" sz="436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436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nglish for</a:t>
            </a:r>
          </a:p>
          <a:p>
            <a:pPr algn="just">
              <a:lnSpc>
                <a:spcPts val="5241"/>
              </a:lnSpc>
            </a:pPr>
            <a:r>
              <a:rPr lang="en-US" sz="436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en-US" sz="436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peakers of</a:t>
            </a:r>
          </a:p>
          <a:p>
            <a:pPr algn="just">
              <a:lnSpc>
                <a:spcPts val="5241"/>
              </a:lnSpc>
            </a:pPr>
            <a:r>
              <a:rPr lang="en-US" sz="436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  <a:r>
              <a:rPr lang="en-US" sz="436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ther</a:t>
            </a:r>
          </a:p>
          <a:p>
            <a:pPr algn="just">
              <a:lnSpc>
                <a:spcPts val="5241"/>
              </a:lnSpc>
            </a:pPr>
            <a:r>
              <a:rPr lang="en-US" sz="436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  <a:r>
              <a:rPr lang="en-US" sz="436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anguages</a:t>
            </a:r>
          </a:p>
          <a:p>
            <a:pPr algn="just">
              <a:lnSpc>
                <a:spcPts val="5241"/>
              </a:lnSpc>
            </a:pPr>
          </a:p>
          <a:p>
            <a:pPr algn="just">
              <a:lnSpc>
                <a:spcPts val="5241"/>
              </a:lnSpc>
            </a:pPr>
            <a:r>
              <a:rPr lang="en-US" sz="4367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does ELL Stand for?</a:t>
            </a:r>
          </a:p>
          <a:p>
            <a:pPr algn="just">
              <a:lnSpc>
                <a:spcPts val="5241"/>
              </a:lnSpc>
            </a:pPr>
          </a:p>
          <a:p>
            <a:pPr algn="just">
              <a:lnSpc>
                <a:spcPts val="5241"/>
              </a:lnSpc>
            </a:pPr>
            <a:r>
              <a:rPr lang="en-US" sz="436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436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nglish</a:t>
            </a:r>
          </a:p>
          <a:p>
            <a:pPr algn="just">
              <a:lnSpc>
                <a:spcPts val="5241"/>
              </a:lnSpc>
            </a:pPr>
            <a:r>
              <a:rPr lang="en-US" sz="436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  <a:r>
              <a:rPr lang="en-US" sz="436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anguage</a:t>
            </a:r>
          </a:p>
          <a:p>
            <a:pPr algn="just">
              <a:lnSpc>
                <a:spcPts val="5241"/>
              </a:lnSpc>
            </a:pPr>
            <a:r>
              <a:rPr lang="en-US" sz="4367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L</a:t>
            </a:r>
            <a:r>
              <a:rPr lang="en-US" sz="436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earners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AutoShape 6" id="6"/>
          <p:cNvSpPr/>
          <p:nvPr/>
        </p:nvSpPr>
        <p:spPr>
          <a:xfrm>
            <a:off x="735740" y="2752559"/>
            <a:ext cx="978449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070314" y="419100"/>
            <a:ext cx="6188986" cy="8828722"/>
            <a:chOff x="0" y="0"/>
            <a:chExt cx="8251981" cy="117716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251981" cy="11771630"/>
            </a:xfrm>
            <a:custGeom>
              <a:avLst/>
              <a:gdLst/>
              <a:ahLst/>
              <a:cxnLst/>
              <a:rect r="r" b="b" t="t" l="l"/>
              <a:pathLst>
                <a:path h="11771630" w="8251981">
                  <a:moveTo>
                    <a:pt x="0" y="0"/>
                  </a:moveTo>
                  <a:lnTo>
                    <a:pt x="8251981" y="0"/>
                  </a:lnTo>
                  <a:lnTo>
                    <a:pt x="8251981" y="11771630"/>
                  </a:lnTo>
                  <a:lnTo>
                    <a:pt x="0" y="11771630"/>
                  </a:lnTo>
                  <a:close/>
                </a:path>
              </a:pathLst>
            </a:custGeom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8251981" cy="1172400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860"/>
                </a:lnSpc>
              </a:pPr>
              <a:r>
                <a:rPr lang="en-US" b="true" sz="4500" spc="381">
                  <a:solidFill>
                    <a:srgbClr val="40404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What does the W-APT /Screener measure? </a:t>
              </a:r>
              <a:r>
                <a:rPr lang="en-US" sz="4500" spc="381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It is used to measure the English language proficiency of students.  It allows us to determine if a child needs English language instructional services, and if so, at what level. The tests were developed by the WIDA Consortium.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>
            <a:off x="10520238" y="419100"/>
            <a:ext cx="0" cy="8828722"/>
          </a:xfrm>
          <a:prstGeom prst="line">
            <a:avLst/>
          </a:prstGeom>
          <a:ln cap="rnd" w="9525">
            <a:solidFill>
              <a:srgbClr val="63705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2" y="9511413"/>
            <a:ext cx="18283238" cy="96012"/>
            <a:chOff x="0" y="0"/>
            <a:chExt cx="24377650" cy="1280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028700" y="3372108"/>
            <a:ext cx="9491538" cy="455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At registration, if the home language survey indicates that a language other than English is spoken in the home, the ESOL teacher will administer the W-APT (WIDA ACCESS Placement Test for Kindergarten) or WIDA Screener (1ˢᵗ-12ᵗʰ graders).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57820" y="1009650"/>
            <a:ext cx="9962417" cy="146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How does my child qualify for ESOL?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AutoShape 6" id="6"/>
          <p:cNvSpPr/>
          <p:nvPr/>
        </p:nvSpPr>
        <p:spPr>
          <a:xfrm flipV="true">
            <a:off x="635948" y="2550153"/>
            <a:ext cx="9459866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582918" y="1028700"/>
            <a:ext cx="7338534" cy="8197785"/>
            <a:chOff x="0" y="0"/>
            <a:chExt cx="9784712" cy="109303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784711" cy="10930381"/>
            </a:xfrm>
            <a:custGeom>
              <a:avLst/>
              <a:gdLst/>
              <a:ahLst/>
              <a:cxnLst/>
              <a:rect r="r" b="b" t="t" l="l"/>
              <a:pathLst>
                <a:path h="10930381" w="9784711">
                  <a:moveTo>
                    <a:pt x="0" y="0"/>
                  </a:moveTo>
                  <a:lnTo>
                    <a:pt x="9784711" y="0"/>
                  </a:lnTo>
                  <a:lnTo>
                    <a:pt x="9784711" y="10930381"/>
                  </a:lnTo>
                  <a:lnTo>
                    <a:pt x="0" y="10930381"/>
                  </a:lnTo>
                  <a:close/>
                </a:path>
              </a:pathLst>
            </a:custGeom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9784712" cy="1088275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373"/>
                </a:lnSpc>
              </a:pPr>
              <a:r>
                <a:rPr lang="en-US" b="true" sz="4049" spc="449">
                  <a:solidFill>
                    <a:srgbClr val="40404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ESOL Models </a:t>
              </a:r>
            </a:p>
            <a:p>
              <a:pPr algn="l">
                <a:lnSpc>
                  <a:spcPts val="4265"/>
                </a:lnSpc>
              </a:pPr>
            </a:p>
            <a:p>
              <a:pPr algn="l">
                <a:lnSpc>
                  <a:spcPts val="4265"/>
                </a:lnSpc>
              </a:pPr>
              <a:r>
                <a:rPr lang="en-US" b="true" sz="3949" spc="440">
                  <a:solidFill>
                    <a:srgbClr val="40404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Scheduled Class- </a:t>
              </a:r>
              <a:r>
                <a:rPr lang="en-US" sz="3949" spc="440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Students are scheduled a class time with the ESOL teacher either in the classroom or the EL teachers' room.</a:t>
              </a:r>
            </a:p>
            <a:p>
              <a:pPr algn="l">
                <a:lnSpc>
                  <a:spcPts val="3833"/>
                </a:lnSpc>
              </a:pPr>
              <a:r>
                <a:rPr lang="en-US" sz="3549" spc="396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Sheltered content-Students are taught the academic content directly through the EL teacher.</a:t>
              </a:r>
            </a:p>
            <a:p>
              <a:pPr algn="l">
                <a:lnSpc>
                  <a:spcPts val="3833"/>
                </a:lnSpc>
              </a:pPr>
              <a:r>
                <a:rPr lang="en-US" sz="3549" spc="396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Consult-The ESOL teacher consults with the special education teacher to support the student.</a:t>
              </a:r>
            </a:p>
            <a:p>
              <a:pPr algn="l">
                <a:lnSpc>
                  <a:spcPts val="2754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 flipH="true">
            <a:off x="10095814" y="1028700"/>
            <a:ext cx="4763" cy="7853940"/>
          </a:xfrm>
          <a:prstGeom prst="line">
            <a:avLst/>
          </a:prstGeom>
          <a:ln cap="rnd" w="9525">
            <a:solidFill>
              <a:srgbClr val="63705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2" y="9511413"/>
            <a:ext cx="18283238" cy="96012"/>
            <a:chOff x="0" y="0"/>
            <a:chExt cx="24377650" cy="1280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635948" y="3152775"/>
            <a:ext cx="8972761" cy="459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3897" indent="-361948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Kindergarten-3ʳᵈ Grade students are served for 45 minutes daily.</a:t>
            </a:r>
          </a:p>
          <a:p>
            <a:pPr algn="l" marL="633412" indent="-316706" lvl="1">
              <a:lnSpc>
                <a:spcPts val="6264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4th-8th Grade students are served for 50 minutes daily.</a:t>
            </a:r>
          </a:p>
          <a:p>
            <a:pPr algn="l" marL="723897" indent="-361948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9ᵗʰ-12ᵗʰ Grade students are served one block minimum per year.</a:t>
            </a:r>
          </a:p>
          <a:p>
            <a:pPr algn="l" marL="723897" indent="-361948" lvl="1">
              <a:lnSpc>
                <a:spcPts val="479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635948" y="1562100"/>
            <a:ext cx="9459866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are the ESOL program segments?</a:t>
            </a:r>
          </a:p>
          <a:p>
            <a:pPr algn="l">
              <a:lnSpc>
                <a:spcPts val="3960"/>
              </a:lnSpc>
            </a:pPr>
          </a:p>
          <a:p>
            <a:pPr algn="l" marL="597217" indent="-298609" lvl="1">
              <a:lnSpc>
                <a:spcPts val="396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AutoShape 6" id="6"/>
          <p:cNvSpPr/>
          <p:nvPr/>
        </p:nvSpPr>
        <p:spPr>
          <a:xfrm flipV="true">
            <a:off x="1028700" y="2616292"/>
            <a:ext cx="9104552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699366" y="889104"/>
            <a:ext cx="6175383" cy="7581012"/>
            <a:chOff x="0" y="0"/>
            <a:chExt cx="8233844" cy="101080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233844" cy="10108016"/>
            </a:xfrm>
            <a:custGeom>
              <a:avLst/>
              <a:gdLst/>
              <a:ahLst/>
              <a:cxnLst/>
              <a:rect r="r" b="b" t="t" l="l"/>
              <a:pathLst>
                <a:path h="10108016" w="8233844">
                  <a:moveTo>
                    <a:pt x="0" y="0"/>
                  </a:moveTo>
                  <a:lnTo>
                    <a:pt x="8233844" y="0"/>
                  </a:lnTo>
                  <a:lnTo>
                    <a:pt x="8233844" y="10108016"/>
                  </a:lnTo>
                  <a:lnTo>
                    <a:pt x="0" y="10108016"/>
                  </a:lnTo>
                  <a:close/>
                </a:path>
              </a:pathLst>
            </a:custGeom>
          </p:spPr>
        </p:sp>
        <p:sp>
          <p:nvSpPr>
            <p:cNvPr name="TextBox 13" id="13"/>
            <p:cNvSpPr txBox="true"/>
            <p:nvPr/>
          </p:nvSpPr>
          <p:spPr>
            <a:xfrm>
              <a:off x="0" y="47625"/>
              <a:ext cx="8233844" cy="100603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697"/>
                </a:lnSpc>
              </a:pPr>
              <a:r>
                <a:rPr lang="en-US" b="true" sz="4349" spc="430">
                  <a:solidFill>
                    <a:srgbClr val="404040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What happens in your child’s ESOL class?</a:t>
              </a:r>
            </a:p>
            <a:p>
              <a:pPr algn="l">
                <a:lnSpc>
                  <a:spcPts val="3833"/>
                </a:lnSpc>
              </a:pPr>
            </a:p>
            <a:p>
              <a:pPr algn="l">
                <a:lnSpc>
                  <a:spcPts val="3833"/>
                </a:lnSpc>
              </a:pPr>
              <a:r>
                <a:rPr lang="en-US" sz="3549" spc="352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Extended time for students to process information</a:t>
              </a:r>
            </a:p>
            <a:p>
              <a:pPr algn="l">
                <a:lnSpc>
                  <a:spcPts val="3833"/>
                </a:lnSpc>
              </a:pPr>
              <a:r>
                <a:rPr lang="en-US" sz="3549" spc="352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Emphasis in vocabulary with visuals, reading &amp; writing instruction.</a:t>
              </a:r>
            </a:p>
            <a:p>
              <a:pPr algn="l">
                <a:lnSpc>
                  <a:spcPts val="3833"/>
                </a:lnSpc>
              </a:pPr>
              <a:r>
                <a:rPr lang="en-US" sz="3549" spc="352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Use of SIOP strategies &amp; other instructional strategies. </a:t>
              </a:r>
            </a:p>
            <a:p>
              <a:pPr algn="l">
                <a:lnSpc>
                  <a:spcPts val="3833"/>
                </a:lnSpc>
              </a:pPr>
              <a:r>
                <a:rPr lang="en-US" sz="3549" spc="352">
                  <a:solidFill>
                    <a:srgbClr val="40404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>
            <a:off x="10133252" y="641630"/>
            <a:ext cx="0" cy="8469021"/>
          </a:xfrm>
          <a:prstGeom prst="line">
            <a:avLst/>
          </a:prstGeom>
          <a:ln cap="rnd" w="9525">
            <a:solidFill>
              <a:srgbClr val="63705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2" y="9511413"/>
            <a:ext cx="18283238" cy="96012"/>
            <a:chOff x="0" y="0"/>
            <a:chExt cx="24377650" cy="12801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846561" y="2735355"/>
            <a:ext cx="9852805" cy="5166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2"/>
              </a:lnSpc>
            </a:pPr>
          </a:p>
          <a:p>
            <a:pPr algn="l" marL="683521" indent="-341760" lvl="1">
              <a:lnSpc>
                <a:spcPts val="4532"/>
              </a:lnSpc>
              <a:buFont typeface="Arial"/>
              <a:buChar char="•"/>
            </a:pPr>
            <a:r>
              <a:rPr lang="en-US" sz="377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Provides language support through academic content.</a:t>
            </a:r>
          </a:p>
          <a:p>
            <a:pPr algn="l">
              <a:lnSpc>
                <a:spcPts val="4532"/>
              </a:lnSpc>
            </a:pPr>
          </a:p>
          <a:p>
            <a:pPr algn="l" marL="683521" indent="-341760" lvl="1">
              <a:lnSpc>
                <a:spcPts val="4532"/>
              </a:lnSpc>
              <a:buFont typeface="Arial"/>
              <a:buChar char="•"/>
            </a:pPr>
            <a:r>
              <a:rPr lang="en-US" sz="377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Addresses 4ESOL domains- Reading, Writing, Listening, and Speaking.</a:t>
            </a:r>
          </a:p>
          <a:p>
            <a:pPr algn="l">
              <a:lnSpc>
                <a:spcPts val="4532"/>
              </a:lnSpc>
            </a:pPr>
          </a:p>
          <a:p>
            <a:pPr algn="l" marL="683521" indent="-341760" lvl="1">
              <a:lnSpc>
                <a:spcPts val="4532"/>
              </a:lnSpc>
              <a:buFont typeface="Arial"/>
              <a:buChar char="•"/>
            </a:pPr>
            <a:r>
              <a:rPr lang="en-US" sz="377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Supports students in meeting Georgia standards.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05478" y="1009650"/>
            <a:ext cx="8527454" cy="146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7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is the role of the ESOL teacher?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4489480" y="6726094"/>
            <a:ext cx="4237727" cy="2823386"/>
          </a:xfrm>
          <a:custGeom>
            <a:avLst/>
            <a:gdLst/>
            <a:ahLst/>
            <a:cxnLst/>
            <a:rect r="r" b="b" t="t" l="l"/>
            <a:pathLst>
              <a:path h="2823386" w="4237727">
                <a:moveTo>
                  <a:pt x="0" y="0"/>
                </a:moveTo>
                <a:lnTo>
                  <a:pt x="4237727" y="0"/>
                </a:lnTo>
                <a:lnTo>
                  <a:pt x="4237727" y="2823386"/>
                </a:lnTo>
                <a:lnTo>
                  <a:pt x="0" y="2823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AutoShape 6" id="6"/>
          <p:cNvSpPr/>
          <p:nvPr/>
        </p:nvSpPr>
        <p:spPr>
          <a:xfrm rot="2188">
            <a:off x="1785534" y="2606767"/>
            <a:ext cx="1495996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645920" y="429904"/>
            <a:ext cx="15087600" cy="2176135"/>
            <a:chOff x="0" y="0"/>
            <a:chExt cx="20116800" cy="29015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16800" cy="2901514"/>
            </a:xfrm>
            <a:custGeom>
              <a:avLst/>
              <a:gdLst/>
              <a:ahLst/>
              <a:cxnLst/>
              <a:rect r="r" b="b" t="t" l="l"/>
              <a:pathLst>
                <a:path h="2901514" w="20116800">
                  <a:moveTo>
                    <a:pt x="0" y="0"/>
                  </a:moveTo>
                  <a:lnTo>
                    <a:pt x="20116800" y="0"/>
                  </a:lnTo>
                  <a:lnTo>
                    <a:pt x="20116800" y="2901514"/>
                  </a:lnTo>
                  <a:lnTo>
                    <a:pt x="0" y="2901514"/>
                  </a:lnTo>
                  <a:close/>
                </a:path>
              </a:pathLst>
            </a:custGeom>
          </p:spPr>
        </p:sp>
        <p:sp>
          <p:nvSpPr>
            <p:cNvPr name="TextBox 9" id="9"/>
            <p:cNvSpPr txBox="true"/>
            <p:nvPr/>
          </p:nvSpPr>
          <p:spPr>
            <a:xfrm>
              <a:off x="0" y="66675"/>
              <a:ext cx="20116800" cy="2834839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5661"/>
                </a:lnSpc>
              </a:pPr>
              <a:r>
                <a:rPr lang="en-US" sz="5550" spc="-75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What is the purpose and use of the ACCESS test?</a:t>
              </a:r>
            </a:p>
            <a:p>
              <a:pPr algn="l">
                <a:lnSpc>
                  <a:spcPts val="566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45920" y="3140606"/>
            <a:ext cx="4938475" cy="2973811"/>
            <a:chOff x="0" y="0"/>
            <a:chExt cx="5846762" cy="35207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5875" y="15875"/>
              <a:ext cx="5814949" cy="3488944"/>
            </a:xfrm>
            <a:custGeom>
              <a:avLst/>
              <a:gdLst/>
              <a:ahLst/>
              <a:cxnLst/>
              <a:rect r="r" b="b" t="t" l="l"/>
              <a:pathLst>
                <a:path h="3488944" w="5814949">
                  <a:moveTo>
                    <a:pt x="0" y="0"/>
                  </a:moveTo>
                  <a:lnTo>
                    <a:pt x="5814949" y="0"/>
                  </a:lnTo>
                  <a:lnTo>
                    <a:pt x="5814949" y="3488944"/>
                  </a:lnTo>
                  <a:lnTo>
                    <a:pt x="0" y="3488944"/>
                  </a:lnTo>
                  <a:close/>
                </a:path>
              </a:pathLst>
            </a:custGeom>
            <a:solidFill>
              <a:srgbClr val="BD582C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846699" cy="3520694"/>
            </a:xfrm>
            <a:custGeom>
              <a:avLst/>
              <a:gdLst/>
              <a:ahLst/>
              <a:cxnLst/>
              <a:rect r="r" b="b" t="t" l="l"/>
              <a:pathLst>
                <a:path h="3520694" w="5846699">
                  <a:moveTo>
                    <a:pt x="15875" y="0"/>
                  </a:moveTo>
                  <a:lnTo>
                    <a:pt x="5830824" y="0"/>
                  </a:lnTo>
                  <a:cubicBezTo>
                    <a:pt x="5839587" y="0"/>
                    <a:pt x="5846699" y="7112"/>
                    <a:pt x="5846699" y="15875"/>
                  </a:cubicBezTo>
                  <a:lnTo>
                    <a:pt x="5846699" y="3504819"/>
                  </a:lnTo>
                  <a:cubicBezTo>
                    <a:pt x="5846699" y="3513582"/>
                    <a:pt x="5839587" y="3520694"/>
                    <a:pt x="5830824" y="3520694"/>
                  </a:cubicBezTo>
                  <a:lnTo>
                    <a:pt x="15875" y="3520694"/>
                  </a:lnTo>
                  <a:cubicBezTo>
                    <a:pt x="7112" y="3520694"/>
                    <a:pt x="0" y="3513582"/>
                    <a:pt x="0" y="3504819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3504819"/>
                  </a:lnTo>
                  <a:lnTo>
                    <a:pt x="15875" y="3504819"/>
                  </a:lnTo>
                  <a:lnTo>
                    <a:pt x="15875" y="3488944"/>
                  </a:lnTo>
                  <a:lnTo>
                    <a:pt x="5830824" y="3488944"/>
                  </a:lnTo>
                  <a:lnTo>
                    <a:pt x="5830824" y="3504819"/>
                  </a:lnTo>
                  <a:lnTo>
                    <a:pt x="5814949" y="3504819"/>
                  </a:lnTo>
                  <a:lnTo>
                    <a:pt x="5814949" y="15875"/>
                  </a:lnTo>
                  <a:lnTo>
                    <a:pt x="5830824" y="15875"/>
                  </a:lnTo>
                  <a:lnTo>
                    <a:pt x="5830824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922622" y="3281090"/>
            <a:ext cx="4385072" cy="2640567"/>
            <a:chOff x="0" y="0"/>
            <a:chExt cx="5846762" cy="35207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846762" cy="3520756"/>
            </a:xfrm>
            <a:custGeom>
              <a:avLst/>
              <a:gdLst/>
              <a:ahLst/>
              <a:cxnLst/>
              <a:rect r="r" b="b" t="t" l="l"/>
              <a:pathLst>
                <a:path h="3520756" w="5846762">
                  <a:moveTo>
                    <a:pt x="0" y="0"/>
                  </a:moveTo>
                  <a:lnTo>
                    <a:pt x="5846762" y="0"/>
                  </a:lnTo>
                  <a:lnTo>
                    <a:pt x="5846762" y="3520756"/>
                  </a:lnTo>
                  <a:lnTo>
                    <a:pt x="0" y="3520756"/>
                  </a:lnTo>
                  <a:close/>
                </a:path>
              </a:pathLst>
            </a:custGeom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5846762" cy="35493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671"/>
                </a:lnSpc>
              </a:pPr>
              <a:r>
                <a:rPr lang="en-US" sz="33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The ACCESS helps students and families understand students’ current level of English language proficiency. 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790551" y="3140606"/>
            <a:ext cx="4851663" cy="2921535"/>
            <a:chOff x="0" y="0"/>
            <a:chExt cx="5846762" cy="352075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5875" y="15875"/>
              <a:ext cx="5814949" cy="3488944"/>
            </a:xfrm>
            <a:custGeom>
              <a:avLst/>
              <a:gdLst/>
              <a:ahLst/>
              <a:cxnLst/>
              <a:rect r="r" b="b" t="t" l="l"/>
              <a:pathLst>
                <a:path h="3488944" w="5814949">
                  <a:moveTo>
                    <a:pt x="0" y="0"/>
                  </a:moveTo>
                  <a:lnTo>
                    <a:pt x="5814949" y="0"/>
                  </a:lnTo>
                  <a:lnTo>
                    <a:pt x="5814949" y="3488944"/>
                  </a:lnTo>
                  <a:lnTo>
                    <a:pt x="0" y="3488944"/>
                  </a:lnTo>
                  <a:close/>
                </a:path>
              </a:pathLst>
            </a:custGeom>
            <a:solidFill>
              <a:srgbClr val="86564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846699" cy="3520694"/>
            </a:xfrm>
            <a:custGeom>
              <a:avLst/>
              <a:gdLst/>
              <a:ahLst/>
              <a:cxnLst/>
              <a:rect r="r" b="b" t="t" l="l"/>
              <a:pathLst>
                <a:path h="3520694" w="5846699">
                  <a:moveTo>
                    <a:pt x="15875" y="0"/>
                  </a:moveTo>
                  <a:lnTo>
                    <a:pt x="5830824" y="0"/>
                  </a:lnTo>
                  <a:cubicBezTo>
                    <a:pt x="5839587" y="0"/>
                    <a:pt x="5846699" y="7112"/>
                    <a:pt x="5846699" y="15875"/>
                  </a:cubicBezTo>
                  <a:lnTo>
                    <a:pt x="5846699" y="3504819"/>
                  </a:lnTo>
                  <a:cubicBezTo>
                    <a:pt x="5846699" y="3513582"/>
                    <a:pt x="5839587" y="3520694"/>
                    <a:pt x="5830824" y="3520694"/>
                  </a:cubicBezTo>
                  <a:lnTo>
                    <a:pt x="15875" y="3520694"/>
                  </a:lnTo>
                  <a:cubicBezTo>
                    <a:pt x="7112" y="3520694"/>
                    <a:pt x="0" y="3513582"/>
                    <a:pt x="0" y="3504819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3504819"/>
                  </a:lnTo>
                  <a:lnTo>
                    <a:pt x="15875" y="3504819"/>
                  </a:lnTo>
                  <a:lnTo>
                    <a:pt x="15875" y="3488944"/>
                  </a:lnTo>
                  <a:lnTo>
                    <a:pt x="5830824" y="3488944"/>
                  </a:lnTo>
                  <a:lnTo>
                    <a:pt x="5830824" y="3504819"/>
                  </a:lnTo>
                  <a:lnTo>
                    <a:pt x="5814949" y="3504819"/>
                  </a:lnTo>
                  <a:lnTo>
                    <a:pt x="5814949" y="15875"/>
                  </a:lnTo>
                  <a:lnTo>
                    <a:pt x="5830824" y="15875"/>
                  </a:lnTo>
                  <a:lnTo>
                    <a:pt x="5830824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7023847" y="3140606"/>
            <a:ext cx="4385071" cy="2899028"/>
            <a:chOff x="0" y="0"/>
            <a:chExt cx="5846762" cy="386537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846762" cy="3865371"/>
            </a:xfrm>
            <a:custGeom>
              <a:avLst/>
              <a:gdLst/>
              <a:ahLst/>
              <a:cxnLst/>
              <a:rect r="r" b="b" t="t" l="l"/>
              <a:pathLst>
                <a:path h="3865371" w="5846762">
                  <a:moveTo>
                    <a:pt x="0" y="0"/>
                  </a:moveTo>
                  <a:lnTo>
                    <a:pt x="5846762" y="0"/>
                  </a:lnTo>
                  <a:lnTo>
                    <a:pt x="5846762" y="3865371"/>
                  </a:lnTo>
                  <a:lnTo>
                    <a:pt x="0" y="3865371"/>
                  </a:lnTo>
                  <a:close/>
                </a:path>
              </a:pathLst>
            </a:custGeom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5846762" cy="389394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63"/>
                </a:lnSpc>
              </a:pPr>
              <a:r>
                <a:rPr lang="en-US" sz="32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It serves as one of multiple measures used to determine whether students are prepared to exit English language support programs.  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794093" y="3140606"/>
            <a:ext cx="4771176" cy="2873068"/>
            <a:chOff x="0" y="0"/>
            <a:chExt cx="5846762" cy="3520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5875" y="15875"/>
              <a:ext cx="5814949" cy="3488944"/>
            </a:xfrm>
            <a:custGeom>
              <a:avLst/>
              <a:gdLst/>
              <a:ahLst/>
              <a:cxnLst/>
              <a:rect r="r" b="b" t="t" l="l"/>
              <a:pathLst>
                <a:path h="3488944" w="5814949">
                  <a:moveTo>
                    <a:pt x="0" y="0"/>
                  </a:moveTo>
                  <a:lnTo>
                    <a:pt x="5814949" y="0"/>
                  </a:lnTo>
                  <a:lnTo>
                    <a:pt x="5814949" y="3488944"/>
                  </a:lnTo>
                  <a:lnTo>
                    <a:pt x="0" y="3488944"/>
                  </a:lnTo>
                  <a:close/>
                </a:path>
              </a:pathLst>
            </a:custGeom>
            <a:solidFill>
              <a:srgbClr val="9B8357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846699" cy="3520694"/>
            </a:xfrm>
            <a:custGeom>
              <a:avLst/>
              <a:gdLst/>
              <a:ahLst/>
              <a:cxnLst/>
              <a:rect r="r" b="b" t="t" l="l"/>
              <a:pathLst>
                <a:path h="3520694" w="5846699">
                  <a:moveTo>
                    <a:pt x="15875" y="0"/>
                  </a:moveTo>
                  <a:lnTo>
                    <a:pt x="5830824" y="0"/>
                  </a:lnTo>
                  <a:cubicBezTo>
                    <a:pt x="5839587" y="0"/>
                    <a:pt x="5846699" y="7112"/>
                    <a:pt x="5846699" y="15875"/>
                  </a:cubicBezTo>
                  <a:lnTo>
                    <a:pt x="5846699" y="3504819"/>
                  </a:lnTo>
                  <a:cubicBezTo>
                    <a:pt x="5846699" y="3513582"/>
                    <a:pt x="5839587" y="3520694"/>
                    <a:pt x="5830824" y="3520694"/>
                  </a:cubicBezTo>
                  <a:lnTo>
                    <a:pt x="15875" y="3520694"/>
                  </a:lnTo>
                  <a:cubicBezTo>
                    <a:pt x="7112" y="3520694"/>
                    <a:pt x="0" y="3513582"/>
                    <a:pt x="0" y="3504819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3504819"/>
                  </a:lnTo>
                  <a:lnTo>
                    <a:pt x="15875" y="3504819"/>
                  </a:lnTo>
                  <a:lnTo>
                    <a:pt x="15875" y="3488944"/>
                  </a:lnTo>
                  <a:lnTo>
                    <a:pt x="5830824" y="3488944"/>
                  </a:lnTo>
                  <a:lnTo>
                    <a:pt x="5830824" y="3504819"/>
                  </a:lnTo>
                  <a:lnTo>
                    <a:pt x="5814949" y="3504819"/>
                  </a:lnTo>
                  <a:lnTo>
                    <a:pt x="5814949" y="15875"/>
                  </a:lnTo>
                  <a:lnTo>
                    <a:pt x="5830824" y="15875"/>
                  </a:lnTo>
                  <a:lnTo>
                    <a:pt x="5830824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1851764" y="3092836"/>
            <a:ext cx="4636044" cy="2920838"/>
            <a:chOff x="0" y="0"/>
            <a:chExt cx="6181391" cy="389445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181391" cy="3894451"/>
            </a:xfrm>
            <a:custGeom>
              <a:avLst/>
              <a:gdLst/>
              <a:ahLst/>
              <a:cxnLst/>
              <a:rect r="r" b="b" t="t" l="l"/>
              <a:pathLst>
                <a:path h="3894451" w="6181391">
                  <a:moveTo>
                    <a:pt x="0" y="0"/>
                  </a:moveTo>
                  <a:lnTo>
                    <a:pt x="6181391" y="0"/>
                  </a:lnTo>
                  <a:lnTo>
                    <a:pt x="6181391" y="3894451"/>
                  </a:lnTo>
                  <a:lnTo>
                    <a:pt x="0" y="3894451"/>
                  </a:lnTo>
                  <a:close/>
                </a:path>
              </a:pathLst>
            </a:custGeom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6181391" cy="392302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131"/>
                </a:lnSpc>
              </a:pPr>
              <a:r>
                <a:rPr lang="en-US" sz="28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It generates information that assists in determining whether ELLs have attained the language proficiency needed to participate meaningfully in content area classrooms without program support.  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115157" y="6322062"/>
            <a:ext cx="4935081" cy="2971767"/>
            <a:chOff x="0" y="0"/>
            <a:chExt cx="5846762" cy="352075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5875" y="15875"/>
              <a:ext cx="5814949" cy="3488944"/>
            </a:xfrm>
            <a:custGeom>
              <a:avLst/>
              <a:gdLst/>
              <a:ahLst/>
              <a:cxnLst/>
              <a:rect r="r" b="b" t="t" l="l"/>
              <a:pathLst>
                <a:path h="3488944" w="5814949">
                  <a:moveTo>
                    <a:pt x="0" y="0"/>
                  </a:moveTo>
                  <a:lnTo>
                    <a:pt x="5814949" y="0"/>
                  </a:lnTo>
                  <a:lnTo>
                    <a:pt x="5814949" y="3488944"/>
                  </a:lnTo>
                  <a:lnTo>
                    <a:pt x="0" y="3488944"/>
                  </a:lnTo>
                  <a:close/>
                </a:path>
              </a:pathLst>
            </a:custGeom>
            <a:solidFill>
              <a:srgbClr val="747049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846699" cy="3520694"/>
            </a:xfrm>
            <a:custGeom>
              <a:avLst/>
              <a:gdLst/>
              <a:ahLst/>
              <a:cxnLst/>
              <a:rect r="r" b="b" t="t" l="l"/>
              <a:pathLst>
                <a:path h="3520694" w="5846699">
                  <a:moveTo>
                    <a:pt x="15875" y="0"/>
                  </a:moveTo>
                  <a:lnTo>
                    <a:pt x="5830824" y="0"/>
                  </a:lnTo>
                  <a:cubicBezTo>
                    <a:pt x="5839587" y="0"/>
                    <a:pt x="5846699" y="7112"/>
                    <a:pt x="5846699" y="15875"/>
                  </a:cubicBezTo>
                  <a:lnTo>
                    <a:pt x="5846699" y="3504819"/>
                  </a:lnTo>
                  <a:cubicBezTo>
                    <a:pt x="5846699" y="3513582"/>
                    <a:pt x="5839587" y="3520694"/>
                    <a:pt x="5830824" y="3520694"/>
                  </a:cubicBezTo>
                  <a:lnTo>
                    <a:pt x="15875" y="3520694"/>
                  </a:lnTo>
                  <a:cubicBezTo>
                    <a:pt x="7112" y="3520694"/>
                    <a:pt x="0" y="3513582"/>
                    <a:pt x="0" y="3504819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3504819"/>
                  </a:lnTo>
                  <a:lnTo>
                    <a:pt x="15875" y="3504819"/>
                  </a:lnTo>
                  <a:lnTo>
                    <a:pt x="15875" y="3488944"/>
                  </a:lnTo>
                  <a:lnTo>
                    <a:pt x="5830824" y="3488944"/>
                  </a:lnTo>
                  <a:lnTo>
                    <a:pt x="5830824" y="3504819"/>
                  </a:lnTo>
                  <a:lnTo>
                    <a:pt x="5814949" y="3504819"/>
                  </a:lnTo>
                  <a:lnTo>
                    <a:pt x="5814949" y="15875"/>
                  </a:lnTo>
                  <a:lnTo>
                    <a:pt x="5830824" y="15875"/>
                  </a:lnTo>
                  <a:lnTo>
                    <a:pt x="5830824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4253125" y="6394801"/>
            <a:ext cx="4662539" cy="2899028"/>
            <a:chOff x="0" y="0"/>
            <a:chExt cx="5735274" cy="356602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735274" cy="3566023"/>
            </a:xfrm>
            <a:custGeom>
              <a:avLst/>
              <a:gdLst/>
              <a:ahLst/>
              <a:cxnLst/>
              <a:rect r="r" b="b" t="t" l="l"/>
              <a:pathLst>
                <a:path h="3566023" w="5735274">
                  <a:moveTo>
                    <a:pt x="0" y="0"/>
                  </a:moveTo>
                  <a:lnTo>
                    <a:pt x="5735274" y="0"/>
                  </a:lnTo>
                  <a:lnTo>
                    <a:pt x="5735274" y="3566023"/>
                  </a:lnTo>
                  <a:lnTo>
                    <a:pt x="0" y="3566023"/>
                  </a:lnTo>
                  <a:close/>
                </a:path>
              </a:pathLst>
            </a:custGeom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5735274" cy="35945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63"/>
                </a:lnSpc>
              </a:pPr>
              <a:r>
                <a:rPr lang="en-US" sz="32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It provides teachers with information they can use to enhance instruction and learning in programs for their English language learners.     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384223" y="6322062"/>
            <a:ext cx="4935081" cy="2971767"/>
            <a:chOff x="0" y="0"/>
            <a:chExt cx="5846762" cy="352075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5875" y="15875"/>
              <a:ext cx="5814949" cy="3488944"/>
            </a:xfrm>
            <a:custGeom>
              <a:avLst/>
              <a:gdLst/>
              <a:ahLst/>
              <a:cxnLst/>
              <a:rect r="r" b="b" t="t" l="l"/>
              <a:pathLst>
                <a:path h="3488944" w="5814949">
                  <a:moveTo>
                    <a:pt x="0" y="0"/>
                  </a:moveTo>
                  <a:lnTo>
                    <a:pt x="5814949" y="0"/>
                  </a:lnTo>
                  <a:lnTo>
                    <a:pt x="5814949" y="3488944"/>
                  </a:lnTo>
                  <a:lnTo>
                    <a:pt x="0" y="3488944"/>
                  </a:lnTo>
                  <a:close/>
                </a:path>
              </a:pathLst>
            </a:custGeom>
            <a:solidFill>
              <a:srgbClr val="94A088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846699" cy="3520694"/>
            </a:xfrm>
            <a:custGeom>
              <a:avLst/>
              <a:gdLst/>
              <a:ahLst/>
              <a:cxnLst/>
              <a:rect r="r" b="b" t="t" l="l"/>
              <a:pathLst>
                <a:path h="3520694" w="5846699">
                  <a:moveTo>
                    <a:pt x="15875" y="0"/>
                  </a:moveTo>
                  <a:lnTo>
                    <a:pt x="5830824" y="0"/>
                  </a:lnTo>
                  <a:cubicBezTo>
                    <a:pt x="5839587" y="0"/>
                    <a:pt x="5846699" y="7112"/>
                    <a:pt x="5846699" y="15875"/>
                  </a:cubicBezTo>
                  <a:lnTo>
                    <a:pt x="5846699" y="3504819"/>
                  </a:lnTo>
                  <a:cubicBezTo>
                    <a:pt x="5846699" y="3513582"/>
                    <a:pt x="5839587" y="3520694"/>
                    <a:pt x="5830824" y="3520694"/>
                  </a:cubicBezTo>
                  <a:lnTo>
                    <a:pt x="15875" y="3520694"/>
                  </a:lnTo>
                  <a:cubicBezTo>
                    <a:pt x="7112" y="3520694"/>
                    <a:pt x="0" y="3513582"/>
                    <a:pt x="0" y="3504819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3504819"/>
                  </a:lnTo>
                  <a:lnTo>
                    <a:pt x="15875" y="3504819"/>
                  </a:lnTo>
                  <a:lnTo>
                    <a:pt x="15875" y="3488944"/>
                  </a:lnTo>
                  <a:lnTo>
                    <a:pt x="5830824" y="3488944"/>
                  </a:lnTo>
                  <a:lnTo>
                    <a:pt x="5830824" y="3504819"/>
                  </a:lnTo>
                  <a:lnTo>
                    <a:pt x="5814949" y="3504819"/>
                  </a:lnTo>
                  <a:lnTo>
                    <a:pt x="5814949" y="15875"/>
                  </a:lnTo>
                  <a:lnTo>
                    <a:pt x="5830824" y="15875"/>
                  </a:lnTo>
                  <a:lnTo>
                    <a:pt x="5830824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9601557" y="6461524"/>
            <a:ext cx="4385072" cy="2640567"/>
            <a:chOff x="0" y="0"/>
            <a:chExt cx="5846762" cy="3520756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5846762" cy="3520756"/>
            </a:xfrm>
            <a:custGeom>
              <a:avLst/>
              <a:gdLst/>
              <a:ahLst/>
              <a:cxnLst/>
              <a:rect r="r" b="b" t="t" l="l"/>
              <a:pathLst>
                <a:path h="3520756" w="5846762">
                  <a:moveTo>
                    <a:pt x="0" y="0"/>
                  </a:moveTo>
                  <a:lnTo>
                    <a:pt x="5846762" y="0"/>
                  </a:lnTo>
                  <a:lnTo>
                    <a:pt x="5846762" y="3520756"/>
                  </a:lnTo>
                  <a:lnTo>
                    <a:pt x="0" y="3520756"/>
                  </a:lnTo>
                  <a:close/>
                </a:path>
              </a:pathLst>
            </a:custGeom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5846762" cy="35493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671"/>
                </a:lnSpc>
              </a:pPr>
              <a:r>
                <a:rPr lang="en-US" sz="33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It provides districts with information to help them evaluate the effectiveness of their ESL / bilingual programs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AutoShape 6" id="6"/>
          <p:cNvSpPr/>
          <p:nvPr/>
        </p:nvSpPr>
        <p:spPr>
          <a:xfrm>
            <a:off x="9280624" y="-4611654"/>
            <a:ext cx="0" cy="14959968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605843" y="1009650"/>
            <a:ext cx="8312240" cy="899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41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How do I know when my child is proficient in English?</a:t>
            </a:r>
          </a:p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l" marL="687220" indent="-343610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All ESOL students (grades K-12 &amp; waived) are required to take the ACCESS test yearly. (testing window: January-March)</a:t>
            </a:r>
          </a:p>
          <a:p>
            <a:pPr algn="l">
              <a:lnSpc>
                <a:spcPts val="4559"/>
              </a:lnSpc>
            </a:pPr>
          </a:p>
          <a:p>
            <a:pPr algn="l" marL="687220" indent="-343610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Parents will be given test results in May. </a:t>
            </a:r>
          </a:p>
          <a:p>
            <a:pPr algn="l">
              <a:lnSpc>
                <a:spcPts val="4559"/>
              </a:lnSpc>
            </a:pPr>
          </a:p>
          <a:p>
            <a:pPr algn="l" marL="687703" indent="-343851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results explain your child’s English proficiency level.</a:t>
            </a:r>
          </a:p>
          <a:p>
            <a:pPr algn="l" marL="597217" indent="-298609" lvl="1">
              <a:lnSpc>
                <a:spcPts val="3960"/>
              </a:lnSpc>
            </a:pPr>
          </a:p>
          <a:p>
            <a:pPr algn="l" marL="597217" indent="-298609" lvl="1">
              <a:lnSpc>
                <a:spcPts val="3960"/>
              </a:lnSpc>
            </a:pPr>
          </a:p>
          <a:p>
            <a:pPr algn="l" marL="597217" indent="-298609" lvl="1">
              <a:lnSpc>
                <a:spcPts val="396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794361" y="509588"/>
            <a:ext cx="8201888" cy="999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41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is the ACCESS test?</a:t>
            </a:r>
          </a:p>
          <a:p>
            <a:pPr algn="l">
              <a:lnSpc>
                <a:spcPts val="3960"/>
              </a:lnSpc>
            </a:pPr>
          </a:p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ccessing </a:t>
            </a:r>
            <a:r>
              <a:rPr lang="en-US" sz="3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omprehension and </a:t>
            </a:r>
            <a:r>
              <a:rPr lang="en-US" sz="3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ommunication in </a:t>
            </a:r>
            <a:r>
              <a:rPr lang="en-US" sz="3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E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nglish </a:t>
            </a:r>
            <a:r>
              <a:rPr lang="en-US" sz="3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tate-to-</a:t>
            </a:r>
            <a:r>
              <a:rPr lang="en-US" sz="3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tate.</a:t>
            </a:r>
          </a:p>
          <a:p>
            <a:pPr algn="l">
              <a:lnSpc>
                <a:spcPts val="4560"/>
              </a:lnSpc>
            </a:pPr>
          </a:p>
          <a:p>
            <a:pPr algn="l" marL="687705" indent="-343853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It assesses </a:t>
            </a:r>
            <a:r>
              <a:rPr lang="en-US" b="true" sz="3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reading, writing, listening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and </a:t>
            </a:r>
            <a:r>
              <a:rPr lang="en-US" b="true" sz="3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speaking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l">
              <a:lnSpc>
                <a:spcPts val="4560"/>
              </a:lnSpc>
            </a:pPr>
          </a:p>
          <a:p>
            <a:pPr algn="l" marL="687705" indent="-343853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Computer / paper based (1ˢᵗ-12ᵗʰ) Paper based (K)</a:t>
            </a:r>
          </a:p>
          <a:p>
            <a:pPr algn="l">
              <a:lnSpc>
                <a:spcPts val="4560"/>
              </a:lnSpc>
            </a:pPr>
          </a:p>
          <a:p>
            <a:pPr algn="l" marL="687705" indent="-343853" lvl="1">
              <a:lnSpc>
                <a:spcPts val="456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Must score a 4.7 or above on a 6.0-point scale to </a:t>
            </a:r>
            <a:r>
              <a:rPr lang="en-US" b="true" sz="3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exit</a:t>
            </a:r>
            <a:r>
              <a:rPr lang="en-US" sz="3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ESOL.</a:t>
            </a:r>
          </a:p>
          <a:p>
            <a:pPr algn="l" marL="597220" indent="-298610" lvl="1">
              <a:lnSpc>
                <a:spcPts val="3960"/>
              </a:lnSpc>
            </a:pPr>
          </a:p>
          <a:p>
            <a:pPr algn="l" marL="597220" indent="-298610" lvl="1">
              <a:lnSpc>
                <a:spcPts val="3960"/>
              </a:lnSpc>
            </a:pPr>
          </a:p>
          <a:p>
            <a:pPr algn="l" marL="597220" indent="-298610" lvl="1">
              <a:lnSpc>
                <a:spcPts val="3960"/>
              </a:lnSpc>
            </a:pPr>
          </a:p>
          <a:p>
            <a:pPr algn="l" marL="597220" indent="-298610" lvl="1">
              <a:lnSpc>
                <a:spcPts val="396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" y="9601200"/>
            <a:ext cx="18288000" cy="685800"/>
            <a:chOff x="0" y="0"/>
            <a:chExt cx="24384000" cy="91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501474"/>
            <a:ext cx="18288002" cy="98997"/>
            <a:chOff x="0" y="0"/>
            <a:chExt cx="24384002" cy="1319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1953"/>
            </a:xfrm>
            <a:custGeom>
              <a:avLst/>
              <a:gdLst/>
              <a:ahLst/>
              <a:cxnLst/>
              <a:rect r="r" b="b" t="t" l="l"/>
              <a:pathLst>
                <a:path h="13195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762" y="9601200"/>
            <a:ext cx="18283238" cy="685800"/>
            <a:chOff x="0" y="0"/>
            <a:chExt cx="24377650" cy="91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77650" cy="914400"/>
            </a:xfrm>
            <a:custGeom>
              <a:avLst/>
              <a:gdLst/>
              <a:ahLst/>
              <a:cxnLst/>
              <a:rect r="r" b="b" t="t" l="l"/>
              <a:pathLst>
                <a:path h="914400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BD582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2" y="9501474"/>
            <a:ext cx="18283238" cy="96012"/>
            <a:chOff x="0" y="0"/>
            <a:chExt cx="24377650" cy="1280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77650" cy="128016"/>
            </a:xfrm>
            <a:custGeom>
              <a:avLst/>
              <a:gdLst/>
              <a:ahLst/>
              <a:cxnLst/>
              <a:rect r="r" b="b" t="t" l="l"/>
              <a:pathLst>
                <a:path h="128016" w="24377650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4831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585440" y="7813591"/>
            <a:ext cx="2366190" cy="1687882"/>
            <a:chOff x="0" y="0"/>
            <a:chExt cx="3154920" cy="2250510"/>
          </a:xfrm>
        </p:grpSpPr>
        <p:sp>
          <p:nvSpPr>
            <p:cNvPr name="Freeform 11" id="11" descr="Related image">
              <a:hlinkClick r:id="rId2" tooltip="https://www.uen.org/core/englishlanguage/downloads/wida_intro.pdf"/>
            </p:cNvPr>
            <p:cNvSpPr/>
            <p:nvPr/>
          </p:nvSpPr>
          <p:spPr>
            <a:xfrm flipH="false" flipV="false" rot="0">
              <a:off x="0" y="0"/>
              <a:ext cx="3154934" cy="2250567"/>
            </a:xfrm>
            <a:custGeom>
              <a:avLst/>
              <a:gdLst/>
              <a:ahLst/>
              <a:cxnLst/>
              <a:rect r="r" b="b" t="t" l="l"/>
              <a:pathLst>
                <a:path h="2250567" w="3154934">
                  <a:moveTo>
                    <a:pt x="0" y="0"/>
                  </a:moveTo>
                  <a:lnTo>
                    <a:pt x="3154934" y="0"/>
                  </a:lnTo>
                  <a:lnTo>
                    <a:pt x="3154934" y="2250567"/>
                  </a:lnTo>
                  <a:lnTo>
                    <a:pt x="0" y="2250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897021" y="1242373"/>
            <a:ext cx="6244620" cy="8145155"/>
            <a:chOff x="0" y="0"/>
            <a:chExt cx="6298444" cy="8215360"/>
          </a:xfrm>
        </p:grpSpPr>
        <p:sp>
          <p:nvSpPr>
            <p:cNvPr name="Freeform 13" id="13">
              <a:hlinkClick r:id="rId4" tooltip="https://wida.wisc.edu/sites/default/files/resource/ACCESS-Sample-Individual-Score-Report-English.pdf"/>
            </p:cNvPr>
            <p:cNvSpPr/>
            <p:nvPr/>
          </p:nvSpPr>
          <p:spPr>
            <a:xfrm flipH="false" flipV="false" rot="0">
              <a:off x="0" y="0"/>
              <a:ext cx="6298438" cy="8215376"/>
            </a:xfrm>
            <a:custGeom>
              <a:avLst/>
              <a:gdLst/>
              <a:ahLst/>
              <a:cxnLst/>
              <a:rect r="r" b="b" t="t" l="l"/>
              <a:pathLst>
                <a:path h="8215376" w="6298438">
                  <a:moveTo>
                    <a:pt x="0" y="0"/>
                  </a:moveTo>
                  <a:lnTo>
                    <a:pt x="6298438" y="0"/>
                  </a:lnTo>
                  <a:lnTo>
                    <a:pt x="6298438" y="8215376"/>
                  </a:lnTo>
                  <a:lnTo>
                    <a:pt x="0" y="8215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395428" y="2522255"/>
            <a:ext cx="5194682" cy="6171487"/>
            <a:chOff x="0" y="0"/>
            <a:chExt cx="6926243" cy="8228649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6926243" cy="8228649"/>
              <a:chOff x="0" y="0"/>
              <a:chExt cx="1210650" cy="143829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210650" cy="1438299"/>
              </a:xfrm>
              <a:custGeom>
                <a:avLst/>
                <a:gdLst/>
                <a:ahLst/>
                <a:cxnLst/>
                <a:rect r="r" b="b" t="t" l="l"/>
                <a:pathLst>
                  <a:path h="1438299" w="1210650">
                    <a:moveTo>
                      <a:pt x="85896" y="0"/>
                    </a:moveTo>
                    <a:lnTo>
                      <a:pt x="1124754" y="0"/>
                    </a:lnTo>
                    <a:cubicBezTo>
                      <a:pt x="1172193" y="0"/>
                      <a:pt x="1210650" y="38457"/>
                      <a:pt x="1210650" y="85896"/>
                    </a:cubicBezTo>
                    <a:lnTo>
                      <a:pt x="1210650" y="1352403"/>
                    </a:lnTo>
                    <a:cubicBezTo>
                      <a:pt x="1210650" y="1399842"/>
                      <a:pt x="1172193" y="1438299"/>
                      <a:pt x="1124754" y="1438299"/>
                    </a:cubicBezTo>
                    <a:lnTo>
                      <a:pt x="85896" y="1438299"/>
                    </a:lnTo>
                    <a:cubicBezTo>
                      <a:pt x="38457" y="1438299"/>
                      <a:pt x="0" y="1399842"/>
                      <a:pt x="0" y="1352403"/>
                    </a:cubicBezTo>
                    <a:lnTo>
                      <a:pt x="0" y="85896"/>
                    </a:lnTo>
                    <a:cubicBezTo>
                      <a:pt x="0" y="38457"/>
                      <a:pt x="38457" y="0"/>
                      <a:pt x="85896" y="0"/>
                    </a:cubicBezTo>
                    <a:close/>
                  </a:path>
                </a:pathLst>
              </a:custGeom>
              <a:solidFill>
                <a:srgbClr val="D1B1A1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9525"/>
                <a:ext cx="1210650" cy="14287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58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37969" y="434646"/>
              <a:ext cx="6431130" cy="72944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What are the English Language Proficiency Levels?</a:t>
              </a:r>
            </a:p>
            <a:p>
              <a:pPr algn="l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</a:t>
              </a:r>
            </a:p>
            <a:p>
              <a:pPr algn="l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Stage 1: Entering</a:t>
              </a:r>
            </a:p>
            <a:p>
              <a:pPr algn="l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Stage 2: Beginning</a:t>
              </a:r>
            </a:p>
            <a:p>
              <a:pPr algn="l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Stage 3: Developing</a:t>
              </a:r>
            </a:p>
            <a:p>
              <a:pPr algn="l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Stage 4: Expanding</a:t>
              </a:r>
            </a:p>
            <a:p>
              <a:pPr algn="l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Stage 5: Bridging</a:t>
              </a:r>
            </a:p>
            <a:p>
              <a:pPr algn="l">
                <a:lnSpc>
                  <a:spcPts val="4318"/>
                </a:lnSpc>
              </a:pPr>
              <a:r>
                <a:rPr lang="en-US" sz="3598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  Stage 6: Reaching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-5400000">
            <a:off x="10304047" y="4162090"/>
            <a:ext cx="928996" cy="2891815"/>
          </a:xfrm>
          <a:custGeom>
            <a:avLst/>
            <a:gdLst/>
            <a:ahLst/>
            <a:cxnLst/>
            <a:rect r="r" b="b" t="t" l="l"/>
            <a:pathLst>
              <a:path h="2891815" w="928996">
                <a:moveTo>
                  <a:pt x="0" y="0"/>
                </a:moveTo>
                <a:lnTo>
                  <a:pt x="928996" y="0"/>
                </a:lnTo>
                <a:lnTo>
                  <a:pt x="928996" y="2891816"/>
                </a:lnTo>
                <a:lnTo>
                  <a:pt x="0" y="2891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897021" y="250154"/>
            <a:ext cx="13659434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166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Explanation of ACCESS Student Score Report.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DAG3qgNofuU</dc:identifier>
  <dcterms:modified xsi:type="dcterms:W3CDTF">2011-08-01T06:04:30Z</dcterms:modified>
  <cp:revision>1</cp:revision>
  <dc:title>ESOL Parent Communication</dc:title>
</cp:coreProperties>
</file>