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9236075" cy="7010400"/>
  <p:embeddedFontLst>
    <p:embeddedFont>
      <p:font typeface="Garamon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j58kpQwqxAcgoAPbXhmx854M6C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Garamond-regular.fntdata"/><Relationship Id="rId11" Type="http://schemas.openxmlformats.org/officeDocument/2006/relationships/slide" Target="slides/slide7.xml"/><Relationship Id="rId22" Type="http://schemas.openxmlformats.org/officeDocument/2006/relationships/font" Target="fonts/Garamond-italic.fntdata"/><Relationship Id="rId10" Type="http://schemas.openxmlformats.org/officeDocument/2006/relationships/slide" Target="slides/slide6.xml"/><Relationship Id="rId21" Type="http://schemas.openxmlformats.org/officeDocument/2006/relationships/font" Target="fonts/Garamond-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Garamon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4002299" cy="3517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231639" y="2"/>
            <a:ext cx="4002299" cy="351737"/>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23608" y="3373754"/>
            <a:ext cx="7388860" cy="276034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658664"/>
            <a:ext cx="4002299" cy="35173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231639" y="6658664"/>
            <a:ext cx="4002299" cy="35173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notes"/>
          <p:cNvSpPr txBox="1"/>
          <p:nvPr>
            <p:ph idx="1" type="body"/>
          </p:nvPr>
        </p:nvSpPr>
        <p:spPr>
          <a:xfrm>
            <a:off x="923608" y="3373754"/>
            <a:ext cx="7388860" cy="276034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“Welcome to the Annual Title I Parent Meeting. I appreciate everyone taking time out of your busy schedules to join us for this presentation.  Please take time to sign in using the Sign In to Event link on the screen.”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allow parents time to sign-in with the QR code or sheet.  Provide directions for use if needed.  </a:t>
            </a:r>
            <a:endParaRPr/>
          </a:p>
        </p:txBody>
      </p:sp>
      <p:sp>
        <p:nvSpPr>
          <p:cNvPr id="154" name="Google Shape;154;p1:notes"/>
          <p:cNvSpPr txBox="1"/>
          <p:nvPr>
            <p:ph idx="12" type="sldNum"/>
          </p:nvPr>
        </p:nvSpPr>
        <p:spPr>
          <a:xfrm>
            <a:off x="5231639" y="6658664"/>
            <a:ext cx="4002299" cy="3517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0: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1: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2: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3: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4: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5: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2:notes"/>
          <p:cNvSpPr txBox="1"/>
          <p:nvPr>
            <p:ph idx="1" type="body"/>
          </p:nvPr>
        </p:nvSpPr>
        <p:spPr>
          <a:xfrm>
            <a:off x="923608" y="3373754"/>
            <a:ext cx="7388860" cy="276034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Welcome all parents to the meeting! </a:t>
            </a:r>
            <a:endParaRPr/>
          </a:p>
          <a:p>
            <a:pPr indent="0" lvl="0" marL="0" rtl="0" algn="l">
              <a:spcBef>
                <a:spcPts val="0"/>
              </a:spcBef>
              <a:spcAft>
                <a:spcPts val="0"/>
              </a:spcAft>
              <a:buNone/>
            </a:pPr>
            <a:r>
              <a:rPr lang="en-US"/>
              <a:t>Housekeeping items </a:t>
            </a:r>
            <a:endParaRPr/>
          </a:p>
          <a:p>
            <a:pPr indent="0" lvl="0" marL="0" rtl="0" algn="l">
              <a:spcBef>
                <a:spcPts val="0"/>
              </a:spcBef>
              <a:spcAft>
                <a:spcPts val="0"/>
              </a:spcAft>
              <a:buNone/>
            </a:pPr>
            <a:r>
              <a:rPr lang="en-US"/>
              <a:t>Read the agenda for the meeting. </a:t>
            </a:r>
            <a:endParaRPr/>
          </a:p>
        </p:txBody>
      </p:sp>
      <p:sp>
        <p:nvSpPr>
          <p:cNvPr id="162" name="Google Shape;162;p2:notes"/>
          <p:cNvSpPr txBox="1"/>
          <p:nvPr>
            <p:ph idx="12" type="sldNum"/>
          </p:nvPr>
        </p:nvSpPr>
        <p:spPr>
          <a:xfrm>
            <a:off x="5231639" y="6658664"/>
            <a:ext cx="4002299" cy="3517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3:notes"/>
          <p:cNvSpPr txBox="1"/>
          <p:nvPr>
            <p:ph idx="1" type="body"/>
          </p:nvPr>
        </p:nvSpPr>
        <p:spPr>
          <a:xfrm>
            <a:off x="923608" y="3373754"/>
            <a:ext cx="7388860" cy="276034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3:notes"/>
          <p:cNvSpPr txBox="1"/>
          <p:nvPr>
            <p:ph idx="12" type="sldNum"/>
          </p:nvPr>
        </p:nvSpPr>
        <p:spPr>
          <a:xfrm>
            <a:off x="5231639" y="6658664"/>
            <a:ext cx="4002299" cy="3517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4: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5: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6: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7: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8:notes"/>
          <p:cNvSpPr txBox="1"/>
          <p:nvPr>
            <p:ph idx="1" type="body"/>
          </p:nvPr>
        </p:nvSpPr>
        <p:spPr>
          <a:xfrm>
            <a:off x="923608" y="3373754"/>
            <a:ext cx="7388860" cy="2760346"/>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What are the tests? Give overview</a:t>
            </a:r>
            <a:endParaRPr/>
          </a:p>
          <a:p>
            <a:pPr indent="-171450" lvl="0" marL="171450" rtl="0" algn="l">
              <a:spcBef>
                <a:spcPts val="0"/>
              </a:spcBef>
              <a:spcAft>
                <a:spcPts val="0"/>
              </a:spcAft>
              <a:buClr>
                <a:schemeClr val="dk1"/>
              </a:buClr>
              <a:buSzPts val="1200"/>
              <a:buFont typeface="Arial"/>
              <a:buChar char="•"/>
            </a:pPr>
            <a:r>
              <a:rPr lang="en-US"/>
              <a:t>How do tests measure progress? </a:t>
            </a:r>
            <a:endParaRPr/>
          </a:p>
          <a:p>
            <a:pPr indent="-171450" lvl="0" marL="171450" rtl="0" algn="l">
              <a:spcBef>
                <a:spcPts val="0"/>
              </a:spcBef>
              <a:spcAft>
                <a:spcPts val="0"/>
              </a:spcAft>
              <a:buClr>
                <a:schemeClr val="dk1"/>
              </a:buClr>
              <a:buSzPts val="1200"/>
              <a:buFont typeface="Arial"/>
              <a:buChar char="•"/>
            </a:pPr>
            <a:r>
              <a:rPr lang="en-US"/>
              <a:t>What proficiency level is my child expected to meet? </a:t>
            </a:r>
            <a:endParaRPr/>
          </a:p>
        </p:txBody>
      </p:sp>
      <p:sp>
        <p:nvSpPr>
          <p:cNvPr id="201" name="Google Shape;201;p8:notes"/>
          <p:cNvSpPr txBox="1"/>
          <p:nvPr>
            <p:ph idx="12" type="sldNum"/>
          </p:nvPr>
        </p:nvSpPr>
        <p:spPr>
          <a:xfrm>
            <a:off x="5231639" y="6658664"/>
            <a:ext cx="4002299" cy="35173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txBox="1"/>
          <p:nvPr>
            <p:ph idx="1" type="body"/>
          </p:nvPr>
        </p:nvSpPr>
        <p:spPr>
          <a:xfrm>
            <a:off x="923608" y="3373754"/>
            <a:ext cx="7388860" cy="276034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9:notes"/>
          <p:cNvSpPr/>
          <p:nvPr>
            <p:ph idx="2" type="sldImg"/>
          </p:nvPr>
        </p:nvSpPr>
        <p:spPr>
          <a:xfrm>
            <a:off x="2516188"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cxnSp>
        <p:nvCxnSpPr>
          <p:cNvPr id="21" name="Google Shape;21;p1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22" name="Google Shape;22;p1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24" name="Google Shape;24;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9" name="Shape 89"/>
        <p:cNvGrpSpPr/>
        <p:nvPr/>
      </p:nvGrpSpPr>
      <p:grpSpPr>
        <a:xfrm>
          <a:off x="0" y="0"/>
          <a:ext cx="0" cy="0"/>
          <a:chOff x="0" y="0"/>
          <a:chExt cx="0" cy="0"/>
        </a:xfrm>
      </p:grpSpPr>
      <p:sp>
        <p:nvSpPr>
          <p:cNvPr id="90" name="Google Shape;90;p26"/>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6"/>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92" name="Google Shape;92;p26"/>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93" name="Google Shape;93;p2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6" name="Shape 96"/>
        <p:cNvGrpSpPr/>
        <p:nvPr/>
      </p:nvGrpSpPr>
      <p:grpSpPr>
        <a:xfrm>
          <a:off x="0" y="0"/>
          <a:ext cx="0" cy="0"/>
          <a:chOff x="0" y="0"/>
          <a:chExt cx="0" cy="0"/>
        </a:xfrm>
      </p:grpSpPr>
      <p:sp>
        <p:nvSpPr>
          <p:cNvPr id="97" name="Google Shape;97;p27"/>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7"/>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9" name="Google Shape;99;p2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02" name="Google Shape;102;p27"/>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3" name="Shape 103"/>
        <p:cNvGrpSpPr/>
        <p:nvPr/>
      </p:nvGrpSpPr>
      <p:grpSpPr>
        <a:xfrm>
          <a:off x="0" y="0"/>
          <a:ext cx="0" cy="0"/>
          <a:chOff x="0" y="0"/>
          <a:chExt cx="0" cy="0"/>
        </a:xfrm>
      </p:grpSpPr>
      <p:sp>
        <p:nvSpPr>
          <p:cNvPr id="104" name="Google Shape;104;p28"/>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8"/>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06" name="Google Shape;106;p28"/>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7" name="Google Shape;107;p2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28"/>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11" name="Google Shape;111;p28"/>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12" name="Google Shape;112;p28"/>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sp>
        <p:nvSpPr>
          <p:cNvPr id="114" name="Google Shape;114;p29"/>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9"/>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6" name="Google Shape;116;p2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9" name="Shape 119"/>
        <p:cNvGrpSpPr/>
        <p:nvPr/>
      </p:nvGrpSpPr>
      <p:grpSpPr>
        <a:xfrm>
          <a:off x="0" y="0"/>
          <a:ext cx="0" cy="0"/>
          <a:chOff x="0" y="0"/>
          <a:chExt cx="0" cy="0"/>
        </a:xfrm>
      </p:grpSpPr>
      <p:sp>
        <p:nvSpPr>
          <p:cNvPr id="120" name="Google Shape;120;p30"/>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0"/>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2" name="Google Shape;122;p30"/>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3" name="Google Shape;123;p3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30"/>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7" name="Google Shape;127;p30"/>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8" name="Google Shape;128;p30"/>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9" name="Shape 129"/>
        <p:cNvGrpSpPr/>
        <p:nvPr/>
      </p:nvGrpSpPr>
      <p:grpSpPr>
        <a:xfrm>
          <a:off x="0" y="0"/>
          <a:ext cx="0" cy="0"/>
          <a:chOff x="0" y="0"/>
          <a:chExt cx="0" cy="0"/>
        </a:xfrm>
      </p:grpSpPr>
      <p:sp>
        <p:nvSpPr>
          <p:cNvPr id="130" name="Google Shape;130;p31"/>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1"/>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32" name="Google Shape;132;p31"/>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33" name="Google Shape;133;p3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6" name="Google Shape;136;p31"/>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3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2"/>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0" name="Google Shape;140;p3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3" name="Google Shape;143;p32"/>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33"/>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3"/>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7" name="Google Shape;147;p3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50" name="Google Shape;150;p33"/>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30" name="Google Shape;30;p18"/>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31" name="Google Shape;31;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4" name="Google Shape;34;p18"/>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5" name="Shape 35"/>
        <p:cNvGrpSpPr/>
        <p:nvPr/>
      </p:nvGrpSpPr>
      <p:grpSpPr>
        <a:xfrm>
          <a:off x="0" y="0"/>
          <a:ext cx="0" cy="0"/>
          <a:chOff x="0" y="0"/>
          <a:chExt cx="0" cy="0"/>
        </a:xfrm>
      </p:grpSpPr>
      <p:grpSp>
        <p:nvGrpSpPr>
          <p:cNvPr id="36" name="Google Shape;36;p19"/>
          <p:cNvGrpSpPr/>
          <p:nvPr/>
        </p:nvGrpSpPr>
        <p:grpSpPr>
          <a:xfrm>
            <a:off x="0" y="0"/>
            <a:ext cx="12188825" cy="6872226"/>
            <a:chOff x="0" y="0"/>
            <a:chExt cx="12188825" cy="6872226"/>
          </a:xfrm>
        </p:grpSpPr>
        <p:pic>
          <p:nvPicPr>
            <p:cNvPr descr="HD-PanelTitle-V.png" id="37" name="Google Shape;37;p1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8" name="Google Shape;38;p19"/>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39" name="Google Shape;39;p19"/>
            <p:cNvPicPr preferRelativeResize="0"/>
            <p:nvPr/>
          </p:nvPicPr>
          <p:blipFill rotWithShape="1">
            <a:blip r:embed="rId3">
              <a:alphaModFix/>
            </a:blip>
            <a:srcRect b="0" l="2" r="47673" t="0"/>
            <a:stretch/>
          </p:blipFill>
          <p:spPr>
            <a:xfrm rot="5400000">
              <a:off x="5245268" y="530352"/>
              <a:ext cx="1673352" cy="612648"/>
            </a:xfrm>
            <a:prstGeom prst="rect">
              <a:avLst/>
            </a:prstGeom>
            <a:noFill/>
            <a:ln>
              <a:noFill/>
            </a:ln>
          </p:spPr>
        </p:pic>
        <p:pic>
          <p:nvPicPr>
            <p:cNvPr descr="HDRibbonTitle-UniformTrim.png" id="40" name="Google Shape;40;p19"/>
            <p:cNvPicPr preferRelativeResize="0"/>
            <p:nvPr/>
          </p:nvPicPr>
          <p:blipFill rotWithShape="1">
            <a:blip r:embed="rId3">
              <a:alphaModFix/>
            </a:blip>
            <a:srcRect b="0" l="0" r="48819" t="0"/>
            <a:stretch/>
          </p:blipFill>
          <p:spPr>
            <a:xfrm rot="5400000">
              <a:off x="5263556" y="5747514"/>
              <a:ext cx="1636776" cy="612648"/>
            </a:xfrm>
            <a:prstGeom prst="rect">
              <a:avLst/>
            </a:prstGeom>
            <a:noFill/>
            <a:ln>
              <a:noFill/>
            </a:ln>
          </p:spPr>
        </p:pic>
      </p:grpSp>
      <p:sp>
        <p:nvSpPr>
          <p:cNvPr id="41" name="Google Shape;41;p19"/>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43" name="Google Shape;43;p19"/>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6" name="Google Shape;46;p19"/>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20"/>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50" name="Google Shape;50;p2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3" name="Google Shape;53;p20"/>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2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7" name="Google Shape;57;p21"/>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8" name="Google Shape;58;p21"/>
          <p:cNvSpPr txBox="1"/>
          <p:nvPr>
            <p:ph idx="3" type="body"/>
          </p:nvPr>
        </p:nvSpPr>
        <p:spPr>
          <a:xfrm>
            <a:off x="6180671"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9" name="Google Shape;59;p21"/>
          <p:cNvSpPr txBox="1"/>
          <p:nvPr>
            <p:ph idx="4" type="body"/>
          </p:nvPr>
        </p:nvSpPr>
        <p:spPr>
          <a:xfrm>
            <a:off x="6180671"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0" name="Google Shape;60;p2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21"/>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2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22"/>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2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24"/>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7" name="Google Shape;77;p24"/>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8" name="Google Shape;78;p2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24"/>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25"/>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5" name="Google Shape;85;p25"/>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6" name="Google Shape;86;p2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2.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jp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16"/>
          <p:cNvGrpSpPr/>
          <p:nvPr/>
        </p:nvGrpSpPr>
        <p:grpSpPr>
          <a:xfrm>
            <a:off x="0" y="0"/>
            <a:ext cx="12188825" cy="6856215"/>
            <a:chOff x="0" y="0"/>
            <a:chExt cx="12188825" cy="6856215"/>
          </a:xfrm>
        </p:grpSpPr>
        <p:pic>
          <p:nvPicPr>
            <p:cNvPr descr="HD-PanelContent-V.png" id="11" name="Google Shape;11;p1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 name="Google Shape;12;p16"/>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13" name="Google Shape;13;p16"/>
            <p:cNvPicPr preferRelativeResize="0"/>
            <p:nvPr/>
          </p:nvPicPr>
          <p:blipFill rotWithShape="1">
            <a:blip r:embed="rId3">
              <a:alphaModFix/>
            </a:blip>
            <a:srcRect b="0" l="0" r="5093" t="0"/>
            <a:stretch/>
          </p:blipFill>
          <p:spPr>
            <a:xfrm rot="5400000">
              <a:off x="5706471" y="76265"/>
              <a:ext cx="758952" cy="606425"/>
            </a:xfrm>
            <a:prstGeom prst="rect">
              <a:avLst/>
            </a:prstGeom>
            <a:noFill/>
            <a:ln>
              <a:noFill/>
            </a:ln>
          </p:spPr>
        </p:pic>
        <p:pic>
          <p:nvPicPr>
            <p:cNvPr descr="HDRibbonContent-UniformTrim.png" id="14" name="Google Shape;14;p16"/>
            <p:cNvPicPr preferRelativeResize="0"/>
            <p:nvPr/>
          </p:nvPicPr>
          <p:blipFill rotWithShape="1">
            <a:blip r:embed="rId3">
              <a:alphaModFix/>
            </a:blip>
            <a:srcRect b="0" l="0" r="5093" t="0"/>
            <a:stretch/>
          </p:blipFill>
          <p:spPr>
            <a:xfrm rot="5400000">
              <a:off x="5706470" y="6173526"/>
              <a:ext cx="758952" cy="606425"/>
            </a:xfrm>
            <a:prstGeom prst="rect">
              <a:avLst/>
            </a:prstGeom>
            <a:noFill/>
            <a:ln>
              <a:noFill/>
            </a:ln>
          </p:spPr>
        </p:pic>
      </p:grpSp>
      <p:sp>
        <p:nvSpPr>
          <p:cNvPr id="15" name="Google Shape;15;p1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6" name="Google Shape;16;p1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7" name="Google Shape;17;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8" name="Google Shape;18;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9" name="Google Shape;19;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jrtrippe.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georgiastandards.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
          <p:cNvSpPr txBox="1"/>
          <p:nvPr>
            <p:ph type="title"/>
          </p:nvPr>
        </p:nvSpPr>
        <p:spPr>
          <a:xfrm>
            <a:off x="1556605" y="685070"/>
            <a:ext cx="8911687" cy="163141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J.R. Trippe Middle School</a:t>
            </a:r>
            <a:br>
              <a:rPr lang="en-US"/>
            </a:br>
            <a:r>
              <a:rPr lang="en-US" sz="2800"/>
              <a:t>Fall 2023 Annual Title I Parent Meeting</a:t>
            </a:r>
            <a:br>
              <a:rPr lang="en-US" sz="2800"/>
            </a:br>
            <a:r>
              <a:rPr i="1" lang="en-US" sz="2800"/>
              <a:t>October 24th, 2023</a:t>
            </a:r>
            <a:endParaRPr/>
          </a:p>
        </p:txBody>
      </p:sp>
      <p:sp>
        <p:nvSpPr>
          <p:cNvPr id="157" name="Google Shape;157;p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81279" lvl="0" marL="285750" rtl="0" algn="l">
              <a:spcBef>
                <a:spcPts val="0"/>
              </a:spcBef>
              <a:spcAft>
                <a:spcPts val="0"/>
              </a:spcAft>
              <a:buSzPts val="3220"/>
              <a:buNone/>
            </a:pPr>
            <a:r>
              <a:t/>
            </a:r>
            <a:endParaRPr sz="2800"/>
          </a:p>
          <a:p>
            <a:pPr indent="-81279" lvl="0" marL="285750" rtl="0" algn="l">
              <a:spcBef>
                <a:spcPts val="1160"/>
              </a:spcBef>
              <a:spcAft>
                <a:spcPts val="0"/>
              </a:spcAft>
              <a:buSzPts val="3220"/>
              <a:buNone/>
            </a:pPr>
            <a:r>
              <a:t/>
            </a:r>
            <a:endParaRPr sz="2800"/>
          </a:p>
          <a:p>
            <a:pPr indent="-285750" lvl="0" marL="285750" rtl="0" algn="l">
              <a:spcBef>
                <a:spcPts val="1160"/>
              </a:spcBef>
              <a:spcAft>
                <a:spcPts val="0"/>
              </a:spcAft>
              <a:buSzPts val="3220"/>
              <a:buChar char="•"/>
            </a:pPr>
            <a:r>
              <a:rPr lang="en-US" sz="2800"/>
              <a:t>Please Sign In to the Event Here! </a:t>
            </a:r>
            <a:endParaRPr/>
          </a:p>
          <a:p>
            <a:pPr indent="-81279" lvl="0" marL="285750" rtl="0" algn="l">
              <a:spcBef>
                <a:spcPts val="1160"/>
              </a:spcBef>
              <a:spcAft>
                <a:spcPts val="0"/>
              </a:spcAft>
              <a:buSzPts val="3220"/>
              <a:buNone/>
            </a:pPr>
            <a:r>
              <a:t/>
            </a:r>
            <a:endParaRPr sz="2800"/>
          </a:p>
          <a:p>
            <a:pPr indent="-81279" lvl="0" marL="285750" rtl="0" algn="l">
              <a:spcBef>
                <a:spcPts val="1160"/>
              </a:spcBef>
              <a:spcAft>
                <a:spcPts val="0"/>
              </a:spcAft>
              <a:buSzPts val="3220"/>
              <a:buNone/>
            </a:pPr>
            <a:r>
              <a:t/>
            </a:r>
            <a:endParaRPr sz="2800"/>
          </a:p>
          <a:p>
            <a:pPr indent="-81279" lvl="0" marL="285750" rtl="0" algn="l">
              <a:spcBef>
                <a:spcPts val="1160"/>
              </a:spcBef>
              <a:spcAft>
                <a:spcPts val="0"/>
              </a:spcAft>
              <a:buSzPts val="3220"/>
              <a:buNone/>
            </a:pPr>
            <a:r>
              <a:t/>
            </a:r>
            <a:endParaRPr sz="2800"/>
          </a:p>
          <a:p>
            <a:pPr indent="0" lvl="0" marL="0" rtl="0" algn="l">
              <a:spcBef>
                <a:spcPts val="1160"/>
              </a:spcBef>
              <a:spcAft>
                <a:spcPts val="0"/>
              </a:spcAft>
              <a:buSzPts val="3220"/>
              <a:buNone/>
            </a:pPr>
            <a:r>
              <a:t/>
            </a:r>
            <a:endParaRPr sz="2800"/>
          </a:p>
        </p:txBody>
      </p:sp>
      <p:pic>
        <p:nvPicPr>
          <p:cNvPr id="158" name="Google Shape;158;p1"/>
          <p:cNvPicPr preferRelativeResize="0"/>
          <p:nvPr/>
        </p:nvPicPr>
        <p:blipFill rotWithShape="1">
          <a:blip r:embed="rId3">
            <a:alphaModFix/>
          </a:blip>
          <a:srcRect b="18737" l="38001" r="37936" t="39808"/>
          <a:stretch/>
        </p:blipFill>
        <p:spPr>
          <a:xfrm>
            <a:off x="7113275" y="2881250"/>
            <a:ext cx="2933750" cy="2843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Parent and Family Engagement Policy</a:t>
            </a:r>
            <a:endParaRPr/>
          </a:p>
        </p:txBody>
      </p:sp>
      <p:sp>
        <p:nvSpPr>
          <p:cNvPr id="217" name="Google Shape;217;p1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lnSpcReduction="10000"/>
          </a:bodyPr>
          <a:lstStyle/>
          <a:p>
            <a:pPr indent="-285750" lvl="0" marL="285750" rtl="0" algn="l">
              <a:spcBef>
                <a:spcPts val="0"/>
              </a:spcBef>
              <a:spcAft>
                <a:spcPts val="0"/>
              </a:spcAft>
              <a:buSzPts val="2760"/>
              <a:buChar char="•"/>
            </a:pPr>
            <a:r>
              <a:rPr lang="en-US"/>
              <a:t>The Parent and Family Engagement Policy is a requirement for all Title I programs. </a:t>
            </a:r>
            <a:endParaRPr/>
          </a:p>
          <a:p>
            <a:pPr indent="-285750" lvl="0" marL="285750" rtl="0" algn="l">
              <a:spcBef>
                <a:spcPts val="1080"/>
              </a:spcBef>
              <a:spcAft>
                <a:spcPts val="0"/>
              </a:spcAft>
              <a:buSzPts val="2760"/>
              <a:buChar char="•"/>
            </a:pPr>
            <a:r>
              <a:rPr lang="en-US"/>
              <a:t>Annual the school’s Parent and Family Engagement Policy is updated with stakeholder input and is made available on our school’s website. </a:t>
            </a:r>
            <a:endParaRPr/>
          </a:p>
          <a:p>
            <a:pPr indent="-285750" lvl="0" marL="285750" rtl="0" algn="l">
              <a:spcBef>
                <a:spcPts val="1080"/>
              </a:spcBef>
              <a:spcAft>
                <a:spcPts val="0"/>
              </a:spcAft>
              <a:buSzPts val="2760"/>
              <a:buChar char="•"/>
            </a:pPr>
            <a:r>
              <a:rPr lang="en-US"/>
              <a:t>The Vidalia City School system encourages and invites parents to participate in stakeholder feedback meetings, surveys, and engagement activities.  </a:t>
            </a:r>
            <a:endParaRPr/>
          </a:p>
          <a:p>
            <a:pPr indent="-285750" lvl="0" marL="285750" rtl="0" algn="l">
              <a:spcBef>
                <a:spcPts val="1080"/>
              </a:spcBef>
              <a:spcAft>
                <a:spcPts val="0"/>
              </a:spcAft>
              <a:buSzPts val="2760"/>
              <a:buChar char="•"/>
            </a:pPr>
            <a:r>
              <a:rPr lang="en-US"/>
              <a:t>Parent feedback is gathered and included in the Comprehensive Needs Assessment.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School-Parent Compact</a:t>
            </a:r>
            <a:endParaRPr/>
          </a:p>
        </p:txBody>
      </p:sp>
      <p:sp>
        <p:nvSpPr>
          <p:cNvPr id="223" name="Google Shape;223;p1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Another requirement for Title I programs is the School-Parent Compact. </a:t>
            </a:r>
            <a:endParaRPr/>
          </a:p>
          <a:p>
            <a:pPr indent="-285750" lvl="0" marL="285750" rtl="0" algn="l">
              <a:spcBef>
                <a:spcPts val="1080"/>
              </a:spcBef>
              <a:spcAft>
                <a:spcPts val="0"/>
              </a:spcAft>
              <a:buSzPts val="2760"/>
              <a:buChar char="•"/>
            </a:pPr>
            <a:r>
              <a:rPr lang="en-US"/>
              <a:t>The school-parent compact is developed with input from parents. </a:t>
            </a:r>
            <a:endParaRPr/>
          </a:p>
          <a:p>
            <a:pPr indent="-285750" lvl="0" marL="285750" rtl="0" algn="l">
              <a:spcBef>
                <a:spcPts val="1080"/>
              </a:spcBef>
              <a:spcAft>
                <a:spcPts val="0"/>
              </a:spcAft>
              <a:buSzPts val="2760"/>
              <a:buChar char="•"/>
            </a:pPr>
            <a:r>
              <a:rPr lang="en-US"/>
              <a:t>The school-parent compact outlines how parents, school staff, and students will share the responsibility for improved student academic achievement.  </a:t>
            </a:r>
            <a:endParaRPr/>
          </a:p>
          <a:p>
            <a:pPr indent="-285750" lvl="0" marL="285750" rtl="0" algn="l">
              <a:spcBef>
                <a:spcPts val="1080"/>
              </a:spcBef>
              <a:spcAft>
                <a:spcPts val="0"/>
              </a:spcAft>
              <a:buSzPts val="2760"/>
              <a:buChar char="•"/>
            </a:pPr>
            <a:r>
              <a:rPr lang="en-US"/>
              <a:t>The school-parent compact is sent home during the Fall for parents and students to sign and return.  A copy of the school-parent compact is located on the school’s website.  </a:t>
            </a:r>
            <a:endParaRPr/>
          </a:p>
          <a:p>
            <a:pPr indent="-110490" lvl="0" marL="285750" rtl="0" algn="l">
              <a:spcBef>
                <a:spcPts val="1080"/>
              </a:spcBef>
              <a:spcAft>
                <a:spcPts val="0"/>
              </a:spcAft>
              <a:buSzPts val="276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What is Parent’s Right to Know? </a:t>
            </a:r>
            <a:endParaRPr/>
          </a:p>
        </p:txBody>
      </p:sp>
      <p:sp>
        <p:nvSpPr>
          <p:cNvPr id="229" name="Google Shape;229;p1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Parent’s Right to Know</a:t>
            </a:r>
            <a:endParaRPr/>
          </a:p>
          <a:p>
            <a:pPr indent="-285750" lvl="1" marL="742950" rtl="0" algn="l">
              <a:spcBef>
                <a:spcPts val="1000"/>
              </a:spcBef>
              <a:spcAft>
                <a:spcPts val="0"/>
              </a:spcAft>
              <a:buSzPts val="2300"/>
              <a:buChar char="•"/>
            </a:pPr>
            <a:r>
              <a:rPr lang="en-US"/>
              <a:t>As a Title I school, we are required to meet federal regulations related to teacher qualifications as defined in ESEA. </a:t>
            </a:r>
            <a:endParaRPr/>
          </a:p>
          <a:p>
            <a:pPr indent="-285750" lvl="1" marL="742950" rtl="0" algn="l">
              <a:spcBef>
                <a:spcPts val="1000"/>
              </a:spcBef>
              <a:spcAft>
                <a:spcPts val="0"/>
              </a:spcAft>
              <a:buSzPts val="2300"/>
              <a:buChar char="•"/>
            </a:pPr>
            <a:r>
              <a:rPr lang="en-US"/>
              <a:t>These regulations allow you to learn more about your child’s teachers’ and/or paraprofessionals’ training and credentials. </a:t>
            </a:r>
            <a:endParaRPr/>
          </a:p>
          <a:p>
            <a:pPr indent="-285750" lvl="0" marL="285750" rtl="0" algn="l">
              <a:spcBef>
                <a:spcPts val="1080"/>
              </a:spcBef>
              <a:spcAft>
                <a:spcPts val="0"/>
              </a:spcAft>
              <a:buSzPts val="2760"/>
              <a:buChar char="•"/>
            </a:pPr>
            <a:r>
              <a:rPr lang="en-US"/>
              <a:t>Visit the school website to view the Right to Know Notification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What opportunities does the school provide for Parent and Family engagement? </a:t>
            </a:r>
            <a:endParaRPr/>
          </a:p>
        </p:txBody>
      </p:sp>
      <p:sp>
        <p:nvSpPr>
          <p:cNvPr id="235" name="Google Shape;235;p1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List of family engagement opportunities and events. </a:t>
            </a:r>
            <a:endParaRPr/>
          </a:p>
          <a:p>
            <a:pPr indent="-285750" lvl="1" marL="742950" rtl="0" algn="l">
              <a:spcBef>
                <a:spcPts val="1000"/>
              </a:spcBef>
              <a:spcAft>
                <a:spcPts val="0"/>
              </a:spcAft>
              <a:buSzPts val="2300"/>
              <a:buChar char="•"/>
            </a:pPr>
            <a:r>
              <a:rPr lang="en-US"/>
              <a:t>Parent Event 1</a:t>
            </a:r>
            <a:endParaRPr/>
          </a:p>
          <a:p>
            <a:pPr indent="-285750" lvl="1" marL="742950" rtl="0" algn="l">
              <a:spcBef>
                <a:spcPts val="1000"/>
              </a:spcBef>
              <a:spcAft>
                <a:spcPts val="0"/>
              </a:spcAft>
              <a:buSzPts val="2300"/>
              <a:buChar char="•"/>
            </a:pPr>
            <a:r>
              <a:rPr lang="en-US"/>
              <a:t>Parent Event 2</a:t>
            </a:r>
            <a:endParaRPr/>
          </a:p>
          <a:p>
            <a:pPr indent="-285750" lvl="0" marL="285750" rtl="0" algn="l">
              <a:spcBef>
                <a:spcPts val="1080"/>
              </a:spcBef>
              <a:spcAft>
                <a:spcPts val="0"/>
              </a:spcAft>
              <a:buSzPts val="2760"/>
              <a:buChar char="•"/>
            </a:pPr>
            <a:r>
              <a:rPr lang="en-US"/>
              <a:t>List parent decision making opportunities and meetings:  </a:t>
            </a:r>
            <a:endParaRPr/>
          </a:p>
          <a:p>
            <a:pPr indent="-285750" lvl="1" marL="742950" rtl="0" algn="l">
              <a:spcBef>
                <a:spcPts val="1000"/>
              </a:spcBef>
              <a:spcAft>
                <a:spcPts val="0"/>
              </a:spcAft>
              <a:buSzPts val="2300"/>
              <a:buChar char="•"/>
            </a:pPr>
            <a:r>
              <a:rPr lang="en-US"/>
              <a:t>School Governance Team</a:t>
            </a:r>
            <a:endParaRPr/>
          </a:p>
          <a:p>
            <a:pPr indent="-285750" lvl="1" marL="742950" rtl="0" algn="l">
              <a:spcBef>
                <a:spcPts val="1000"/>
              </a:spcBef>
              <a:spcAft>
                <a:spcPts val="0"/>
              </a:spcAft>
              <a:buSzPts val="2300"/>
              <a:buChar char="•"/>
            </a:pPr>
            <a:r>
              <a:rPr lang="en-US"/>
              <a:t>Comprehensive needs assessment (surveys)</a:t>
            </a:r>
            <a:endParaRPr/>
          </a:p>
          <a:p>
            <a:pPr indent="-285750" lvl="1" marL="742950" rtl="0" algn="l">
              <a:spcBef>
                <a:spcPts val="1000"/>
              </a:spcBef>
              <a:spcAft>
                <a:spcPts val="0"/>
              </a:spcAft>
              <a:buSzPts val="2300"/>
              <a:buChar char="•"/>
            </a:pPr>
            <a:r>
              <a:rPr lang="en-US"/>
              <a:t>Spring Parent Meetings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How to contact our staff? </a:t>
            </a:r>
            <a:endParaRPr/>
          </a:p>
        </p:txBody>
      </p:sp>
      <p:sp>
        <p:nvSpPr>
          <p:cNvPr id="241" name="Google Shape;241;p1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3680"/>
              <a:buChar char="•"/>
            </a:pPr>
            <a:r>
              <a:rPr lang="en-US" sz="3200"/>
              <a:t>J. R. Trippe Middle School Phone Number:  </a:t>
            </a:r>
            <a:endParaRPr/>
          </a:p>
          <a:p>
            <a:pPr indent="-285750" lvl="1" marL="742950" rtl="0" algn="l">
              <a:spcBef>
                <a:spcPts val="1160"/>
              </a:spcBef>
              <a:spcAft>
                <a:spcPts val="0"/>
              </a:spcAft>
              <a:buSzPts val="3220"/>
              <a:buChar char="•"/>
            </a:pPr>
            <a:r>
              <a:rPr lang="en-US" sz="2800"/>
              <a:t>912-537-3813</a:t>
            </a:r>
            <a:endParaRPr/>
          </a:p>
          <a:p>
            <a:pPr indent="-285750" lvl="0" marL="285750" rtl="0" algn="l">
              <a:spcBef>
                <a:spcPts val="1240"/>
              </a:spcBef>
              <a:spcAft>
                <a:spcPts val="0"/>
              </a:spcAft>
              <a:buSzPts val="3680"/>
              <a:buChar char="•"/>
            </a:pPr>
            <a:r>
              <a:rPr lang="en-US" sz="3200"/>
              <a:t>Email addresses are available through your student’s teacher or our school’s website staff directory.  </a:t>
            </a:r>
            <a:endParaRPr/>
          </a:p>
          <a:p>
            <a:pPr indent="-285750" lvl="0" marL="285750" rtl="0" algn="l">
              <a:spcBef>
                <a:spcPts val="1240"/>
              </a:spcBef>
              <a:spcAft>
                <a:spcPts val="0"/>
              </a:spcAft>
              <a:buSzPts val="3680"/>
              <a:buChar char="•"/>
            </a:pPr>
            <a:r>
              <a:rPr lang="en-US" sz="3200"/>
              <a:t>School website address: </a:t>
            </a:r>
            <a:r>
              <a:rPr b="1" lang="en-US" sz="3200" u="sng">
                <a:solidFill>
                  <a:srgbClr val="0070C0"/>
                </a:solidFill>
                <a:hlinkClick r:id="rId3">
                  <a:extLst>
                    <a:ext uri="{A12FA001-AC4F-418D-AE19-62706E023703}">
                      <ahyp:hlinkClr val="tx"/>
                    </a:ext>
                  </a:extLst>
                </a:hlinkClick>
              </a:rPr>
              <a:t>https://www.jrtrippe.org/</a:t>
            </a:r>
            <a:r>
              <a:rPr b="1" lang="en-US" sz="3200">
                <a:solidFill>
                  <a:srgbClr val="0070C0"/>
                </a:solidFill>
              </a:rPr>
              <a:t> </a:t>
            </a:r>
            <a:endParaRPr/>
          </a:p>
          <a:p>
            <a:pPr indent="0" lvl="0" marL="0" rtl="0" algn="l">
              <a:spcBef>
                <a:spcPts val="1240"/>
              </a:spcBef>
              <a:spcAft>
                <a:spcPts val="0"/>
              </a:spcAft>
              <a:buSzPts val="3680"/>
              <a:buNone/>
            </a:pPr>
            <a:r>
              <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Questions</a:t>
            </a:r>
            <a:endParaRPr/>
          </a:p>
        </p:txBody>
      </p:sp>
      <p:sp>
        <p:nvSpPr>
          <p:cNvPr id="247" name="Google Shape;247;p15"/>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3220"/>
              <a:buNone/>
            </a:pPr>
            <a:r>
              <a:rPr lang="en-US" sz="2800"/>
              <a:t>We welcome parent questions and comments so that you are informed about the Title I program and Family Engagement. </a:t>
            </a:r>
            <a:endParaRPr/>
          </a:p>
          <a:p>
            <a:pPr indent="0" lvl="0" marL="0" rtl="0" algn="l">
              <a:spcBef>
                <a:spcPts val="1080"/>
              </a:spcBef>
              <a:spcAft>
                <a:spcPts val="0"/>
              </a:spcAft>
              <a:buSzPts val="2760"/>
              <a:buNone/>
            </a:pPr>
            <a:r>
              <a:t/>
            </a:r>
            <a:endParaRPr/>
          </a:p>
        </p:txBody>
      </p:sp>
      <p:sp>
        <p:nvSpPr>
          <p:cNvPr id="248" name="Google Shape;248;p15"/>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5520"/>
              <a:buNone/>
            </a:pPr>
            <a:r>
              <a:rPr b="1" lang="en-US" sz="4800"/>
              <a:t>Thank You </a:t>
            </a:r>
            <a:endParaRPr/>
          </a:p>
          <a:p>
            <a:pPr indent="0" lvl="0" marL="0" rtl="0" algn="ctr">
              <a:spcBef>
                <a:spcPts val="1560"/>
              </a:spcBef>
              <a:spcAft>
                <a:spcPts val="0"/>
              </a:spcAft>
              <a:buSzPts val="5520"/>
              <a:buNone/>
            </a:pPr>
            <a:r>
              <a:rPr b="1" lang="en-US" sz="4800"/>
              <a:t>For </a:t>
            </a:r>
            <a:endParaRPr/>
          </a:p>
          <a:p>
            <a:pPr indent="0" lvl="0" marL="0" rtl="0" algn="ctr">
              <a:spcBef>
                <a:spcPts val="1560"/>
              </a:spcBef>
              <a:spcAft>
                <a:spcPts val="0"/>
              </a:spcAft>
              <a:buSzPts val="5520"/>
              <a:buNone/>
            </a:pPr>
            <a:r>
              <a:rPr b="1" lang="en-US" sz="4800"/>
              <a:t>Joining Us!</a:t>
            </a:r>
            <a:endParaRPr/>
          </a:p>
        </p:txBody>
      </p:sp>
      <p:sp>
        <p:nvSpPr>
          <p:cNvPr descr="Thank You to Those Who Attended! – Meridian PTA" id="249" name="Google Shape;249;p15"/>
          <p:cNvSpPr/>
          <p:nvPr/>
        </p:nvSpPr>
        <p:spPr>
          <a:xfrm>
            <a:off x="1730374" y="4508817"/>
            <a:ext cx="972185" cy="972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p:txBody>
      </p:sp>
      <p:sp>
        <p:nvSpPr>
          <p:cNvPr descr="Thank You to Those Who Attended! – Meridian PTA" id="250" name="Google Shape;250;p15"/>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Agenda</a:t>
            </a:r>
            <a:endParaRPr/>
          </a:p>
        </p:txBody>
      </p:sp>
      <p:sp>
        <p:nvSpPr>
          <p:cNvPr id="165" name="Google Shape;165;p2"/>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Welcome!</a:t>
            </a:r>
            <a:endParaRPr/>
          </a:p>
          <a:p>
            <a:pPr indent="-285750" lvl="0" marL="285750" rtl="0" algn="l">
              <a:spcBef>
                <a:spcPts val="1080"/>
              </a:spcBef>
              <a:spcAft>
                <a:spcPts val="0"/>
              </a:spcAft>
              <a:buSzPts val="2760"/>
              <a:buChar char="•"/>
            </a:pPr>
            <a:r>
              <a:rPr lang="en-US"/>
              <a:t>Overview of Title I</a:t>
            </a:r>
            <a:endParaRPr/>
          </a:p>
          <a:p>
            <a:pPr indent="-285750" lvl="0" marL="285750" rtl="0" algn="l">
              <a:spcBef>
                <a:spcPts val="1080"/>
              </a:spcBef>
              <a:spcAft>
                <a:spcPts val="0"/>
              </a:spcAft>
              <a:buSzPts val="2760"/>
              <a:buChar char="•"/>
            </a:pPr>
            <a:r>
              <a:rPr lang="en-US"/>
              <a:t>Use of Title I Funding</a:t>
            </a:r>
            <a:endParaRPr/>
          </a:p>
          <a:p>
            <a:pPr indent="-285750" lvl="0" marL="285750" rtl="0" algn="l">
              <a:spcBef>
                <a:spcPts val="1080"/>
              </a:spcBef>
              <a:spcAft>
                <a:spcPts val="0"/>
              </a:spcAft>
              <a:buSzPts val="2760"/>
              <a:buChar char="•"/>
            </a:pPr>
            <a:r>
              <a:rPr lang="en-US"/>
              <a:t>Title I Schoolwide Requirements</a:t>
            </a:r>
            <a:endParaRPr/>
          </a:p>
          <a:p>
            <a:pPr indent="-285750" lvl="0" marL="285750" rtl="0" algn="l">
              <a:spcBef>
                <a:spcPts val="1080"/>
              </a:spcBef>
              <a:spcAft>
                <a:spcPts val="0"/>
              </a:spcAft>
              <a:buSzPts val="2760"/>
              <a:buChar char="•"/>
            </a:pPr>
            <a:r>
              <a:rPr lang="en-US"/>
              <a:t>Curriculum and Testing</a:t>
            </a:r>
            <a:endParaRPr/>
          </a:p>
          <a:p>
            <a:pPr indent="-110490" lvl="0" marL="285750" rtl="0" algn="l">
              <a:spcBef>
                <a:spcPts val="1080"/>
              </a:spcBef>
              <a:spcAft>
                <a:spcPts val="0"/>
              </a:spcAft>
              <a:buSzPts val="2760"/>
              <a:buNone/>
            </a:pPr>
            <a:r>
              <a:t/>
            </a:r>
            <a:endParaRPr/>
          </a:p>
          <a:p>
            <a:pPr indent="-110490" lvl="0" marL="285750" rtl="0" algn="l">
              <a:spcBef>
                <a:spcPts val="1080"/>
              </a:spcBef>
              <a:spcAft>
                <a:spcPts val="0"/>
              </a:spcAft>
              <a:buSzPts val="2760"/>
              <a:buNone/>
            </a:pPr>
            <a:r>
              <a:t/>
            </a:r>
            <a:endParaRPr/>
          </a:p>
        </p:txBody>
      </p:sp>
      <p:sp>
        <p:nvSpPr>
          <p:cNvPr id="166" name="Google Shape;166;p2"/>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Parent Engagement Requirements &amp; Opportunities</a:t>
            </a:r>
            <a:endParaRPr/>
          </a:p>
          <a:p>
            <a:pPr indent="-285750" lvl="0" marL="285750" rtl="0" algn="l">
              <a:spcBef>
                <a:spcPts val="1080"/>
              </a:spcBef>
              <a:spcAft>
                <a:spcPts val="0"/>
              </a:spcAft>
              <a:buSzPts val="2760"/>
              <a:buChar char="•"/>
            </a:pPr>
            <a:r>
              <a:rPr lang="en-US"/>
              <a:t>Parent’s Right to Know </a:t>
            </a:r>
            <a:endParaRPr/>
          </a:p>
          <a:p>
            <a:pPr indent="-285750" lvl="0" marL="285750" rtl="0" algn="l">
              <a:spcBef>
                <a:spcPts val="1080"/>
              </a:spcBef>
              <a:spcAft>
                <a:spcPts val="0"/>
              </a:spcAft>
              <a:buSzPts val="2760"/>
              <a:buChar char="•"/>
            </a:pPr>
            <a:r>
              <a:rPr lang="en-US"/>
              <a:t>Communication with School Staff</a:t>
            </a:r>
            <a:endParaRPr/>
          </a:p>
          <a:p>
            <a:pPr indent="-285750" lvl="0" marL="285750" rtl="0" algn="l">
              <a:spcBef>
                <a:spcPts val="1080"/>
              </a:spcBef>
              <a:spcAft>
                <a:spcPts val="0"/>
              </a:spcAft>
              <a:buSzPts val="2760"/>
              <a:buChar char="•"/>
            </a:pPr>
            <a:r>
              <a:rPr lang="en-US"/>
              <a:t>Questions/Comments</a:t>
            </a:r>
            <a:endParaRPr/>
          </a:p>
          <a:p>
            <a:pPr indent="-110490" lvl="0" marL="285750" rtl="0" algn="l">
              <a:spcBef>
                <a:spcPts val="1080"/>
              </a:spcBef>
              <a:spcAft>
                <a:spcPts val="0"/>
              </a:spcAft>
              <a:buSzPts val="2760"/>
              <a:buNone/>
            </a:pPr>
            <a:r>
              <a:t/>
            </a:r>
            <a:endParaRPr/>
          </a:p>
          <a:p>
            <a:pPr indent="-110490" lvl="0" marL="285750" rtl="0" algn="l">
              <a:spcBef>
                <a:spcPts val="1080"/>
              </a:spcBef>
              <a:spcAft>
                <a:spcPts val="0"/>
              </a:spcAft>
              <a:buSzPts val="276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3200"/>
              <a:buFont typeface="Garamond"/>
              <a:buNone/>
            </a:pPr>
            <a:r>
              <a:rPr lang="en-US" sz="3200"/>
              <a:t>What is a Title I School? </a:t>
            </a:r>
            <a:endParaRPr/>
          </a:p>
        </p:txBody>
      </p:sp>
      <p:sp>
        <p:nvSpPr>
          <p:cNvPr id="173" name="Google Shape;173;p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Title I, Part A is a federally funded program under the elementary and secondary education act (ESEA) of 1965</a:t>
            </a:r>
            <a:endParaRPr/>
          </a:p>
          <a:p>
            <a:pPr indent="-285750" lvl="0" marL="285750" rtl="0" algn="l">
              <a:spcBef>
                <a:spcPts val="1080"/>
              </a:spcBef>
              <a:spcAft>
                <a:spcPts val="0"/>
              </a:spcAft>
              <a:buSzPts val="2760"/>
              <a:buChar char="•"/>
            </a:pPr>
            <a:r>
              <a:rPr lang="en-US"/>
              <a:t>The purpose of Title I under ESEA is to ensure that all children have a fair, equal, and significant opportunity to obtain a high-quality education and succeed on challenging state academic achievement standards and state academic assessments.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How is Title I funding used? </a:t>
            </a:r>
            <a:endParaRPr/>
          </a:p>
        </p:txBody>
      </p:sp>
      <p:sp>
        <p:nvSpPr>
          <p:cNvPr id="179" name="Google Shape;179;p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3220"/>
              <a:buChar char="•"/>
            </a:pPr>
            <a:r>
              <a:rPr lang="en-US" sz="2800"/>
              <a:t>To purchase supplemental program and instructional resources. </a:t>
            </a:r>
            <a:endParaRPr/>
          </a:p>
          <a:p>
            <a:pPr indent="-285750" lvl="0" marL="285750" rtl="0" algn="l">
              <a:spcBef>
                <a:spcPts val="1160"/>
              </a:spcBef>
              <a:spcAft>
                <a:spcPts val="0"/>
              </a:spcAft>
              <a:buSzPts val="3220"/>
              <a:buChar char="•"/>
            </a:pPr>
            <a:r>
              <a:rPr lang="en-US" sz="2800"/>
              <a:t>To promote parent engagement events and meetings. </a:t>
            </a:r>
            <a:endParaRPr/>
          </a:p>
          <a:p>
            <a:pPr indent="-285750" lvl="0" marL="285750" rtl="0" algn="l">
              <a:spcBef>
                <a:spcPts val="1160"/>
              </a:spcBef>
              <a:spcAft>
                <a:spcPts val="0"/>
              </a:spcAft>
              <a:buSzPts val="3220"/>
              <a:buChar char="•"/>
            </a:pPr>
            <a:r>
              <a:rPr lang="en-US" sz="2800"/>
              <a:t>To provide professional learning for our teaching staff. </a:t>
            </a:r>
            <a:endParaRPr/>
          </a:p>
          <a:p>
            <a:pPr indent="-285750" lvl="0" marL="285750" rtl="0" algn="l">
              <a:spcBef>
                <a:spcPts val="1160"/>
              </a:spcBef>
              <a:spcAft>
                <a:spcPts val="0"/>
              </a:spcAft>
              <a:buSzPts val="3220"/>
              <a:buChar char="•"/>
            </a:pPr>
            <a:r>
              <a:rPr lang="en-US" sz="2800"/>
              <a:t>To reduce the teacher to pupil ratio in classrooms. </a:t>
            </a:r>
            <a:endParaRPr/>
          </a:p>
          <a:p>
            <a:pPr indent="-285750" lvl="0" marL="285750" rtl="0" algn="l">
              <a:spcBef>
                <a:spcPts val="1160"/>
              </a:spcBef>
              <a:spcAft>
                <a:spcPts val="0"/>
              </a:spcAft>
              <a:buSzPts val="3220"/>
              <a:buChar char="•"/>
            </a:pPr>
            <a:r>
              <a:rPr lang="en-US" sz="2800"/>
              <a:t>To purchase technology devices for classrooms.  </a:t>
            </a:r>
            <a:endParaRPr/>
          </a:p>
          <a:p>
            <a:pPr indent="-110490" lvl="0" marL="285750" rtl="0" algn="l">
              <a:spcBef>
                <a:spcPts val="1080"/>
              </a:spcBef>
              <a:spcAft>
                <a:spcPts val="0"/>
              </a:spcAft>
              <a:buSzPts val="276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What is a Title I schoolwide program?</a:t>
            </a:r>
            <a:endParaRPr/>
          </a:p>
        </p:txBody>
      </p:sp>
      <p:sp>
        <p:nvSpPr>
          <p:cNvPr id="185" name="Google Shape;185;p5"/>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3680"/>
              <a:buNone/>
            </a:pPr>
            <a:r>
              <a:rPr lang="en-US" sz="3200"/>
              <a:t>The purpose of schoolwide Title I programs is to improve the entire educational program in a school which should result in improving the academic achievement of all students, particularly the lowest achieving students.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Schoolwide Title I Goals</a:t>
            </a:r>
            <a:endParaRPr/>
          </a:p>
        </p:txBody>
      </p:sp>
      <p:sp>
        <p:nvSpPr>
          <p:cNvPr id="191" name="Google Shape;191;p6"/>
          <p:cNvSpPr txBox="1"/>
          <p:nvPr>
            <p:ph idx="1" type="body"/>
          </p:nvPr>
        </p:nvSpPr>
        <p:spPr>
          <a:xfrm>
            <a:off x="1295401" y="2491273"/>
            <a:ext cx="9601196" cy="3384595"/>
          </a:xfrm>
          <a:prstGeom prst="rect">
            <a:avLst/>
          </a:prstGeom>
          <a:noFill/>
          <a:ln>
            <a:noFill/>
          </a:ln>
        </p:spPr>
        <p:txBody>
          <a:bodyPr anchorCtr="0" anchor="t" bIns="45700" lIns="91425" spcFirstLastPara="1" rIns="91425" wrap="square" tIns="45700">
            <a:normAutofit fontScale="77500" lnSpcReduction="20000"/>
          </a:bodyPr>
          <a:lstStyle/>
          <a:p>
            <a:pPr indent="-285750" lvl="0" marL="285750" rtl="0" algn="l">
              <a:spcBef>
                <a:spcPts val="0"/>
              </a:spcBef>
              <a:spcAft>
                <a:spcPts val="0"/>
              </a:spcAft>
              <a:buSzPct val="115000"/>
              <a:buChar char="•"/>
            </a:pPr>
            <a:r>
              <a:rPr lang="en-US"/>
              <a:t>Goal 1:  All content area/grade level teams will update units to include learning targets and success criteria,  common formative and summative assessments, and content specific instructional practices. </a:t>
            </a:r>
            <a:endParaRPr/>
          </a:p>
          <a:p>
            <a:pPr indent="0" lvl="0" marL="0" rtl="0" algn="l">
              <a:spcBef>
                <a:spcPts val="972"/>
              </a:spcBef>
              <a:spcAft>
                <a:spcPts val="0"/>
              </a:spcAft>
              <a:buSzPct val="115000"/>
              <a:buNone/>
            </a:pPr>
            <a:r>
              <a:t/>
            </a:r>
            <a:endParaRPr/>
          </a:p>
          <a:p>
            <a:pPr indent="-285750" lvl="0" marL="285750" rtl="0" algn="l">
              <a:spcBef>
                <a:spcPts val="972"/>
              </a:spcBef>
              <a:spcAft>
                <a:spcPts val="0"/>
              </a:spcAft>
              <a:buSzPct val="115000"/>
              <a:buChar char="•"/>
            </a:pPr>
            <a:r>
              <a:rPr lang="en-US"/>
              <a:t>Goal 2: All teachers participate in effective Professional Learning Communities(PLC) to impact instruction as measured by student performance data, PLC protocols, and observations. </a:t>
            </a:r>
            <a:endParaRPr/>
          </a:p>
          <a:p>
            <a:pPr indent="-149923" lvl="0" marL="285750" rtl="0" algn="l">
              <a:spcBef>
                <a:spcPts val="972"/>
              </a:spcBef>
              <a:spcAft>
                <a:spcPts val="0"/>
              </a:spcAft>
              <a:buSzPct val="115000"/>
              <a:buNone/>
            </a:pPr>
            <a:r>
              <a:t/>
            </a:r>
            <a:endParaRPr/>
          </a:p>
          <a:p>
            <a:pPr indent="-285750" lvl="0" marL="285750" rtl="0" algn="l">
              <a:spcBef>
                <a:spcPts val="972"/>
              </a:spcBef>
              <a:spcAft>
                <a:spcPts val="0"/>
              </a:spcAft>
              <a:buSzPct val="115000"/>
              <a:buChar char="•"/>
            </a:pPr>
            <a:r>
              <a:rPr lang="en-US"/>
              <a:t>Goal 3: Increase by 5% the number of students performing at a higher performance bank (Reading) and higher grade level (Math) in the areas of reading and math as measured by Reading Inventory and iLearn Multi-Grade Diagnostic Assessment.  </a:t>
            </a:r>
            <a:endParaRPr/>
          </a:p>
          <a:p>
            <a:pPr indent="0" lvl="0" marL="0" rtl="0" algn="l">
              <a:spcBef>
                <a:spcPts val="972"/>
              </a:spcBef>
              <a:spcAft>
                <a:spcPts val="0"/>
              </a:spcAft>
              <a:buSzPct val="115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What curriculum does our school use? </a:t>
            </a:r>
            <a:endParaRPr/>
          </a:p>
        </p:txBody>
      </p:sp>
      <p:sp>
        <p:nvSpPr>
          <p:cNvPr id="197" name="Google Shape;197;p7"/>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Our school’s curriculum is based on the Georgia Standards of Excellence (GSE). </a:t>
            </a:r>
            <a:endParaRPr/>
          </a:p>
          <a:p>
            <a:pPr indent="-285750" lvl="0" marL="285750" rtl="0" algn="l">
              <a:spcBef>
                <a:spcPts val="1080"/>
              </a:spcBef>
              <a:spcAft>
                <a:spcPts val="0"/>
              </a:spcAft>
              <a:buSzPts val="2760"/>
              <a:buChar char="•"/>
            </a:pPr>
            <a:r>
              <a:rPr lang="en-US"/>
              <a:t>Visit </a:t>
            </a:r>
            <a:r>
              <a:rPr lang="en-US" u="sng">
                <a:solidFill>
                  <a:schemeClr val="hlink"/>
                </a:solidFill>
                <a:hlinkClick r:id="rId3"/>
              </a:rPr>
              <a:t>www.georgiastandards.org</a:t>
            </a:r>
            <a:r>
              <a:rPr lang="en-US"/>
              <a:t>.  </a:t>
            </a:r>
            <a:endParaRPr/>
          </a:p>
          <a:p>
            <a:pPr indent="-285750" lvl="0" marL="285750" rtl="0" algn="l">
              <a:spcBef>
                <a:spcPts val="1080"/>
              </a:spcBef>
              <a:spcAft>
                <a:spcPts val="0"/>
              </a:spcAft>
              <a:buSzPts val="2760"/>
              <a:buChar char="•"/>
            </a:pPr>
            <a:r>
              <a:rPr lang="en-US"/>
              <a:t>All staff members of our school have high expectations for student learning. </a:t>
            </a:r>
            <a:endParaRPr/>
          </a:p>
          <a:p>
            <a:pPr indent="-285750" lvl="0" marL="285750" rtl="0" algn="l">
              <a:spcBef>
                <a:spcPts val="1080"/>
              </a:spcBef>
              <a:spcAft>
                <a:spcPts val="0"/>
              </a:spcAft>
              <a:buSzPts val="2760"/>
              <a:buChar char="•"/>
            </a:pPr>
            <a:r>
              <a:rPr lang="en-US"/>
              <a:t>Our school uses supplemental programs and assessments to enhance student learning and monitor student progress toward meeting goals.  </a:t>
            </a:r>
            <a:endParaRPr/>
          </a:p>
          <a:p>
            <a:pPr indent="-110490" lvl="0" marL="285750" rtl="0" algn="l">
              <a:spcBef>
                <a:spcPts val="1080"/>
              </a:spcBef>
              <a:spcAft>
                <a:spcPts val="0"/>
              </a:spcAft>
              <a:buSzPts val="2760"/>
              <a:buNone/>
            </a:pPr>
            <a:r>
              <a:t/>
            </a:r>
            <a:endParaRPr/>
          </a:p>
          <a:p>
            <a:pPr indent="-110490" lvl="0" marL="285750" rtl="0" algn="l">
              <a:spcBef>
                <a:spcPts val="1080"/>
              </a:spcBef>
              <a:spcAft>
                <a:spcPts val="0"/>
              </a:spcAft>
              <a:buSzPts val="276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What tests will my student take this year?</a:t>
            </a:r>
            <a:endParaRPr/>
          </a:p>
        </p:txBody>
      </p:sp>
      <p:sp>
        <p:nvSpPr>
          <p:cNvPr id="204" name="Google Shape;204;p8"/>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fontScale="85000" lnSpcReduction="10000"/>
          </a:bodyPr>
          <a:lstStyle/>
          <a:p>
            <a:pPr indent="-285750" lvl="0" marL="285750" rtl="0" algn="l">
              <a:spcBef>
                <a:spcPts val="0"/>
              </a:spcBef>
              <a:spcAft>
                <a:spcPts val="0"/>
              </a:spcAft>
              <a:buSzPct val="115000"/>
              <a:buChar char="•"/>
            </a:pPr>
            <a:r>
              <a:rPr lang="en-US"/>
              <a:t>Georgia Milestones End of Grade</a:t>
            </a:r>
            <a:endParaRPr/>
          </a:p>
          <a:p>
            <a:pPr indent="-285750" lvl="1" marL="742950" rtl="0" algn="l">
              <a:spcBef>
                <a:spcPts val="940"/>
              </a:spcBef>
              <a:spcAft>
                <a:spcPts val="0"/>
              </a:spcAft>
              <a:buSzPct val="115000"/>
              <a:buChar char="•"/>
            </a:pPr>
            <a:r>
              <a:rPr lang="en-US"/>
              <a:t>English Language Arts (Grades 3-8)</a:t>
            </a:r>
            <a:endParaRPr/>
          </a:p>
          <a:p>
            <a:pPr indent="-285750" lvl="1" marL="742950" rtl="0" algn="l">
              <a:spcBef>
                <a:spcPts val="940"/>
              </a:spcBef>
              <a:spcAft>
                <a:spcPts val="0"/>
              </a:spcAft>
              <a:buSzPct val="115000"/>
              <a:buChar char="•"/>
            </a:pPr>
            <a:r>
              <a:rPr lang="en-US"/>
              <a:t>Mathematics (Grades 3-8)</a:t>
            </a:r>
            <a:endParaRPr/>
          </a:p>
          <a:p>
            <a:pPr indent="-285750" lvl="1" marL="742950" rtl="0" algn="l">
              <a:spcBef>
                <a:spcPts val="940"/>
              </a:spcBef>
              <a:spcAft>
                <a:spcPts val="0"/>
              </a:spcAft>
              <a:buSzPct val="115000"/>
              <a:buChar char="•"/>
            </a:pPr>
            <a:r>
              <a:rPr lang="en-US"/>
              <a:t>Science (Grades 5 &amp; 8)</a:t>
            </a:r>
            <a:endParaRPr/>
          </a:p>
          <a:p>
            <a:pPr indent="-285750" lvl="1" marL="742950" rtl="0" algn="l">
              <a:spcBef>
                <a:spcPts val="940"/>
              </a:spcBef>
              <a:spcAft>
                <a:spcPts val="0"/>
              </a:spcAft>
              <a:buSzPct val="115000"/>
              <a:buChar char="•"/>
            </a:pPr>
            <a:r>
              <a:rPr lang="en-US"/>
              <a:t>Social Studies (Grade 8)</a:t>
            </a:r>
            <a:endParaRPr/>
          </a:p>
          <a:p>
            <a:pPr indent="-285750" lvl="0" marL="285750" rtl="0" algn="l">
              <a:spcBef>
                <a:spcPts val="1008"/>
              </a:spcBef>
              <a:spcAft>
                <a:spcPts val="0"/>
              </a:spcAft>
              <a:buSzPct val="115000"/>
              <a:buChar char="•"/>
            </a:pPr>
            <a:r>
              <a:rPr lang="en-US"/>
              <a:t>WIDA Access- For English Learners</a:t>
            </a:r>
            <a:endParaRPr/>
          </a:p>
          <a:p>
            <a:pPr indent="-285750" lvl="0" marL="285750" rtl="0" algn="l">
              <a:spcBef>
                <a:spcPts val="1008"/>
              </a:spcBef>
              <a:spcAft>
                <a:spcPts val="0"/>
              </a:spcAft>
              <a:buSzPct val="115000"/>
              <a:buChar char="•"/>
            </a:pPr>
            <a:r>
              <a:rPr lang="en-US"/>
              <a:t>Georgia Milestones End of Course</a:t>
            </a:r>
            <a:endParaRPr/>
          </a:p>
          <a:p>
            <a:pPr indent="-285750" lvl="1" marL="742950" rtl="0" algn="l">
              <a:spcBef>
                <a:spcPts val="940"/>
              </a:spcBef>
              <a:spcAft>
                <a:spcPts val="0"/>
              </a:spcAft>
              <a:buSzPct val="115000"/>
              <a:buChar char="•"/>
            </a:pPr>
            <a:r>
              <a:rPr lang="en-US"/>
              <a:t>Algebra Concepts &amp; Connections (8</a:t>
            </a:r>
            <a:r>
              <a:rPr baseline="30000" lang="en-US"/>
              <a:t>th</a:t>
            </a:r>
            <a:r>
              <a:rPr lang="en-US"/>
              <a:t> grade Honors)</a:t>
            </a:r>
            <a:endParaRPr/>
          </a:p>
          <a:p>
            <a:pPr indent="-161607" lvl="1" marL="742950" rtl="0" algn="l">
              <a:spcBef>
                <a:spcPts val="940"/>
              </a:spcBef>
              <a:spcAft>
                <a:spcPts val="0"/>
              </a:spcAft>
              <a:buSzPct val="115000"/>
              <a:buNone/>
            </a:pPr>
            <a:r>
              <a:t/>
            </a:r>
            <a:endParaRPr/>
          </a:p>
          <a:p>
            <a:pPr indent="0" lvl="1" marL="457200" rtl="0" algn="l">
              <a:spcBef>
                <a:spcPts val="940"/>
              </a:spcBef>
              <a:spcAft>
                <a:spcPts val="0"/>
              </a:spcAft>
              <a:buSzPct val="115000"/>
              <a:buNone/>
            </a:pPr>
            <a:r>
              <a:t/>
            </a:r>
            <a:endParaRPr/>
          </a:p>
          <a:p>
            <a:pPr indent="-161607" lvl="1" marL="742950" rtl="0" algn="l">
              <a:spcBef>
                <a:spcPts val="940"/>
              </a:spcBef>
              <a:spcAft>
                <a:spcPts val="0"/>
              </a:spcAft>
              <a:buSzPct val="115000"/>
              <a:buNone/>
            </a:pPr>
            <a:r>
              <a:t/>
            </a:r>
            <a:endParaRPr/>
          </a:p>
        </p:txBody>
      </p:sp>
      <p:sp>
        <p:nvSpPr>
          <p:cNvPr id="205" name="Google Shape;205;p8"/>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fontScale="85000" lnSpcReduction="10000"/>
          </a:bodyPr>
          <a:lstStyle/>
          <a:p>
            <a:pPr indent="-285750" lvl="0" marL="285750" rtl="0" algn="l">
              <a:spcBef>
                <a:spcPts val="0"/>
              </a:spcBef>
              <a:spcAft>
                <a:spcPts val="0"/>
              </a:spcAft>
              <a:buSzPct val="115000"/>
              <a:buChar char="•"/>
            </a:pPr>
            <a:r>
              <a:rPr lang="en-US"/>
              <a:t>Benchmarks for measuring student progress</a:t>
            </a:r>
            <a:endParaRPr/>
          </a:p>
          <a:p>
            <a:pPr indent="-285750" lvl="1" marL="742950" rtl="0" algn="l">
              <a:spcBef>
                <a:spcPts val="940"/>
              </a:spcBef>
              <a:spcAft>
                <a:spcPts val="0"/>
              </a:spcAft>
              <a:buSzPct val="115000"/>
              <a:buChar char="•"/>
            </a:pPr>
            <a:r>
              <a:rPr lang="en-US"/>
              <a:t>Acadience (Reading)</a:t>
            </a:r>
            <a:endParaRPr/>
          </a:p>
          <a:p>
            <a:pPr indent="-285750" lvl="1" marL="742950" rtl="0" algn="l">
              <a:spcBef>
                <a:spcPts val="940"/>
              </a:spcBef>
              <a:spcAft>
                <a:spcPts val="0"/>
              </a:spcAft>
              <a:buSzPct val="115000"/>
              <a:buChar char="•"/>
            </a:pPr>
            <a:r>
              <a:rPr lang="en-US"/>
              <a:t>Growth Measure (Reading)</a:t>
            </a:r>
            <a:endParaRPr/>
          </a:p>
          <a:p>
            <a:pPr indent="-285750" lvl="1" marL="742950" rtl="0" algn="l">
              <a:spcBef>
                <a:spcPts val="940"/>
              </a:spcBef>
              <a:spcAft>
                <a:spcPts val="0"/>
              </a:spcAft>
              <a:buSzPct val="115000"/>
              <a:buChar char="•"/>
            </a:pPr>
            <a:r>
              <a:rPr lang="en-US"/>
              <a:t>MAP (Reading &amp; Math)</a:t>
            </a:r>
            <a:endParaRPr/>
          </a:p>
          <a:p>
            <a:pPr indent="0" lvl="1" marL="457200" rtl="0" algn="l">
              <a:spcBef>
                <a:spcPts val="940"/>
              </a:spcBef>
              <a:spcAft>
                <a:spcPts val="0"/>
              </a:spcAft>
              <a:buSzPct val="115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What are the requirements for Title I, Part A Parent &amp; Family Engagement? </a:t>
            </a:r>
            <a:endParaRPr/>
          </a:p>
        </p:txBody>
      </p:sp>
      <p:sp>
        <p:nvSpPr>
          <p:cNvPr id="211" name="Google Shape;211;p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92500"/>
          </a:bodyPr>
          <a:lstStyle/>
          <a:p>
            <a:pPr indent="-285750" lvl="0" marL="285750" rtl="0" algn="l">
              <a:spcBef>
                <a:spcPts val="0"/>
              </a:spcBef>
              <a:spcAft>
                <a:spcPts val="0"/>
              </a:spcAft>
              <a:buSzPct val="115000"/>
              <a:buChar char="•"/>
            </a:pPr>
            <a:r>
              <a:rPr lang="en-US"/>
              <a:t>1% of the total amount of Title I, Part A funding must be used for Parent and Family Engagement Activities. </a:t>
            </a:r>
            <a:endParaRPr/>
          </a:p>
          <a:p>
            <a:pPr indent="-285750" lvl="0" marL="285750" rtl="0" algn="l">
              <a:spcBef>
                <a:spcPts val="1044"/>
              </a:spcBef>
              <a:spcAft>
                <a:spcPts val="0"/>
              </a:spcAft>
              <a:buSzPct val="115000"/>
              <a:buChar char="•"/>
            </a:pPr>
            <a:r>
              <a:rPr lang="en-US"/>
              <a:t>Schools must hold a Title I Annual Meeting prior to November 1</a:t>
            </a:r>
            <a:r>
              <a:rPr baseline="30000" lang="en-US"/>
              <a:t>st</a:t>
            </a:r>
            <a:r>
              <a:rPr lang="en-US"/>
              <a:t> of each year.  </a:t>
            </a:r>
            <a:endParaRPr/>
          </a:p>
          <a:p>
            <a:pPr indent="-285750" lvl="0" marL="285750" rtl="0" algn="l">
              <a:spcBef>
                <a:spcPts val="1044"/>
              </a:spcBef>
              <a:spcAft>
                <a:spcPts val="0"/>
              </a:spcAft>
              <a:buSzPct val="115000"/>
              <a:buChar char="•"/>
            </a:pPr>
            <a:r>
              <a:rPr lang="en-US"/>
              <a:t>District and School Parent and Family Engagement Policy plans are developed with parent input and available on the school website by November 1</a:t>
            </a:r>
            <a:r>
              <a:rPr baseline="30000" lang="en-US"/>
              <a:t>st</a:t>
            </a:r>
            <a:r>
              <a:rPr lang="en-US"/>
              <a:t> of each year. </a:t>
            </a:r>
            <a:endParaRPr/>
          </a:p>
          <a:p>
            <a:pPr indent="-285750" lvl="0" marL="285750" rtl="0" algn="l">
              <a:spcBef>
                <a:spcPts val="1044"/>
              </a:spcBef>
              <a:spcAft>
                <a:spcPts val="0"/>
              </a:spcAft>
              <a:buSzPct val="115000"/>
              <a:buChar char="•"/>
            </a:pPr>
            <a:r>
              <a:rPr lang="en-US"/>
              <a:t>Parent-School Compacts are developed with parent input, distributed to parents and students for signatures, and available on the school website by November 1</a:t>
            </a:r>
            <a:r>
              <a:rPr baseline="30000" lang="en-US"/>
              <a:t>st</a:t>
            </a: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2020-09-15T13:44:22Z</dcterms:created>
  <dc:creator>Tammy McFadden</dc:creator>
</cp:coreProperties>
</file>