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371" r:id="rId2"/>
    <p:sldId id="378" r:id="rId3"/>
    <p:sldId id="381" r:id="rId4"/>
    <p:sldId id="382" r:id="rId5"/>
    <p:sldId id="383" r:id="rId6"/>
    <p:sldId id="384" r:id="rId7"/>
    <p:sldId id="379" r:id="rId8"/>
    <p:sldId id="380" r:id="rId9"/>
    <p:sldId id="385" r:id="rId10"/>
    <p:sldId id="399" r:id="rId11"/>
    <p:sldId id="401" r:id="rId12"/>
    <p:sldId id="402" r:id="rId13"/>
    <p:sldId id="400" r:id="rId14"/>
    <p:sldId id="403" r:id="rId15"/>
    <p:sldId id="386" r:id="rId16"/>
    <p:sldId id="387" r:id="rId17"/>
    <p:sldId id="404" r:id="rId18"/>
    <p:sldId id="396" r:id="rId19"/>
    <p:sldId id="388" r:id="rId20"/>
    <p:sldId id="389" r:id="rId21"/>
    <p:sldId id="390" r:id="rId22"/>
    <p:sldId id="391" r:id="rId23"/>
    <p:sldId id="392" r:id="rId24"/>
    <p:sldId id="397" r:id="rId25"/>
    <p:sldId id="393" r:id="rId26"/>
    <p:sldId id="405" r:id="rId2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0" clrIdx="0">
    <p:extLst>
      <p:ext uri="{19B8F6BF-5375-455C-9EA6-DF929625EA0E}">
        <p15:presenceInfo xmlns:p15="http://schemas.microsoft.com/office/powerpoint/2012/main" userId="e2bd7ebe62bb2a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2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STAAR Meets Grade Level</a:t>
            </a:r>
            <a:r>
              <a:rPr lang="en-US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Above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2560991281035018"/>
          <c:y val="3.9843747548982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137153397826253E-2"/>
          <c:y val="9.7746180010692671E-2"/>
          <c:w val="0.95439655109428667"/>
          <c:h val="0.7695333557127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Reading/English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EOC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</c:v>
                </c:pt>
                <c:pt idx="1">
                  <c:v>37</c:v>
                </c:pt>
                <c:pt idx="2">
                  <c:v>63</c:v>
                </c:pt>
                <c:pt idx="3">
                  <c:v>41</c:v>
                </c:pt>
                <c:pt idx="4">
                  <c:v>52</c:v>
                </c:pt>
                <c:pt idx="5">
                  <c:v>56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0-452A-818D-E19D4CB5A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Math/Algebra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EOC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49</c:v>
                </c:pt>
                <c:pt idx="1">
                  <c:v>34</c:v>
                </c:pt>
                <c:pt idx="2">
                  <c:v>68</c:v>
                </c:pt>
                <c:pt idx="3">
                  <c:v>76</c:v>
                </c:pt>
                <c:pt idx="4">
                  <c:v>52</c:v>
                </c:pt>
                <c:pt idx="5">
                  <c:v>50</c:v>
                </c:pt>
                <c:pt idx="6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B0-452A-818D-E19D4CB5A9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Writing/English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EOC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1">
                  <c:v>45</c:v>
                </c:pt>
                <c:pt idx="4">
                  <c:v>50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B0-452A-818D-E19D4CB5A9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Science/Biology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EOC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2">
                  <c:v>54</c:v>
                </c:pt>
                <c:pt idx="5">
                  <c:v>59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B0-452A-818D-E19D4CB5A9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Social Studies/ US History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  <c:pt idx="6">
                  <c:v>EOC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5">
                  <c:v>43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B0-452A-818D-E19D4CB5A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070200"/>
        <c:axId val="403070520"/>
      </c:barChart>
      <c:catAx>
        <c:axId val="4030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520"/>
        <c:crosses val="autoZero"/>
        <c:auto val="1"/>
        <c:lblAlgn val="ctr"/>
        <c:lblOffset val="100"/>
        <c:noMultiLvlLbl val="0"/>
      </c:catAx>
      <c:valAx>
        <c:axId val="403070520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7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College, Career, &amp; Military Readiness (CCMR)</a:t>
            </a:r>
          </a:p>
        </c:rich>
      </c:tx>
      <c:layout>
        <c:manualLayout>
          <c:xMode val="edge"/>
          <c:yMode val="edge"/>
          <c:x val="0.20475775098425197"/>
          <c:y val="1.3019399725710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273499015748027E-2"/>
          <c:y val="9.668206236312972E-2"/>
          <c:w val="0.93472650098425192"/>
          <c:h val="0.74395412906674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FHS Class of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erpetua" panose="02020502060401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93-4456-9861-3A341E14E56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erpetua" panose="02020502060401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93-4456-9861-3A341E14E56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erpetua" panose="02020502060401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3-4456-9861-3A341E14E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College, Career, &amp; Military Ready</c:v>
                </c:pt>
                <c:pt idx="1">
                  <c:v>College Ready</c:v>
                </c:pt>
                <c:pt idx="2">
                  <c:v>Career/Military Ready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70.7</c:v>
                </c:pt>
                <c:pt idx="1">
                  <c:v>55.2</c:v>
                </c:pt>
                <c:pt idx="2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3-4456-9861-3A341E14E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401272"/>
        <c:axId val="409404792"/>
      </c:barChart>
      <c:catAx>
        <c:axId val="40940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04792"/>
        <c:crosses val="autoZero"/>
        <c:auto val="1"/>
        <c:lblAlgn val="ctr"/>
        <c:lblOffset val="100"/>
        <c:noMultiLvlLbl val="0"/>
      </c:catAx>
      <c:valAx>
        <c:axId val="40940479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0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DE7CC35-044A-4B78-AF48-4A946C3D785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8986F00-531C-47B6-BEB6-0440AED58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62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99F0FB-3849-4BEA-9AFA-75D044EFB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571" y="739036"/>
            <a:ext cx="2848368" cy="2201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8866" y="6247575"/>
            <a:ext cx="1750716" cy="3651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18C68F-D26B-8F47-958C-23B49CF8A634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3889" y="6247575"/>
            <a:ext cx="8644320" cy="3651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29845" y="6247575"/>
            <a:ext cx="1062155" cy="49059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F62F849B-8F76-9746-9A70-C344C49FB78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EFF3A5CB-F75A-A84B-992B-F4CD48B42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C6A739A-8526-4537-81D7-5F903078E147}"/>
              </a:ext>
            </a:extLst>
          </p:cNvPr>
          <p:cNvSpPr/>
          <p:nvPr userDrawn="1"/>
        </p:nvSpPr>
        <p:spPr bwMode="auto">
          <a:xfrm>
            <a:off x="0" y="-3173"/>
            <a:ext cx="12192000" cy="201485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F815E-87A7-4C36-AF2E-2EBA11242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-863"/>
          <a:stretch/>
        </p:blipFill>
        <p:spPr>
          <a:xfrm>
            <a:off x="238994" y="293264"/>
            <a:ext cx="1815273" cy="14148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705D8E-F10A-44FF-A338-885ACBB14B4D}"/>
              </a:ext>
            </a:extLst>
          </p:cNvPr>
          <p:cNvSpPr/>
          <p:nvPr userDrawn="1"/>
        </p:nvSpPr>
        <p:spPr>
          <a:xfrm>
            <a:off x="0" y="2011681"/>
            <a:ext cx="12192000" cy="40936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ptsvr1.tea.texas.gov/school.finance/forecasting/financial_reports/1718_FinActRep.htm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q/question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ea4avcastro.tea.state.tx.us/accountability/accreditation/2018_2019_accreditation_statuses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ptsvr1.tea.texas.gov/perfreport/tapr/2019/index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0" y="244001"/>
            <a:ext cx="9657471" cy="155632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8B61C2-D00B-4444-B537-28926481E4DD}"/>
              </a:ext>
            </a:extLst>
          </p:cNvPr>
          <p:cNvSpPr/>
          <p:nvPr/>
        </p:nvSpPr>
        <p:spPr>
          <a:xfrm>
            <a:off x="3582100" y="1022164"/>
            <a:ext cx="815409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2018-2019 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Annual Report 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Summary</a:t>
            </a:r>
            <a:endParaRPr lang="en-US" sz="66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Perpetua" panose="02020502060401020303" pitchFamily="18" charset="0"/>
              </a:rPr>
              <a:t>Public Hearing February 17, 2020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1035E2-31F1-4CE6-A1B0-A719083BE342}"/>
              </a:ext>
            </a:extLst>
          </p:cNvPr>
          <p:cNvSpPr txBox="1">
            <a:spLocks/>
          </p:cNvSpPr>
          <p:nvPr/>
        </p:nvSpPr>
        <p:spPr>
          <a:xfrm>
            <a:off x="7835239" y="4402667"/>
            <a:ext cx="3747164" cy="1364531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069" y="89649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069" y="913425"/>
            <a:ext cx="11805909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#2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Every student will graduate with the knowledge and skills necessary to be successful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    in college, career, or the military.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119D60-4551-4AC1-92DF-1C0E0F1C3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954628"/>
              </p:ext>
            </p:extLst>
          </p:nvPr>
        </p:nvGraphicFramePr>
        <p:xfrm>
          <a:off x="2135069" y="1980663"/>
          <a:ext cx="8128000" cy="487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83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069" y="89649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069" y="913425"/>
            <a:ext cx="11805909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#2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Every student will graduate with the knowledge and skills necessary to be successful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    in college, career, or the military.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5B129A-C181-404B-B4B7-1D2658470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81531"/>
              </p:ext>
            </p:extLst>
          </p:nvPr>
        </p:nvGraphicFramePr>
        <p:xfrm>
          <a:off x="2409914" y="2029289"/>
          <a:ext cx="7596048" cy="473906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640224">
                  <a:extLst>
                    <a:ext uri="{9D8B030D-6E8A-4147-A177-3AD203B41FA5}">
                      <a16:colId xmlns:a16="http://schemas.microsoft.com/office/drawing/2014/main" val="1937856004"/>
                    </a:ext>
                  </a:extLst>
                </a:gridCol>
                <a:gridCol w="1955824">
                  <a:extLst>
                    <a:ext uri="{9D8B030D-6E8A-4147-A177-3AD203B41FA5}">
                      <a16:colId xmlns:a16="http://schemas.microsoft.com/office/drawing/2014/main" val="2223638447"/>
                    </a:ext>
                  </a:extLst>
                </a:gridCol>
              </a:tblGrid>
              <a:tr h="7911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Perpetua" panose="02020502060401020303" pitchFamily="18" charset="0"/>
                        </a:rPr>
                        <a:t>CCRM Data Class of 2018</a:t>
                      </a: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587635"/>
                  </a:ext>
                </a:extLst>
              </a:tr>
              <a:tr h="787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Industry-Based Certifications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252748"/>
                  </a:ext>
                </a:extLst>
              </a:tr>
              <a:tr h="791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U.S. Armed Forces Enlistment     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760294"/>
                  </a:ext>
                </a:extLst>
              </a:tr>
              <a:tr h="787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TSI Criteria Met in ELA and Math  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803148"/>
                  </a:ext>
                </a:extLst>
              </a:tr>
              <a:tr h="791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Dual Credit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</a:rPr>
                        <a:t>(9 ≥ hours any subject; 3 ≥ hours in ELA/Math)      </a:t>
                      </a:r>
                      <a:endParaRPr lang="en-US" sz="20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080171"/>
                  </a:ext>
                </a:extLst>
              </a:tr>
              <a:tr h="791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Associate’s Degree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53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2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069" y="89649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069" y="913425"/>
            <a:ext cx="11805909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#2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Every student will graduate with the knowledge and skills necessary to be successful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    in college, career, or the military.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5B129A-C181-404B-B4B7-1D2658470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48508"/>
              </p:ext>
            </p:extLst>
          </p:nvPr>
        </p:nvGraphicFramePr>
        <p:xfrm>
          <a:off x="1059679" y="2029289"/>
          <a:ext cx="10132291" cy="404676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7187013">
                  <a:extLst>
                    <a:ext uri="{9D8B030D-6E8A-4147-A177-3AD203B41FA5}">
                      <a16:colId xmlns:a16="http://schemas.microsoft.com/office/drawing/2014/main" val="1937856004"/>
                    </a:ext>
                  </a:extLst>
                </a:gridCol>
                <a:gridCol w="2945278">
                  <a:extLst>
                    <a:ext uri="{9D8B030D-6E8A-4147-A177-3AD203B41FA5}">
                      <a16:colId xmlns:a16="http://schemas.microsoft.com/office/drawing/2014/main" val="2223638447"/>
                    </a:ext>
                  </a:extLst>
                </a:gridCol>
              </a:tblGrid>
              <a:tr h="8110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Perpetua" panose="02020502060401020303" pitchFamily="18" charset="0"/>
                        </a:rPr>
                        <a:t>CCRM Data Class of 2018</a:t>
                      </a: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587635"/>
                  </a:ext>
                </a:extLst>
              </a:tr>
              <a:tr h="806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 Exam Participation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252748"/>
                  </a:ext>
                </a:extLst>
              </a:tr>
              <a:tr h="811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SAT/ACT Tested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760294"/>
                  </a:ext>
                </a:extLst>
              </a:tr>
              <a:tr h="806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Graduates Enrolled in TX IHE   (Class of 2017)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803148"/>
                  </a:ext>
                </a:extLst>
              </a:tr>
              <a:tr h="811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Graduates in TX IHE completing 1 year w/o enrollment in developmental courses (Class of 2017)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080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44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305" y="136230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305" y="932297"/>
            <a:ext cx="1195691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#4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Attract, develop, and retain world class educators dedicated to serving each student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    in Frankston ISD.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3B63D-3C9F-4F1F-948F-1FDBE4547CE4}"/>
              </a:ext>
            </a:extLst>
          </p:cNvPr>
          <p:cNvSpPr txBox="1"/>
          <p:nvPr/>
        </p:nvSpPr>
        <p:spPr>
          <a:xfrm>
            <a:off x="1061747" y="5245995"/>
            <a:ext cx="1044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Perpetua" panose="02020502060401020303" pitchFamily="18" charset="0"/>
              </a:rPr>
              <a:t>Beginning teachers at FISD make $10,300 less than the state average.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59BC5-9AFC-4E89-BC96-DE40CD72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1" y="2228364"/>
            <a:ext cx="11671437" cy="1425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0BA6D-667C-4B6B-ABFF-E4012746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81" y="3653862"/>
            <a:ext cx="11661287" cy="14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305" y="136230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4305" y="932297"/>
            <a:ext cx="1195691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#4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Attract, develop, and retain world class educators dedicated to serving each student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    in Frankston ISD.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F8561B-0181-44E8-BD04-5FA9CE529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05617"/>
              </p:ext>
            </p:extLst>
          </p:nvPr>
        </p:nvGraphicFramePr>
        <p:xfrm>
          <a:off x="3027810" y="2093720"/>
          <a:ext cx="6858096" cy="3623415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4435412">
                  <a:extLst>
                    <a:ext uri="{9D8B030D-6E8A-4147-A177-3AD203B41FA5}">
                      <a16:colId xmlns:a16="http://schemas.microsoft.com/office/drawing/2014/main" val="1559879936"/>
                    </a:ext>
                  </a:extLst>
                </a:gridCol>
                <a:gridCol w="1332087">
                  <a:extLst>
                    <a:ext uri="{9D8B030D-6E8A-4147-A177-3AD203B41FA5}">
                      <a16:colId xmlns:a16="http://schemas.microsoft.com/office/drawing/2014/main" val="3928337290"/>
                    </a:ext>
                  </a:extLst>
                </a:gridCol>
                <a:gridCol w="99239">
                  <a:extLst>
                    <a:ext uri="{9D8B030D-6E8A-4147-A177-3AD203B41FA5}">
                      <a16:colId xmlns:a16="http://schemas.microsoft.com/office/drawing/2014/main" val="1259512455"/>
                    </a:ext>
                  </a:extLst>
                </a:gridCol>
                <a:gridCol w="991358">
                  <a:extLst>
                    <a:ext uri="{9D8B030D-6E8A-4147-A177-3AD203B41FA5}">
                      <a16:colId xmlns:a16="http://schemas.microsoft.com/office/drawing/2014/main" val="3912644664"/>
                    </a:ext>
                  </a:extLst>
                </a:gridCol>
              </a:tblGrid>
              <a:tr h="6437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Perpetua" panose="02020502060401020303" pitchFamily="18" charset="0"/>
                        </a:rPr>
                        <a:t>Teacher Turnover Rate</a:t>
                      </a: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0439"/>
                  </a:ext>
                </a:extLst>
              </a:tr>
              <a:tr h="482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853745"/>
                  </a:ext>
                </a:extLst>
              </a:tr>
              <a:tr h="576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37.3%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804222"/>
                  </a:ext>
                </a:extLst>
              </a:tr>
              <a:tr h="665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30.5%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16.5%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4209"/>
                  </a:ext>
                </a:extLst>
              </a:tr>
              <a:tr h="12556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(Reported on 2019-2020 TAPR)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23.8%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86749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0F93764-6DFA-4766-A212-35C9FC66C18D}"/>
              </a:ext>
            </a:extLst>
          </p:cNvPr>
          <p:cNvSpPr/>
          <p:nvPr/>
        </p:nvSpPr>
        <p:spPr>
          <a:xfrm>
            <a:off x="3278584" y="6107025"/>
            <a:ext cx="635654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 (4/16) of the teachers that left were tied to athletics.</a:t>
            </a:r>
          </a:p>
          <a:p>
            <a:pPr>
              <a:lnSpc>
                <a:spcPct val="107000"/>
              </a:lnSpc>
            </a:pPr>
            <a:r>
              <a:rPr lang="en-US" sz="2000" b="1" dirty="0">
                <a:solidFill>
                  <a:srgbClr val="FF0000"/>
                </a:solidFill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Turnover rate decreased 7% from 18-19 to 19-20.</a:t>
            </a:r>
          </a:p>
        </p:txBody>
      </p:sp>
    </p:spTree>
    <p:extLst>
      <p:ext uri="{BB962C8B-B14F-4D97-AF65-F5344CB8AC3E}">
        <p14:creationId xmlns:p14="http://schemas.microsoft.com/office/powerpoint/2010/main" val="327341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PEIMS Financial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0C469-95E3-469C-BC04-5B8B3AB2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81" y="2118731"/>
            <a:ext cx="5636362" cy="38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8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5CD4B-3713-4A16-8AC8-FE1DF7A216A4}"/>
              </a:ext>
            </a:extLst>
          </p:cNvPr>
          <p:cNvPicPr/>
          <p:nvPr/>
        </p:nvPicPr>
        <p:blipFill rotWithShape="1">
          <a:blip r:embed="rId2"/>
          <a:srcRect l="-185" t="7403" r="34451" b="10681"/>
          <a:stretch/>
        </p:blipFill>
        <p:spPr bwMode="auto">
          <a:xfrm>
            <a:off x="2146435" y="134752"/>
            <a:ext cx="9942896" cy="657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399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176A1-5D4A-43CD-A01B-E7D8E9EAFC33}"/>
              </a:ext>
            </a:extLst>
          </p:cNvPr>
          <p:cNvPicPr/>
          <p:nvPr/>
        </p:nvPicPr>
        <p:blipFill rotWithShape="1">
          <a:blip r:embed="rId2"/>
          <a:srcRect l="2005" t="12963" r="34303" b="22017"/>
          <a:stretch/>
        </p:blipFill>
        <p:spPr bwMode="auto">
          <a:xfrm>
            <a:off x="2156059" y="156615"/>
            <a:ext cx="9933272" cy="6494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8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52B6BA-2B85-45DF-A5C4-AD0777BA69EA}"/>
              </a:ext>
            </a:extLst>
          </p:cNvPr>
          <p:cNvSpPr/>
          <p:nvPr/>
        </p:nvSpPr>
        <p:spPr>
          <a:xfrm>
            <a:off x="668323" y="6258274"/>
            <a:ext cx="1085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https://rptsvr1.tea.texas.gov/school.finance/forecasting/financial_reports/1718_FinActRep.html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5B2222-D0B7-468C-A8F9-D000EE9240C9}"/>
              </a:ext>
            </a:extLst>
          </p:cNvPr>
          <p:cNvPicPr/>
          <p:nvPr/>
        </p:nvPicPr>
        <p:blipFill rotWithShape="1">
          <a:blip r:embed="rId3"/>
          <a:srcRect l="338" t="9465" r="34339" b="13169"/>
          <a:stretch/>
        </p:blipFill>
        <p:spPr bwMode="auto">
          <a:xfrm>
            <a:off x="2165684" y="134754"/>
            <a:ext cx="9904396" cy="5927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27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Performance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C94BB-F89D-4848-B521-386F6898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59" y="2163337"/>
            <a:ext cx="4595789" cy="38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1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022" y="617255"/>
            <a:ext cx="7704667" cy="9442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2018-2019 Annual Report</a:t>
            </a:r>
            <a:br>
              <a:rPr lang="en-US" sz="4800" dirty="0"/>
            </a:br>
            <a:endParaRPr lang="en-US" sz="4800" dirty="0">
              <a:solidFill>
                <a:schemeClr val="accent1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2770A-E388-405D-91BC-65CC19FAC864}"/>
              </a:ext>
            </a:extLst>
          </p:cNvPr>
          <p:cNvSpPr/>
          <p:nvPr/>
        </p:nvSpPr>
        <p:spPr>
          <a:xfrm>
            <a:off x="704674" y="2267540"/>
            <a:ext cx="1094763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erpetua" panose="02020502060401020303" pitchFamily="18" charset="0"/>
              </a:rPr>
              <a:t>The complete annual report will be available in electronic form on the FISD website.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sz="4800" u="sng" dirty="0">
                <a:solidFill>
                  <a:srgbClr val="0000FF"/>
                </a:solidFill>
                <a:latin typeface="Perpetua" panose="02020502060401020303" pitchFamily="18" charset="0"/>
              </a:rPr>
              <a:t>http://www.frankstonisd.net/Content2/54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2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Performance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1F208D-ED90-4C52-B501-3C481C613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81289"/>
              </p:ext>
            </p:extLst>
          </p:nvPr>
        </p:nvGraphicFramePr>
        <p:xfrm>
          <a:off x="2127903" y="100872"/>
          <a:ext cx="9528561" cy="636829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9528561">
                  <a:extLst>
                    <a:ext uri="{9D8B030D-6E8A-4147-A177-3AD203B41FA5}">
                      <a16:colId xmlns:a16="http://schemas.microsoft.com/office/drawing/2014/main" val="3082198045"/>
                    </a:ext>
                  </a:extLst>
                </a:gridCol>
              </a:tblGrid>
              <a:tr h="1180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FISD Strategic Goals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1740043481"/>
                  </a:ext>
                </a:extLst>
              </a:tr>
              <a:tr h="657360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 Increase on-grade-level performance in all subject areas.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1093239840"/>
                  </a:ext>
                </a:extLst>
              </a:tr>
              <a:tr h="980377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 Every student will graduate with the knowledge and skills necessary to be 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dirty="0">
                          <a:effectLst/>
                        </a:rPr>
                        <a:t>      successful in college, career, or the military.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802274161"/>
                  </a:ext>
                </a:extLst>
              </a:tr>
              <a:tr h="1262871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 Provide a school culture &amp; climate that promotes participation in extracurricular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activities and the development of positive character traits.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2386259967"/>
                  </a:ext>
                </a:extLst>
              </a:tr>
              <a:tr h="980377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 Attract, develop, and retain world class educators dedicated to serving each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student in Frankston ISD.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9155011"/>
                  </a:ext>
                </a:extLst>
              </a:tr>
              <a:tr h="1307169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effectLst/>
                        </a:rPr>
                        <a:t>  Strengthen strategic communication with students, families, employees, and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 community members to foster engagement and increase transparency,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      support, and confidence in FISD.</a:t>
                      </a:r>
                      <a:endParaRPr lang="en-US" sz="1800" b="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38409" marR="38409" marT="0" marB="0" anchor="ctr"/>
                </a:tc>
                <a:extLst>
                  <a:ext uri="{0D108BD9-81ED-4DB2-BD59-A6C34878D82A}">
                    <a16:rowId xmlns:a16="http://schemas.microsoft.com/office/drawing/2014/main" val="177743558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DB87F84-DDDC-465F-AA2D-69A8643E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Violent/Criminal Incidents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330CE-8A87-44B5-A26D-5BCE8EA8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4" y="2087363"/>
            <a:ext cx="5445071" cy="39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Violent/Criminal Incidents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CF2F4A-22E4-488F-B162-B7C9B2C80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33016"/>
              </p:ext>
            </p:extLst>
          </p:nvPr>
        </p:nvGraphicFramePr>
        <p:xfrm>
          <a:off x="815130" y="2117506"/>
          <a:ext cx="10561739" cy="3854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558">
                  <a:extLst>
                    <a:ext uri="{9D8B030D-6E8A-4147-A177-3AD203B41FA5}">
                      <a16:colId xmlns:a16="http://schemas.microsoft.com/office/drawing/2014/main" val="269558555"/>
                    </a:ext>
                  </a:extLst>
                </a:gridCol>
                <a:gridCol w="3741490">
                  <a:extLst>
                    <a:ext uri="{9D8B030D-6E8A-4147-A177-3AD203B41FA5}">
                      <a16:colId xmlns:a16="http://schemas.microsoft.com/office/drawing/2014/main" val="3037252504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4061807744"/>
                    </a:ext>
                  </a:extLst>
                </a:gridCol>
                <a:gridCol w="1434517">
                  <a:extLst>
                    <a:ext uri="{9D8B030D-6E8A-4147-A177-3AD203B41FA5}">
                      <a16:colId xmlns:a16="http://schemas.microsoft.com/office/drawing/2014/main" val="3353910084"/>
                    </a:ext>
                  </a:extLst>
                </a:gridCol>
                <a:gridCol w="1652631">
                  <a:extLst>
                    <a:ext uri="{9D8B030D-6E8A-4147-A177-3AD203B41FA5}">
                      <a16:colId xmlns:a16="http://schemas.microsoft.com/office/drawing/2014/main" val="1336799692"/>
                    </a:ext>
                  </a:extLst>
                </a:gridCol>
                <a:gridCol w="1469471">
                  <a:extLst>
                    <a:ext uri="{9D8B030D-6E8A-4147-A177-3AD203B41FA5}">
                      <a16:colId xmlns:a16="http://schemas.microsoft.com/office/drawing/2014/main" val="4045928485"/>
                    </a:ext>
                  </a:extLst>
                </a:gridCol>
              </a:tblGrid>
              <a:tr h="8263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PEIMS Code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of Violation/</a:t>
                      </a:r>
                    </a:p>
                    <a:p>
                      <a:pPr algn="ctr"/>
                      <a:r>
                        <a:rPr lang="en-US" sz="2000" dirty="0"/>
                        <a:t>Criminal Incident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Middle School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High</a:t>
                      </a:r>
                    </a:p>
                    <a:p>
                      <a:pPr algn="ctr"/>
                      <a:r>
                        <a:rPr lang="en-US" sz="2000" dirty="0"/>
                        <a:t>School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576077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Controlled Substance/Marijuana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u="none" dirty="0">
                          <a:latin typeface="Perpetua" panose="02020502060401020303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39103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Student Code of Conduct Violations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u="none" dirty="0">
                          <a:latin typeface="Perpetua" panose="02020502060401020303" pitchFamily="18" charset="0"/>
                        </a:rPr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540028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Tobacco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u="none" dirty="0">
                          <a:latin typeface="Perpetua" panose="02020502060401020303" pitchFamily="18" charset="0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212216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Fighting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u="none" dirty="0">
                          <a:latin typeface="Perpetua" panose="02020502060401020303" pitchFamily="18" charset="0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159660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Total by Campus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</a:rPr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439524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--------------------------------------------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--------------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---------------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------------------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Perpetua" panose="02020502060401020303" pitchFamily="18" charset="0"/>
                        </a:rPr>
                        <a:t>----------------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96082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Perpetua" panose="02020502060401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erpetua" panose="02020502060401020303" pitchFamily="18" charset="0"/>
                        </a:rPr>
                        <a:t>Number of DAEP Placements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erpetua" panose="02020502060401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0000FF"/>
                          </a:solidFill>
                          <a:latin typeface="Perpetua" panose="02020502060401020303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24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05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Higher Education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C0BFC-BE1D-486E-9B39-8C23870A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34" y="2064836"/>
            <a:ext cx="5506648" cy="40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3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Higher Education Report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83EF5-A2D7-4F7A-90F6-4E06722A1794}"/>
              </a:ext>
            </a:extLst>
          </p:cNvPr>
          <p:cNvPicPr/>
          <p:nvPr/>
        </p:nvPicPr>
        <p:blipFill rotWithShape="1">
          <a:blip r:embed="rId2"/>
          <a:srcRect l="33274" t="12958" r="35489" b="78440"/>
          <a:stretch/>
        </p:blipFill>
        <p:spPr bwMode="auto">
          <a:xfrm>
            <a:off x="2154037" y="1753352"/>
            <a:ext cx="8265089" cy="1403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6B77CF-971E-415E-98DF-775E2B98B73B}"/>
              </a:ext>
            </a:extLst>
          </p:cNvPr>
          <p:cNvPicPr/>
          <p:nvPr/>
        </p:nvPicPr>
        <p:blipFill rotWithShape="1">
          <a:blip r:embed="rId2"/>
          <a:srcRect l="36096" t="49350" r="37142" b="34563"/>
          <a:stretch/>
        </p:blipFill>
        <p:spPr bwMode="auto">
          <a:xfrm>
            <a:off x="2154037" y="3157087"/>
            <a:ext cx="8289374" cy="3220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607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Higher Education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6515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688F1-A3B0-4CB8-BE89-A84CD7DDF1AF}"/>
              </a:ext>
            </a:extLst>
          </p:cNvPr>
          <p:cNvPicPr/>
          <p:nvPr/>
        </p:nvPicPr>
        <p:blipFill rotWithShape="1">
          <a:blip r:embed="rId2"/>
          <a:srcRect l="24955" t="14023" r="25992" b="72230"/>
          <a:stretch/>
        </p:blipFill>
        <p:spPr bwMode="auto">
          <a:xfrm>
            <a:off x="2382174" y="1683889"/>
            <a:ext cx="8480202" cy="2355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0B2540-D72F-4187-90A8-15745F99ED83}"/>
              </a:ext>
            </a:extLst>
          </p:cNvPr>
          <p:cNvPicPr/>
          <p:nvPr/>
        </p:nvPicPr>
        <p:blipFill rotWithShape="1">
          <a:blip r:embed="rId2"/>
          <a:srcRect l="28377" t="54997" r="26636" b="30430"/>
          <a:stretch/>
        </p:blipFill>
        <p:spPr bwMode="auto">
          <a:xfrm>
            <a:off x="2382174" y="4039430"/>
            <a:ext cx="8480202" cy="1894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90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/>
          </a:bodyPr>
          <a:lstStyle/>
          <a:p>
            <a:r>
              <a:rPr lang="en-US" sz="4800" dirty="0"/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6515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C043138B-C150-4923-981A-A622C55F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0077" y="673768"/>
            <a:ext cx="7431104" cy="49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91" y="577956"/>
            <a:ext cx="9306354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Components of the Annual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656C5-0B51-44D2-86CA-69FA0ED0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6" y="2095899"/>
            <a:ext cx="10215419" cy="45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91" y="577956"/>
            <a:ext cx="9306354" cy="1026976"/>
          </a:xfrm>
        </p:spPr>
        <p:txBody>
          <a:bodyPr>
            <a:normAutofit/>
          </a:bodyPr>
          <a:lstStyle/>
          <a:p>
            <a:r>
              <a:rPr lang="en-US" sz="4800" dirty="0"/>
              <a:t>District Accreditation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7DA8E-8913-42AC-BBAE-157C8A303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90" y="2124363"/>
            <a:ext cx="6086764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991" y="577956"/>
            <a:ext cx="9306354" cy="1026976"/>
          </a:xfrm>
        </p:spPr>
        <p:txBody>
          <a:bodyPr>
            <a:normAutofit/>
          </a:bodyPr>
          <a:lstStyle/>
          <a:p>
            <a:r>
              <a:rPr lang="en-US" sz="4800" dirty="0"/>
              <a:t>District Accreditation Status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167" y="2625759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F6F75-37CE-4D5C-B41B-4F83228D5B55}"/>
              </a:ext>
            </a:extLst>
          </p:cNvPr>
          <p:cNvSpPr/>
          <p:nvPr/>
        </p:nvSpPr>
        <p:spPr>
          <a:xfrm>
            <a:off x="1694576" y="2317982"/>
            <a:ext cx="8456257" cy="3200876"/>
          </a:xfrm>
          <a:prstGeom prst="rect">
            <a:avLst/>
          </a:prstGeom>
          <a:ln w="69850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FIRST Rating:				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A-  Superior</a:t>
            </a:r>
          </a:p>
          <a:p>
            <a:endParaRPr lang="en-US" sz="1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Accreditation Rating:		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Accredited</a:t>
            </a:r>
          </a:p>
          <a:p>
            <a:endParaRPr lang="en-US" sz="1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Accountability Rating:  	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B/Met Standard</a:t>
            </a:r>
          </a:p>
          <a:p>
            <a:endParaRPr lang="en-US" sz="14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Special Education </a:t>
            </a:r>
          </a:p>
          <a:p>
            <a:r>
              <a:rPr lang="en-US" sz="3200" dirty="0">
                <a:solidFill>
                  <a:schemeClr val="bg1"/>
                </a:solidFill>
                <a:latin typeface="Perpetua" panose="02020502060401020303" pitchFamily="18" charset="0"/>
              </a:rPr>
              <a:t>     Determination Status:  		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Meets 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C9ABC-D1B1-4034-BF62-2DAFF43BF0E7}"/>
              </a:ext>
            </a:extLst>
          </p:cNvPr>
          <p:cNvSpPr/>
          <p:nvPr/>
        </p:nvSpPr>
        <p:spPr>
          <a:xfrm>
            <a:off x="262855" y="6280044"/>
            <a:ext cx="11929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http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://tea4avcastro.tea.state.tx.us/accountability/accreditation/2018_2019_accreditation_statuses.html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1811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473" y="577956"/>
            <a:ext cx="10076872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240" y="2634995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FF6F75-37CE-4D5C-B41B-4F83228D5B55}"/>
              </a:ext>
            </a:extLst>
          </p:cNvPr>
          <p:cNvSpPr/>
          <p:nvPr/>
        </p:nvSpPr>
        <p:spPr>
          <a:xfrm>
            <a:off x="2312991" y="2267061"/>
            <a:ext cx="9034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8EAF8-BCAF-42E8-908C-4334BADB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964" y="2050473"/>
            <a:ext cx="5218545" cy="4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526417"/>
            <a:ext cx="10113818" cy="91669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36C1C8-33D1-4F77-A244-AF1C0FAF7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24809"/>
              </p:ext>
            </p:extLst>
          </p:nvPr>
        </p:nvGraphicFramePr>
        <p:xfrm>
          <a:off x="2307364" y="2083861"/>
          <a:ext cx="7597211" cy="384691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579465">
                  <a:extLst>
                    <a:ext uri="{9D8B030D-6E8A-4147-A177-3AD203B41FA5}">
                      <a16:colId xmlns:a16="http://schemas.microsoft.com/office/drawing/2014/main" val="3870367922"/>
                    </a:ext>
                  </a:extLst>
                </a:gridCol>
                <a:gridCol w="4017746">
                  <a:extLst>
                    <a:ext uri="{9D8B030D-6E8A-4147-A177-3AD203B41FA5}">
                      <a16:colId xmlns:a16="http://schemas.microsoft.com/office/drawing/2014/main" val="3678971188"/>
                    </a:ext>
                  </a:extLst>
                </a:gridCol>
              </a:tblGrid>
              <a:tr h="7867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Perpetua" panose="02020502060401020303" pitchFamily="18" charset="0"/>
                        </a:rPr>
                        <a:t>2018-2019 State Accountability Ratings</a:t>
                      </a:r>
                      <a:endParaRPr lang="en-US" sz="3200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36740"/>
                  </a:ext>
                </a:extLst>
              </a:tr>
              <a:tr h="743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Frankston ISD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B/Met Standard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608480"/>
                  </a:ext>
                </a:extLst>
              </a:tr>
              <a:tr h="786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Frankston Elementary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C/Met Standard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891720"/>
                  </a:ext>
                </a:extLst>
              </a:tr>
              <a:tr h="743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Frankston Middle School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B/Met Standard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5795891"/>
                  </a:ext>
                </a:extLst>
              </a:tr>
              <a:tr h="786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Frankston High School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B/Met Standard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16296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B727E97-B5DC-4CF0-A78E-9E949AE5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2170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A5CF0-7C3D-4497-B38E-A8215C1A7FF6}"/>
              </a:ext>
            </a:extLst>
          </p:cNvPr>
          <p:cNvSpPr/>
          <p:nvPr/>
        </p:nvSpPr>
        <p:spPr>
          <a:xfrm>
            <a:off x="1861559" y="6288447"/>
            <a:ext cx="846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Source: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https://rptsvr1.tea.texas.gov/perfreport/tapr/2019/index.html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9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8" y="577956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88AD2D-FB39-47C0-BBF1-368A766B8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45643"/>
              </p:ext>
            </p:extLst>
          </p:nvPr>
        </p:nvGraphicFramePr>
        <p:xfrm>
          <a:off x="665018" y="1825625"/>
          <a:ext cx="11120582" cy="473452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747591">
                  <a:extLst>
                    <a:ext uri="{9D8B030D-6E8A-4147-A177-3AD203B41FA5}">
                      <a16:colId xmlns:a16="http://schemas.microsoft.com/office/drawing/2014/main" val="2882439371"/>
                    </a:ext>
                  </a:extLst>
                </a:gridCol>
                <a:gridCol w="7372991">
                  <a:extLst>
                    <a:ext uri="{9D8B030D-6E8A-4147-A177-3AD203B41FA5}">
                      <a16:colId xmlns:a16="http://schemas.microsoft.com/office/drawing/2014/main" val="42142099"/>
                    </a:ext>
                  </a:extLst>
                </a:gridCol>
              </a:tblGrid>
              <a:tr h="71348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  <a:latin typeface="Perpetua" panose="02020502060401020303" pitchFamily="18" charset="0"/>
                        </a:rPr>
                        <a:t>Campus Distinction Designations</a:t>
                      </a:r>
                      <a:endParaRPr lang="en-US" sz="2800" u="sng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51592"/>
                  </a:ext>
                </a:extLst>
              </a:tr>
              <a:tr h="1281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Frankston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Elementary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Postsecondary Readiness</a:t>
                      </a:r>
                    </a:p>
                  </a:txBody>
                  <a:tcPr marL="58796" marR="58796" marT="0" marB="0" anchor="ctr"/>
                </a:tc>
                <a:extLst>
                  <a:ext uri="{0D108BD9-81ED-4DB2-BD59-A6C34878D82A}">
                    <a16:rowId xmlns:a16="http://schemas.microsoft.com/office/drawing/2014/main" val="2555769883"/>
                  </a:ext>
                </a:extLst>
              </a:tr>
              <a:tr h="1489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Frankston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Middle School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Academic Achievement in Science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Academic Achievement in Social Studies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Top 25 Percent:  Comparative Closing the Gaps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Postsecondary Readiness</a:t>
                      </a:r>
                    </a:p>
                  </a:txBody>
                  <a:tcPr marL="58796" marR="58796" marT="0" marB="0" anchor="ctr"/>
                </a:tc>
                <a:extLst>
                  <a:ext uri="{0D108BD9-81ED-4DB2-BD59-A6C34878D82A}">
                    <a16:rowId xmlns:a16="http://schemas.microsoft.com/office/drawing/2014/main" val="101529654"/>
                  </a:ext>
                </a:extLst>
              </a:tr>
              <a:tr h="822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Perpetua" panose="02020502060401020303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Frankston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High School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 anchor="ctr"/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Academic Achievement in ELA/Reading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Academic Achievement in Mathematics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Perpetua" panose="02020502060401020303" pitchFamily="18" charset="0"/>
                        </a:rPr>
                        <a:t>Postsecondary Readiness</a:t>
                      </a:r>
                      <a:endParaRPr lang="en-US" sz="2400" b="1" dirty="0"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96" marR="58796" marT="0" marB="0" anchor="ctr"/>
                </a:tc>
                <a:extLst>
                  <a:ext uri="{0D108BD9-81ED-4DB2-BD59-A6C34878D82A}">
                    <a16:rowId xmlns:a16="http://schemas.microsoft.com/office/drawing/2014/main" val="3853635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95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709" y="178183"/>
            <a:ext cx="10132291" cy="10269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Texas Academic Performance Report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39" y="2004704"/>
            <a:ext cx="7704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sz="2400" dirty="0">
              <a:latin typeface="Perpetua" panose="02020502060401020303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D178B-A598-4139-AA9A-1D9EA6102756}"/>
              </a:ext>
            </a:extLst>
          </p:cNvPr>
          <p:cNvSpPr/>
          <p:nvPr/>
        </p:nvSpPr>
        <p:spPr>
          <a:xfrm>
            <a:off x="2193420" y="882438"/>
            <a:ext cx="11400637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Board Goal #1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Increase on-grade-level performance in all subject areas</a:t>
            </a:r>
            <a:endParaRPr lang="en-US" b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6EF14D-1B19-41E5-A596-16F819B4E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043291"/>
              </p:ext>
            </p:extLst>
          </p:nvPr>
        </p:nvGraphicFramePr>
        <p:xfrm>
          <a:off x="234892" y="1348841"/>
          <a:ext cx="1163383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95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18910</TotalTime>
  <Words>792</Words>
  <Application>Microsoft Office PowerPoint</Application>
  <PresentationFormat>Widescreen</PresentationFormat>
  <Paragraphs>279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Perpetua</vt:lpstr>
      <vt:lpstr>Rockwell</vt:lpstr>
      <vt:lpstr>Wingdings 2</vt:lpstr>
      <vt:lpstr>Quotable</vt:lpstr>
      <vt:lpstr>PowerPoint Presentation</vt:lpstr>
      <vt:lpstr>2018-2019 Annual Report </vt:lpstr>
      <vt:lpstr>Components of the Annual Report</vt:lpstr>
      <vt:lpstr>District Accreditation Status</vt:lpstr>
      <vt:lpstr>District Accreditation Status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Texas Academic Performance Report</vt:lpstr>
      <vt:lpstr>PEIMS Financial Report</vt:lpstr>
      <vt:lpstr>PowerPoint Presentation</vt:lpstr>
      <vt:lpstr>PowerPoint Presentation</vt:lpstr>
      <vt:lpstr>PowerPoint Presentation</vt:lpstr>
      <vt:lpstr>Performance Objectives</vt:lpstr>
      <vt:lpstr>Performance Objectives</vt:lpstr>
      <vt:lpstr>   Violent/Criminal Incidents</vt:lpstr>
      <vt:lpstr>   Violent/Criminal Incidents</vt:lpstr>
      <vt:lpstr>      Higher Education Report</vt:lpstr>
      <vt:lpstr>      Higher Education Report</vt:lpstr>
      <vt:lpstr>      Higher Education Report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Spencer</dc:creator>
  <cp:lastModifiedBy>Nicci Cook</cp:lastModifiedBy>
  <cp:revision>195</cp:revision>
  <cp:lastPrinted>2020-01-15T18:57:20Z</cp:lastPrinted>
  <dcterms:created xsi:type="dcterms:W3CDTF">2017-08-04T20:44:52Z</dcterms:created>
  <dcterms:modified xsi:type="dcterms:W3CDTF">2020-02-04T23:41:38Z</dcterms:modified>
</cp:coreProperties>
</file>