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99" r:id="rId3"/>
    <p:sldId id="258" r:id="rId4"/>
    <p:sldId id="260" r:id="rId5"/>
    <p:sldId id="259" r:id="rId6"/>
    <p:sldId id="261" r:id="rId7"/>
    <p:sldId id="270" r:id="rId8"/>
    <p:sldId id="269" r:id="rId9"/>
    <p:sldId id="291" r:id="rId10"/>
    <p:sldId id="266" r:id="rId11"/>
    <p:sldId id="301" r:id="rId12"/>
    <p:sldId id="274" r:id="rId13"/>
    <p:sldId id="279" r:id="rId14"/>
    <p:sldId id="280" r:id="rId15"/>
    <p:sldId id="277" r:id="rId16"/>
    <p:sldId id="275" r:id="rId17"/>
    <p:sldId id="281" r:id="rId18"/>
    <p:sldId id="282" r:id="rId19"/>
    <p:sldId id="283" r:id="rId20"/>
    <p:sldId id="284" r:id="rId21"/>
    <p:sldId id="297" r:id="rId22"/>
    <p:sldId id="294" r:id="rId23"/>
    <p:sldId id="276" r:id="rId24"/>
    <p:sldId id="295" r:id="rId25"/>
    <p:sldId id="285" r:id="rId26"/>
    <p:sldId id="298" r:id="rId27"/>
    <p:sldId id="286" r:id="rId28"/>
    <p:sldId id="302" r:id="rId29"/>
    <p:sldId id="300" r:id="rId30"/>
    <p:sldId id="296" r:id="rId31"/>
  </p:sldIdLst>
  <p:sldSz cx="12192000" cy="6858000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72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B20D218A-1C93-47DF-9307-1DC736257B7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3BFC325D-B026-4A32-B677-0BBB434F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4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C325D-B026-4A32-B677-0BBB434F5D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9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BqHkraf8i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2xKZRpAsWL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3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Atoms: The building blocks of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7517"/>
          </a:xfrm>
        </p:spPr>
        <p:txBody>
          <a:bodyPr/>
          <a:lstStyle/>
          <a:p>
            <a:r>
              <a:rPr lang="en-US" dirty="0" smtClean="0"/>
              <a:t>Ernest Rutherford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57" y="1689090"/>
            <a:ext cx="11644499" cy="4195481"/>
          </a:xfrm>
        </p:spPr>
        <p:txBody>
          <a:bodyPr/>
          <a:lstStyle/>
          <a:p>
            <a:r>
              <a:rPr lang="en-US" sz="2800" dirty="0" smtClean="0"/>
              <a:t>Discovered the nucleus of an atom with his gold-foil experiment.</a:t>
            </a:r>
          </a:p>
          <a:p>
            <a:endParaRPr lang="en-US" sz="2800" dirty="0" smtClean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www.youtube.com/watch?v=XBqHkraf8iE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Concluded that the volume of the nucleus was very small compared to the total volume of the atom.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Section 2</a:t>
            </a:r>
            <a:endParaRPr lang="en-US" sz="8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Counting Atoms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23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0440"/>
          </a:xfrm>
        </p:spPr>
        <p:txBody>
          <a:bodyPr/>
          <a:lstStyle/>
          <a:p>
            <a:r>
              <a:rPr lang="en-US" dirty="0" smtClean="0"/>
              <a:t>Atomic Number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111" y="1203158"/>
            <a:ext cx="8481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number of protons in each atom of a given element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Unique to each element and does not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Used to identify elements. </a:t>
            </a:r>
            <a:endParaRPr lang="en-US" sz="2400" dirty="0"/>
          </a:p>
        </p:txBody>
      </p:sp>
      <p:pic>
        <p:nvPicPr>
          <p:cNvPr id="1026" name="Picture 2" descr="http://i1.cpcache.com/product/1109154626/periodic_table_helium_square_sticker_3_x_3.jpg?height=225&amp;widt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4" y="31539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1.cpcache.com/product/647680521/periodic_table_boron_tile_coaster.jpg?height=460&amp;width=460&amp;qv=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88" y="31488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1.cpcache.com/product/648632175/periodic_table_arsenic_tile_coaster.jpg?height=460&amp;width=460&amp;qv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12" y="3148847"/>
            <a:ext cx="2141921" cy="21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1.cpcache.com/product/648626423/periodic_table_magnesium_tile_coaster.jpg?height=460&amp;width=460&amp;qv=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601" y="3153927"/>
            <a:ext cx="2136841" cy="213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9443" y="1333904"/>
            <a:ext cx="10924574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1. How many protons and electrons are in each atom?</a:t>
            </a:r>
          </a:p>
          <a:p>
            <a:pPr lvl="1"/>
            <a:r>
              <a:rPr lang="en-US" sz="2400" dirty="0" smtClean="0"/>
              <a:t>Radon</a:t>
            </a:r>
            <a:endParaRPr lang="en-US" sz="2400" dirty="0"/>
          </a:p>
          <a:p>
            <a:pPr lvl="1"/>
            <a:r>
              <a:rPr lang="en-US" sz="2400" dirty="0" smtClean="0"/>
              <a:t>Titanium</a:t>
            </a:r>
          </a:p>
          <a:p>
            <a:pPr marL="36576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2.  An atom of an element contains 66 electrons. Which element is it?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 An atom of an element contains 14 protons. Which element is it?</a:t>
            </a:r>
          </a:p>
        </p:txBody>
      </p:sp>
    </p:spTree>
    <p:extLst>
      <p:ext uri="{BB962C8B-B14F-4D97-AF65-F5344CB8AC3E}">
        <p14:creationId xmlns:p14="http://schemas.microsoft.com/office/powerpoint/2010/main" val="27342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 and Mass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9386" y="1355086"/>
            <a:ext cx="10447003" cy="4195481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amount of protons and electrons are constant in all neutral atoms of an element, but the number of </a:t>
            </a:r>
            <a:r>
              <a:rPr lang="en-US" sz="2400" b="1" dirty="0" smtClean="0"/>
              <a:t>neutrons</a:t>
            </a:r>
            <a:r>
              <a:rPr lang="en-US" sz="2400" dirty="0" smtClean="0"/>
              <a:t> can vary</a:t>
            </a:r>
          </a:p>
          <a:p>
            <a:r>
              <a:rPr lang="en-US" sz="2400" i="1" u="sng" dirty="0" smtClean="0"/>
              <a:t>Isotopes</a:t>
            </a:r>
            <a:r>
              <a:rPr lang="en-US" sz="2400" dirty="0" smtClean="0"/>
              <a:t>– atoms of the same element that have different numbers of neutrons </a:t>
            </a:r>
          </a:p>
          <a:p>
            <a:r>
              <a:rPr lang="en-US" sz="2400" dirty="0" smtClean="0"/>
              <a:t>Example: Hydrogen atoms have three different isotopes.</a:t>
            </a:r>
          </a:p>
          <a:p>
            <a:pPr lvl="1"/>
            <a:r>
              <a:rPr lang="en-US" sz="2000" dirty="0" err="1" smtClean="0"/>
              <a:t>Protium</a:t>
            </a:r>
            <a:r>
              <a:rPr lang="en-US" sz="2000" dirty="0" smtClean="0"/>
              <a:t>—1 proton/0 neutrons (accounts for 99.985% of all hydrogen atoms).</a:t>
            </a:r>
          </a:p>
          <a:p>
            <a:pPr lvl="1"/>
            <a:r>
              <a:rPr lang="en-US" sz="2000" dirty="0" smtClean="0"/>
              <a:t>Deuterium—1 proton/1 neutrons (0.015%)</a:t>
            </a:r>
          </a:p>
          <a:p>
            <a:pPr lvl="1"/>
            <a:r>
              <a:rPr lang="en-US" sz="2000" dirty="0" smtClean="0"/>
              <a:t>Tritium—1 proton/2 neutrons (radioactive, and can be produced artificially) </a:t>
            </a:r>
          </a:p>
          <a:p>
            <a:r>
              <a:rPr lang="en-US" sz="2400" dirty="0" smtClean="0"/>
              <a:t>Most elements contain mixtures of isotopes. Tin (Sn) has 10 stable isotopes, the most of any element. </a:t>
            </a:r>
            <a:endParaRPr lang="en-US" sz="2400" dirty="0"/>
          </a:p>
          <a:p>
            <a:r>
              <a:rPr lang="en-US" sz="2400" dirty="0" smtClean="0"/>
              <a:t>Mass Number--</a:t>
            </a:r>
            <a:r>
              <a:rPr lang="en-US" sz="2400" b="1" dirty="0"/>
              <a:t>The number of protons and neutrons that make up the nucleus of an isotope. </a:t>
            </a:r>
            <a:r>
              <a:rPr lang="en-US" sz="2400" dirty="0" smtClean="0"/>
              <a:t>Since electrons are so small, their mass is considered insignificant. 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74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2471"/>
          </a:xfrm>
        </p:spPr>
        <p:txBody>
          <a:bodyPr/>
          <a:lstStyle/>
          <a:p>
            <a:r>
              <a:rPr lang="en-US" dirty="0" smtClean="0"/>
              <a:t>Designating 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28" y="1215189"/>
            <a:ext cx="10734652" cy="4571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Isotopes are usually identified by their mass number. </a:t>
            </a:r>
          </a:p>
          <a:p>
            <a:r>
              <a:rPr lang="en-US" sz="3200" b="1" dirty="0" smtClean="0"/>
              <a:t>Two Methods:</a:t>
            </a:r>
          </a:p>
          <a:p>
            <a:pPr lvl="1"/>
            <a:r>
              <a:rPr lang="en-US" sz="2800" b="1" dirty="0" smtClean="0"/>
              <a:t>Hyphen notation—has hyphen after name of element, followed by the mass number.</a:t>
            </a:r>
          </a:p>
          <a:p>
            <a:pPr lvl="2"/>
            <a:r>
              <a:rPr lang="en-US" sz="2400" b="1" dirty="0" smtClean="0"/>
              <a:t>Example: Tritium is hydrogen-3 since it has 2 neutrons and 1 proton. </a:t>
            </a:r>
          </a:p>
          <a:p>
            <a:pPr lvl="2"/>
            <a:r>
              <a:rPr lang="en-US" sz="2400" b="1" dirty="0" smtClean="0"/>
              <a:t>Example: Uranium-235 </a:t>
            </a:r>
          </a:p>
          <a:p>
            <a:pPr lvl="1"/>
            <a:r>
              <a:rPr lang="en-US" sz="2800" b="1" dirty="0" smtClean="0"/>
              <a:t> Nuclear symbol</a:t>
            </a:r>
          </a:p>
          <a:p>
            <a:pPr lvl="2"/>
            <a:r>
              <a:rPr lang="en-US" sz="2400" b="1" dirty="0" smtClean="0"/>
              <a:t>Mass number written as superscript</a:t>
            </a:r>
          </a:p>
          <a:p>
            <a:pPr lvl="2"/>
            <a:r>
              <a:rPr lang="en-US" sz="2400" b="1" dirty="0" smtClean="0"/>
              <a:t>Atomic number written as subscript</a:t>
            </a:r>
          </a:p>
          <a:p>
            <a:pPr lvl="2"/>
            <a:r>
              <a:rPr lang="en-US" sz="2400" b="1" dirty="0" smtClean="0"/>
              <a:t>Followed by element symbol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21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both methods…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64790"/>
            <a:ext cx="10339568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number of neutrons is found by subtracting the atomic number from the mass number. 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Example: Uranium-235 or </a:t>
            </a:r>
            <a:r>
              <a:rPr lang="en-US" sz="3200" baseline="30000" dirty="0" smtClean="0"/>
              <a:t>235</a:t>
            </a:r>
            <a:r>
              <a:rPr lang="en-US" sz="3200" baseline="-25000" dirty="0" smtClean="0"/>
              <a:t>92</a:t>
            </a:r>
            <a:r>
              <a:rPr lang="en-US" sz="3200" dirty="0" smtClean="0"/>
              <a:t>U</a:t>
            </a:r>
          </a:p>
          <a:p>
            <a:pPr lvl="1"/>
            <a:r>
              <a:rPr lang="en-US" sz="2800" dirty="0" smtClean="0"/>
              <a:t>(Mass #) – (Atomic #) = (# of neutrons)</a:t>
            </a:r>
          </a:p>
          <a:p>
            <a:pPr lvl="1"/>
            <a:r>
              <a:rPr lang="en-US" sz="2800" dirty="0" smtClean="0"/>
              <a:t>235 (protons + neutrons) – 92 protons= 143 neutrons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0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40049" y="1152983"/>
                <a:ext cx="11142615" cy="4195481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b="1" dirty="0" smtClean="0"/>
                  <a:t>Determine the number of protons, neutrons, and electrons in each of the following:</a:t>
                </a:r>
              </a:p>
              <a:p>
                <a:pPr marL="834390" lvl="1" indent="-514350">
                  <a:buAutoNum type="arabicPeriod"/>
                </a:pPr>
                <a:r>
                  <a:rPr lang="en-US" sz="2400" b="1" dirty="0" smtClean="0"/>
                  <a:t>Neon-22</a:t>
                </a:r>
              </a:p>
              <a:p>
                <a:pPr marL="834390" lvl="1" indent="-514350">
                  <a:buAutoNum type="arabicPeriod"/>
                </a:pPr>
                <a:r>
                  <a:rPr lang="en-US" sz="2400" b="1" dirty="0" smtClean="0"/>
                  <a:t>Iron-57</a:t>
                </a:r>
              </a:p>
              <a:p>
                <a:pPr marL="834390" lvl="1" indent="-514350">
                  <a:buAutoNum type="arabicPeriod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1" i="1" smtClean="0">
                            <a:latin typeface="Cambria Math"/>
                          </a:rPr>
                          <m:t>𝟑𝟎</m:t>
                        </m:r>
                      </m:sub>
                      <m:sup>
                        <m:r>
                          <a:rPr lang="en-US" sz="2400" b="1" i="1" smtClean="0">
                            <a:latin typeface="Cambria Math"/>
                          </a:rPr>
                          <m:t>𝟔𝟒</m:t>
                        </m:r>
                      </m:sup>
                      <m:e>
                        <m:r>
                          <a:rPr lang="en-US" sz="2400" b="1" i="1" smtClean="0">
                            <a:latin typeface="Cambria Math"/>
                          </a:rPr>
                          <m:t>𝒁𝒏</m:t>
                        </m:r>
                      </m:e>
                    </m:sPre>
                  </m:oMath>
                </a14:m>
                <a:endParaRPr lang="en-US" sz="2400" b="1" dirty="0" smtClean="0"/>
              </a:p>
              <a:p>
                <a:pPr marL="514350" indent="-514350">
                  <a:buAutoNum type="arabicPeriod"/>
                </a:pPr>
                <a:r>
                  <a:rPr lang="en-US" sz="2800" b="1" dirty="0" smtClean="0"/>
                  <a:t>Write each of the following in hyphen notation:</a:t>
                </a:r>
              </a:p>
              <a:p>
                <a:pPr marL="834390" lvl="1" indent="-514350">
                  <a:buAutoNum type="arabicPeriod"/>
                </a:pPr>
                <a:r>
                  <a:rPr lang="en-US" sz="2400" b="1" dirty="0" smtClean="0"/>
                  <a:t>p = 12     n = 14     e = 12</a:t>
                </a:r>
              </a:p>
              <a:p>
                <a:pPr marL="834390" lvl="1" indent="-514350">
                  <a:buAutoNum type="arabicPeriod"/>
                </a:pPr>
                <a:r>
                  <a:rPr lang="en-US" sz="2400" b="1" dirty="0" smtClean="0"/>
                  <a:t>p = 28	   n = 25     e = 28</a:t>
                </a:r>
              </a:p>
              <a:p>
                <a:pPr marL="514350" indent="-514350">
                  <a:buAutoNum type="arabicPeriod"/>
                </a:pPr>
                <a:r>
                  <a:rPr lang="en-US" sz="2800" b="1" dirty="0" smtClean="0"/>
                  <a:t>Write each of the following in nuclear symbol notation:</a:t>
                </a:r>
              </a:p>
              <a:p>
                <a:pPr marL="834390" lvl="1" indent="-514350">
                  <a:buAutoNum type="arabicPeriod"/>
                </a:pPr>
                <a:r>
                  <a:rPr lang="en-US" sz="2400" b="1" dirty="0" smtClean="0"/>
                  <a:t>p = 38     n = 39      e = 38</a:t>
                </a:r>
              </a:p>
              <a:p>
                <a:pPr marL="834390" lvl="1" indent="-514350">
                  <a:buAutoNum type="arabicPeriod"/>
                </a:pPr>
                <a:r>
                  <a:rPr lang="en-US" sz="2400" b="1" dirty="0" smtClean="0"/>
                  <a:t>p = 4       n = 4        e = 4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40049" y="1152983"/>
                <a:ext cx="11142615" cy="4195481"/>
              </a:xfrm>
              <a:blipFill rotWithShape="0">
                <a:blip r:embed="rId2"/>
                <a:stretch>
                  <a:fillRect l="-766" t="-1453" r="-821" b="-35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8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Atomic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6111" y="1518345"/>
            <a:ext cx="11423969" cy="419548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Masses of subatomic particles = very tiny, so…</a:t>
            </a:r>
          </a:p>
          <a:p>
            <a:r>
              <a:rPr lang="en-US" sz="2800" b="1" dirty="0" smtClean="0"/>
              <a:t>Scientists created a new unit</a:t>
            </a:r>
          </a:p>
          <a:p>
            <a:r>
              <a:rPr lang="en-US" sz="2800" b="1" dirty="0" smtClean="0"/>
              <a:t>Atomic mass units (</a:t>
            </a:r>
            <a:r>
              <a:rPr lang="en-US" sz="2800" b="1" dirty="0" err="1" smtClean="0"/>
              <a:t>amu</a:t>
            </a:r>
            <a:r>
              <a:rPr lang="en-US" sz="2800" b="1" dirty="0" smtClean="0"/>
              <a:t>) – based on a standard of carbon-12 that has a mass of </a:t>
            </a:r>
            <a:r>
              <a:rPr lang="en-US" sz="2800" b="1" i="1" dirty="0" smtClean="0"/>
              <a:t>12 </a:t>
            </a:r>
            <a:r>
              <a:rPr lang="en-US" sz="2800" b="1" i="1" dirty="0" err="1" smtClean="0"/>
              <a:t>amu</a:t>
            </a:r>
            <a:endParaRPr lang="en-US" sz="2800" b="1" i="1" dirty="0" smtClean="0"/>
          </a:p>
          <a:p>
            <a:pPr lvl="1"/>
            <a:r>
              <a:rPr lang="en-US" sz="2400" b="1" dirty="0" smtClean="0"/>
              <a:t>Neutron – 1.008665 </a:t>
            </a:r>
            <a:r>
              <a:rPr lang="en-US" sz="2400" b="1" dirty="0" err="1" smtClean="0"/>
              <a:t>amu</a:t>
            </a:r>
            <a:endParaRPr lang="en-US" sz="2400" b="1" i="1" u="sng" dirty="0" smtClean="0"/>
          </a:p>
          <a:p>
            <a:pPr lvl="1"/>
            <a:r>
              <a:rPr lang="en-US" sz="2400" b="1" dirty="0" smtClean="0"/>
              <a:t>Proton – 1.007276 </a:t>
            </a:r>
            <a:r>
              <a:rPr lang="en-US" sz="2400" b="1" dirty="0" err="1" smtClean="0"/>
              <a:t>amu</a:t>
            </a:r>
            <a:endParaRPr lang="en-US" sz="2400" b="1" i="1" u="sng" dirty="0" smtClean="0"/>
          </a:p>
          <a:p>
            <a:pPr lvl="1"/>
            <a:r>
              <a:rPr lang="en-US" sz="2400" b="1" dirty="0" smtClean="0"/>
              <a:t>Electron – 0.0005486 </a:t>
            </a:r>
            <a:r>
              <a:rPr lang="en-US" sz="2400" b="1" dirty="0" err="1" smtClean="0"/>
              <a:t>amu</a:t>
            </a:r>
            <a:endParaRPr lang="en-US" sz="2400" b="1" dirty="0" smtClean="0"/>
          </a:p>
          <a:p>
            <a:r>
              <a:rPr lang="en-US" sz="2800" b="1" dirty="0" smtClean="0"/>
              <a:t>Important to note that the masses are slightly different between protons and neutrons. </a:t>
            </a:r>
          </a:p>
        </p:txBody>
      </p:sp>
    </p:spTree>
    <p:extLst>
      <p:ext uri="{BB962C8B-B14F-4D97-AF65-F5344CB8AC3E}">
        <p14:creationId xmlns:p14="http://schemas.microsoft.com/office/powerpoint/2010/main" val="42693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Atomic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6111" y="1405804"/>
            <a:ext cx="11283292" cy="4195481"/>
          </a:xfrm>
        </p:spPr>
        <p:txBody>
          <a:bodyPr>
            <a:noAutofit/>
          </a:bodyPr>
          <a:lstStyle/>
          <a:p>
            <a:r>
              <a:rPr lang="en-US" sz="3200" dirty="0" smtClean="0"/>
              <a:t>Avg</a:t>
            </a:r>
            <a:r>
              <a:rPr lang="en-US" sz="3200" dirty="0"/>
              <a:t>.</a:t>
            </a:r>
            <a:r>
              <a:rPr lang="en-US" sz="3200" dirty="0" smtClean="0"/>
              <a:t> atomic mass – the weighted average  of the masses of the isotopes of that element </a:t>
            </a:r>
          </a:p>
          <a:p>
            <a:endParaRPr lang="en-US" sz="3200" dirty="0" smtClean="0"/>
          </a:p>
          <a:p>
            <a:r>
              <a:rPr lang="en-US" sz="3200" dirty="0" smtClean="0"/>
              <a:t>Avg. atomic mass = (mass x abundance)</a:t>
            </a:r>
            <a:r>
              <a:rPr lang="en-US" sz="3200" baseline="-25000" dirty="0" smtClean="0"/>
              <a:t>isotope1</a:t>
            </a:r>
            <a:r>
              <a:rPr lang="en-US" sz="3200" dirty="0" smtClean="0"/>
              <a:t> + (mass x abundance)</a:t>
            </a:r>
            <a:r>
              <a:rPr lang="en-US" sz="3200" baseline="-25000" dirty="0" smtClean="0"/>
              <a:t>isotope2</a:t>
            </a:r>
            <a:r>
              <a:rPr lang="en-US" sz="3200" dirty="0" smtClean="0"/>
              <a:t> + …</a:t>
            </a:r>
          </a:p>
          <a:p>
            <a:pPr lvl="1"/>
            <a:r>
              <a:rPr lang="en-US" sz="3000" dirty="0" smtClean="0"/>
              <a:t>To find abundance – divide the percentage by 100 (all abundances must be decimals)</a:t>
            </a:r>
          </a:p>
          <a:p>
            <a:r>
              <a:rPr lang="en-US" sz="2800" dirty="0" smtClean="0"/>
              <a:t>Atomic mass can help you determine which isotopes of that element is the most abundant. 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23442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notes…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Draw a model of an atom that best represents each component of that atom.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09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</a:t>
            </a:r>
            <a:r>
              <a:rPr lang="en-US" smtClean="0"/>
              <a:t>Mass Practice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5201" y="1504278"/>
            <a:ext cx="8946541" cy="419548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Nitrogen has two naturally occurring isotopes, N-14 and N-15.  Its atomic mass is 14.007.  Which isotope is more abundant?  </a:t>
            </a:r>
            <a:r>
              <a:rPr lang="en-US" sz="2400" dirty="0" smtClean="0"/>
              <a:t>Explain.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65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921" y="1853247"/>
            <a:ext cx="11492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Calculate the average atomic mass of lithium, which occurs as two isotopes that have the following atomic masses and abundances in nature: 6.017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</a:rPr>
              <a:t>amu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, 7.30% and 7.018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</a:rPr>
              <a:t>amu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, 92.70%.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5017"/>
          </a:xfrm>
        </p:spPr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90" y="1370338"/>
            <a:ext cx="10938434" cy="4195481"/>
          </a:xfrm>
        </p:spPr>
        <p:txBody>
          <a:bodyPr>
            <a:noAutofit/>
          </a:bodyPr>
          <a:lstStyle/>
          <a:p>
            <a:r>
              <a:rPr lang="en-US" sz="2800" dirty="0"/>
              <a:t>What is the atomic mass of hafnium </a:t>
            </a:r>
            <a:r>
              <a:rPr lang="en-US" sz="2800" dirty="0" smtClean="0"/>
              <a:t>if, out of every 100 atoms, 5 have a mass of 176, </a:t>
            </a:r>
            <a:r>
              <a:rPr lang="en-US" sz="2800" dirty="0"/>
              <a:t>19 have a mass of 177, 27 have a mass of 178, 14 have a mass of 179, and 35 have a mass of </a:t>
            </a:r>
            <a:r>
              <a:rPr lang="en-US" sz="2800" dirty="0" smtClean="0"/>
              <a:t>180.0? </a:t>
            </a:r>
            <a:endParaRPr lang="en-US" sz="2800" dirty="0"/>
          </a:p>
          <a:p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Iodine </a:t>
            </a:r>
            <a:r>
              <a:rPr lang="en-US" sz="2800" dirty="0"/>
              <a:t>is 80% </a:t>
            </a:r>
            <a:r>
              <a:rPr lang="en-US" sz="2800" baseline="30000" dirty="0"/>
              <a:t>127</a:t>
            </a:r>
            <a:r>
              <a:rPr lang="en-US" sz="2800" dirty="0"/>
              <a:t>I, 17% </a:t>
            </a:r>
            <a:r>
              <a:rPr lang="en-US" sz="2800" baseline="30000" dirty="0"/>
              <a:t>126</a:t>
            </a:r>
            <a:r>
              <a:rPr lang="en-US" sz="2800" dirty="0"/>
              <a:t>I, and 3% </a:t>
            </a:r>
            <a:r>
              <a:rPr lang="en-US" sz="2800" baseline="30000" dirty="0"/>
              <a:t>128</a:t>
            </a:r>
            <a:r>
              <a:rPr lang="en-US" sz="2800" dirty="0"/>
              <a:t>I.  Calculate the average atomic mass of iodine.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37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14618"/>
            <a:ext cx="9404723" cy="743036"/>
          </a:xfrm>
        </p:spPr>
        <p:txBody>
          <a:bodyPr/>
          <a:lstStyle/>
          <a:p>
            <a:r>
              <a:rPr lang="en-US" dirty="0" smtClean="0"/>
              <a:t>Relating Mass to Number of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35465"/>
            <a:ext cx="11086344" cy="4994997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Mole (</a:t>
            </a:r>
            <a:r>
              <a:rPr lang="en-US" sz="3200" dirty="0" err="1" smtClean="0"/>
              <a:t>mol</a:t>
            </a:r>
            <a:r>
              <a:rPr lang="en-US" sz="3200" dirty="0"/>
              <a:t>)</a:t>
            </a:r>
            <a:endParaRPr lang="en-US" sz="3200" dirty="0" smtClean="0"/>
          </a:p>
          <a:p>
            <a:pPr lvl="1"/>
            <a:r>
              <a:rPr lang="en-US" sz="2800" smtClean="0"/>
              <a:t>Same </a:t>
            </a:r>
            <a:r>
              <a:rPr lang="en-US" sz="2800" dirty="0" smtClean="0"/>
              <a:t>as 1 dozen = 12 donuts</a:t>
            </a:r>
          </a:p>
          <a:p>
            <a:pPr lvl="1"/>
            <a:r>
              <a:rPr lang="en-US" sz="2800" dirty="0" smtClean="0"/>
              <a:t>Mole = SI unit for amount of substance. </a:t>
            </a:r>
          </a:p>
          <a:p>
            <a:pPr lvl="2"/>
            <a:r>
              <a:rPr lang="en-US" sz="2400" dirty="0" smtClean="0"/>
              <a:t>The amount of substance that contains as many particles as there are atoms in exactly 12 g of carbon-12. </a:t>
            </a:r>
          </a:p>
          <a:p>
            <a:r>
              <a:rPr lang="en-US" sz="3200" dirty="0" smtClean="0"/>
              <a:t>Avogadro’s number</a:t>
            </a:r>
          </a:p>
          <a:p>
            <a:pPr lvl="1"/>
            <a:r>
              <a:rPr lang="en-US" sz="2800" dirty="0" smtClean="0"/>
              <a:t>The number of particles in exactly 1 </a:t>
            </a:r>
            <a:r>
              <a:rPr lang="en-US" sz="2800" dirty="0" err="1" smtClean="0"/>
              <a:t>mol</a:t>
            </a:r>
            <a:r>
              <a:rPr lang="en-US" sz="2800" dirty="0" smtClean="0"/>
              <a:t> of a pure substance. </a:t>
            </a:r>
          </a:p>
          <a:p>
            <a:pPr lvl="1"/>
            <a:r>
              <a:rPr lang="en-US" sz="2800" dirty="0" smtClean="0"/>
              <a:t>6.022 × 10</a:t>
            </a:r>
            <a:r>
              <a:rPr lang="en-US" sz="2800" baseline="30000" dirty="0" smtClean="0"/>
              <a:t>23 </a:t>
            </a:r>
            <a:r>
              <a:rPr lang="en-US" sz="2800" dirty="0" smtClean="0"/>
              <a:t> atoms in 1 </a:t>
            </a:r>
            <a:r>
              <a:rPr lang="en-US" sz="2800" dirty="0" err="1" smtClean="0"/>
              <a:t>mol</a:t>
            </a:r>
            <a:r>
              <a:rPr lang="en-US" sz="2800" dirty="0" smtClean="0"/>
              <a:t> of any substance. </a:t>
            </a:r>
            <a:endParaRPr lang="en-US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07258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7896"/>
          </a:xfrm>
        </p:spPr>
        <p:txBody>
          <a:bodyPr/>
          <a:lstStyle/>
          <a:p>
            <a:r>
              <a:rPr lang="en-US" dirty="0" smtClean="0"/>
              <a:t>Practice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10614"/>
            <a:ext cx="8946541" cy="4195481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How many atoms are in 5.76 moles of a pure substance?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How many moles are in 8.56 × 10</a:t>
            </a:r>
            <a:r>
              <a:rPr lang="en-US" sz="2400" baseline="30000" dirty="0" smtClean="0"/>
              <a:t>26</a:t>
            </a:r>
            <a:r>
              <a:rPr lang="en-US" sz="2400" dirty="0" smtClean="0"/>
              <a:t> atoms? </a:t>
            </a:r>
          </a:p>
          <a:p>
            <a:endParaRPr lang="en-US" sz="2400" baseline="30000" dirty="0"/>
          </a:p>
          <a:p>
            <a:endParaRPr lang="en-US" sz="2400" baseline="30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0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2939"/>
          </a:xfrm>
        </p:spPr>
        <p:txBody>
          <a:bodyPr/>
          <a:lstStyle/>
          <a:p>
            <a:r>
              <a:rPr lang="en-US" dirty="0" smtClean="0"/>
              <a:t>Molar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03" y="1175657"/>
            <a:ext cx="10271451" cy="508347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mass (in grams) of 1 </a:t>
            </a:r>
            <a:r>
              <a:rPr lang="en-US" sz="2800" dirty="0" err="1" smtClean="0"/>
              <a:t>mol</a:t>
            </a:r>
            <a:r>
              <a:rPr lang="en-US" sz="2800" dirty="0" smtClean="0"/>
              <a:t> of a pure substance. </a:t>
            </a:r>
          </a:p>
          <a:p>
            <a:r>
              <a:rPr lang="en-US" sz="2800" dirty="0" smtClean="0"/>
              <a:t>Units are g/</a:t>
            </a:r>
            <a:r>
              <a:rPr lang="en-US" sz="2800" dirty="0" err="1" smtClean="0"/>
              <a:t>mol</a:t>
            </a:r>
            <a:endParaRPr lang="en-US" sz="2800" dirty="0" smtClean="0"/>
          </a:p>
          <a:p>
            <a:r>
              <a:rPr lang="en-US" sz="2800" dirty="0" smtClean="0"/>
              <a:t>Equal to the sum of the atomic masses of each element of a compound.</a:t>
            </a:r>
          </a:p>
          <a:p>
            <a:r>
              <a:rPr lang="en-US" sz="2800" dirty="0" smtClean="0"/>
              <a:t>Examples:</a:t>
            </a:r>
            <a:endParaRPr lang="en-US" sz="2800" dirty="0" smtClean="0"/>
          </a:p>
          <a:p>
            <a:pPr lvl="1"/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Cu</a:t>
            </a:r>
            <a:r>
              <a:rPr lang="en-US" sz="2400" dirty="0" smtClean="0"/>
              <a:t>(NO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2</a:t>
            </a:r>
            <a:endParaRPr lang="en-US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1501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63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37763"/>
            <a:ext cx="11047906" cy="4195481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Find the molar masses of the following compounds:</a:t>
            </a:r>
          </a:p>
          <a:p>
            <a:pPr lvl="1"/>
            <a:r>
              <a:rPr lang="en-US" sz="3200" dirty="0" smtClean="0"/>
              <a:t>SrCO</a:t>
            </a:r>
            <a:r>
              <a:rPr lang="en-US" sz="3200" baseline="-25000" dirty="0" smtClean="0"/>
              <a:t>3</a:t>
            </a:r>
          </a:p>
          <a:p>
            <a:pPr lvl="1"/>
            <a:r>
              <a:rPr lang="en-US" sz="3200" dirty="0" smtClean="0"/>
              <a:t>C</a:t>
            </a:r>
            <a:r>
              <a:rPr lang="en-US" sz="3200" baseline="-25000" dirty="0" smtClean="0"/>
              <a:t>13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18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</a:p>
          <a:p>
            <a:pPr lvl="1"/>
            <a:r>
              <a:rPr lang="en-US" sz="3200" dirty="0" smtClean="0"/>
              <a:t>Sn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(SO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4</a:t>
            </a:r>
          </a:p>
          <a:p>
            <a:pPr lvl="1"/>
            <a:endParaRPr lang="en-US" sz="3200" baseline="-250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64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0996"/>
          </a:xfrm>
        </p:spPr>
        <p:txBody>
          <a:bodyPr/>
          <a:lstStyle/>
          <a:p>
            <a:r>
              <a:rPr lang="en-US" dirty="0" smtClean="0"/>
              <a:t>Gram/Mole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33714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molar mass to convert moles to grams and vice versa.</a:t>
            </a:r>
          </a:p>
          <a:p>
            <a:r>
              <a:rPr lang="en-US" sz="3200" dirty="0" smtClean="0"/>
              <a:t>Practice: </a:t>
            </a:r>
          </a:p>
          <a:p>
            <a:pPr lvl="1"/>
            <a:r>
              <a:rPr lang="en-US" sz="2800" dirty="0" smtClean="0"/>
              <a:t>Convert 7.00 g of He to moles. </a:t>
            </a:r>
          </a:p>
          <a:p>
            <a:pPr lvl="1"/>
            <a:r>
              <a:rPr lang="en-US" sz="2800" dirty="0" smtClean="0"/>
              <a:t>Convert 5.67 </a:t>
            </a:r>
            <a:r>
              <a:rPr lang="en-US" sz="2800" dirty="0" err="1" smtClean="0"/>
              <a:t>mol</a:t>
            </a:r>
            <a:r>
              <a:rPr lang="en-US" sz="2800" dirty="0" smtClean="0"/>
              <a:t> of </a:t>
            </a:r>
            <a:r>
              <a:rPr lang="en-US" sz="2800" dirty="0" err="1" smtClean="0"/>
              <a:t>Xe</a:t>
            </a:r>
            <a:r>
              <a:rPr lang="en-US" sz="2800" dirty="0" smtClean="0"/>
              <a:t> to grams.</a:t>
            </a:r>
          </a:p>
          <a:p>
            <a:pPr lvl="1"/>
            <a:r>
              <a:rPr lang="en-US" sz="2800" dirty="0" smtClean="0"/>
              <a:t>Convert 65.4 g of 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to </a:t>
            </a:r>
            <a:r>
              <a:rPr lang="en-US" sz="2800" dirty="0" smtClean="0"/>
              <a:t>mol</a:t>
            </a:r>
            <a:r>
              <a:rPr lang="en-US" sz="2800" dirty="0" smtClean="0"/>
              <a:t>. </a:t>
            </a:r>
          </a:p>
          <a:p>
            <a:pPr lvl="1"/>
            <a:r>
              <a:rPr lang="en-US" sz="2800" dirty="0" smtClean="0"/>
              <a:t>Convert 5.21 </a:t>
            </a:r>
            <a:r>
              <a:rPr lang="en-US" sz="2800" dirty="0" err="1" smtClean="0"/>
              <a:t>mmol</a:t>
            </a:r>
            <a:r>
              <a:rPr lang="en-US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 err="1" smtClean="0"/>
              <a:t>NaCl</a:t>
            </a:r>
            <a:r>
              <a:rPr lang="en-US" sz="2800" dirty="0" smtClean="0"/>
              <a:t> to grams.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76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66" y="491354"/>
            <a:ext cx="10081990" cy="1400530"/>
          </a:xfrm>
        </p:spPr>
        <p:txBody>
          <a:bodyPr/>
          <a:lstStyle/>
          <a:p>
            <a:r>
              <a:rPr lang="en-US" dirty="0" smtClean="0"/>
              <a:t>Mass to Number of Atoms/Molecules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098" y="1602157"/>
            <a:ext cx="9946762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Need 2 conversion factors!!!</a:t>
            </a:r>
          </a:p>
          <a:p>
            <a:r>
              <a:rPr lang="en-US" sz="2800" dirty="0" smtClean="0"/>
              <a:t>Always go through moles.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1. How many atoms are contained in 4.33 g of 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2800" baseline="-25000" dirty="0"/>
          </a:p>
          <a:p>
            <a:pPr marL="0" indent="0">
              <a:buNone/>
            </a:pPr>
            <a:r>
              <a:rPr lang="en-US" sz="2800" dirty="0" smtClean="0"/>
              <a:t>2. What mass of carbon contains exactly 2.10x10</a:t>
            </a:r>
            <a:r>
              <a:rPr lang="en-US" sz="2800" baseline="30000" dirty="0" smtClean="0"/>
              <a:t>24</a:t>
            </a:r>
            <a:r>
              <a:rPr lang="en-US" sz="2800" dirty="0" smtClean="0"/>
              <a:t> atoms?</a:t>
            </a:r>
          </a:p>
        </p:txBody>
      </p:sp>
    </p:spTree>
    <p:extLst>
      <p:ext uri="{BB962C8B-B14F-4D97-AF65-F5344CB8AC3E}">
        <p14:creationId xmlns:p14="http://schemas.microsoft.com/office/powerpoint/2010/main" val="1838801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atoms of mass of one element in a compound…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988523"/>
            <a:ext cx="10378204" cy="43478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Subscripts are mole ratios</a:t>
            </a:r>
            <a:r>
              <a:rPr lang="en-US" sz="2800" dirty="0" smtClean="0"/>
              <a:t>!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In order to change substances, you must go through moles first</a:t>
            </a:r>
            <a:r>
              <a:rPr lang="en-US" sz="2800" dirty="0" smtClean="0"/>
              <a:t>!!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Determine the mass of iron in 4.32 g of 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352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Atomic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06960"/>
            <a:ext cx="8946541" cy="4195481"/>
          </a:xfrm>
        </p:spPr>
        <p:txBody>
          <a:bodyPr>
            <a:noAutofit/>
          </a:bodyPr>
          <a:lstStyle/>
          <a:p>
            <a:r>
              <a:rPr lang="en-US" sz="3600" dirty="0" smtClean="0"/>
              <a:t>Particle Theory of Matter</a:t>
            </a:r>
          </a:p>
          <a:p>
            <a:pPr lvl="1"/>
            <a:r>
              <a:rPr lang="en-US" sz="3200" dirty="0" smtClean="0"/>
              <a:t>Democritus in 400 B.C.</a:t>
            </a:r>
          </a:p>
          <a:p>
            <a:pPr lvl="2"/>
            <a:r>
              <a:rPr lang="en-US" sz="2800" dirty="0" smtClean="0"/>
              <a:t>Stated that nature’s basic particle was the atom (“indivisible” in Greek). </a:t>
            </a:r>
          </a:p>
          <a:p>
            <a:pPr lvl="1"/>
            <a:r>
              <a:rPr lang="en-US" sz="3200" dirty="0" smtClean="0"/>
              <a:t>Aristotle</a:t>
            </a:r>
          </a:p>
          <a:p>
            <a:pPr lvl="2"/>
            <a:r>
              <a:rPr lang="en-US" sz="2800" dirty="0" smtClean="0"/>
              <a:t>Believed all matter was continuous (could be divided forever), and did not believe in atoms. </a:t>
            </a:r>
            <a:endParaRPr lang="en-US" sz="2800" dirty="0"/>
          </a:p>
          <a:p>
            <a:pPr lvl="1"/>
            <a:r>
              <a:rPr lang="en-US" sz="3200" dirty="0" smtClean="0"/>
              <a:t>Neither had experimental evidence to support their claims. </a:t>
            </a:r>
          </a:p>
        </p:txBody>
      </p:sp>
    </p:spTree>
    <p:extLst>
      <p:ext uri="{BB962C8B-B14F-4D97-AF65-F5344CB8AC3E}">
        <p14:creationId xmlns:p14="http://schemas.microsoft.com/office/powerpoint/2010/main" val="40492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5169"/>
          </a:xfrm>
        </p:spPr>
        <p:txBody>
          <a:bodyPr/>
          <a:lstStyle/>
          <a:p>
            <a:r>
              <a:rPr lang="en-US" dirty="0" smtClean="0"/>
              <a:t>More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54" y="1743825"/>
            <a:ext cx="11221769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many atoms of sodium are in 4.56 g of 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2800" baseline="-25000" dirty="0" smtClean="0"/>
          </a:p>
          <a:p>
            <a:pPr marL="0" indent="0">
              <a:buNone/>
            </a:pPr>
            <a:endParaRPr lang="en-US" sz="2800" baseline="-250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What mass of oxygen is in 5.91 g of phosphate?</a:t>
            </a:r>
            <a:endParaRPr lang="en-US" sz="2800" dirty="0" smtClean="0"/>
          </a:p>
          <a:p>
            <a:endParaRPr lang="en-US" sz="2800" baseline="300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2509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Forward to the18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20" y="1152983"/>
            <a:ext cx="11180931" cy="4195481"/>
          </a:xfrm>
        </p:spPr>
        <p:txBody>
          <a:bodyPr>
            <a:noAutofit/>
          </a:bodyPr>
          <a:lstStyle/>
          <a:p>
            <a:r>
              <a:rPr lang="en-US" sz="2800" dirty="0" smtClean="0"/>
              <a:t>Three laws discovered due to improved instrumentation and carefully observed chemical reactions</a:t>
            </a:r>
          </a:p>
          <a:p>
            <a:pPr lvl="1"/>
            <a:r>
              <a:rPr lang="en-US" sz="2400" dirty="0" smtClean="0"/>
              <a:t>Law of conservation of mass—Mass is neither created nor destroyed during an ordinary chemical reaction or physical change.</a:t>
            </a:r>
          </a:p>
          <a:p>
            <a:pPr lvl="1"/>
            <a:r>
              <a:rPr lang="en-US" sz="2400" dirty="0" smtClean="0"/>
              <a:t>Law of definite proportions—A chemical compound contains the same elements in exactly the same proportions by mass regardless of the size of the sample or source of the compound.</a:t>
            </a:r>
          </a:p>
          <a:p>
            <a:pPr lvl="2"/>
            <a:r>
              <a:rPr lang="en-US" sz="2000" dirty="0" smtClean="0"/>
              <a:t>Example: Table salt will </a:t>
            </a:r>
            <a:r>
              <a:rPr lang="en-US" sz="2000" b="1" i="1" dirty="0" smtClean="0"/>
              <a:t>always</a:t>
            </a:r>
            <a:r>
              <a:rPr lang="en-US" sz="2000" dirty="0" smtClean="0"/>
              <a:t> consist of 39.34 % Na and 60.66% Cl. </a:t>
            </a:r>
          </a:p>
          <a:p>
            <a:pPr lvl="1"/>
            <a:r>
              <a:rPr lang="en-US" sz="2400" dirty="0" smtClean="0"/>
              <a:t>Law of multiple proportions—If 2 or more compounds are composed of the same two elements, the ratio of the masses of the second element combined with a certain mass of the first element is always a ratio of small whole numbers. </a:t>
            </a:r>
          </a:p>
          <a:p>
            <a:pPr lvl="2"/>
            <a:r>
              <a:rPr lang="en-US" sz="2000" dirty="0" smtClean="0"/>
              <a:t>Example: Carbon and Oxygen can combine to form CO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 or CO. 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871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19" y="117867"/>
            <a:ext cx="9404723" cy="1400530"/>
          </a:xfrm>
        </p:spPr>
        <p:txBody>
          <a:bodyPr/>
          <a:lstStyle/>
          <a:p>
            <a:r>
              <a:rPr lang="en-US" dirty="0" smtClean="0"/>
              <a:t>Dalton’s Atomic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19" y="818132"/>
            <a:ext cx="11006542" cy="4195481"/>
          </a:xfrm>
        </p:spPr>
        <p:txBody>
          <a:bodyPr>
            <a:noAutofit/>
          </a:bodyPr>
          <a:lstStyle/>
          <a:p>
            <a:r>
              <a:rPr lang="en-US" sz="3200" dirty="0" smtClean="0"/>
              <a:t>John Dalton—proposed Atomic Theory</a:t>
            </a:r>
          </a:p>
          <a:p>
            <a:pPr lvl="2"/>
            <a:r>
              <a:rPr lang="en-US" sz="2400" dirty="0" smtClean="0"/>
              <a:t>Accounted for all three laws: </a:t>
            </a:r>
            <a:r>
              <a:rPr lang="en-US" sz="2400" b="1" dirty="0" smtClean="0">
                <a:solidFill>
                  <a:srgbClr val="FF0000"/>
                </a:solidFill>
              </a:rPr>
              <a:t>conservation of mass</a:t>
            </a:r>
            <a:r>
              <a:rPr lang="en-US" sz="2400" dirty="0" smtClean="0"/>
              <a:t>, </a:t>
            </a:r>
            <a:r>
              <a:rPr lang="en-US" sz="2400" b="1" dirty="0" smtClean="0"/>
              <a:t>definite proportions</a:t>
            </a:r>
            <a:r>
              <a:rPr lang="en-US" sz="2400" dirty="0" smtClean="0"/>
              <a:t>, and </a:t>
            </a:r>
            <a:r>
              <a:rPr lang="en-US" sz="2400" b="1" dirty="0" smtClean="0">
                <a:solidFill>
                  <a:srgbClr val="FFFF00"/>
                </a:solidFill>
              </a:rPr>
              <a:t>multiple proportions</a:t>
            </a:r>
            <a:r>
              <a:rPr lang="en-US" sz="2400" dirty="0" smtClean="0"/>
              <a:t>. </a:t>
            </a:r>
          </a:p>
          <a:p>
            <a:pPr lvl="1"/>
            <a:r>
              <a:rPr lang="en-US" sz="2800" dirty="0" smtClean="0"/>
              <a:t>Dalton’s Atomic Theory consists of the following statements:</a:t>
            </a:r>
          </a:p>
          <a:p>
            <a:pPr lvl="2"/>
            <a:r>
              <a:rPr lang="en-US" sz="2400" dirty="0" smtClean="0"/>
              <a:t>All matter is composed of atoms.</a:t>
            </a:r>
          </a:p>
          <a:p>
            <a:pPr lvl="2"/>
            <a:r>
              <a:rPr lang="en-US" sz="2400" b="1" dirty="0" smtClean="0"/>
              <a:t>Atoms of a given element are identical in size, mass, and all other properties.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Atoms cannot be subdivided, created, or destroyed.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b="1" dirty="0" smtClean="0">
                <a:solidFill>
                  <a:srgbClr val="FFFF00"/>
                </a:solidFill>
              </a:rPr>
              <a:t>Atoms of different elements combine in simple whole-number ratios to form chemical compounds.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In chemical reactions, atoms are separated, combined, or rearranged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2708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4661"/>
          </a:xfrm>
        </p:spPr>
        <p:txBody>
          <a:bodyPr/>
          <a:lstStyle/>
          <a:p>
            <a:r>
              <a:rPr lang="en-US" sz="5400" dirty="0" smtClean="0"/>
              <a:t>Modern Atomic Theory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44" y="1287379"/>
            <a:ext cx="11638130" cy="4195481"/>
          </a:xfrm>
        </p:spPr>
        <p:txBody>
          <a:bodyPr>
            <a:noAutofit/>
          </a:bodyPr>
          <a:lstStyle/>
          <a:p>
            <a:r>
              <a:rPr lang="en-US" sz="3200" dirty="0" smtClean="0"/>
              <a:t>Advances in instrumentation have allowed some aspects of Dalton’s theory to be proven incorrect.</a:t>
            </a:r>
          </a:p>
          <a:p>
            <a:pPr lvl="1"/>
            <a:r>
              <a:rPr lang="en-US" sz="2800" dirty="0" smtClean="0"/>
              <a:t>Example: The thoughts that atoms are not divisible into smaller particles and have the exact same mass are incorrect. </a:t>
            </a:r>
          </a:p>
          <a:p>
            <a:pPr lvl="1"/>
            <a:endParaRPr lang="en-US" sz="2800" dirty="0"/>
          </a:p>
          <a:p>
            <a:r>
              <a:rPr lang="en-US" sz="3200" dirty="0" smtClean="0"/>
              <a:t>The two most important aspects of Dalton’s theory still hold true</a:t>
            </a:r>
          </a:p>
          <a:p>
            <a:pPr lvl="1"/>
            <a:r>
              <a:rPr lang="en-US" sz="2800" dirty="0" smtClean="0"/>
              <a:t>All matter is composed of atoms.</a:t>
            </a:r>
          </a:p>
          <a:p>
            <a:pPr lvl="1"/>
            <a:r>
              <a:rPr lang="en-US" sz="2800" dirty="0" smtClean="0"/>
              <a:t>Atoms of any one element differ in properties than atoms of another element. </a:t>
            </a:r>
          </a:p>
        </p:txBody>
      </p:sp>
    </p:spTree>
    <p:extLst>
      <p:ext uri="{BB962C8B-B14F-4D97-AF65-F5344CB8AC3E}">
        <p14:creationId xmlns:p14="http://schemas.microsoft.com/office/powerpoint/2010/main" val="17197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JJ Thomson, 1900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8234" y="1290918"/>
            <a:ext cx="8519554" cy="4953000"/>
          </a:xfrm>
        </p:spPr>
        <p:txBody>
          <a:bodyPr>
            <a:norm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iscovered the charge to mass ratio for the electron</a:t>
            </a:r>
          </a:p>
          <a:p>
            <a:r>
              <a:rPr lang="en-US" sz="2400" dirty="0" smtClean="0"/>
              <a:t>Concluded that the electron has a very large charge-to-mass ratio</a:t>
            </a:r>
          </a:p>
          <a:p>
            <a:r>
              <a:rPr lang="en-US" sz="2400" dirty="0" smtClean="0"/>
              <a:t>Conducted Cathode-ray experiments to prove that atoms are divisible. </a:t>
            </a:r>
          </a:p>
          <a:p>
            <a:r>
              <a:rPr lang="en-US" sz="2400" dirty="0" smtClean="0"/>
              <a:t>Proposed plum pudding model for the atom.</a:t>
            </a:r>
          </a:p>
          <a:p>
            <a:pPr lvl="1"/>
            <a:endParaRPr lang="en-US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11" y="1290918"/>
            <a:ext cx="2642490" cy="37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t2.gstatic.com/images?q=tbn:ANd9GcTeAEcNRYdo9wOkH9W1WkONSMNOb6LIcaYt2agmLZZ5B2IpuS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107219"/>
            <a:ext cx="2732431" cy="25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2788" y="4107219"/>
            <a:ext cx="5442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http://www.youtube.com/watch?v=2xKZRpAsWL8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of Cathode Ray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8077201" cy="527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0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Milikan</a:t>
            </a:r>
            <a:r>
              <a:rPr lang="en-US" dirty="0" smtClean="0"/>
              <a:t> and the oil drop experiment</a:t>
            </a:r>
            <a:endParaRPr lang="en-US" dirty="0"/>
          </a:p>
        </p:txBody>
      </p:sp>
      <p:pic>
        <p:nvPicPr>
          <p:cNvPr id="1026" name="Picture 2" descr="http://ffden-2.phys.uaf.edu/212_fall2003.web.dir/Ryan_McAllister/appara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516668"/>
            <a:ext cx="5923254" cy="358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8809" y="1723958"/>
            <a:ext cx="5022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Meaured</a:t>
            </a:r>
            <a:r>
              <a:rPr lang="en-US" sz="2400" dirty="0" smtClean="0"/>
              <a:t> mass of droplets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Applied charge to droplets through x-rays.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Applied electric voltage to top and bottom 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easured the amount of voltage it took to keep the oil droplets suspended.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Was able to measure the charge of a single electron!</a:t>
            </a:r>
          </a:p>
        </p:txBody>
      </p:sp>
    </p:spTree>
    <p:extLst>
      <p:ext uri="{BB962C8B-B14F-4D97-AF65-F5344CB8AC3E}">
        <p14:creationId xmlns:p14="http://schemas.microsoft.com/office/powerpoint/2010/main" val="11991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8426</TotalTime>
  <Words>1393</Words>
  <Application>Microsoft Office PowerPoint</Application>
  <PresentationFormat>Widescreen</PresentationFormat>
  <Paragraphs>188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Unit 3  </vt:lpstr>
      <vt:lpstr>In your notes…</vt:lpstr>
      <vt:lpstr>Foundations of Atomic Theory</vt:lpstr>
      <vt:lpstr>Fast Forward to the18th century</vt:lpstr>
      <vt:lpstr>Dalton’s Atomic Theory</vt:lpstr>
      <vt:lpstr>Modern Atomic Theory</vt:lpstr>
      <vt:lpstr>JJ Thomson, 1900</vt:lpstr>
      <vt:lpstr>Charge of Cathode Ray</vt:lpstr>
      <vt:lpstr>Milikan and the oil drop experiment</vt:lpstr>
      <vt:lpstr>Ernest Rutherford</vt:lpstr>
      <vt:lpstr>Section 2</vt:lpstr>
      <vt:lpstr>Atomic Number</vt:lpstr>
      <vt:lpstr>Practice</vt:lpstr>
      <vt:lpstr>Isotopes and Mass Number</vt:lpstr>
      <vt:lpstr>Designating Isotopes</vt:lpstr>
      <vt:lpstr>In both methods…</vt:lpstr>
      <vt:lpstr>Notation Practice</vt:lpstr>
      <vt:lpstr>Relative Atomic Masses</vt:lpstr>
      <vt:lpstr>Average Atomic Mass</vt:lpstr>
      <vt:lpstr>Atomic Mass Practice</vt:lpstr>
      <vt:lpstr>PowerPoint Presentation</vt:lpstr>
      <vt:lpstr>Recall</vt:lpstr>
      <vt:lpstr>Relating Mass to Number of Atoms</vt:lpstr>
      <vt:lpstr>Practice </vt:lpstr>
      <vt:lpstr>Molar Mass</vt:lpstr>
      <vt:lpstr>PowerPoint Presentation</vt:lpstr>
      <vt:lpstr>Gram/Mole Conversions</vt:lpstr>
      <vt:lpstr>Mass to Number of Atoms/Molecules</vt:lpstr>
      <vt:lpstr>Finding atoms of mass of one element in a compound…</vt:lpstr>
      <vt:lpstr>More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Ginger Tyson</dc:creator>
  <cp:lastModifiedBy>Virginia Powers</cp:lastModifiedBy>
  <cp:revision>71</cp:revision>
  <cp:lastPrinted>2014-09-16T16:35:48Z</cp:lastPrinted>
  <dcterms:created xsi:type="dcterms:W3CDTF">2014-07-22T23:36:50Z</dcterms:created>
  <dcterms:modified xsi:type="dcterms:W3CDTF">2020-08-28T13:00:24Z</dcterms:modified>
</cp:coreProperties>
</file>