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notesMasterIdLst>
    <p:notesMasterId r:id="rId31"/>
  </p:notesMasterIdLst>
  <p:sldIdLst>
    <p:sldId id="256" r:id="rId2"/>
    <p:sldId id="258" r:id="rId3"/>
    <p:sldId id="257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6858000" type="screen4x3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5186" autoAdjust="0"/>
  </p:normalViewPr>
  <p:slideViewPr>
    <p:cSldViewPr snapToGrid="0">
      <p:cViewPr varScale="1">
        <p:scale>
          <a:sx n="68" d="100"/>
          <a:sy n="68" d="100"/>
        </p:scale>
        <p:origin x="1470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1DCCE7DB-1BC7-4226-91EC-E4EA409671DD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8275" y="1173163"/>
            <a:ext cx="4225925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EF462236-3035-49ED-A1AB-CF2374E5B9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1175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462236-3035-49ED-A1AB-CF2374E5B95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5732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9CDAB-83B1-4501-8222-5983BEEEE1DA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9EA6F-FA73-4E2C-BEEF-66C175A31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9085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9CDAB-83B1-4501-8222-5983BEEEE1DA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9EA6F-FA73-4E2C-BEEF-66C175A31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23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9CDAB-83B1-4501-8222-5983BEEEE1DA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9EA6F-FA73-4E2C-BEEF-66C175A31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5572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17649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54530" y="3765449"/>
            <a:ext cx="5449871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9CDAB-83B1-4501-8222-5983BEEEE1DA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9EA6F-FA73-4E2C-BEEF-66C175A318C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526526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9CDAB-83B1-4501-8222-5983BEEEE1DA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9EA6F-FA73-4E2C-BEEF-66C175A31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3085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9CDAB-83B1-4501-8222-5983BEEEE1DA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9EA6F-FA73-4E2C-BEEF-66C175A31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2974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9CDAB-83B1-4501-8222-5983BEEEE1DA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9EA6F-FA73-4E2C-BEEF-66C175A31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1246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9CDAB-83B1-4501-8222-5983BEEEE1DA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9EA6F-FA73-4E2C-BEEF-66C175A31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0812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9CDAB-83B1-4501-8222-5983BEEEE1DA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9EA6F-FA73-4E2C-BEEF-66C175A31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784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9CDAB-83B1-4501-8222-5983BEEEE1DA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9EA6F-FA73-4E2C-BEEF-66C175A31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835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9CDAB-83B1-4501-8222-5983BEEEE1DA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9EA6F-FA73-4E2C-BEEF-66C175A31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155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9CDAB-83B1-4501-8222-5983BEEEE1DA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9EA6F-FA73-4E2C-BEEF-66C175A31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810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9CDAB-83B1-4501-8222-5983BEEEE1DA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9EA6F-FA73-4E2C-BEEF-66C175A31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139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9CDAB-83B1-4501-8222-5983BEEEE1DA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9EA6F-FA73-4E2C-BEEF-66C175A31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95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9CDAB-83B1-4501-8222-5983BEEEE1DA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9EA6F-FA73-4E2C-BEEF-66C175A31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782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9CDAB-83B1-4501-8222-5983BEEEE1DA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9EA6F-FA73-4E2C-BEEF-66C175A31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703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9CDAB-83B1-4501-8222-5983BEEEE1DA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9EA6F-FA73-4E2C-BEEF-66C175A31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367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73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66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1000"/>
                </a:schemeClr>
              </a:gs>
              <a:gs pos="75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8000"/>
                </a:schemeClr>
              </a:gs>
              <a:gs pos="72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6119CDAB-83B1-4501-8222-5983BEEEE1DA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59EA6F-FA73-4E2C-BEEF-66C175A31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6923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juxLuo-sH6M?feature=oembed" TargetMode="External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SMGRe824kak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Chapter 1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The Science Of Biology</a:t>
            </a:r>
          </a:p>
        </p:txBody>
      </p:sp>
    </p:spTree>
    <p:extLst>
      <p:ext uri="{BB962C8B-B14F-4D97-AF65-F5344CB8AC3E}">
        <p14:creationId xmlns:p14="http://schemas.microsoft.com/office/powerpoint/2010/main" val="18014512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Designing Controlled Experiments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Why control variables?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Independent variable: </a:t>
            </a:r>
            <a:r>
              <a:rPr lang="en-US" sz="2400" dirty="0"/>
              <a:t>(manipulated variable) the variable that is deliberately changed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Dependent variable:  </a:t>
            </a:r>
            <a:r>
              <a:rPr lang="en-US" sz="2400" dirty="0"/>
              <a:t>(responding variable) the variable that is observed and that changes in response to the independent variable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3582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Designing Controlled Experiments</a:t>
            </a:r>
          </a:p>
        </p:txBody>
      </p:sp>
      <p:pic>
        <p:nvPicPr>
          <p:cNvPr id="2050" name="Picture 2" descr="http://2.bp.blogspot.com/-Fu2d2csWOtM/Vd5d9_cq9EI/AAAAAAAAAy4/4BCXSBdCxEA/s1600/Screen%2BShot%2B2015-08-26%2Bat%2B7.17.02%2BPM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601" y="3631638"/>
            <a:ext cx="6711950" cy="2866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62601" y="1993925"/>
            <a:ext cx="722141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Control Group:  </a:t>
            </a:r>
            <a:r>
              <a:rPr lang="en-US" sz="2000" dirty="0"/>
              <a:t>exposed to the same conditions as the experimental group except for 1 independent variable</a:t>
            </a:r>
          </a:p>
          <a:p>
            <a:endParaRPr lang="en-US" sz="2000" dirty="0"/>
          </a:p>
          <a:p>
            <a:r>
              <a:rPr lang="en-US" sz="2000" dirty="0"/>
              <a:t>Reproduce and Replicate Results!</a:t>
            </a:r>
          </a:p>
        </p:txBody>
      </p:sp>
    </p:spTree>
    <p:extLst>
      <p:ext uri="{BB962C8B-B14F-4D97-AF65-F5344CB8AC3E}">
        <p14:creationId xmlns:p14="http://schemas.microsoft.com/office/powerpoint/2010/main" val="20302513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Collecting and Analyzing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Data:  </a:t>
            </a:r>
            <a:r>
              <a:rPr lang="en-US" dirty="0"/>
              <a:t>detailed records of experimental observations, gathering information</a:t>
            </a:r>
          </a:p>
          <a:p>
            <a:endParaRPr lang="en-US" dirty="0"/>
          </a:p>
          <a:p>
            <a:r>
              <a:rPr lang="en-US" dirty="0"/>
              <a:t>Quantitative (#s) vs Qualitative (words)</a:t>
            </a:r>
          </a:p>
          <a:p>
            <a:r>
              <a:rPr lang="en-US" dirty="0"/>
              <a:t>Use appropriate tools to gather and analyze data</a:t>
            </a:r>
          </a:p>
          <a:p>
            <a:endParaRPr lang="en-US" dirty="0"/>
          </a:p>
          <a:p>
            <a:r>
              <a:rPr lang="en-US" dirty="0"/>
              <a:t>Avoid sources of error:  other explanations for your findings, limitations in equipment, etc.</a:t>
            </a:r>
          </a:p>
          <a:p>
            <a:endParaRPr lang="en-US" dirty="0"/>
          </a:p>
          <a:p>
            <a:r>
              <a:rPr lang="en-US" dirty="0"/>
              <a:t>Larger sample sizes are more reliable</a:t>
            </a:r>
          </a:p>
        </p:txBody>
      </p:sp>
    </p:spTree>
    <p:extLst>
      <p:ext uri="{BB962C8B-B14F-4D97-AF65-F5344CB8AC3E}">
        <p14:creationId xmlns:p14="http://schemas.microsoft.com/office/powerpoint/2010/main" val="1954232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Collecting and Analyzing Data</a:t>
            </a:r>
          </a:p>
        </p:txBody>
      </p:sp>
      <p:pic>
        <p:nvPicPr>
          <p:cNvPr id="3074" name="Picture 2" descr="http://2.bp.blogspot.com/-ZhPt2jN4_9o/Vd5d-Pqw6AI/AAAAAAAAAy8/PxBUP1sVnCo/s1600/Screen%2BShot%2B2015-08-26%2Bat%2B7.17.21%2BPM.pn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3" r="52065" b="1954"/>
          <a:stretch/>
        </p:blipFill>
        <p:spPr bwMode="auto">
          <a:xfrm>
            <a:off x="1940780" y="2004646"/>
            <a:ext cx="4917219" cy="4371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25095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698" y="629266"/>
            <a:ext cx="3124882" cy="1622321"/>
          </a:xfrm>
        </p:spPr>
        <p:txBody>
          <a:bodyPr>
            <a:normAutofit/>
          </a:bodyPr>
          <a:lstStyle/>
          <a:p>
            <a:r>
              <a:rPr lang="en-US" sz="3900"/>
              <a:t>Drawing 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698" y="2438400"/>
            <a:ext cx="3124882" cy="3785419"/>
          </a:xfrm>
        </p:spPr>
        <p:txBody>
          <a:bodyPr>
            <a:normAutofit/>
          </a:bodyPr>
          <a:lstStyle/>
          <a:p>
            <a:r>
              <a:rPr lang="en-US" dirty="0"/>
              <a:t>Data is evidence to support, refute, or revise hypothesis or to draw a valid conclusion.</a:t>
            </a:r>
          </a:p>
          <a:p>
            <a:r>
              <a:rPr lang="en-US" b="1" i="0">
                <a:effectLst/>
                <a:latin typeface="Roboto" panose="020B0604020202020204" pitchFamily="2" charset="0"/>
              </a:rPr>
              <a:t>“I have not failed.</a:t>
            </a:r>
            <a:r>
              <a:rPr lang="en-US" b="0" i="0">
                <a:effectLst/>
                <a:latin typeface="Roboto" panose="020B0604020202020204" pitchFamily="2" charset="0"/>
              </a:rPr>
              <a:t> </a:t>
            </a:r>
            <a:r>
              <a:rPr lang="en-US" b="1" i="0">
                <a:effectLst/>
                <a:latin typeface="Roboto" panose="020B0604020202020204" pitchFamily="2" charset="0"/>
              </a:rPr>
              <a:t>I've just found 10,000 ways that won't work</a:t>
            </a:r>
            <a:r>
              <a:rPr lang="en-US" b="0" i="0">
                <a:effectLst/>
                <a:latin typeface="Roboto" panose="020B0604020202020204" pitchFamily="2" charset="0"/>
              </a:rPr>
              <a:t>.” -</a:t>
            </a:r>
            <a:r>
              <a:rPr lang="en-US" b="0" i="0" dirty="0">
                <a:effectLst/>
                <a:latin typeface="Roboto" panose="020B0604020202020204" pitchFamily="2" charset="0"/>
              </a:rPr>
              <a:t>T</a:t>
            </a:r>
            <a:r>
              <a:rPr lang="en-US" dirty="0"/>
              <a:t>homas Edison</a:t>
            </a:r>
          </a:p>
        </p:txBody>
      </p:sp>
      <p:sp>
        <p:nvSpPr>
          <p:cNvPr id="10" name="Freeform 31">
            <a:extLst>
              <a:ext uri="{FF2B5EF4-FFF2-40B4-BE49-F238E27FC236}">
                <a16:creationId xmlns:a16="http://schemas.microsoft.com/office/drawing/2014/main" id="{D6CEF2A9-EF08-4FB3-AFFB-C5F77AB6E0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45515" y="-1"/>
            <a:ext cx="419604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109C3C2-C0A8-4559-8462-8007573DF4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0494" y="0"/>
            <a:ext cx="457382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4C535542-B72A-4DE0-BE5A-5EA00508C7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980683" y="2924731"/>
            <a:ext cx="6858000" cy="1008536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1440" y="647698"/>
            <a:ext cx="3045523" cy="5562601"/>
          </a:xfrm>
          <a:prstGeom prst="rect">
            <a:avLst/>
          </a:prstGeom>
          <a:effectLst/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11DF0705-615B-4CF3-A16F-8C14680D8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31836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705270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6727CE-5E03-4858-AF51-E1246FE87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697" y="629266"/>
            <a:ext cx="3596612" cy="164198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300"/>
              <a:t>Communicating Results</a:t>
            </a:r>
            <a:br>
              <a:rPr lang="en-US" sz="3300"/>
            </a:br>
            <a:r>
              <a:rPr lang="en-US" sz="3300"/>
              <a:t>(1.2)</a:t>
            </a:r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D00EEDCB-362E-47D9-AB17-88A0EFF2206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" b="2739"/>
          <a:stretch/>
        </p:blipFill>
        <p:spPr>
          <a:xfrm>
            <a:off x="4570807" y="609601"/>
            <a:ext cx="4087417" cy="563879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sp>
        <p:nvSpPr>
          <p:cNvPr id="16" name="Rectangle 9">
            <a:extLst>
              <a:ext uri="{FF2B5EF4-FFF2-40B4-BE49-F238E27FC236}">
                <a16:creationId xmlns:a16="http://schemas.microsoft.com/office/drawing/2014/main" id="{DC111578-7105-4228-B481-A1CA45D188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31836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2CE7AF-0D9E-430D-B091-87AF507004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775" y="2438401"/>
            <a:ext cx="3597942" cy="3809998"/>
          </a:xfrm>
        </p:spPr>
        <p:txBody>
          <a:bodyPr>
            <a:normAutofit/>
          </a:bodyPr>
          <a:lstStyle/>
          <a:p>
            <a:r>
              <a:rPr lang="en-US"/>
              <a:t>Collection and analysis can be a long process.</a:t>
            </a:r>
          </a:p>
          <a:p>
            <a:r>
              <a:rPr lang="en-US"/>
              <a:t>Communicating results is vital!</a:t>
            </a:r>
          </a:p>
          <a:p>
            <a:r>
              <a:rPr lang="en-US"/>
              <a:t>Peer Review</a:t>
            </a:r>
          </a:p>
          <a:p>
            <a:r>
              <a:rPr lang="en-US"/>
              <a:t>Sharing knowledge leads to new ideas.</a:t>
            </a:r>
          </a:p>
        </p:txBody>
      </p:sp>
    </p:spTree>
    <p:extLst>
      <p:ext uri="{BB962C8B-B14F-4D97-AF65-F5344CB8AC3E}">
        <p14:creationId xmlns:p14="http://schemas.microsoft.com/office/powerpoint/2010/main" val="38826938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02F591-D54C-47DE-A411-82CC446D2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Scientific Theories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F0FA3A-0ACD-4EE9-AB06-62309E641D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Theory:  </a:t>
            </a:r>
            <a:r>
              <a:rPr lang="en-US" sz="2400" dirty="0"/>
              <a:t>a well-tested explanation that unifies a broad range of observations and hypotheses and enables scientists to make accurate predictions about new situations.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404986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20E5DB-C784-43A2-AF42-E80DEAA6C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Science and Society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543EF5-90C9-4B6F-A9C3-2A99803E82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Pure science does not include ethical and moral viewpoints.</a:t>
            </a:r>
          </a:p>
          <a:p>
            <a:r>
              <a:rPr lang="en-US" sz="2400" dirty="0"/>
              <a:t>These are limitations when studying and evaluating science.</a:t>
            </a:r>
          </a:p>
          <a:p>
            <a:r>
              <a:rPr lang="en-US" sz="2400" dirty="0"/>
              <a:t>Science can be affected by bias.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Bias:</a:t>
            </a:r>
            <a:r>
              <a:rPr lang="en-US" sz="2400" dirty="0">
                <a:solidFill>
                  <a:srgbClr val="FF0000"/>
                </a:solidFill>
              </a:rPr>
              <a:t>  </a:t>
            </a:r>
            <a:r>
              <a:rPr lang="en-US" sz="2400" dirty="0"/>
              <a:t>a particular preference or point of view that is personal, rather than scientific.</a:t>
            </a:r>
          </a:p>
          <a:p>
            <a:r>
              <a:rPr lang="en-US" sz="2400" dirty="0"/>
              <a:t>Science is objective.</a:t>
            </a:r>
          </a:p>
        </p:txBody>
      </p:sp>
    </p:spTree>
    <p:extLst>
      <p:ext uri="{BB962C8B-B14F-4D97-AF65-F5344CB8AC3E}">
        <p14:creationId xmlns:p14="http://schemas.microsoft.com/office/powerpoint/2010/main" val="32908387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E2FCC9-FCF8-402E-BE81-A4DAF8768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Studying Life (1.3)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85670B-2324-422A-81BE-2AF8C22B25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858" y="1835663"/>
            <a:ext cx="6711654" cy="4703759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Biology:</a:t>
            </a:r>
            <a:r>
              <a:rPr lang="en-US" sz="3200" dirty="0"/>
              <a:t>  the science that studies life.</a:t>
            </a:r>
          </a:p>
          <a:p>
            <a:r>
              <a:rPr lang="en-US" sz="3200" i="1" dirty="0"/>
              <a:t>Bios = </a:t>
            </a:r>
            <a:r>
              <a:rPr lang="en-US" sz="3200" dirty="0"/>
              <a:t>life</a:t>
            </a:r>
            <a:r>
              <a:rPr lang="en-US" sz="3200" i="1" dirty="0"/>
              <a:t>		</a:t>
            </a:r>
          </a:p>
          <a:p>
            <a:r>
              <a:rPr lang="en-US" sz="3200" i="1" dirty="0"/>
              <a:t>-logy = </a:t>
            </a:r>
            <a:r>
              <a:rPr lang="en-US" sz="3200" dirty="0"/>
              <a:t>study of</a:t>
            </a:r>
          </a:p>
          <a:p>
            <a:r>
              <a:rPr lang="en-US" sz="3200" b="1" dirty="0">
                <a:solidFill>
                  <a:srgbClr val="FF0000"/>
                </a:solidFill>
              </a:rPr>
              <a:t>Biosphere:                                   </a:t>
            </a:r>
            <a:r>
              <a:rPr lang="en-US" sz="3200" dirty="0"/>
              <a:t>a planet of Life</a:t>
            </a:r>
          </a:p>
        </p:txBody>
      </p:sp>
      <p:pic>
        <p:nvPicPr>
          <p:cNvPr id="6" name="Picture 5" descr="A picture containing text, person&#10;&#10;Description automatically generated">
            <a:extLst>
              <a:ext uri="{FF2B5EF4-FFF2-40B4-BE49-F238E27FC236}">
                <a16:creationId xmlns:a16="http://schemas.microsoft.com/office/drawing/2014/main" id="{0B6EE121-89C9-4B75-8B89-0EC8A6EDE3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944" y="2412438"/>
            <a:ext cx="3555555" cy="4126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8820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6792B-8218-49EB-90A7-01C832E82F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Characteristics of Life </a:t>
            </a:r>
          </a:p>
        </p:txBody>
      </p:sp>
      <p:pic>
        <p:nvPicPr>
          <p:cNvPr id="4" name="Online Media 3" title="Introduction to the Characteristics of life">
            <a:hlinkClick r:id="" action="ppaction://media"/>
            <a:extLst>
              <a:ext uri="{FF2B5EF4-FFF2-40B4-BE49-F238E27FC236}">
                <a16:creationId xmlns:a16="http://schemas.microsoft.com/office/drawing/2014/main" id="{D053FC69-386C-4B31-8C22-4A658F414736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92854" y="1671814"/>
            <a:ext cx="8958292" cy="5061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864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1.1 What is Science?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Science:  </a:t>
            </a:r>
            <a:r>
              <a:rPr lang="en-US" sz="2400" dirty="0"/>
              <a:t>an organized way of gathering and analyzing evidence about the natural world.</a:t>
            </a:r>
          </a:p>
          <a:p>
            <a:r>
              <a:rPr lang="en-US" sz="2400" dirty="0"/>
              <a:t>A way of knowing</a:t>
            </a:r>
          </a:p>
          <a:p>
            <a:r>
              <a:rPr lang="en-US" sz="2400" dirty="0"/>
              <a:t>A process </a:t>
            </a:r>
          </a:p>
          <a:p>
            <a:r>
              <a:rPr lang="en-US" sz="2400" dirty="0"/>
              <a:t>Natural world not supernatural</a:t>
            </a:r>
          </a:p>
          <a:p>
            <a:r>
              <a:rPr lang="en-US" sz="2400" dirty="0"/>
              <a:t>Organized gathering of information</a:t>
            </a:r>
          </a:p>
          <a:p>
            <a:r>
              <a:rPr lang="en-US" sz="2400" dirty="0"/>
              <a:t>Evidence-based information not beliefs</a:t>
            </a:r>
          </a:p>
          <a:p>
            <a:r>
              <a:rPr lang="en-US" sz="2400" dirty="0"/>
              <a:t>Test information</a:t>
            </a:r>
          </a:p>
        </p:txBody>
      </p:sp>
    </p:spTree>
    <p:extLst>
      <p:ext uri="{BB962C8B-B14F-4D97-AF65-F5344CB8AC3E}">
        <p14:creationId xmlns:p14="http://schemas.microsoft.com/office/powerpoint/2010/main" val="4140804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8791D-A5D9-4FB3-9CF6-C14C71022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Characteristics of Life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7D20D7-EA91-4647-A44C-C5E27065CC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Characteristics of Life</a:t>
            </a:r>
          </a:p>
          <a:p>
            <a:pPr lvl="1"/>
            <a:r>
              <a:rPr lang="en-US" sz="2400" dirty="0"/>
              <a:t>Cells</a:t>
            </a:r>
          </a:p>
          <a:p>
            <a:pPr lvl="1"/>
            <a:r>
              <a:rPr lang="en-US" sz="2400" dirty="0"/>
              <a:t>Universal genetic code</a:t>
            </a:r>
          </a:p>
          <a:p>
            <a:pPr lvl="1"/>
            <a:r>
              <a:rPr lang="en-US" sz="2400" dirty="0"/>
              <a:t>Require energy</a:t>
            </a:r>
          </a:p>
          <a:p>
            <a:pPr lvl="1"/>
            <a:r>
              <a:rPr lang="en-US" sz="2400" dirty="0"/>
              <a:t>Growth</a:t>
            </a:r>
          </a:p>
          <a:p>
            <a:pPr lvl="1"/>
            <a:r>
              <a:rPr lang="en-US" sz="2400" dirty="0"/>
              <a:t>Reproduction</a:t>
            </a:r>
          </a:p>
          <a:p>
            <a:pPr lvl="1"/>
            <a:r>
              <a:rPr lang="en-US" sz="2400" dirty="0"/>
              <a:t>Maintain stable environment</a:t>
            </a:r>
          </a:p>
          <a:p>
            <a:pPr lvl="1"/>
            <a:r>
              <a:rPr lang="en-US" sz="2400" dirty="0"/>
              <a:t>Change over time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01464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F2F7A2-2CAC-4F97-951A-6B4EFEFEDE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697" y="629266"/>
            <a:ext cx="4212163" cy="1622321"/>
          </a:xfrm>
        </p:spPr>
        <p:txBody>
          <a:bodyPr>
            <a:normAutofit/>
          </a:bodyPr>
          <a:lstStyle/>
          <a:p>
            <a:r>
              <a:rPr lang="en-US"/>
              <a:t>Characteristics of Life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F743AE-F908-4385-8FB8-0A559E4807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698" y="2438400"/>
            <a:ext cx="4212162" cy="3785419"/>
          </a:xfrm>
        </p:spPr>
        <p:txBody>
          <a:bodyPr>
            <a:normAutofit/>
          </a:bodyPr>
          <a:lstStyle/>
          <a:p>
            <a:r>
              <a:rPr lang="en-US" sz="2800" dirty="0"/>
              <a:t>Cells</a:t>
            </a:r>
          </a:p>
          <a:p>
            <a:pPr lvl="1"/>
            <a:r>
              <a:rPr lang="en-US" sz="2400" dirty="0"/>
              <a:t>Living things are made up of one or more cells.</a:t>
            </a:r>
          </a:p>
          <a:p>
            <a:pPr lvl="1"/>
            <a:r>
              <a:rPr lang="en-US" sz="2400" dirty="0"/>
              <a:t>Smallest unit of life.</a:t>
            </a:r>
          </a:p>
          <a:p>
            <a:pPr lvl="1"/>
            <a:r>
              <a:rPr lang="en-US" sz="2400" dirty="0"/>
              <a:t>Complex and highly organized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14" name="Freeform 31">
            <a:extLst>
              <a:ext uri="{FF2B5EF4-FFF2-40B4-BE49-F238E27FC236}">
                <a16:creationId xmlns:a16="http://schemas.microsoft.com/office/drawing/2014/main" id="{1F7E4252-2F8C-4EA5-8B25-80F4D86EE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37382" y="-1"/>
            <a:ext cx="419604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AE682A4-5C0C-437A-88CB-93903D449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5604" y="0"/>
            <a:ext cx="347871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5">
            <a:extLst>
              <a:ext uri="{FF2B5EF4-FFF2-40B4-BE49-F238E27FC236}">
                <a16:creationId xmlns:a16="http://schemas.microsoft.com/office/drawing/2014/main" id="{BCB0AB8E-3445-441A-B43E-CED27841E7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2072550" y="2924731"/>
            <a:ext cx="6858000" cy="1008536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0EEEC338-6780-422B-950C-96CA77225C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08" y="1573047"/>
            <a:ext cx="3670800" cy="4273187"/>
          </a:xfrm>
          <a:prstGeom prst="rect">
            <a:avLst/>
          </a:prstGeom>
          <a:effectLst/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60202AA6-BAFE-417F-904D-4F7027D36D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31836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2217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FAAE41-6722-474B-93AE-BA0B381A3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001" y="629266"/>
            <a:ext cx="3601523" cy="1641986"/>
          </a:xfrm>
        </p:spPr>
        <p:txBody>
          <a:bodyPr>
            <a:normAutofit/>
          </a:bodyPr>
          <a:lstStyle/>
          <a:p>
            <a:r>
              <a:rPr lang="en-US" sz="3600"/>
              <a:t>Characteristics of Life</a:t>
            </a:r>
          </a:p>
        </p:txBody>
      </p:sp>
      <p:pic>
        <p:nvPicPr>
          <p:cNvPr id="5" name="Picture 4" descr="DNA illustration">
            <a:extLst>
              <a:ext uri="{FF2B5EF4-FFF2-40B4-BE49-F238E27FC236}">
                <a16:creationId xmlns:a16="http://schemas.microsoft.com/office/drawing/2014/main" id="{43CA5B38-3E50-48CA-A35D-E60578CCE02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23" r="21188"/>
          <a:stretch/>
        </p:blipFill>
        <p:spPr>
          <a:xfrm>
            <a:off x="4575298" y="10"/>
            <a:ext cx="4570809" cy="6857990"/>
          </a:xfrm>
          <a:prstGeom prst="rect">
            <a:avLst/>
          </a:prstGeom>
        </p:spPr>
      </p:pic>
      <p:sp>
        <p:nvSpPr>
          <p:cNvPr id="12" name="Rectangle 9">
            <a:extLst>
              <a:ext uri="{FF2B5EF4-FFF2-40B4-BE49-F238E27FC236}">
                <a16:creationId xmlns:a16="http://schemas.microsoft.com/office/drawing/2014/main" id="{7527E565-DE8D-445C-9879-AD1D04415A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806C95-713C-4EC2-BE8C-728580A5DA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001" y="2438400"/>
            <a:ext cx="3601523" cy="3809999"/>
          </a:xfrm>
        </p:spPr>
        <p:txBody>
          <a:bodyPr>
            <a:normAutofit/>
          </a:bodyPr>
          <a:lstStyle/>
          <a:p>
            <a:r>
              <a:rPr lang="en-US" sz="2800" dirty="0"/>
              <a:t>Living things are based on a universal genetic code.</a:t>
            </a:r>
          </a:p>
          <a:p>
            <a:pPr lvl="1"/>
            <a:r>
              <a:rPr lang="en-US" sz="2400" b="1" dirty="0">
                <a:solidFill>
                  <a:srgbClr val="FF0000"/>
                </a:solidFill>
              </a:rPr>
              <a:t>DNA:</a:t>
            </a:r>
            <a:r>
              <a:rPr lang="en-US" sz="2400" dirty="0"/>
              <a:t>  complex information organisms need to live, grow, and reproduce.</a:t>
            </a:r>
          </a:p>
        </p:txBody>
      </p:sp>
    </p:spTree>
    <p:extLst>
      <p:ext uri="{BB962C8B-B14F-4D97-AF65-F5344CB8AC3E}">
        <p14:creationId xmlns:p14="http://schemas.microsoft.com/office/powerpoint/2010/main" val="34398514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8031E1-DE2F-42EE-A175-DF69E514F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697" y="629266"/>
            <a:ext cx="6939116" cy="1223983"/>
          </a:xfrm>
        </p:spPr>
        <p:txBody>
          <a:bodyPr>
            <a:normAutofit/>
          </a:bodyPr>
          <a:lstStyle/>
          <a:p>
            <a:r>
              <a:rPr lang="en-US" dirty="0"/>
              <a:t>Characteristics of Life</a:t>
            </a:r>
          </a:p>
        </p:txBody>
      </p:sp>
      <p:pic>
        <p:nvPicPr>
          <p:cNvPr id="5" name="Picture 4" descr="A growing plant">
            <a:extLst>
              <a:ext uri="{FF2B5EF4-FFF2-40B4-BE49-F238E27FC236}">
                <a16:creationId xmlns:a16="http://schemas.microsoft.com/office/drawing/2014/main" id="{1985D1DA-3EDC-4C4C-8BD1-5033F65F4A4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64" r="13896"/>
          <a:stretch/>
        </p:blipFill>
        <p:spPr>
          <a:xfrm>
            <a:off x="486697" y="2052213"/>
            <a:ext cx="4088720" cy="419618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111D46-4A74-44DE-AAAB-D649C7745D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3064" y="2052214"/>
            <a:ext cx="3253806" cy="4196185"/>
          </a:xfrm>
        </p:spPr>
        <p:txBody>
          <a:bodyPr>
            <a:normAutofit/>
          </a:bodyPr>
          <a:lstStyle/>
          <a:p>
            <a:r>
              <a:rPr lang="en-US" sz="2400" dirty="0"/>
              <a:t>Living things grow and develop.</a:t>
            </a:r>
          </a:p>
          <a:p>
            <a:endParaRPr lang="en-US" sz="2400" dirty="0"/>
          </a:p>
          <a:p>
            <a:r>
              <a:rPr lang="en-US" sz="2400" dirty="0"/>
              <a:t>Living things respond to their environment.</a:t>
            </a:r>
          </a:p>
          <a:p>
            <a:pPr lvl="1"/>
            <a:r>
              <a:rPr lang="en-US" sz="2400" b="1" dirty="0">
                <a:solidFill>
                  <a:srgbClr val="FF0000"/>
                </a:solidFill>
              </a:rPr>
              <a:t>Stimulus:  </a:t>
            </a:r>
            <a:r>
              <a:rPr lang="en-US" sz="2400" dirty="0"/>
              <a:t>a signal to which an organism responds.</a:t>
            </a:r>
          </a:p>
        </p:txBody>
      </p:sp>
    </p:spTree>
    <p:extLst>
      <p:ext uri="{BB962C8B-B14F-4D97-AF65-F5344CB8AC3E}">
        <p14:creationId xmlns:p14="http://schemas.microsoft.com/office/powerpoint/2010/main" val="40723905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EEBC29-25D0-4F3E-A83E-0989DCD49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583" y="609601"/>
            <a:ext cx="3595105" cy="1675975"/>
          </a:xfrm>
        </p:spPr>
        <p:txBody>
          <a:bodyPr>
            <a:normAutofit/>
          </a:bodyPr>
          <a:lstStyle/>
          <a:p>
            <a:r>
              <a:rPr lang="en-US" sz="3600"/>
              <a:t>Characteristics of Life</a:t>
            </a:r>
          </a:p>
        </p:txBody>
      </p:sp>
      <p:pic>
        <p:nvPicPr>
          <p:cNvPr id="5" name="Picture 4" descr="Family with baby">
            <a:extLst>
              <a:ext uri="{FF2B5EF4-FFF2-40B4-BE49-F238E27FC236}">
                <a16:creationId xmlns:a16="http://schemas.microsoft.com/office/drawing/2014/main" id="{EBA4F914-7AB4-4B6B-8622-B5096C63EBF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" r="1115" b="4"/>
          <a:stretch/>
        </p:blipFill>
        <p:spPr>
          <a:xfrm>
            <a:off x="4570809" y="609137"/>
            <a:ext cx="4087416" cy="276629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CF6A01C6-A042-42B0-99DC-981834787F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EBFB30-D833-4F9B-A181-08E316DD3A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631" y="2484544"/>
            <a:ext cx="3766812" cy="4056933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/>
              <a:t>Living things reproduce.</a:t>
            </a:r>
          </a:p>
          <a:p>
            <a:pPr lvl="1"/>
            <a:r>
              <a:rPr lang="en-US" sz="2400" b="1" dirty="0">
                <a:solidFill>
                  <a:srgbClr val="FF0000"/>
                </a:solidFill>
              </a:rPr>
              <a:t>Sexual reproduction: </a:t>
            </a:r>
            <a:r>
              <a:rPr lang="en-US" sz="2400" dirty="0"/>
              <a:t>cells from 2 parents unite to form the first cell of a new organism.</a:t>
            </a:r>
          </a:p>
          <a:p>
            <a:pPr lvl="1"/>
            <a:r>
              <a:rPr lang="en-US" sz="2400" b="1" dirty="0">
                <a:solidFill>
                  <a:srgbClr val="FF0000"/>
                </a:solidFill>
              </a:rPr>
              <a:t>Asexual reproduction: </a:t>
            </a:r>
            <a:r>
              <a:rPr lang="en-US" sz="2400" dirty="0"/>
              <a:t>a single organism produces offspring identical to itself.</a:t>
            </a:r>
          </a:p>
        </p:txBody>
      </p:sp>
      <p:pic>
        <p:nvPicPr>
          <p:cNvPr id="7" name="Picture 6" descr="Microscopic view of algae">
            <a:extLst>
              <a:ext uri="{FF2B5EF4-FFF2-40B4-BE49-F238E27FC236}">
                <a16:creationId xmlns:a16="http://schemas.microsoft.com/office/drawing/2014/main" id="{5F39C536-E2D4-4C2F-956A-9D4AC234A4B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55" r="5" b="4611"/>
          <a:stretch/>
        </p:blipFill>
        <p:spPr>
          <a:xfrm>
            <a:off x="4570809" y="3482108"/>
            <a:ext cx="4087416" cy="276629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423644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>
            <a:extLst>
              <a:ext uri="{FF2B5EF4-FFF2-40B4-BE49-F238E27FC236}">
                <a16:creationId xmlns:a16="http://schemas.microsoft.com/office/drawing/2014/main" id="{0A01F2A2-AEDD-47DC-AFB5-B97CEB9A53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39954" y="1460230"/>
            <a:ext cx="2604045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8CB834-0858-4E3C-A703-2638699348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697" y="629267"/>
            <a:ext cx="6939116" cy="1016654"/>
          </a:xfrm>
        </p:spPr>
        <p:txBody>
          <a:bodyPr>
            <a:normAutofit/>
          </a:bodyPr>
          <a:lstStyle/>
          <a:p>
            <a:r>
              <a:rPr lang="en-US" dirty="0"/>
              <a:t>Characteristics of Life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B5AF5F3-AD0A-4EFA-854A-47C780F262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924298"/>
            <a:ext cx="9144313" cy="293370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1E3D6D6C-E192-4135-B1DB-17C71EEBC9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762067"/>
            <a:ext cx="9143772" cy="2802467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AC46C4-B10F-4181-8C02-CB65EE3821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698" y="2548281"/>
            <a:ext cx="3841954" cy="3658689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Living things maintain a stable internal environment.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Homeostasis:  </a:t>
            </a:r>
            <a:r>
              <a:rPr lang="en-US" sz="2400" dirty="0">
                <a:solidFill>
                  <a:schemeClr val="bg1"/>
                </a:solidFill>
              </a:rPr>
              <a:t>maintain a relatively stable internal environment despite changes in external environment.</a:t>
            </a:r>
          </a:p>
        </p:txBody>
      </p:sp>
      <p:pic>
        <p:nvPicPr>
          <p:cNvPr id="5" name="Picture 4" descr="Man running on the track">
            <a:extLst>
              <a:ext uri="{FF2B5EF4-FFF2-40B4-BE49-F238E27FC236}">
                <a16:creationId xmlns:a16="http://schemas.microsoft.com/office/drawing/2014/main" id="{45280E25-FEC4-4A62-8C14-07BA18424C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8937" y="3014680"/>
            <a:ext cx="4088720" cy="272922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46263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AAAC8-C8B0-4E1E-9ACA-B3C5836B4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697" y="629266"/>
            <a:ext cx="6939116" cy="1223983"/>
          </a:xfrm>
        </p:spPr>
        <p:txBody>
          <a:bodyPr>
            <a:normAutofit/>
          </a:bodyPr>
          <a:lstStyle/>
          <a:p>
            <a:r>
              <a:rPr lang="en-US" dirty="0"/>
              <a:t>Characteristics of Life</a:t>
            </a:r>
          </a:p>
        </p:txBody>
      </p:sp>
      <p:pic>
        <p:nvPicPr>
          <p:cNvPr id="5" name="Picture 4" descr="Giant panda eating grass">
            <a:extLst>
              <a:ext uri="{FF2B5EF4-FFF2-40B4-BE49-F238E27FC236}">
                <a16:creationId xmlns:a16="http://schemas.microsoft.com/office/drawing/2014/main" id="{7FA62716-1A7A-4C2C-B0AA-4F03E7CA39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54" r="24905"/>
          <a:stretch/>
        </p:blipFill>
        <p:spPr>
          <a:xfrm>
            <a:off x="486697" y="2052213"/>
            <a:ext cx="4088720" cy="419618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01358F-DF97-478D-B019-3E6E519297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3064" y="2052214"/>
            <a:ext cx="3253806" cy="4196185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/>
              <a:t>Living things obtain and use material and energy.</a:t>
            </a:r>
          </a:p>
          <a:p>
            <a:pPr lvl="1"/>
            <a:r>
              <a:rPr lang="en-US" sz="2400" b="1" dirty="0">
                <a:solidFill>
                  <a:srgbClr val="FF0000"/>
                </a:solidFill>
              </a:rPr>
              <a:t>Metabolism:  </a:t>
            </a:r>
            <a:r>
              <a:rPr lang="en-US" sz="2400" dirty="0"/>
              <a:t>combination of chemical reactions through which an organism builds up or breaks down materials.</a:t>
            </a:r>
          </a:p>
        </p:txBody>
      </p:sp>
    </p:spTree>
    <p:extLst>
      <p:ext uri="{BB962C8B-B14F-4D97-AF65-F5344CB8AC3E}">
        <p14:creationId xmlns:p14="http://schemas.microsoft.com/office/powerpoint/2010/main" val="23116205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EC77D1-0A6A-4268-AA3B-A7DCE0C962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698" y="629266"/>
            <a:ext cx="3124882" cy="1622321"/>
          </a:xfrm>
        </p:spPr>
        <p:txBody>
          <a:bodyPr>
            <a:normAutofit/>
          </a:bodyPr>
          <a:lstStyle/>
          <a:p>
            <a:r>
              <a:rPr lang="en-US" sz="2900" dirty="0"/>
              <a:t>Characteristics of Life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4AFE66-55FA-469A-A53B-1C7F3A353C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698" y="2438400"/>
            <a:ext cx="3124882" cy="3785419"/>
          </a:xfrm>
        </p:spPr>
        <p:txBody>
          <a:bodyPr>
            <a:normAutofit/>
          </a:bodyPr>
          <a:lstStyle/>
          <a:p>
            <a:r>
              <a:rPr lang="en-US" sz="2800" dirty="0"/>
              <a:t>Taken as a group, living things evolve.</a:t>
            </a:r>
          </a:p>
          <a:p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33" name="Freeform 31">
            <a:extLst>
              <a:ext uri="{FF2B5EF4-FFF2-40B4-BE49-F238E27FC236}">
                <a16:creationId xmlns:a16="http://schemas.microsoft.com/office/drawing/2014/main" id="{D6CEF2A9-EF08-4FB3-AFFB-C5F77AB6E0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45515" y="-1"/>
            <a:ext cx="419604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16">
            <a:extLst>
              <a:ext uri="{FF2B5EF4-FFF2-40B4-BE49-F238E27FC236}">
                <a16:creationId xmlns:a16="http://schemas.microsoft.com/office/drawing/2014/main" id="{4109C3C2-C0A8-4559-8462-8007573DF4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0494" y="0"/>
            <a:ext cx="457382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 5">
            <a:extLst>
              <a:ext uri="{FF2B5EF4-FFF2-40B4-BE49-F238E27FC236}">
                <a16:creationId xmlns:a16="http://schemas.microsoft.com/office/drawing/2014/main" id="{4C535542-B72A-4DE0-BE5A-5EA00508C7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980683" y="2924731"/>
            <a:ext cx="6858000" cy="1008536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pic>
        <p:nvPicPr>
          <p:cNvPr id="5" name="Picture 4" descr="Diagram, timeline&#10;&#10;Description automatically generated">
            <a:extLst>
              <a:ext uri="{FF2B5EF4-FFF2-40B4-BE49-F238E27FC236}">
                <a16:creationId xmlns:a16="http://schemas.microsoft.com/office/drawing/2014/main" id="{EB1C85E3-ACCC-48CD-BA2B-00C339F115D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82" r="5945" b="-2"/>
          <a:stretch/>
        </p:blipFill>
        <p:spPr>
          <a:xfrm>
            <a:off x="4570494" y="957126"/>
            <a:ext cx="4087416" cy="4943744"/>
          </a:xfrm>
          <a:prstGeom prst="rect">
            <a:avLst/>
          </a:prstGeom>
          <a:effectLst/>
        </p:spPr>
      </p:pic>
      <p:sp>
        <p:nvSpPr>
          <p:cNvPr id="36" name="Rectangle 20">
            <a:extLst>
              <a:ext uri="{FF2B5EF4-FFF2-40B4-BE49-F238E27FC236}">
                <a16:creationId xmlns:a16="http://schemas.microsoft.com/office/drawing/2014/main" id="{11DF0705-615B-4CF3-A16F-8C14680D8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31836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375200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7D992D-161A-4F52-964A-13CA059E7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Scientific Measurement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6C1B99-F54E-41C9-8E25-238125F063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Metric System</a:t>
            </a:r>
          </a:p>
          <a:p>
            <a:pPr lvl="1"/>
            <a:r>
              <a:rPr lang="en-US" sz="2600" dirty="0"/>
              <a:t>Based on multiples of 10.</a:t>
            </a:r>
          </a:p>
        </p:txBody>
      </p:sp>
      <p:pic>
        <p:nvPicPr>
          <p:cNvPr id="7" name="Picture 6" descr="Close-up of wooden white and yellow ruler">
            <a:extLst>
              <a:ext uri="{FF2B5EF4-FFF2-40B4-BE49-F238E27FC236}">
                <a16:creationId xmlns:a16="http://schemas.microsoft.com/office/drawing/2014/main" id="{35358F23-D36F-4044-84CC-E71FD3BB659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8850" y="1401015"/>
            <a:ext cx="3108960" cy="2331720"/>
          </a:xfrm>
          <a:prstGeom prst="rect">
            <a:avLst/>
          </a:prstGeom>
        </p:spPr>
      </p:pic>
      <p:pic>
        <p:nvPicPr>
          <p:cNvPr id="5" name="Picture 4" descr="Table&#10;&#10;Description automatically generated">
            <a:extLst>
              <a:ext uri="{FF2B5EF4-FFF2-40B4-BE49-F238E27FC236}">
                <a16:creationId xmlns:a16="http://schemas.microsoft.com/office/drawing/2014/main" id="{BCBB25B8-1CDA-4031-9DCC-AC0AF6F6D8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700" y="3306942"/>
            <a:ext cx="5919857" cy="3367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7997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2B446C-1929-4E66-A464-B901880FC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698" y="629266"/>
            <a:ext cx="3124882" cy="1622321"/>
          </a:xfrm>
        </p:spPr>
        <p:txBody>
          <a:bodyPr>
            <a:normAutofit/>
          </a:bodyPr>
          <a:lstStyle/>
          <a:p>
            <a:r>
              <a:rPr lang="en-US"/>
              <a:t>Safety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A49140-358D-4ED8-A137-84CAE529A8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698" y="2438400"/>
            <a:ext cx="3124882" cy="3785419"/>
          </a:xfrm>
        </p:spPr>
        <p:txBody>
          <a:bodyPr>
            <a:normAutofit/>
          </a:bodyPr>
          <a:lstStyle/>
          <a:p>
            <a:r>
              <a:rPr lang="en-US"/>
              <a:t>Scientists must practice safety when working in the laboratory or the field.</a:t>
            </a:r>
          </a:p>
        </p:txBody>
      </p:sp>
      <p:sp>
        <p:nvSpPr>
          <p:cNvPr id="28" name="Freeform 31">
            <a:extLst>
              <a:ext uri="{FF2B5EF4-FFF2-40B4-BE49-F238E27FC236}">
                <a16:creationId xmlns:a16="http://schemas.microsoft.com/office/drawing/2014/main" id="{D6CEF2A9-EF08-4FB3-AFFB-C5F77AB6E0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45515" y="-1"/>
            <a:ext cx="419604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13">
            <a:extLst>
              <a:ext uri="{FF2B5EF4-FFF2-40B4-BE49-F238E27FC236}">
                <a16:creationId xmlns:a16="http://schemas.microsoft.com/office/drawing/2014/main" id="{4109C3C2-C0A8-4559-8462-8007573DF4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0494" y="0"/>
            <a:ext cx="457382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5">
            <a:extLst>
              <a:ext uri="{FF2B5EF4-FFF2-40B4-BE49-F238E27FC236}">
                <a16:creationId xmlns:a16="http://schemas.microsoft.com/office/drawing/2014/main" id="{4C535542-B72A-4DE0-BE5A-5EA00508C7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980683" y="2924731"/>
            <a:ext cx="6858000" cy="1008536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pic>
        <p:nvPicPr>
          <p:cNvPr id="7" name="Picture 6" descr="Woman holding test kit">
            <a:extLst>
              <a:ext uri="{FF2B5EF4-FFF2-40B4-BE49-F238E27FC236}">
                <a16:creationId xmlns:a16="http://schemas.microsoft.com/office/drawing/2014/main" id="{39D975C4-2416-4A1C-A0E0-A02F73F178E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494" y="2064823"/>
            <a:ext cx="4087416" cy="2728350"/>
          </a:xfrm>
          <a:prstGeom prst="rect">
            <a:avLst/>
          </a:prstGeom>
          <a:effectLst/>
        </p:spPr>
      </p:pic>
      <p:sp>
        <p:nvSpPr>
          <p:cNvPr id="31" name="Rectangle 17">
            <a:extLst>
              <a:ext uri="{FF2B5EF4-FFF2-40B4-BE49-F238E27FC236}">
                <a16:creationId xmlns:a16="http://schemas.microsoft.com/office/drawing/2014/main" id="{11DF0705-615B-4CF3-A16F-8C14680D8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31836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155039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Scientific Method</a:t>
            </a:r>
          </a:p>
        </p:txBody>
      </p:sp>
      <p:pic>
        <p:nvPicPr>
          <p:cNvPr id="4" name="SMGRe824kak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08000" y="1512888"/>
            <a:ext cx="7808913" cy="4392612"/>
          </a:xfrm>
          <a:prstGeom prst="rect">
            <a:avLst/>
          </a:prstGeom>
          <a:ln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27239035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Scientific Method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Used all the time!</a:t>
            </a:r>
          </a:p>
          <a:p>
            <a:r>
              <a:rPr lang="en-US" sz="2400" dirty="0"/>
              <a:t>No single “scientific method”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Scientific methodology:  </a:t>
            </a:r>
            <a:r>
              <a:rPr lang="en-US" sz="2400" dirty="0"/>
              <a:t>involves observing and asking questions, making inferences and forming hypotheses, conducting controlled experiments, collecting and analyzing data, and drawing conclusions</a:t>
            </a:r>
          </a:p>
        </p:txBody>
      </p:sp>
    </p:spTree>
    <p:extLst>
      <p:ext uri="{BB962C8B-B14F-4D97-AF65-F5344CB8AC3E}">
        <p14:creationId xmlns:p14="http://schemas.microsoft.com/office/powerpoint/2010/main" val="18198731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Observing and Asking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Observation:  </a:t>
            </a:r>
            <a:r>
              <a:rPr lang="en-US" sz="2400" dirty="0"/>
              <a:t>the act of noticing and describing events or processes in a careful, orderly way.</a:t>
            </a:r>
          </a:p>
          <a:p>
            <a:r>
              <a:rPr lang="en-US" sz="2400" dirty="0"/>
              <a:t>More than just “looking” at things.</a:t>
            </a:r>
          </a:p>
          <a:p>
            <a:r>
              <a:rPr lang="en-US" sz="2400" dirty="0"/>
              <a:t>Involves all 5 senses.</a:t>
            </a:r>
          </a:p>
          <a:p>
            <a:r>
              <a:rPr lang="en-US" sz="2400" dirty="0"/>
              <a:t>Ask questions! Why? How? Where? What?</a:t>
            </a: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4" name="Picture 3" descr="Learn about the senses - The ASEAN SOGIE Caucu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388" y="4721469"/>
            <a:ext cx="3798277" cy="2136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016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Observing and Asking Questions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51192" b="1174"/>
          <a:stretch/>
        </p:blipFill>
        <p:spPr>
          <a:xfrm>
            <a:off x="1659426" y="1937595"/>
            <a:ext cx="5104789" cy="4324251"/>
          </a:xfrm>
          <a:prstGeom prst="rect">
            <a:avLst/>
          </a:prstGeom>
        </p:spPr>
      </p:pic>
      <p:sp>
        <p:nvSpPr>
          <p:cNvPr id="6" name="AutoShape 6" descr="data:image/jpg;base64,%20/9j/4AAQSkZJRgABAQEAYABgAAD/2wBDAAUDBAQEAwUEBAQFBQUGBwwIBwcHBw8LCwkMEQ8SEhEPERETFhwXExQaFRERGCEYGh0dHx8fExciJCIeJBweHx7/2wBDAQUFBQcGBw4ICA4eFBEUHh4eHh4eHh4eHh4eHh4eHh4eHh4eHh4eHh4eHh4eHh4eHh4eHh4eHh4eHh4eHh4eHh7/wAARCAFhA0w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6Y/E0uPc0UV8827kXYY9zRj3NLRRdhcTHuaMe5paB15ouwucT8QPid4U8E3UVlqtzcT38o3LaWkfmSAerDsKn8GfETwr4t0q7v9HvZWNnG0lzbSpsnjVQSSV/A15H4b1LRvCf7QPiuTx95MM14m+xurmMumwkY28HbkA8+xHemeGrzTdd+OXivWfB8Croseh3KXc0abY5ZDFjcB2yQ2PXBPetLHU6St8r3PRfC3xr8C+I9Ys9LsZ9TgnvG2W73Vp5cbt2UNk89Pzq34w+LPg/wvrr6JeyajdXsQDTpZ2pmEIP94g8V8u+FtU/srw94X1j+1rTUpNN1XzIdC2ESqx2kSBgOclRxnrivR/ipNpvh3xt4g8X+EfHNnaaymFv9JuYS5lcgbkUkENz1HGOmabjqaOhFSsev+MPin4V8KyabHqi6qz6lbi4tlt7QyMUPTIzkHnpUGsfF3wjpOiaVq95HrKwaru+zItiTL8vXcmcivGfipr17qmvfDzxBPqKeHby40xpGuzFuW3OSNwXB4PYYP3hV74qXeoXtj8NLjTdcg1vUjOfJv2i2Rzyg8ErgcZ9hS5VoSqK0uepv8ZvAo8Py64txqMlpBcJb3AS1PmQMwO3eueAdrc+1b/jPxz4d8JeH7XXNXuJzaXbItuII/MeQsMjC59Oa8a+DPh3T/GXhXx7bapOD4l1SZkvrRoxGLeRSzIVGehcsCe2CPrz/wAL11nx9428NeFtbjLWPhBHa5DEnzCjfLuHucL9DRyoTpRu9dtz3lfiR4b/ALV1fS2XUo7rSLRbu8R7fG1CoOBzy3I4qx4V8feGvE3hS78S6TczyWVmrtcI8e2aMKu45TPcA455rx3Vf+Ss/FP/ALAw/wDQFrkNB0vWvB/wwsPHmg+Zcabq1hNZa1ak8Lu3Ikv0BI+hx2Jo5UP2MWt9dD6Jh+JnhF/AaeNZL6e20mSR4o/Oi2yyOrFSqpnk5HrWT4T+M/g7xD4gh0SP+0dPurj/AI9je25iWU9gCe57V4FHBJD8N/h3rWpQyz+HbXUrlbtV5VXNwxyR7jH5V3PjfxjqF58WdITwrc+E9bgubhEsBBZtLPaRHZvLnAVeQxGMlQO1PlB0I6r1PozH1rkNO+I/hbUPHtx4Jtrq5OrQbg2YsRMygEqr55Iz0x2PpWv4y1uHw34S1LXLthts7ZpDz95gOAPqa+RrB9X0O00jx5NoGtRX8eqPf3epvCRbzQy7flB/77x/v1EY3MqNLnTufUmu/ETwvofjSz8JapdXFvqN2qtE7Rfufm+6C+eCfpVzU/GOi6d450zwbcm7/tXUovOtwsWY9uWHzNng5U9q8Q+Juh2PxA+Pek6Z9pMcOo6C00EyHOxxC7o3uAwGR7Vm+CdU8Q3n7QvhHSfFURTVtEiOnyyE5MwUuyv75Vhz3696rl0LVGPLfyuep/8AC9fh8uoz2U9zqluYJ2gkllsyIlYNtPzA9Mj8q9KtZ4Lq2iuraZZoJVDxyIcqynoQa+VPCHiTwjpfhP4laX4hkha8vby4FlA0Jd3fMoUqcELhivORXuH7O9hq2nfCXSLXWEkjn+d445AQ6RM5KA56fKRx26UpKwq1JRV0afxC+IXhnwI1kviC4uka9LCIQReYQFxktyMDkVqeJ/E2i+G/Dra/q955NgoUhlG4uW+6FHcmvnH4mTzePvif4haDQdX1uw0uzbTrM2EW8RXHUO3tu3A9/lFben6n4e8afs8WemeLdd/se5068SyFy6Fykqn5Cyjk5HX0p8uw/YpKL+89U8MfE/w14h0vVdRs4tWii0uHz7kXFmY22YJBUE/NkA1Fd/Fnwda+FNN8SST35tdTkMdpCltuuJG74jz0/GvKvBnivXJrbxr4LvNWsvEGn2GhyNb6nbIACFUBVLYG7hsexQ8nrXJfCuYeF9b8H+KfF0BvNAuImg0+4JyljLnqR6g8/hntT5SvYrU+k/8AhPtBHihfDUiajFqRsDfmOS3wFiC7iCc8NjtT/h9498N+OoLqTQLmdmtX2zRTx+XIvo2Mnj3rzLxA6SftL3Ukbq6N4ZmZWU5BBj6g1578NNL1rw94Jg+KnhoyTT6fqVxBqtpnia1Gw5/DJz6de1TyqwvZJx310Pojw78SPCet+FL7xRBeT2ul2Mhjnlu4/LIYDPAyc9a5zTfjv4FvdXt7Fv7Us4rl/Lhurq1McLHtznoTxmvBrGz1C8/Z8muraOWWxtfEHnX6Rn/lnsXBI9Bzz2zXa/FLxvE1p4dbwbP4V1SyWCCO10uS0aa7iuNrAkqAFAwVGCck5OD1p8iK9jG9j6Wyu3du+XGc54xXmHiD46eBNJ1WXT1lv78wPsmntYN8SHOD82ecc/lXV+J7XW734ZahaW7KutTaYyqY/lAlKdvSvBPh14+8E+FfhEul6locF7qQuZYNUtHULOysT84LDnAwuM5BGcVMUZUocyb3Pcdc+I3hTSfCFt4rkvZrrSrmRY45bSPzDuPYjIx71a8VeNtC8M3GiQao12H1qUw2flQ7xuG373Pyj5x618yQabft+zdqOoxwy/2e2vLNCp58uMNgn8yMmuz+JfivQ/GXiH4ZWnh29W/uoLvzJ4olbMe4RcHIHPyN+VVyGnsVf7z0fVvjL4N03xJd+H5otclvbSbyJvIsDIgbjuD0561a8Z/Ffwj4V1o6Nfyahc3qKrzR2VqZvJUjOXweOMGvEU1OXTvjp4sePxpF4bR9RXzFe3837UuV+QfK2P0rY+Lp0zw/451/xd4U8c2dlrtvGi3ul3EW7ziVGVQkENnuOxyMijlD2UbpeX9dD0vxH8ZvBvh+8ittRj1wNLEk0bR2BZGVxlcHPXHarmk/FXwrqeoaHYQJq0dxrZkFms9mY/uOUO/J+XkcdcivMPi5rFz4h+Fnw71y+tY7a6u9ThaVFXABG9ePYgA4962/iqh/4aB+HccICsbNwmOOS5x+tFkT7ONl31/A6vxn8Y/BfhfWH0i5nvb68i/16WUHmiH1DHPUela0PxG8Jz+CLjxha38lzpdsMziKPMsZ/ulM8H8a8c+A3iDwp4RPiXSfHb2tnry37tPLeQlzKmOQMg99x9ww61z+j7LvwL8VdY0e0a18OXMg+yIRgbt3GPoM/TNHKinRW2vT5n0RY+PfDd94Em8aWlzPNpUCF5dsf71MHBUpnryOM1R1T4peENN8I6V4mubi8+y6uu6xgSDdcSjJH3M+o9a+fdV0zWvAnw4g1TTPMuvDnirSoo76JjxbXJCnd+ODj8R2Geju9K8O6n8KPhq994uh8Oa3a2Ty6dNKhZGxISc9lwwXk/TFHKg9jFa30ue8eB/FWl+MNHOqaTHexwrIYmW6hMThh1GDW9j3NeVfs4+MNa8U6JqsOtPb3T6feGJL2CPYs+RkkjAyec5wOvSvVqhqzOapHlk0Jj3NGPc0tFIgTHuaMe5paKAEx7mhfvDk9aWkH3h9aQ1uc54L/wCP7xOf+okP/QBXRAcnk9a5zwV/x/eJ/wDsIj/0AV0g70Iqe4Y9zRj3NLRQQc34v8ZaJ4V1HRrDVmuxNrE7QWnkxbxvG3O45GB84qronxC8Max40v8Awha3VwmrWRZZI5otiuV6hDn5uufzrg/2jv8AkdPhp/2FZf5wVwJ8Jaj4j+Jfj/UvD9zJb6/o1+LqwKNjzGGMp+I6ds9eK0UVY6YUouN2/wCrnvI+Ifhs6tr+l7r77RoEXnX37j5dv+wc/MfyrK8MfGHwf4iknXTotb2w2sl00k1gUQpGu5sNnBOBwK8Z+HWtXHiHUPiZrF5b/Zrq40hWnixja4JDDB6cg8V0fwV0bxNF8IbzWLnxEs2hS6JeLBpvkqDE+1vm3Yyeh796fKkVKjGKd/I9E8JfF/wj4o1MWGlRa2XMckgklsSkWEGW+bJGaqaH8c/h/q11b28Vzqdt9okWKKS6szHGzMcAbskdx+deY/s3anKtqNPfxpEYDaX23QPs/wAysQxEnmbf+BY3d64DwX9outH8JaX4iuY7PwnPqzSLcpFllmUJuRmz8oIK89sk9jRyIv2ELtdj6a8V/F3wf4Z8RzaBqh1U3cCK8jQWZkjVWGQdwPT8Kuaj8TfCNloOka4bu5uLHVrj7Navbw7z5m7bhhkY5rwr4uXGuWXxf8Vz+HUhlEejoLlXTefs5TDMvuBzmpPEtro1n8HPh0miXpvIH1lZJZWG1vNLgspXJwQePwB70cq0JVGNo+f+R7vafETwvcePJvBIubiLWIv4ZYtsbnGdqtnk47Yq3a+M9DufHd74Lje6Gq2UAuJt0WIghVW4fPow7V4HrXg+48YfG/xxBpt09rq2n2qXunSq23EyvHgE9sgkZ7ZzVDwZqXiLxh8Q/GM7272uvzeH2tpIl+VvOiSON+OxOw8e+KXIhewja9+h65rnx18C6ZqE1rGdU1BLdyk1xaWpeFSOuGzz39K9E0DVtO17SLbVtJu1urK5TfFKh4I/xr5n8K+JdM0z4CvpOm3/AIf0/WLe6l/tW01eJme5TaQVRVGSxO0D0wckV7P8AL/WNU+G9nfaxZ2lmZZH+zw21v5KiIHAO336575olFJE1aSjG6Nf4ieOvD3gPT7e98QS3QS5kMcSW8XmOxAyTjI4Hr7ipfE/jTQvD3g1PFt9NcSaU/lbXt497MJDhSBketeGfGK8fxl8XZ9Mi0TVNc03QrJ7dotPj3lbiVDhzzjAJT8UrJuNelv/ANl7VPD9+HS+0PU7a2eOUYdY/NG0Eew4o5NhxoK0fx+Z9BXnj7w1beAR44+0zzaNsVy0Me6QZO3BXPBB4IzWX4m+LfhDw6ultqJ1U/2pbfabYQ2m87M/xDPB5rwL4haZrXgHwLJpduZLrwv4nsre4iLHP2W52o7L7Z5+ox6Guk8R6lpuj+N/hZqOsTRw2MOlbpndSyhcjqADmnyIpUI777nvHgjxh4e8Zac994fv/tCRvslRhtkjb0Ze1M8YeMtF8KXWl22rNdiTVLkW1t5MW8byQBu5GBz1ryn4NSQ6x8dvFPiLwrGyeFngEbMsZjjkmwvKjj+IOcY6MKs/tSxXE994Jgtbk2txJqqpFOBkxuSAGx3weanlV7Gfsl7RRPSvEXjTRdB8T6R4cvvtrahq+fsiww71Y88E5GOhrL074q+DbzQ9Y1c3V3aR6O+y9guofLnRs4ACZ5yeBz1rynXdF8TaL8efh7H4l8WS+IpZLkNDI9usXlLlvlwvXnmp/jh4R0af42+FYzE8cWvSf8TGONtqzeWVwSPUg4NNRRSpQ0V+h6Fqfxk8H6bpek6ldw66kOrI0lmoscyOoOM7d3ft61t+FfiF4T8SaRfapp2qbLbTxm7NwvltCPVgfoa8w/aChvrf4nfDq28Ox2cd9HIEsUuF/cBw/wAoYD+H6Vznjf4ZeLtD+GnivXL25tZdS1O8iuLy308MI0gUyFsDAz8zqcc4C/kcqsCpQcVra/8AmelW3x6+H0+qrZm51GKBn2LeyWpEBOf72env+lanjL4ueD/Ceox2WqHVZDJEksc1raebE6sMrh8gE15r4v8AG3wvu/gQdLso7Jr57FYrezSHEsU+OHLY7HnOeenNVviPaX1n+zr4Ig1SPZdreW2QwwyoclAfQhccU+VDVKN1dNa2PVNN+LXhK/m0WGJNYik1q5ktrNZrIoS6FAS2TwP3i4POefStvUfGeiWHjaz8H3DXf9qXkJniCxZj2jPVs8Hj0ryT492l5dePPhhZ6Xff2bdyq6w3KRhjC5aHDYPBxVO30nxBo/7SHh628SeJZPEF01i7JcPCsRVOflwvvS5USqUWr+TPRNK+Mvg3U/EKaFZxa5JdNdfZN32A+Wsm7bywPAz3p+qfGLwXYeI5NC8zU7ueKYQTS2toZIY36bSwPrxXjPwU1Oa0+IV5br40i0qKbXZA2ltb7zeEuwGG2nbzx1FM8RanZeA9b1LX/h/44sL6G61Lbc6PPAWcnd2yPmA/vZHtmnyK5p7CPNb+vyPoOXx5oMfizU/C7fbzqWmWD39wogyvlKqsQpzy2GHGK5I/HzwGJYomt/EiSSkCNH0wqXJ9AW5rC8JXqSftPa1qN4otUbw0s8yyH/VApbswP05/KuY0Txr4Q8T/ABmufFvirVbex0zSSItHtXjZt7A8SEKCPf6gUlFERpR7dD2xviH4dTxHqnh+Qagl/pdkL26RrfhYyivgHPLYYceuak8G+PvDXi3w7d67otzO9taBjPHJHslQAZ5XPcZxz2ryPVHWT48fEWRGyreGwwPqDbRVxXhLS9a8JfDWw+Ivh8yXFpdwy2etWmeDGflEg+mevY47Zo5VYfsYteeh9Gab8R/Cd74Ifxl9umtdIR2j33MexyykjAXJySRxWB4e+N/grWNdttJ/4mdg92wW2lvLYxpIx6DOe/b6ivB7i0u5Pgb4R1Jo5ZtHs9ana/RDwoMnBYdxwRXafFHxpcXPizRf+EJuPCWrwzMkel2gs2mubYkDlhjaoHHGcjHTg0+RD9hG9vU+kse5ox7mmxbvKTf9/aN2PXHNPrI4xMe5ox7mlooATHuaMe5paKAEx7mjHuaWigBMe5ox7mlooATHuaMe5paKAEx7mjHuaWigBMe5ox7mlooAw/8AhLPDP/Qesf8Av5S/8JZ4Z/6D1j/38rR/s3Rv+gDo/wD4BR/4Uf2bo3/QB0f/AMAo/wDCm9y/d6md/wAJZ4Z/6D1j/wB/KP8AhLPDP/Qesf8Av5Wj/Zujf9AHR/8AwCj/AMKP7N0b/oA6P/4BR/4UB+77md/wlnhn/oPWP/fyj/hLPDP/AEHrH/v5Wj/Zujf9AHR//AKP/Cj+zdG/6AOj/wDgFH/hQH7vuc1r9x8OfECxrrr6DqYiz5f2pFk2/TIqTSNQ+H+j6e+n6TcaJY2j53wQKqI2eDkD1rof7N0b/oA6P/4BR/4Uf2bo3/QB0f8A8Ao/8KB80LWucnYL8L7C5S6sYfDltPGcpJHEisv0OKTU4/hbqmpjU9Sg8OXl9x/pE0KNJx05IzXW/wBm6N/0AdH/APAKP/Cj+zdG/wCgDo//AIBR/wCFA+aPc5rVbr4das0TapJoV60S7IzOivsX0GegoFz8OVjtIxJoQSybdarsXEB9U9Pwrpf7N0b/AKAOj/8AgFH/AIUf2bo3/QB0f/wCj/woFzQ7nP2mo+AbPU5tTtbrRYL6YES3EYVZHzyckdelPstX8DWV3cXlnfaRb3F0d1xLHhWlPqxHWt3+zdG/6AOj/wDgFH/hR/Zujf8AQB0f/wAAo/8ACgLw7nPNqHw/a6urtrjRWuLtPLuZSq7pl9GPcU+DVvAsGlHSYb3R49PKFDartERU9Rt6YNb39m6N/wBAHR//AACj/wAKP7N0b/oA6P8A+AUf+FAXh3Oej1DwBHo7aNHcaImmsGDWgVfKOTk/L05NV9Bb4Z6DK0uiL4e02Rhhmto1jJH1Arqf7N0b/oA6P/4BR/4Uf2bo3/QB0f8A8Ao/8KA5odzF1PXPBep2bWeo6lpV3bOQWimIZTjpkGm3Os+CLrS/7LuL/SJrDYsf2Z8GPauMDb0wMD8q3P7N0b/oA6P/AOAUf+FH9m6N/wBAHR//AACj/wAKAvDuc7bX3w+try3vLefRIrm2j8qCVFUPGmCNqnsME8e9Pl1TwHJq0eryXmjPqEQxHdEL5qj2brW//Zujf9AHR/8AwCj/AMKP7N0b/oA6P/4BR/4UBeHc5NE+F0d4LxIfDi3Ik8zzREm7fnO7OOua2/8AhK/DGMf27Y49PMrR/s3Rv+gDo/8A4BR/4Uf2bo3/AEAdH/8AAKP/AAoBuD6mFpeseB9LEo02+0izEzmSXycJvb+8cdTVOVvhnLaXVpIvh57e7bfcRGNSsrerDHJrqf7N0b/oA6P/AOAUf+FH9m6N/wBAHR//AACj/wAKA5odzmNKm+G+k2M9jpZ0CytbgETQwRqiSDp8wA5p8l18O5NJTSJJNCbT0O5LUopjU+oXpXSf2bo3/QB0f/wCj/wo/s3Rv+gDo/8A4BR/4UBzQ7nORXvw9huUuoptESdIPs6SKqhlixjYD/dxxiptO1bwLpti1jp97o9rauzM0MWFRi3UkD1rd/s3Rv8AoA6P/wCAUf8AhR/Zujf9AHR//AKP/CgLw7mBpup+AtNs5LPT7rRrS2lJMkMQVUckYOQOtUNIh+FekXv27Srfw3ZXXP76CFEfn3Arrv7N0b/oA6P/AOAUf+FH9m6N/wBAHR//AACj/wAKA5odzO/4Szwz/wBB6x/7+Vz+p2fwn1O/bUNRs/DF3duQWmmgRnYj1JFdj/Zujf8AQB0f/wAAo/8ACj+zdG/6AOj/APgFH/hQCcFszlNEb4caLp91p+mXGk29ndsWntwwMbk9cr0xTdEj+FuiXn23R4PDmn3OMebbxIj49MgV1v8AZujf9AHR/wDwCj/wo/s3Rv8AoA6P/wCAUf8AhRqPmj3OTul+F91ePe3MXh2a5dt7yvEhdm9ScdaTVYvhbq2oDUdUg8OXt4MYnnhR346ckV1v9m6N/wBAHR//AACj/wAKP7N0b/oA6P8A+AUf+FGoc0e5g6hqvgTUYYIb+80e6jt2DwpKFYRsOhUHoaW51bwLdahbahcXukTXlqMW874LxDOflPUVu/2bo3/QB0f/AMAo/wDCj+zdG/6AOj/+AUf+FArw7nJ64nwu126F1rUPhzUZwu0SXMSOwHpkirg1LwCNI/scXWijTtu37KAvlY9NvSug/s3Rv+gDo/8A4BR/4Uf2bo3/AEAdH/8AAKP/AAoDmh3MGXVvAsuk/wBkyXujvp4QILVtpj2joNvTAqnqH/CstR06202+Tw9dWdr/AMe9vLErJF/ugjiuq/s3Rv8AoA6P/wCAUf8AhS/2bov/AEANI/8AAKP/AAoDmXRmd4Vl8NpZnT/DJ09Le36wWihVj/AVtVDDaWVvn7HYWlpnr9nhWPP1x1qaghhRRRSEFFFFABSD7w+tLQOo+tA09TjfD2r6XpeoeI11LULe0MupfJ5r7d3yDpWuPFnhnHOu2I/7aVQ8I2tlcah4lN5p9ldldSG3z4Fkx8g6Z6V0H9m6N/0AtI49bOP/AAoRpLl6md/wlnhn/oPWP/fyj/hLPDP/AEHrH/v5Wj/Zujf9AHR//AKP/Cj+zdG/6AOj/wDgFH/hTJ/d9zC1HVvA2ozW02oX2kXUtqxe3eXDGJjjlSeh4H5UWWr+BrK8uLyzvtIt7m6ObiWPCvKfVj3rd/s3Rv8AoA6P/wCAUf8AhR/Zujf9AHR//AKP/Cgd4dznI734exzXk0c2hpLegi6cKoM4Jyd/ryantNZ8D2mmf2Za3+kwWO0p9njwI9p6jb0wcmtz+zdG/wCgDo//AIBR/wCFH9m6N/0AdH/8Ao/8KAvDucrp5+GWn3P2qwTw9az7SvmRRqrYIwRkDvSs3wzbTF0tl8PmxSTzVtzGvlh8Y3BcYzjjNdT/AGbo3/QB0f8A8Ao/8KP7N0b/AKAOj/8AgFH/AIUBzQ7nOx33w+junu459EW4eLyXlCruaPGNpPpjtVeP/hWUdsltGnh5YI5fOSMRrtWTj5wMdeBz7V1X9m6N/wBAHR//AACj/wAKP7N0b/oA6P8A+AUf+FAc0O5hW2reBbbUp9Tt73SIr64XbNcJgSSDjhm6noPypsGqeA7fVJdVgu9Giv5hiS5QKJHHu3U9K3/7N0b/AKAOj/8AgFH/AIUf2bo3/QB0f/wCj/woC8O5yF9b/Cq+1NtUvbXw1cXzHLXEkKNIT65xW6nirwuihU1ywVRwAHAArS/s3Rv+gDo//gFH/hR/Zujf9AHR/wDwCj/woBuD6mFp2r+BtOnuZ7C+0i1lum33DxYVpW55YjqeT+dVJ5fhtObppv7AkN4we5LRqfOYHILccnPNdR/Zujf9AHR//AKP/Cj+zdG/6AOj/wDgFH/hQF4dzBvtW8C3+nLp19e6Pc2ShQsEu1kAAwMA8cCqt/J8NdQWBb7+wLlbdPLhEsat5a/3VyOBXUf2bo3/AEAdH/8AAKP/AAo/s3Rv+gDo/wD4BR/4UBzQ7mNp+veDdOtEtLDU9LtbdPuRQkKq/QCo9R1fwNqTwSahfaRdvbv5kDTYYxt6rnoa3f7N0b/oA6P/AOAUf+FH9m6N/wBAHR//AACj/wAKAvDuYV3q/ga7v7bULq+0ie7tTm3nfBeL/dPai81fwNeXtvfXd9pE91bEmCaTDPFnrtPat3+zdG/6AOj/APgFH/hR/Zujf9AHR/8AwCj/AMKAvDuYV5q/ga9vra+vL7SLi6tW3W80mGeI5zlT2q23irwuylW1ywIIwQZBg1pf2bo3/QB0f/wCj/wo/s3Rv+gDo/8A4BR/4UBeHc4yCw+EcGoLqENh4XjvFfzBOtugcN65x1rX1TWPA+qwJBqd9pF5Ejh0SfDhWHQgHvW5/Zujf9AHR/8AwCj/AMKP7N0b/oA6P/4BR/4UBzQfUwbvVvAt5dWl1dXmjz3Fn/x7SSbS0PT7p7dB+VLNq3gWbU49UmvdIkvol2R3LYMiL6BuoFbv9m6N/wBAHR//AACj/wAKP7N0b/oA6P8A+AUf+FAXh3OUhX4Xw3q30MXh2O6WTzFmWJA4fOd2cdc85pjQ/CttXOsG28NHUS/mG68lPM3eu7Gc1139m6N/0AdH/wDAKP8Awo/s3Rv+gDo//gFH/hRqPmj3Odmv/h/Ne3F7NcaJJdXMXkzzMFLyR8fKx7jgcewrPFl8Jf8Any8Mf9+E/wAK7L+zdG/6AOj/APgFH/hR/Zujf9AHR/8AwCj/AMKBc0O5zx1D4f8A2ye9+0aJ9puIvJmm2rvkTAG1j3GABj2p9rq3gW10s6XbXujw2DKVNsm0RkHqNvTmt7+zdG/6AOj/APgFH/hR/Zujf9AHR/8AwCj/AMKAvDuYFrqfgKz0x9LtbrRobFwQ1sgURnPXK9Oaq+GrX4babqaf8I5a+HrO9lyim1hVHf1AIFdSdN0bH/IB0f8A8Ao/8KWPT9KjcSQ6PpsUg5V47VFZT6g44oHzRtoyxS0lLQZBRRRSAKKKKACiiigAooooAKKKKACiiigAooooASiiim9wTsFFLRQO4h4HNJkYoOSevAryK51/4sa/8RfE2geDf+Edjs9FlhTN8jB2Dxhuo685rWlSlVdohc9dz60teX/2b+0Sf+W/gofg9A0z9on/AJ+PBP5SVv8AUaolUTPUKK8v/sz9or/n58E/lJR/Zn7RX/Pz4J/KSj6jVH7SJ6hRXl/9mftFf8/Pgn8pKP7M/aK/5+fBP5SUfUaoe0ieoUV5f/Zn7RX/AD8+Cfyko/sz9or/AJ+fBP5SUfUaoe0ieoUV5f8A2Z+0V/z8+Cfyko/sz9or/n58E/lJR9Rqh7SJ6hRXl/8AZn7RX/Pz4J/KSj+zP2iv+fnwT+UlH1GqHtInqFFeX/2Z+0V/z8+Cfyko/sz9or/n58E/lJR9Rqh7SJ6hRXl/9mftFf8APz4J/KSj+zP2iv8An58E/lJR9Rqh7SJ6hRXl/wDZn7RX/Pz4J/KSj+zP2iv+fnwT+UlH1GqHPE9PyKPbvXmH9mftFf8APx4J/J6yo/E3xR8O/EnQ/DnjQ+H5LXVbeaQGwDbgUHHX3qZYKpGN2xc13Y9kNH5ZqvaTLMgdSefWue+JWo+INO0W1Hhf7F/al5f29nCbsExgySBSTj2Nc8YuUuUpux1IIxRxXl40z9ogjP2jwT/4/R/Zf7RH/Px4J/8AIldf1Kp2FzxPUOKOK8v/ALL/AGiP+fjwT/5Eo/sv9oj/AJ+PBP8A5Eo+pVewc8T1DijivL/7L/aI/wCfjwT/AORKP7L/AGiP+fjwT/5Eo+pVewc8T1DijivL/wCy/wBoj/n48E/+RKP7L/aI/wCfjwT/AORKPqVXsHPE9Q4o4ry/+y/2iP8An48E/wDkSj+y/wBoj/n48E/+RKPqVXsHPE9Q4o4ry/8Asv8AaI/5+PBP/kSj+y/2iP8An48E/wDkSj6lV7BzxPUOKOK8v/sv9oj/AJ+PBP8A5Eo/sv8AaI/5+PBP/kSj6lV7BzxPUOKXIry7+y/2iP8An48E/wDkSj+y/wBoj/n48E/+RKX1Kr2FzRPUcijNeXf2X+0R/wA/Hgn/AMiUf2X+0R/z8eCf/IlH1Gr2Dmieo5ozyB3xzXl39l/tEf8APx4J/wDIlYvjbUfj14R8K33iLVH8INaWSCSVYQ5cjIHA/Gj6lUW4uaOx7VuOM06ud8M64NU0yyuSV8ya3SRwOBkjJroV+6K45KzsMWkHUfWlpB94fWkNLU5vwV/x/eKP+wkP/QBXSCub8Ff8f3if/sIj/wBAFdIO9CKnoFFLSHvTRPMIetAP/wBevNvjD4p8W6PrvhnRPCK6d9s1m4eHdeKSowM9qhOmftFbj/pHgofg9dUMLKorxFzpbnqFFeX/ANmftFf8/Pgn8pKP7M/aK/5+fBP5SVX1GqP2kT1CivL/AOzP2iv+fnwT+UlH9mftFf8APz4J/KSj6jVD2kT1CivL/wCzP2iv+fnwT+UlH9mftFf8/Pgn8pKPqNUPaRPUKK8v/sz9or/n58E/lJR/Zn7RX/Pz4J/KSj6jVD2kT1CivL/7M/aK/wCfnwT+UlH9mftFf8/Pgn8pKPqNUPaRPUKK8v8A7M/aK/5+fBP5SUf2Z+0V/wA/Pgn8pKPqNUPaRPUKK8v/ALM/aK/5+fBP5SUf2Z+0V/z8+Cfyko+o1Q9pE9Qory/+zP2iv+fnwT+UlH9mftFf8/Pgn8pKPqNUPaRPUKK8v/sz9or/AJ+fBP5SUf2Z+0V/z8+Cfyko+o1Q9pE9Q7Z7dPxpK8P+ImtfHbwN4TufE2rv4Sls7Z41kEActhmAyM163oWpDULOCc4BkiRjjpkqCf1zWNWjKktQ5r7Gr/LvRVfU5vsuk316F3Nb20kig9CQpIzXlmjj9oHWNLttSs5fBqQXMYljV9+4KeRn3ooUJVdhXa3PW+KWvL/7L/aK/wCfjwT+T0f2Z+0V/wA/Pgn8pK2+o1Q50eoUV5f/AGZ+0V/z8+Cfyko/sz9or/n58E/lJR9Rqj9pE9Qory/+zP2iv+fnwT+UlH9mftFf8/Pgn8pKPqNUPaRPUKK8v/sz9or/AJ+fBP5SUf2Z+0V/z8+Cfyko+o1Q9pE9QozXl/8AZn7RX/Pz4J/KSj+zP2iv+fnwT+UlH1CqJyiz1DNGa8v/ALM/aK/5+fBP5SUf2Z+0V/z8+Cfyko+oVQ5onqGaM15f/Zn7RX/Pz4J/KSj+zP2iv+fnwT+UlH1CqHNE9QzRmvL/AOzP2iv+fnwT+UlH9mftFf8APz4J/KSj6hVDmieoZozXl/8AZn7RX/Pz4J/KSj+y/wBon/n48E/lJR9Qqi5onqGaCa8tbTP2ih0m8EnPT/WcmtD4f+JPENxHqGn+LWsTq1jfy2kpswREQpGCM896zqYWdNc0gTTPQs0Co7dt8KtUgrm6jFooooAKKKKAEooopvcBaKKKQCetea/CY/8AF7/iZ0/1lng46fuq9LPQ15n8Jv8Akt3xM/662X/oqvRy3+K/QzrfAz1v86Yk8LTvAsyNMgBZAw3KD0yKf3NeKeDJEh/aw+JU0h2xx6Tp7ufQCAE17792yPPhG8T2z86PzrxGw+N+rTG08QXXg77P4Ku9VGmxakbrMwJbaJWTGNmfxrX0f4qaxq0+r69Z+HbYeCNIlnhn1B7o/aZTGOXSPGNuRjk5pc0SuSZ6v+dRTXNvDJFHNPHG8zbYlZgC7eg9TXiOn/GTxxJN4ZkvPh7bWlp4mmZdMke+ySNpZA4xwW+Xn0PSuF+FXjHULuw8FyeONITWmfxPdrp2q3l7JLPbuhJY8nomMKDkY9KXOilSl1Z9W/nR+deJaF8b9VvDoviDUPB/2LwVrepf2dY6kbrM29mZUZkx0ZkYf/q5rW3xx8QeYNRufB9qNATXv7Fluo7w+dvLbQ6oR0HfmnzxJ9nM92/OobS7tbxHe1uYp1RzG5jcMFYdVOO49K5r4ueKovBfw41vxHIfntrZhAueWlbhQPfJz+FeJfsoarBoHjLUPBra7b6sNa0+LWkljkDBLkkmaLj+LDbj/u0OSTsEYNxcrn0x+dH50UVVjO7D86PzooosF2H50fnRRRYLsPzo/OiiiwXYleH/AByJ/wCF1eBj62dySK9xrw745/8AJaPA3/Xlc1z4lfumb0G3U1PS/D3/AB6KT6Cszx6f33hzH/Qfsf8A0ctafh//AI9F+lZfj3/W+Hf+w/Y/+jlr52g/30Tuq9Tuucnmo554bdN88yRJnG52AGakrxj9sL/kldr/ANhe1/8AQ6+qk+VHmRvKSVz2f8aK85+IfxA1jRvFuleC/Cfh1Nc1++s2vSk0/lRRQqcEk9c5rmrD43X/AIgj0rRfCvhmGfxdeT3VvdWN3dbILF7fHmF3AyQSRjHv6UnNFKE2rntdIzBVLM2ABkk9hXkus/E7xhH4pk8M6F4Hi1XUdM02O91tftnlpAzrny42x8x+orzc/FHxj4q8T+ENctdLUaVqegX09zpf251gmSOSVJCy9CQqDGf7xpOohqnJn09bTw3MCz28yTROMq6MGU/Qipa8A8FfE25i8PeGPDPw68CW0t9eafJqEloboxwWkQJ/iOSS1aUXxu1TV18KWvhnwtBcatrs11az2l3dmMWk8H3lZwDx36dxR7RA6cz22q8N7ZzTtBFdwySrnKLICwx7Vyvwe8bP498IPrM2nf2fc299PYXMAk3qJYiAxU+nNfKFov8AZ/jXVvEo0e9tVsPHkiz+I4HyLSJsfuGTqck5z0G6h1LJMcKbbab2PuGikV0kUSRsGjcBlI6EHkGlq7mN2FFFFAXYUUUUBdhRRRQF2FebftMD/ix3iT2hTr2+da9Jrzf9pj/kh3iX/rin/oa1M/hZpSk+dGb8Ms/2Pp+f+faP+Qr0lfuivNvhl/yCNP8A+vaP/wBBFekr0FfJ1HeTZ6T3FpB94fWlpB94fWsxx3Ob8Ff8f3if/sIj/wBAFdIO9c34K/4/vE//AGER/wCgCukHekipi0h70tIapGbPKfix/wAlc+Gnr/aMnOP9mvaZeJn5J+Y14t8WP+Su/DT/ALCMv/oFe0zf65/9419Bl38I5cU3dDfzo/OiivQscl2H50fnRRRYLsPzo/OiiiwXYfnR+dFFFguw/Oj86KKLBdh+dH50UUWC7D86PzooosF2H50fnRRRYLsPzo/OiiiwXZ5Z+1qf+MfPEA/6awf+jBWh8Ph/xLLU9vJTj/gIrO/a0/5N98Qf9dbf/wBGCtH4ff8AIKtP+uKf+givFzM9Gi/3aZ0fiH/kWdX9fsMvPp8po+HP/Ig6F2/0KP8AlSeIv+RZ1f8A68Zf/QTS/Dj/AJEHQv8Arxj/APQaeU7sjEu2x0Ao/Okpa9mxw3YfnR+dFFFguw/Oj86KKLBdh+dH50UUWC7D86PzooosF2H50fnRRRYLsPzo/OiiiwXYfnR+dFFFguw/Oiig9RRYabBf9YD6c49a8S0k4+IHiv8A7Dk/f3Fe2r978K8S0z/koHiz/sOT/wBK8/MV+7OnDas9UsObVKsCq+n/APHqlWBXz52C0UUUgCiiigBKKKKb3AWiiikAHoa8z+E3/JbviZ/11sv/AEVXph6GvM/hN/yW74mf9dbL/wBFV6OW/wAV+hlW/hs9b7mvNNe+EsWofEXUPGtl4s1jSrrUVgju4LZU8uWOJFUIc84IXn6mvS+5pa+hkkzz4yaSseQ2fwK0231OCJvFWsTeGbfU/wC04NAdU8hJt24fP94rn+H0/OtLTvhHa6drupyWPiTUoPDeqSSS3fh8RobdncfMQx+YDPIH869MoqeRFe0l3PIvDfwPh0rUdAuLvxtruqW3h6587SrS4VBHAvPycct1HJ9OlXtE+DOhaXZ+HrVdSvJo9D1S41KIOq/vXmJLI3sM16fRQoIHUl3PIdE+Bem6dqOnQyeKdYvPDWl332+w0GYJ5EM2SVO/7zAEkge/56J+Dei/8I3Jof8Aal75L65/bRfaN3m7t2z/AHa9Noo5EJ1JdzkviZ4E0/x9Y6dp+rXdxHYWd4t3Jbx423DL91W9uv51S1H4XeGZPFWg+JNItotDvdGmeRPsMKos6OMMj46gjjPvXdUU+VCUmuoUUUUyQooooAKKKKACiiigArw745/8lo8Df9eVzXuNeHfHP/ktHgb/AK8rmufE/wAKRvh/4h6XoH/Hov0rL8e/63w7/wBh+x/9HLWp4f8A+PRfpWX49/13hz/sP2P/AKOWvnKH8WJ3VHozuq5L4q+BrH4heFxoN/fXFlELhJxLAAWDKcjrXW9z9aK+raueZfleh5Pf/Bu4nm0/VIPiD4ht/EdgrwxavsjaUwOcmIrgAjJ4NR/8KL0iz0zSD4f8Rapo+vabcT3H9tRKjzzvOP3pdTwc4H0xXrlFTyIr2ku55drPwha+16HXLXxtrmm38unpYatNbKgbUY1GMtnhGx3ANHh34LaHottocFvql7Iuj6ZeabDuUfOlw7szH3G84+leo0UciF7SXc8jb4H2dnaaE3hvxZq+g6ppFo9muoW6I7Twt1V1bjPoa1PDXwf8P+H7zwrdWV5eNL4deeVWfBN1LN995D656e2BXpFFHIh+0l3OY+G3g2y8DaJd6VYXU9zHdajPfs0oAIeUglRjsMVwcnwB0WbU9QkuPFGutpeo6odTu9MjZUhlmzkZOM46D6CvY6KOVWsJTkne42NEjjWONQiIoVVHQAdBTqKKogKKKKACiiigAooooAK83/aY/wCSHeJf+uKf+hrXpFeb/tMf8kO8S/8AXFP/AENamXws0pfGjN+GX/II0/8A69o//QRXpK9BXm3wy/5BGn/9e0f/AKCK9JXoK+Snuz1GLSD7w+tLSD7w+tQEdzm/BX/H94n/AOwiP/QBXSDvXN+Cv+P7xP8A9hEf+gCukHekipi0hpaQ1aM2eU/Fj/krvw0/7CMv/oFe0zf65/8AeNeLfFj/AJK78NP+wjL/AOgV7TN/rn/3jXv5b/CRyYvdDaKKK9E5AooooAKKKKACiiigAooooAKKKKACiiigAooooAKKKKAPK/2tP+TffEH/AF1t/wD0YK0fh9/yCrT/AK4p/wCgis/9rT/k3zxB/wBdbf8A9GLWh8Pv+QVaf9cU/wDQRXiZmejR/hHReIv+RY1f/ryl/wDQTS/Dj/kQdB/68Y//AEGk8Rf8ixq//XlL/wCgml+HH/Ig6D/14x/+g08o3ZGKN+lpKWvaOEKKKKACiiigAooooAKKKKACiiigAooooAKKKKACg9RRQeoo6jBfvfhXiWmf8lA8Wf8AYcn/AKV7av3vwrxHS/8AkoHiz/sOT/0rz8y/hnVhT1XT/wDj1SrAqvp//HqlWBXzy2OwWiiikAUUUUAJRRRTe4C0UUUgA9DXmfwm/wCS3fEz/rrZf+iq9MPQ15p8JT/xe74mf9dLL/0VXo5b/FfoZ1vgZ613NLQeppK+hueclohaTNLQMUBYTNFLgUGlcLBRRRTCwUUUUBYKKKKAsJRS0UrhYSiloouFhKKWii4WCvDfjn/yWjwN/wBeV1XuRrw345/8lp8D/wDXldVhif4UjbDr94emaB/x6L9Ky/Hv+u8Of9h+x/8ARy1q6D/x6r9Ky/Hv+u8Of9h+x/8ARy185Q/ixOypsdz3P1pKXufrQMV9Wec0JS0UUCsJRSjFBoCwUUUUXCwUUds0UBYKKKSgLBRSjqBS49qLhYSkpaKVwsJS0UUXCwlecftMD/ix3iX/AK4p/wChrXpHavOP2mD/AMWO8S/9cE/9DWlP4WXTXvozPhl/yCNP/wCvaP8A9BFekr0FebfDL/kE6f8A9e0f/oIr0legr5Oa1fqemxaQfeH1paQfeH1rMI7nN+Cv+P7xP/2ER/6AK6Qd65vwV/x/eJ/+wiP/AEAV0g70kVMWkpaSqRmeU/Fj/krvw0/7CMv/AKBXtM3+uf8A3jXi3xX/AOSvfDP/ALCMn/oFe1T/AOtf/eNe/lr/AHSObFLVEdFLRXo3OSwlFLRRcLCUUtFFwsJRS0UXCwUUUUwsJRS0UrhYSiloouFgooophYKKKKAseV/taj/jHzxB/wBdbf8A9GCtH4e/8gq1/wCuSf8AoIqh+1p/yb34g/662/8A6MFX/h9/yC7X/rkn/oIrxMyep6FFe5Y6LxH/AMixq/8A15S/+gml+HH/ACIOg/8AXjH/AOg0niL/AJFjV/8Aryl/9BNL8Of+RA0L/rxj/lTyndkYjVI36KX60fSvZucVhKWjvR0ouFhKWiimFgoopKAsLRRQOelFwsFFA5xjv0oouFgpKXvjvjNB4pXCwlFLRRcLCUHtS0Y5podgHWvEdM/5KD4s/wCw5P8A0r24dc14lpn/ACUHxZ/2HJ/6V52Y/wAM6cMrHqmn/wDHqlWBVfT/APj1SrAr59bHWLRRRSAKKKKAEooopvcBaKKKQAehrzT4RjPxu+Jv/XWy/wDRVelnoa83+EAH/C7vid/v2X/oqvRy3+K/Qzq/Az1sryaNtSFeaAK96+pwcuiI9lGypMUYp3CxHso2VJijFFwsR7KNlSYoxRcLEeyjZUmKMUXCxHso2VJijFFwsR7KNlSYoxSuFiPZRsqTFGKLhYj2UbakxRii4WI9teFfHX/ktXgb/ryuf617zt4rwn48f8lp8Df9eVzWGJf7qRtQXv3PSdA/49F+lZvjv/XeHP8AsP2P/o5a0vD/APx6r9KzPHn+v8Of9h+x/wDRy187Rf7yJ11F7p3U2VR2HYE1HaSedbJL0JHzexpXlDX4t1/u7n/PiodLx9nlj6skrAj619H7W8ku9zz3EtgZGR0qJWP2po/+mYZffnmpyvG0jI7j0rmfEeqN4cvre7u90tjKrQblGWjdmXBPthT+tTUquEVIFE6TAz1qNm/f+V32bqVp4Tp5ureRZU2bkKnIPpVKwuo7yU3isPL+z5Y56c8/qDVSrKKE4l8Kf0oHQ7cHPy1nWN1Lq8YaAmO0BIMnd8VY1m7h0vSJruRtqxgKAP7zMFX9SKqNRSV0PlGpdj+2ZbBj8xiE0f8AughT+pFW9oJx+dZd2vk+IdGlkULNMjwy+4CFsf8AfSitV2WOPzWOAo5oU9G2HKUdVvDaBdo+8y/Me3IH9au7eAaxvGJ/4p6S9Uf6sFlHrxgfzqx4Wvm1TTBe/wDLJuIj/eA4z+NSqt58oOGly5eS/Z7WWfglFLD64pZZNlukrgBDjJB6cVU8TNs0v2eaNG+jOo/rWV4r1G4sr9NJsY/tVzPCzeTn/VBRneaVWrybDULnRnAwCQCeg707aKy/D0iTWKSeaZ5nQO7n+93H5itG0lWdWx1Rtp9jRCupWt1BwsDsqMATyTgU/bVK4JfxFZxZ+RYpZHH1wB/I1NeXtvaB/tTiJVXepHV/YCnGune/R2FyiTSeVcwo33ZCVX615/8AtNL/AMWO8S/9cU/9DWusluJrzToL91FvG0oaIn7xUng+1cv+06u34HeJf+uKf+jFqYVebmRVOPvoxvhl/wAgnT/+vaP+Qr0legrzb4Zf8gjT/wDr2j/lXpK9BXzlTdnosWkH3h9aWkH3h9azCO5zfgr/AI/vE/8A2ER/6AK6Qd65vwV/x/eJ/wDsIj/0AV0g70kVMWkpaQ1RB5T8Vv8AksHwz/7CEv8A6BXtsy5lf/eNeJ/Fj/ksHwz/AOwhL/6BXuEw/et9TXvZdpSRz4lXINlGypMUYr0LnJYj2UbKkxRii4WI9lGypMUYp3CxHso2VJj3ox70XDlI9lGypMUYouFiPZRsqTHvRj3ouHKR7KNlSYoxSuFiPZRsqTFGKdwsR7KNlSYoxRcLHk/7Wwx+z54g/wCutv8A+jBV74e/8gu1/wCuSf8AoIqn+1z/AMm+eIP+utv/AOjBVz4e/wDIKtf+uKf+givFzLc9CivdR0fiH/kWNX/68pf/AEE074cLu8A6CPWyi/lTPEf/ACLGr/8AXlL/AOgmk8BymH4e+Htv35LSJV/755qMuqcik/QzrrRG9bvvkmjPWNsE1MRziq6lV1y4hXjMCuR71cUck+pzXsU5PlfkcnKVLp3gaFgR5bvtc+gqwV5x6dKyvFAuraxe+tMSrEQ8kR/iUcnHvUvhnWLLXtPW6tZs7vvRnhk9jUe2Sq8o+QuTuIUV8ZBYCn45rOurszTx2zKPMW4A2eoAOKadSM2q3OlWI8yaDBklP3YgRyPc0OvHm5fOwuQ0yAG2nqOcVWvJntWt342O+xvx6VYtYBDHt3FiclmJ5PvWJqF0114bfUjxHFOJU+itjFVztLUOQ3Npzk9+1MuCywMU4Y/KD6E8A/nUsf7xVbpuANV3dru2uo4ByFaND/tAcfrTc7IfIQ6PejUdNhvApUSjkehziru3muV8EanFeXV5Z2v+rhlkeQf3SzfIPpjmurk/1Mj/AN2Nj+QpQnzR5kLkK1rM1xFI4UfIxX64qSKSOSLzFOE9z1rlbfVl07wfZ6pJcbJpJPkj6mck42Vb8OzSXEkj3y+XcRylEtAeIx1/Gs3iVFpMr2Z0WBikfEa7j0oWQfazA3pkVBrD+XpzersAv1zW0qqSuRylkLkZ6VBdFo4WkH8ByfpU08scCp5zAI2BvY4ANZZvn1E3kNmAYY12GVhxnvis6mIUEFmaikOit0yAa8Q0z/koPiz/ALDk/wDSvZtEmF1pVvcAk7kHJrxnTOPiD4s/7Dk/9K5ca+aimdNBWPVNP/49UqwKr6f/AMeqVYFeEtjqFooopAFFFFACUUUU3uAtFFFIAPQ15x8H1/4vd8Tv+ull/wCiq9HPQ1538G1z8bvif/10sv8A0VXfl7tUfoTP4WevbeTS7akK80m2vd5tTl5bjNoo20/aaULT5g5SPbRtqTbRtpcwcpHto21Jto20cwcpHto21Jto20cwcpHto21JtoK0cwcpHtFG0U/aaNpp8wcozaKNop+00bTRzByjNoo2in7TRtNHMHKRheK8H+PXy/GnwL/15XNe+ha8F+Pi7fjV4E/68rqufESvTkjSkrSPRfD/APx6L9KzfHJ/0jw56/29ZHn085a0vD//AB5r9BWZ48YCTw63pr1mT9POXNfP0nad+x0TV1Y6bSb6CTWb2QPvEsvkL7FRn+p/KrOkOjahqkanlZVyPTiuDe9a1sTqEbCOX7WZMeoMhwfxB/Su30vy/wDhKb1Y8Ylto5v+BHiu/D4hTaj2d/vuczhY055Uh8sP/wAtJNgNYHiS7t21rRLdlWSNriR3LDIChCnHr80i1Z8WTeTfafGrYMvm7QfUBcf1rz7xPqF1JBrHDi509YpLORegWW4DKv4mHH408diGmqdiVE0rC/m028mWGRVsp3LWbA5CKfuqw/ut0B9aT4cztrxutO84Jb2cjLcQg/Mx3E7c+gzzT/GOmW95/Y2kWN5Fayajbi2nQn5vLXnj0INcf8MPstrda55WrM17p906xXAGFnVeMEd8njPrXJWrS+sQUdVt8yuU9X8E3MTQXVlv/eQXDKE7Adqd4seCTVtB0mZlBur7eYz0kSNCSPzKn8K5v4S6hLe+Idda8t/s927K0kRGNuKl+In2i48XRC1k8qbSNNa9E3aIM+W/MREfjXdg66lQVt7v82Ll1Og8VzRRTaPcs43tqUMakf7bBP6mrXiBjKbbT4n2m4mG8jso61yWq3sdxoeoNI5AsL621GMt/Cj7ZF/AbTWrrM058YNdQsNmmW4aVf4SHPP8qvEV2o6Lt+I+Qv8Ajy6trTw1exzSKjfZndBjoFHX+VV/hg/nfD/R5dyktbLuK9M964j4zX95su3QlYBAkMLeqzMMn8McfWr/AMFtftrH4eytq83kw2ZklLHgBAxGPxrOliIvEK3YTjpY2Pi7rVvpei2dhHcRLqt9ewLZRtyCRIvzMPQYq0NLj0S4sJnkae+nulS5uHPzSF+G+g56V558QYZZPDdp4u1SNo9W1TUoGtkcc2lqGHlpjsc4Y/72O1dR8R9YW502WK2u/KmjtRLFI38EnHX3POKeIrxg5Nv+t/0Go2JvB949hJdXkeZLBrmRHBPIwxyw+n8q6vRXX7dfrG6ujOJVPbBHBrj/AAPElnoqW90wLrMrZc8MHGG/PGfxptrq7aD4u1DQbKX7ZdXEaGySQYSJeSdx9BXBg8SoQp3/AKv/AJCaOi1TV/sfix7WGE3V01mvkQL6lmyWPYVT1y2k09Yb7U7jzbu5Yws/8EQYcKo+oFZHglZofHl1eXNwbj7TEkTSn+MsThh6LkH8MVvfEyXy7LTbf5cyX8bMW9EO4/oKqOIVWhVqbWk/wDlNjXVhi0OXOFSFRgAdMdK4X9pQ7/gFr8uc77SJs/VlrqEka6sJ7KeTf5tqy59Sh5P41yH7QMyzfs26xInC/Yo1/J1H9K9HD4iM9Ut0OMfeRn/DL/kEaf8A9e0f/oNekr0FebfDH/kEaf8A9e0f/oIr0lfuivHqfEzqYtIPvD60tIPvD61mEdzm/BX/AB/eJ/8AsIj/ANAFdIO9c34K/wCP7xP/ANhEf+gCukHekipi0hpaQ1RCPKviv/yWD4Z/9hCX/wBAr3ORf3jfU14b8Vf+SwfDM/8AUQl/9Br3WRcyN9TXuYB/ukZVo3Itoo2in7TSha9DmMOUj20bak20FaXMHKR7RRtp+00bTTuHKM20baftNG00rhyjNoo2in7TRtNPmDlGbaNtP2mjaaVw5Rm0UbRT9po2mnzByjNoo2in7TRtNHMHKM2ijaKftNG00cwcp5J+13x+z7r/AP11t/8A0YKtfD3/AJBVr/1yT/0EVX/a+GP2e9f/AOukH/oxasfD7/kF23/XJP8A0EV4+Y9DqhokdH4i/wCRX1j/AK8Zcf8AfJrM8IajBB4X8NRSMAtvpsc0uf4QQBmtLxH/AMizqw/6cpf/AEE1yPhZ4rjTbS3kCm3XSYoHJ6linT8CM1wQqezg5eaFNXR6HPLD/wAJHYbX5ubaRh/tAYx/OtK4kSCGSaThVGTXDaLf+da+FL+c5k8+WwJ+qn/4muv8WOsPh29kY4BUKPrkV6+HrOSnPp/wDBxKXiy7jTwzelcef5QG09Mt90VyF/KlprAvdMRvKhhQXqwjBDEfeUdyPSn67q0n9radbyRmS0vnIcAchowXAH4GqWn3klj8ObnU5JFgvUujJDLNwsoY4X9K8+WLTlKb6beY1HQJdenuvGUGmW91GtzeEPFcH7rR7AN2Oz8EYrpdO8rSPGr6ZylvJaB4znJeXPzZPc15Q2i2uk/FGy0vU9SMpurYXbMrYMEjdAp9uv0rsbXV72f4n6Fa3qboSksdtclcC4wpAcfyxXIsQ1U95/DOP3ND5T0LxTdx6f4av7yWQQiOA/N/dJ4B/Ws+/jhi+Hk8ZYfJYiRyO3y7s/jVP4tzbPDdppohMx1O/htvK/iYfeOP++ao6e8jiLT7yQP9qt7mxdQeN6rkD8BxXuuq7tMOQ6Wz1JH8IQaopDb7ZXQepIqxpv8AoGlQyzEkqBn1dmP+JArhbOSR/AXh7RbeYrPcS+WGHYR9q2vFeq30fh2wubNFYGXdcAnp5IaRh+Pl4rmWK/ey5tEkvx3+4XLYy/hTLbSeJ/GMFvKskdvqCQowHRQnf1wa7HxTqVlo3hq/1G9l8q3igbL9ySOgrxf4Aas1t4gvpJpWeDUgsjyFcbXdsKcd+eK6/wAW3EnimDW5pAv9gaTHJDCMf8fNzjDN9FJI+ufSnhaz+qq24KNxfA9g9/4DGvagyTN9mL2iL92KMcjj1p4mmk8bG8sWka4SyilZCflckYK/j/OqHgDWIY/hjpdmsu4mQpKvpGTjH4VV8DLdNqd1dyzGaGRZYYpV6ZU7gPzIFcGNr3cIR3TuyrHo1lfx3+p2NxCrIGikSSM9VYMvFM8XX0enabaTzsVjN2m4LyWHPAH4VzHiLV7Hw/qej+Jry5MVvcFo7uKPoZMYBHvniqHiWbUdQ1zS9QuiFlju0K2ufkgUjIU+rEcn0NViMco06vLreS+5kWOsv7a+1Swl1DUIzDbxASW9rn0Odzf4Vo+FJIrnRkmj24m3MCB1FWteuFt/D15dpgj7OxXJznK8fzrlPB+otHpFnGxCPBIm5R2RuP5101qkaVZJ6rl/yG4XR0PhQxtpzxQnMcc8iKPQB+leQad/yUHxZ/2HJ/6V7B4YVYbzVLZf+WV6zn/geG/rXj+n/wDJQvFn/Ycn/mK2xEk6GhdJHqen/wDHqlWBVfT/APj1SrArx1sbC0UUUgCiiigBKKKKb3AWiiikAHoa88+DH/Jb/if/ANdLL/0VXoZ6GvP/AIKf8lu+KH/XSy/9FV3YB/vGHQ9ixzS7akK80hFezza2MUNAo/GnYoxTuFhhFJipMUYouFhgFBFPxRii4WI8UYqTFGKLhYjxRipMUYouFhmKX8adijFFwsN/Gl/GlxRii4WG/jR+NLijFAWEArwP4/f8ls8Cf9eV1/OvfgK8B/aE/wCS2+BP+vK5/nWFZ+5I0gtbnoWgf8ei/QVh/E5xHbaI/prdnj6+atbnh3/j0X6Vyfxyne28NadPGpLx6vaHHr+9XFeApWbZT1IPHSR2WmrKuVhSwjX/AIGqgZ/8erY8D63Fd+I9BjcZL6UyyyHuyEcf1rO+KMdrH4PshJMd8luWkUc4VvmUn/PauQ8C6hE2h+GtSjmYzQ3U8U4HVj5ZwPxOK5FVdOvp5P72ZyZ3XinxCt14qsIPMcTxXM8B4+VVCZD/APAhg/jXn2p+I5Zb2axhuGWO7W3JYjj/AEUeeR9DuYflWj8Q9U06G50vypSt5HCEnbuUwfmPvtIFcna2X9pP4Y0OeT7NdSy3kkkp6yW5RSn57GX8RUYnFSlipX2SbEjsLi5n8nUfFzHfLazQ/Zo1OTHvPU/UGuPsNS/s3xdLIlsJIre7ZpUPQnaM/rlq1b2dG8O3mlacxjk1CTyXyf4YzkP+mKwtMktrvwqdXvcJM+sK0iZ5kUoMj8qwnWksPFp6738xs9F06/utH8R3Wt2zNPcO4woP/HyH7fhXUeD5YL7xDrE1rdNdtqQt7WSU9QDGZH/BfMC/jXIfDSG3l1e6SS/WWCHeLbPJRdpIb8OlHw78SQaN448Q3upW5stMjeTy2UZWKcqu5PqQi4rtyurytJvdsSMy/wDEkcFj4h064z5j6E1vsI5M0cxC/wDjrfpXo3hO+j1yynvGbnVWQJGDzsWMf1rxnThp+peOHkuJHk1DUBfPJbvwqK0RMeR2IIBrt/hfrWl6LLp19dXDPbSW5iiQj7soJBC/gBXbKs3iKcejT/HRfdr95VjJ8Ua40/jnTLK6vsLbSxwzRMPl+V+v6ioPBET33i2DS76MyaRZ6tumIPysZW/dofUZ5rA+JIlXxzdamlttWZWuPKJGUC+vvnFWPh7cX7eEfE/lSKZvsseoxuTjbIrf0FeZhMRbEP1FLQ739obWlbVRpa+WiWVqZwz93M0QI/AEEfU1y3jDxBZal4MWxEb+Ygt4xMp5bB+b9KzfijdW+uePdCBkbJs0+3Z42tIytz+Zx7AViadKLuX7GYxlEZ0/2ucfyozXFafMLaHuHim/s9O0N4mIBfT7aaD3KqMfnXOPYXzMss04k1zWPLmRv4YUHJX6EDH41Dpc9v4g1STUZVmks7XTltbEOOJZANrHHtmpPAl3c3C65e3zRs2kWBskZjxlj/SplUjKbSejv8raitc111R/+EgstTgwiuMNH1UN5pCqfp81dR4yaC73W8jkvZxXLKR1bK4B/wDImK8r0+5S1t71bibbMWjnjAPAKMwZfxLZr0Xak3xAiteXWXREeck8IV6H8SBUYXEN0rRduZqX/AGtSMavHa31oZJTtkJ3KP7jpz+tcx8UtShm/ZX1rd8u0GBR7+cMVBPNa3S6TdXMxS4UxxRIvHmgNjmuf+LsyL8J/FekpIQlpdM0i/3QzqVH8/yruy3FylU94T0aOz+GWf7I08f9O0f/AKDXpK/dFebfDP8A5BOn/wDXtH/KvSV+6K3qO82zZi0g+8PrS0g+8PrWYR3Ob8Ff8f3if/sIj/0AV0g71zfgr/j+8T/9hEf+gCukHekipi0hpaQ9aZB5Z8Uv+Sv/AA0/7CEv/oNe8yDLt9a8F+Kn/JYPhn/2EJf/AEGvfZB87fWvbwX8JEz1RFtoAp+KMV23M7DCKAKfijFFwsM20bafijFAWGbaNtPxRigLDNtG2n4oxQFhm2jbT8UYoCwz8aX8adijFFwsMxS/jTsUYouFhmKUD3p2KTFAWPIv2wv+TfNf/wB+D/0YtS/D7/kF2v8A1xT/ANBFR/tif8m969/vwf8AowU/4e/8gu1/64p/6AK8vMNkarY6bXRnw5qo/wCnKXP/AHya4DwZC0vwy025iOZblvMY+gwAP5Gu/wBbXd4d1XPT7DLn/vk1578L52m+DVvK6tGYFVISOsm37xHtzXlVFeO/f/MbehnWetBvCKJuMhtvEsJQA9ELhSfwya9A+K+vx2Ni1szMyNGs0eOdz5Pyflg/jXkXhaSyuB48sRJnyoY7u2HdQGyxH44/Ouv8a6hpy+D72e8kIklu45bIscn7oC4/2cAH8aywmMksO5fzGPUyPFWvNpbafciZmksl82RduceZEEHP4n8qk0hm8Tw2Wl3EmbeK3k34P+sdRngVx7327QPEd1qAV1kgghhcngT7hwP1P4VuaXJa+EL03SM889rbFzJnjcwxgD3zXDTqtunzbOTf6FpaHN+JdWuLy6t7iRGe5mtQkYPUojEDPpjAH413ktwNYstD1uO4FoLIGKNlOVtXQjnH864HwpavP4n1Sw1R0RrfSZXjmJ+4WYN+fNbPhj7NNq+jQWt4I7O9ijuLq3Y/L5yt8w+rU8S+ac0nvb80l/mHU9Bj1o+JvFXh2+1ONobrTzPctATwqqqhG/4Fuz+NRa3ri6F4/ihvVdI2vorxHboodSHH8qy/iHdXOn/FPS7XS7JpIkizc7By1qHyyj/dwB+Fc98Xdc0jXvFyalLeOlnDJDFbIBjed65PuO1e9QrNxSlvd/gCOp+FesQahf3F2f3UWlyT+Ushwd8jkgn8Kj+Ll5dabpl3on2t7aO8n+0Wr9TtkjKMD7Akms6S3tLHxRf7JPKhjvVubmJfu+X7/WpPj1ex+I7aw1DR4yI7UqsbtwZd3QAegzXn1698PUm97v7n/kDRg3V/dXNxpseg24lm1rQIrURocbJEG4ye23rXqXiW8stL+Dul21guyG6t4sBjyAcFmJ9c5/OvE/h3qk0HxL0iaJdltBdrYlT0CSJtY/nXTfEPUlHw4vNKu3cXsOpSQ2qoflEMbEgA9yMnP4V0YPFRdJ201/RfqxReovgfxRZ2OnTRXEayQsJl+TjyyVIXFdh8NJba0+HGkXcjHyvtc4kZuo3f4dfwrxiSaG0NvZxxq0Vwsbs/Tbnk5ru9Hu1vtH0nwmjSkJqLT6iV4SOJidoz74/WvN+tQ+sT5u36oHua2n3EV55er6lILvQ9HnmgtIXH/Hy7I5+b3zjFWfOuYdITT7qTN/ZrEPMHLShyzBz74bmqSW7XvxL0zw/Evk6RfX8eoCJRgIsKsfwBKCo/Edx/xXF3dTSRokdxkmM9VYHYPwJrnrSUadr76fd1/EnlPRDqSXvhC0iZvluQkPJx9x9p/PrWZK8VjbTXCsURd4ye7K2QKxhdx/8ACG6Q8LeYy6oFXaerYwf1Bqx4zaFX1PTbiXyrWCTeXzyCV6V1VcW7Oa8l+ZfQ63whq1tL428QR5/dGC3uC3b7hB/9ANea6OzN488VswAJ1yc8fUVf0meOBbS4hlaObUdJhjj5/wBY6ud3/jrMfwrK8M3C3XjHxNOowra1Nj6cV6lDFutQswhseu6f/wAeqVYFV9P/AOPVKsCsVsWLRRRSAKKKKAEooopvcBaKKKQAehrgfgoP+L2fFD/rpZf+iq749DXBfBL/AJLZ8UP+ull/6KrtwP8AEY0e0L+VIAD6Gqmtzm10+SQZyQFXHqTj+tVzcSWUttHNE7JJ8odDnDe4969N1FF6kJGpto21QsNTtb9SsM2GBYAMMMccHil0i6+0WkYkJ81V2yAnncOD+tCrRezHyl7bSEY+lQrcCSaSGPlowCx9CegrntS17/TWstOlSeVCWliZtuxB1O6lKvGKTYcp0xKgD5sAnA96FHzFfSuRn8SR3WhCaTdY3TvG0MMxCMUMijIPQ5HOK61QS5IYkH19a0U09AsObCjcSAO9IoU4wcj1rlPG+uS2d5Z6SiFDeMNshONoB5+vb863zcLY2kZk+6MKTnOCf6ZqFWTk49gsXSo/OkVlJKhgxBwfao3k8qF5myVRC+RzkAZrE0++az8Mw6tIjOsrCeXP3hE7kg/8BDD8BVOokrhynQ7aQqMVC+9grRy4GMjPQ8cVmz6ylpfpZ3iMpYFmdTlQPf0odSzVwcbGuBxwwPvTttYdhqVv9pazSdZSXZgSeNv1pmreJrKz89IDJe3MUfmvBByyqOpPoOD+VQq8ZRbQcpurtJOGBPTjtS7azPDpuZtOguJ2QecvmHaOoblf0IrWpxqcyT7hykZwuMkewrwD9oX/AJLb4E/687mvcy3m6wIuSsMe489ycV4L8ep/N+NPggvjfHa3asAfQ9fpWdWfuMIo9H8O/wDHov0rk/jskj+FtPEeC39r2Yz6fvVrrNA4tF+grnPi/ZvqGmaPZRyCNpdasgrk4APmrXi8uriM5r4gtNJ4Qa4iYvJty27vB91B9RjP415noGqQ2q2dnJcCJ5JwCF6RMrAhvx6V6F8S7yeTSpns1h8u5uPIATjypIxtKj2yCfoRXju2Jp9PnuGaPZdK1xgZAw4z+ma8WpP9803vb8zGW513jXUbe6uLaTYVEMsyhsfMY2bcCT9TVG4urxte0a8eQIbeJbaEjt++zk/UsKXxzGbewltfO88S2xnhAXGAwDAZ/GqujXEWo6XDNJ8l1DJDAqrzuXDSZP4g/wDfNYyqc3NVfZxH0Oh8frFpdppD2sw+3XMRikAPTcm//wBCNcjo7faPCD+fJsksbgQlCeSc4z/T8K6H4kLDFe+Hr5mDv9nVpFHT5eN5+vWsDSks5NCv7qT5nbfcKexbzOOPpWkqkXSiu1gctDsPAt3DpsVjq80jyXP2uSymiXoQ6kKT/wACwKrWkt9eeGtfN1Husra+a4u2B+YuXKRMP907s+xrAXXvsOmajJJGht7mIThF++ZQMKfbBwfwrqfCdhdXFrolmY/Lj1SX7ddFm4kgjUiRSPoCf+BV0UJKPs+Xpf8AT/MUHzHNaBq8dr8R73UtSt/+Jm11HF5i8oFKBWA+owa3ND1HT49NS6i86bZcukOwZjj9c+hJFeYWU32zX7qSKSQRPfs0BJJ434U/guPyr2W11SLw78J73TYdMQ6ob9S5CdIsBg/6101LxrqX8q/UtMx/EWo22va095ZqIAyL5+8/dC/fX8SBWlJBHoPiO3jOXtbti01uDwYnXcFPtk1xlrcvLf3zW6/aZriXdG8a4UjjJI9qu2Mv27xDBHdzcRwvDJJM+FUBePw4ryKTaruEd7mU2RaprFyt4+r3sayyFEgiZR9028iAhvw4/Gp9TdWghuNPAjuXkUQqOpB+9/OsDw1LeXXw+1aZtsjXc7SM0nVAWWRnX64A/GtDw3HczLb3ipuawjyG3Y3NRipK9272Y76pHe6BdS20GkWtus8dupMcDOOGZj85/PFS6XcLp9l42t7q4RooG80oOrsflx+tTSanZnwb4duZNscsNw/moPvIw+b8s5rg/D15FL4khu7yQyLf3zT3SMeDCGGBj64pQXLCV3ryp/fuU5I6ezsXvPCOqxMwW/gsxd2x7sVPI/EHNdL4UvLrWtY0u/tb1SP7JitLtM8yf6wt+ICH8cVS8DyQyeL1s5fLmJtZY2weVGw4BFcz8MGXTw0qytHb2V4q3cjH/VgvjH6/lmow0lCmn2v+FhPQ2fEWpaa3iaylSN2giRpYB08r5+Caw/H/APZ+r+CPH2oJcvsRIHRRwJG3AAn8zUmqzWOs+LtTvrW6MOnOWO5VyGUdAB6E1z/xDuJbT4aanbTRkf2sI7iJEH+rWN8HP5125bO2L5L3t/wxN/eR7T8M/wDkE2HGP9Gj/wDQRXpK/dFeb/DT/kFWHf8A0eP+Qr0hfuivbqO8mzpYtIPvD60tIPvD61mEdzm/BX/H94n/AOwiP/QBXSDvXN+Cv+P7xP8A9hEf+gCukHekipi0nelpDVEHlnxU/wCSvfDT/sIS/wDoFe/sBvPrXgHxT/5K/wDDP/sIS/8AoFe/ynaSeg7mvZwr5aKYCcHjIJpdtYlreXK6XNqIgMu+RiFBwdqnAx+AzVmDV7KS4jgMzI7xhwHGOD0GfWto1k2l31JsaW2jbWdBef8AE1uLWRwAFDpk8kGrM9wsEkMbHLSvtX8v/rUliItN+dhqOhYIA7Un5fX0rA8Ra5DpjbRcP9pZCYodu4M3YH05qpp+vhJJrHVF+xtCirLMHDxea+SV3fwkccH1FCxEW7IOU6lcEADB9D7UpXjtWV4YujdaSrFlfy5GjV1bcGAPXIqHxjrUfh/RX1K4OLeP5ZH/ALpPAP51XtVyuQWNkFWxsIb0Ip+0VheFJJT4diupFdmkUyhe+D/jWraXUF1Cs0Em9WOOvf0pRrKS9Q5SZmQMFZhk9BTttYNlcyXev6rMvzx2aLHFjoXIy34jA/Or2jajDrOmpd2zEZJU88qw6giq9oh8pobabt75Gay9S1J9MjSS4UyozhU2feJPtVe41qCGSS6SUSKUULGPvBiccjtyRWbxMU7Pul95NjeCikBXdtJAbsKzdQ1jT9PWJZ7kCWQ7YY0O5nb0X1rN8N6pd63e3ky25to4H8na5ywYfypyrpNLuOx0u2kPA6gD1NOXpWdrEp861tVPzTS9PVQOaqU+VXFynl37YuP+GfNex03wf+jFp/w+/wCQbbf9cU/9AFVv2wXb/hQviCH5QoNuUz3XzBn8asfD050u29fKT/0AVwY13hco6bXM/wDCOarx/wAuMv8A6Ca8u+HMMzfDuHT45lE0NqEhOflMzDcf0wK9Q15gnhvVmbp9hmz7fKa8y0qSbRvh1Y2qrBNcWGmLMyE7RKJBlXz6ivKxCfKn/WwmeWR3r6fd6vdSuLaaMfc7XI3APEfb+L/gNdDr+p2lx4ZGnxM08i2sA81uQcfMgT/gJGa4nWFlnS/+0uPPdQYmHcN1x+ddJpscS+FNM1aC4JiEUNrMhQfeCAsPrzXiU6qjS5e3+RitWZNzcS3nhRbeFtts95HKwb7wcA8fzrqJzG/gW61W8lG5Jl8rcfvhO1cb4flga8udMvGCW8VzLOhHUsB0/UV1GsW63Pwqvg7L+7uFMOeuD/DUxnyVKab01Zakjn9DvJr3xVqdvdvsF9CbhZDxldv3fpVjw4He41JHmKtZWn9oWLKOWdGBYD16VT0c2t3q4eTjbFDb5HYAHIqxomqtYX1nJarGn2Pz7V2kGQYpAQ4HvgmtqrUcVJ/1qTOWh3t/rs+ufEK3m0WNvL1HTFNiZG5AcbnP4jP4mvPfGlysUmm2l9bFrO0Wb7MV+9vB4z9CP1rT8KX0d3DreuadbPBaWVx9kstz/wCoDZACn2/rXM/FEpB4yGmK7hbe0RZ1zkGUjLH8civVw8m5tvo2/vdv0LvZXO9GtWOsardySySMGtY5ZYoj80rAcZ9hzU2reIrfU9F0zRRCYtQt5mWN2OMpIR5Tfhn9KX4Fz2OkXV9qWpWqzzPYMLbIBy+CNlcrrOsm91ayvrryw9vblJY4lw6Hc+xT6kEmuCspSoS6p/5g3obMFgkHheHUlmSGe2Ei7weZJlbcDUfiTVZ77GnmJfslqq3Txt98u8ah2/76yaxdUa8h05bK6ikt5XYSCHPCE9vrjvUVjLO/xOvGt3jlEdqFjRjlW4DbD77mP5VjQn+6lPa3+ZlF80rF/S7611PRd00YjEUZQuevHStfwhNeW2l30zJcC7uNn2uTHCoozH/WuL02C5uJrjTyoYTz/OFONgzyK9R8F31r/Yniq1ulVJY7VDHk53hTjP1xXK6fNVcU9Xf8rhF3bZesbqZ/Gvhq8NwsR1K3MWSeURiF4/AtWXYeTqXiy5lfBsZr14C5PcEgH+Vcp4o1JP7ViuLSdx/ZVnFa2APBMzODk+wBJ/Cuisrq1tLDT442TyS0TmMfeLBVDHP1Bp1U1FSltaL/AA1LTuTeHxdNYXvh77aLe5stX8+ORj91VBwR9SP1re8eXENrZy295+9uDLELoA/60kc4rC8aWjN8WLtbGJmuLm3SSGIfdPy5yfYVB421O11SfSLa1nLXECIlw5H3ZO+fpTqu0Xr/AF/TE2aegT2Wq6/4Z0g3DxNEsynH8IzgqPomTmovhZNJPqOuSS53/wBs3AORg8MBWLZXFvourHUYJmmsrFGhaYL80vnK6gj3rofh59p/tjW/te0Tf2rLuCjA7V6+WSjKldBSerR7VYf8eqVYFV9P/wCPVKsCuxbGwtFFFIAooooASiiim9wFooopAB6GuA+CrKvxu+JwYkbpbID0/wBTXfnoa8g8E69ZaP8AGL4l295uQ3Mtn5Ui9nEPAxXVhpqm5SfRDR7T4ruv9O0vTlmVXuJw7J3KLyT/ACrn/F+tXl14fljtTi4lYvaBeGxk7M+5AauO1/Wp9T1i41nzmB0vTmhIUf8ALR+Mj8DVzwvqH9p3dkjXI/1hKT4wN0ahVBHbOD+dcuKx96jpx3JVmz0K2/su58MWt3eKFVLTzWkB+ZAF+c/ga4/w9rurWEd4108MtrHdSSJIWwQCx6t7noKy7zxEtv4FuphPHE8upNZxbz8oCsWIHqCx2n2NYGjahbXmpwaRdHfpbySbUOQzKWJBI9R2rnrZi1KlGOnR/MJM7vRvFH9ttqd1LcGyhiZVNqRtmY44B9sn8axfF13Lp2rrNC0cFg4WwuHIx9/7x9j3rj5kZvGI02WQp9gn3zXat80kWB5ZPrt7g+lJ4o1q4uPDD6HqW3zru8N1FcqeJoh/F7H2rGpinP3W9r/gxXZ3nxK1y2vvh3LbLAq3jSiO3Yrh41BBSQe+DHkej1u+Hte1DStLsLrVZTf6LPAhS9A/eW7jqJPUEg89sV87T6pqOsANPczAWqvcyTEfK4RVVePfMYx7V6B4E8Uz3Xw3bQyxW7ubtbG7zwluJT95fYLk+lenhMeqsFUkPmRofFjxJJeeLtHvNGkSeOxjN15sXzfu2OCT7ccfSvQNI8RjVPC5kuBG7TP9ni28+bnkH2wD+lfPeuaqmkeKdbs9DtfL026ZrWArysCLjK/7pYNiuy+Dd7/Z+nXOoa87PaRBlgWL/lmzdePXHSs1jU8Q4J7gpXPRNS1y6tPA+pWF9dKusQyrZRso++zkBGH1FTalqs0kl14dtAklo3l6TErH/WSsheY57BYR+ZxXk+s3E3ijxFo0aXzKkU4uGZPlMscYOxj74A4qt8LfGlp/bk95rlw89n5M/mtggxS3D5LEeu2IAH0auunioyi4+bQ7nuPw5v5BoB0zULoyX2lTSWcryN8zqhwrn6iuYt/EsknjbWbiCJbiCBFi+0O3yxr3OO4BzXL6LLc+IPGGsadqU81ssiwTK8TAGUBdqsSO5HUdK5LxHrixQ6jYRXkUcanAkRfmnOSNv0GTn3FcOOx0k0lshOSZ0sGp3upeONQ/sjW7dY4bdpvNkXbG47qnocDrXUrqdjH4Wi1WxkjS7ll2ahC3DJA7BWRvcZAz7mvF9QtF0/XBo2k3auLu3jZJJH4BA3Mg/wB4Aj8a6bX9QXWLq5mspY7ZLtDMrOuFKopXafXlR+JzXMsVKjR5k9Xf8WFz1rQPEjWr3uktIPs+kSmzZmbljjzc/RYwceuK7Pw/em90m2meTdJ5YEuf7w6n86+XNM1prPQtOvLOVriLUbOVbtpmy32oK0eD7hX6+/tXofgfxNHZeGDqEN5JNuikWUSZwqbjtI9ea68DmP7ycZdAudnfeKBZ2er6tAxczXa2VsPRhwW+gzn8K8a+KUn2n42+DbolmD2VxGfqOoFSa7qwsZ9A0iG8ZlO+9nbOfLkcnK+/BNVPHIjHxQ8BMsu+Y2dyZUz91v8AE+tOhipVqjixw1PavD/Nov0Fcp8cZZoPDWnSwELImrWjKT0z5q11fh7/AI81+grjf2gQT4LtAoyW1S1AHv5q05OyYPQ801HUlXxJeWdzeLLaW8a3VpH/AM9JnC+YR7/4Vz2l2kOtJrMLxNCoSSRD3HGf6Uap51qLq0vo4xdWMqRAj72Bnd/OtDwXcQT6zeAFfJutPlVVzwNqmvn5r96pPy/M5XLUteK4Uk06zCoWb7Ese4nssYYfzrmvD01jZ2UF9MMtc2JWIZ+66SEn8SrNWn4gvrv+09P0yNU225aN5C3DgjA/SsEbV0qOF40X7DM/mN/dG7aPzzWCi+VwfV/qKU7RuaWvx+XpuorPciWaOGNk/wBhXXO0fSqdjbvaxwKDmKayP/oVZV5NcPFdM7bkuGT5vY9BWvdLceTo8jhfsxVhlTyO+K6XSVpJC5tChr0MivFNZ24lUqkMoboR1I/KulfWbxordobiW28jTHhgKHlEx86/VhI35VyHiS8uY/Kt1bbDcSmTcOoI4Fa2iazbr44lW4gL2UyLCynqCqjJH4VSUo0oTS7/AJoKcrGfpdhaXETy2cZS2tIXeDHBIYKBu9+Ca6/XbiHS9GTUrbUJb6C5SEXEbnkr5agj8CMVzWhFY5tQs0wDI7KqA9BuJX/x0ml1M/Z9EvLeacNFby5iX1JrSNebxDUuv5D9olqbHg9I7cQpH+5W+Vz5pP8Aq1z2/OqfibTJLiUyabcqkvmCMknAdTw2PpVvRLyzuNIWW4UrHCAMKOcYziuf8Uyy/wBg2F5DNsEUx2gHls15+EVT63zedhORoxWYsNImS2lzaBZ4Dzxgbdn5hf0rU8HRxGGztJDvhmA8zHv0rOs2iu/DC46TT7gM8DEW0j+dWvA7eZbxiNgGVPM574NbSjGda1vtK/3g5e8jpNZurS106CCOJGigkuYXZu67yv58Vy3haG3aa8dD9oWPEcPfHB4o8UyyeTfI0oUy3M25SOAPMPSjwdNBb2gt0iKyu25cd/f9KxxMOWk4re9vuYub3jqIb6bTk0++iiK38ccizyfwuxzhh7bcfjWLoWsQLp2sadJHzdSpOo/vSFMc/QFj9RXTeMQum2FlaRkOkW4E/wB7KB//AGauD0XT7ia/ubqFd0NvBG0ntvbaD+ZFZQpyXtIhKWqOh8M3Cr4bM0kQuJnk+UKOD60/xfa6bffDPWLuWdnubTSWZEPRC0y4H5VN4nuY9IT+y7VBHcWqRlyBjqgzXNpNNdfDvxttaPYLGMsXPPyyDhfzrvy2k6ePlfuOM1zJHuXwx/5BGn56/Zo/5V6Sv3RXm3wyP/EpsMZx9mj/AJCvSV+6K+gq/GzukLSD7w+tLSD7w+tZijuc34K/4/vE/wD2ER/6AK6Qd65vwV/x/eJ/+wiP/QBXSDvSRUxaQ0tIapEHlXxWP/F3/hn6f2hL/wCgV7Z4x1KLSfDV/qMrKPLhbZz1Y8AfnivDPjRfW+m/E/4dXlznyo76XcR2G2uk8W6wPErWXhv7R/ol9qUbxuo5MSncf1AFd8q6pUeXqJux20epS6ZpaWMrbltbKNJHPJeZhgKPwGTVP4df6Xot7b6zGTOk3Jk7xknZg/g35iuE07X3vL3U2kuGmjhuXd4wPmVs+Uje4CgH8a6aLVF0/wARzWUlzG8FlpAnLZz5m3oSe2DmvIpZhFzVTsv6/IaaZHPfXdl8RXg0qRZbFbciWOVshCPQ9qsQ+Lzq3iey0m3n+xny5N078o/TiM9Cw5rzJddeRmuYJ0KXOTM5H8Jb7oPerfxCt0s2sbPS4/MtdVgJs134+zT8buewIrnhjpe/rs0yL6nZeMZZJbC0n0dC832lrkzNyTHEMkk9845FX/B3iLTH8MXGpXghmh1CKS+vJtuYzLgDYB7KorkBr8nh5ZHuJDeaKumraGfA32krcAMB94E968ttL++0rSbbw/byyTCD58KdyCRztZfQhgAfan9c9jUWur/Lv+LHzHsvwfvtftvCF1qenBr60F7IxsWPPkk5zEfYdu9SfGnxVa6z8PWsdDdLqS5mSKSLOGQ5+6w6hq4j4OeJZ9D8SXunXEhd4LWX7Mi8LMQNxB+nasTxzeDSdV0bXtNtvtOqXTNqF+oyQzE/KmOxAr1q2KtR5U9ypaWPaPhd4suL3So7S8McJsbbZMjH5ovLHLEe4xxWpoGpNpmvlbp1i0/VIzcWkZ/5Zsoyyn3I5xXiXwzuL+88dXFzNJutLxTNcxrwzqeSPrkYPtXQ/EzxLBq1rrFvpV20VmqqEfb++inYbQE9iP0rkhjOan7X+TYDt/Dnij+y9OheNxM2tX91eRu3IjgXClj7ZUAf7wqz8Pr1tN8Uahpl8WiGpj+0LVT90BvvAeleHS6pdeHfEej+Fobz7UdPsLe38hxgvE7eZKA3rlRXdeJfFkWq+KtEGjEtpd5ug+05AcN0Kc/dxXpTxMIJtspux2PxE8QSxeNNE06xAvmBaRrUHG5h0O76dq5D4na/9r8V+HbWz1SCK6ursW8+1f3UJPTeR1INUfF1xb+G/EEdpb3wYRRMjzycvACM9e5PavOby4tdP0qz8YfaGuZDdzJcwMeilSFc/jivBqYqcqrv3T+5fqZ3PbvDVzFcz6rHq1xDJrmlEx2koP8Aryo3GRPqSVx2AxV3w7rsljNYyRBVfWIzdXC7uFIbDY9+leX2Fy6eGdD0qeQDUNLjayu51O4MZDu8xW/GsjTLm8tLzV447zzb7SrhBEN37sWzffIHfntW1TGShJxT+HX8LjufTnhnV/t09/b+buNvLtAPaquu6jFF4l8ySUCHS7J7iTB4JboD6dOPrXkHw98Qpearf3RupUmjuPNWFeEZj1yfp0FVPHviNpNJ8Ras1yol1S6js0iXo1ugyWPp1PNd7zJSw9+oOVh37SWpzeIv2dtUuZSfOW5gmaNTgKvmD5T7Cuz+Hv8AyC7XBz+6T/0EV5f8T5EuP2avEUwmPml7VASeXVXHWvUPh9/yDLbHP7pOcYz8oop1Pa4fnfUZ02t4/wCEd1UMMj7FL/6Ca+c/7R+0eHfDkl1feVBfqLe+BPAjjzsU+xNfRmskf8I/qeeR9jlz7fIa+WtLtbiw0qwW/hjNhfWbXUXmH7vGF/HIrkxTfs7+n5MzqXSuTXc0N945srOO1Cxz7ISc5XG7GfyrT0vTrez8HX9kC0sY1N3zngFcAGub0u/jXVNGuk+/ZXsTXHHLAtgfhW742mm0fS7y1s9jtqOZs7s7GY5NeEqN6cYrd2/JmMZrc51rWEarczzAL9ivUklUH7yMMEfTFbcO28ltrgTBLC5ldFg9SOjGsVHka5uoLiNHmvbeIKR3wOv6VQe7mDxPBJuS1Vl2L/CfWinT9smnslp9xLnrYfpdtJ9hu9QhY5h1NN/0O4D+VWNQhVrBhbruuFuGuI2PbHU/hUeii8l8HasbQIShjklVjgnJPT6ZNM1u6ms7SS7tTwkQhIPowwx/WtmuacWu6/CxMpXRa8NX10vhc2dxALQPcrPcp/z0kUDbx6jcc1TvEh1TxLJCzvI87KLiWTl2I/8ArYFZX9oyW2naVPHmWWOVppGY5DoW/XgVu6hcWa+Lbe+gQRJNErgZ5Dd63dWdOc7bNS/zNXL3Tf8AC1nGlvNLDqUsF1YvI8aA5BweAfQGsHRZoNQ1m/1qO2+ZbhVZP7zE4J/WrloJrXUJjHL5cd/bnzc+gJNUfB99FLJLaqoVZWkJfHcd65Kk28LoT7TY6TxTZx6g43XvmySIz+eD/qywzk+w6Vzei6dJZ6hJJ52bkIkjkHqzfN/Iir+oyw3kGsR6c7QqYFUs/wDBx834VjeBrqO4sZA8hMkMbbyTyfugfoD+VRhaclhJpu41JKSZo6PuXUb+VXHmecMY/WuxsLizgt75YI1M88UEgDdA2c/lziuM0gLDr8kG7lpFwT71pXjyW95N84BS3jKkdDgcClGjz88r2ejXoRB2uQXTWeoeLTcr5SGXfNNAhyudpQ4H41vxALbXv2iE/KQ1mwH+rAJyT9Rg1xfhmaK11aa6uI1k3cOw9zuI/SvTLa2WDwo1/u3SXULhlbnb5TkD9MVhiacp1HGD6dRxlozDl8Uyx+M49Uu0IYQNblh1EbIBxVXSLiF/Et5MQvk7fljA6elY2oQTanrEENmu6SWbYB68V2Gy00rQrS6lgXzrsSKpx3BqnCVSk/R/oQpdQ02O21LWbewvYjao+qWoaLsdu8t/7LXU+GYvJ8ZeJ4t24Lrc4B9sjFeb+HtSubnx9pMkkiNKb0FvM+4CwKjpXpPhtLiPxn4nS6dXmGtz72UYBOR0r28ohy0DooSTuz1zT/8Aj1SrAqvp/wDx6pVgV3rY3FooopAFFFFACUUUU3uAtFFFIAPQ187yqrfGrxz5MbyXqT2skYUcbVhyc/iBX0QehrwLw7eSR/tPeKbGKOOR55bdsSHaCFiGRn/Oamr/AAZ/11RMtitfavNfand3FjI8EOohW2FcAFPvKR9aseBteXTIb611KRt0Mb/ZYsf6xmYk5+mRiud8S65s8W30Pl7UiupBGqnGQev61NqNvFfuNZsLqRzb7Ek+X/lo4HT6Hivna/tHiX/Wpzc6S0NjT4n1Px7YaNqhEOnWO7UXhHTzfL35I9CqHj3qGe+WS4fVY5lS+tpzNGUP3jjIXHp2rkY7zVI/EM8mqSSR3vmtFMc4Iwvy/oRVrw9BLcrqureWkUUE6Qpk/wCsOMGoqOSqcy+z/SKVS60NjTPFAvtX1hb4KtxqsGYfLHzQSqclPpjP51a8UR6XcaFpcFrJPLczRN5uf+WUnYj0FcLquofZNcS8sWBDhckryDjDY/OuhttQllm2ho1jaBFDZ/iLgE/lWrlOpFJK11+O7FGrfcx9Wv8AUQ9tpsjbWeRUlEfHmAFcD8dpz9Kk/tVtN8X/ANnRSeVaSwSfvC33nKkHPvglfxqlqj+ZrNpHG3+paSQt/u9f51U8VXVpYGIrDDMXg2ouf7wPzH6HBrowd1JRXa4oy0dzpNJ1ee70JLZYY5juV3YdWAHC0aRrkkeqTaVLJcG3mK+XAnBLFsE/gCah0TUVhgsiy28QuoA67BlRxxj04rL8S3Vtb3Vs0UjR3KSBWmHGQ3Y1y0ajjiXppshqaR2XxGurXTtX+0eG9TZoBa7CrHlCV5A9xXF+ALqS78T3EFzII2mthcQ7x8srwLuCH0BRZB9QB3rSvrlryaGBYrcQ2mx5GXrIdoBJ9qytNa0fxDcSeeYrW2iaQhRwQGBCfnzXo068VKcevL+JftVc7PW9YbT9Wh16zkktrXVw1sjxHJtgDhsD0BrE1a7s7/UVkt43jVTHa23dVC8sT6kkk1zN1qv2/RJY2E4jjkUxqM5ZD1f8av6XeRyWSSwxLFCqmSJc87gMN+oNY1ub2dyJzsybWLiB9de8kuRvEBS3VDwki9/qa7Wzu4W+GGm20ssb37klh0dECqAD9dpJrzy/gt/+Ed0q7hUG4djO+P7wbODUN3fznX573zzDH5WNo6Djpij2b9lyRe36L/LX1KdaxsXF1DGkOkWM/mqb0kyL90I4UkfUYP6VvzXlxZeFJbiC6MduyNDbxkcu+c4x9Sa5m3e2t209raINHawyXE64xucgAE/iR+VdXod5a6xp2nwypHEls/nTeZwCcYIH86wUpOScPmCnpcwtPmvJbq0Z0a4khQsyd8Dr+fSup8UXkV78VPA7wtH5ZsJtm37ygjgNXKtqH2PVbu+gZlkeRhBHnhow3WmaIIx8YtEQNI77J2LsMBgRkAD0Fd+Wc3tZNlUpXdj6m8PnNop6cCub+MUtvBo+kTXn/Humt2Rk78CZc10nh7/jzX6CuI/aIG7wRaru2E6rac+n75a9TmsbSPNPiJfafea3rk1rHG0z6juDDqI9vP6157p960MDG1kEYiuCGOeiMMGuu8ZywWfjrXLGKJfLcwujD/aiUn9Sa4h41jlvoY4yVaISNt9VOa8edueSe6t+f/BPPk3zM6Pxq8NjrzlbhHCTx7HTkN2qnq3ltpOqSqCQZVIP90B1FYt9LPNZWwdQ7GTk+ncVr6t/o+gXkIz+8hGT+IP8xWM4qM4xff8AUznL3bGRDPtN4sbbo0KYz3Naskk0ksaxyfLFGpMeehI5rn9Cj82yuGZvvspY1t+XJ5ryhRg42+pFb4pcsnb+tCnsU9QkVNWsjKpaNUOVPTOa07AWcloNQWZDML4FQPvMjCTJH0wuaoeIkjuLZJI2wVwJMDlRnrSeFt39mzWk0GJ4ZGaGT0yudo+vNEbPD3vtf8RRdk2XNLNqbY6jC2LgzN5w9MHj9M1QEU+qWE1vb5luftZBTvt7GmeE3823uIjx8xwcdTzmm+G9SksfEolMex4VK7R/GPU1VGmoznJ9lYF5nQxEWtk1twCyg/iODWb4njZtEtiOPs0wOOxyMVdlHmCGYr8z53L6ZNZ+syyPZxwctG04DH0rioy5asZLvcWu4nhZpW0xYd5xDIZAv+yQoNbOk/6O1u0UnloQAD6DdWJo8qWesi0XJQxmPPtjP9K2NJlaGztrkJu8p8Mp7gGta6tUv3d/xZV9SHxDIkrXLSSFow0h39CxLnnFanhm2EmpaRb8gXAEZI9W4Fc1qTPcadfTXLbTLM0i+wLEgfka0LO7uRp6yQsySwFTE3cEVFaPNFvzJvaR0/xE1TfqdvYx5LxLFDKOwkVAmB/3zTvA1zZRyeJbK6mEZl05fJz0Z0mRsfpXLSzSXM0UkhZmLiYuTzz3+ua6TwdDbyr4sW4VWkXRS8OezrKhJH4VpSSdZpdYsOZuY/4kyK3im8bH3kjO71GwVhg2SfDrxZBdyeXIbFXtu29vMXijWLy4vgLicjzCioT6gDArn/GPnnwvIrABAAM+oyKvA1P9p5+7/Mql70lI+mPhln+ydPz1+zR/+givSV+6K83+Gv8AyC7H/r3j/lXpC/dFe3Wbc2epJi0g+8PrS0g+8PrWQo7nN+Cv+P7xP/2ER/6AK6Qd65vwV/x/eJ/+wiP/AEAV0g70kVMWk70tIetMg8R/aNdV8Z+A/MVmX7ZKMKMnJXFU/EGs3SX1hFbRSWuoaKreaMYMgc4jI9eTVz9o66Nn4z8BThQ3+nSL83TlcVnfG/Vns/E9rC0CQmbTxFI6NnJBDKR+IrnzJP2XNHexlWlYq+HdTk0fxSG1K6aKwuokW4mVevO449wTg0/x7qWpTXc0liqWkOr3Bs1f+9ERj8Ac5rNWG28U2VvpyzSxXbDfGnUKqLkkn3NYGr3etedp8l8ZI7Zkd7TPfYADj6Z/Wvn6Tmot9rmPtUkd/wCK7fTrbU00GFgLWytEjRgwAzjJb3NYUvjFovEejzartuLPRnERQggzwtwZMeq5rJtFk1zxTZ6dCiOBAbl5nY/KAOhrO8YXcf7i4hkzPbk5BXI2nj/CrpTnCon3v/wCnVVro765/s+Lwp4kaW4uJbr7Qv2WPtJE59PpXD3815odjIsQUQyEz2x6tE3ClW/EVLb6zdXGlwzMymYTI0zHuAcY+lRfECZIZ9Rg3h3edmO3kbSxIx+YqppuS0sr2+7W5LqOxT1W+l0jw/pl9Fua7eQNctu+bazc49q6K115Yde1OO3WK6EsYCvndglRyPTHSsDUZLWz8PpNOYmeMoH9cdcYqDwjqSR6PNqS28EIW4wQg5wx/irarOTwjl1v+ZU5O8TZi1a50XVbE75bJHYJPt+8VY8kfXp+NdD4tTT/APhANJutLuZbTVrq/DPBMQTsU/ePoAK5XxXcWn2OZ5HMrTIGhZB9wrzx9KZZajJceGbKGOSC4u79z/pEhy0ZPUH3p4Ob9lZ/Mv2ivY53VtYvLrxWmoXcjuBeKskyjPlK2FyPbqfwr07xWslppn2qzSGWbw+yySGFv+PlTysmB39a891vZHcafp9o4inYJBN8vBwTyx/E1o3upWkfiG60awlmNqIfLMxGN7qOn511yxCnQhZevyFCom7GrrviODVNKjRi85CveXbt/rJJG+6D7L0rM137PJpek217Ov2OB0luUTgyKT0asTwzcROskQhMUocpcSOeSCeMVplbe807xJJdKSy+XbRAn+H1rnm39Y5u1n/l+ZnTqJvU674VXkMdv4vnvLiMWinfYwy9ZS5ABX6BRWDqN3b6XBd3HnGS+mRl8lfvJjoT7GuZvJ7ibS9Cs1xB9iG1nU437TiraPHfW15tdpby9mjhD45CqeRmoqxaak9tvx/yL9trY6/wNJcLbvMszQ+Uv2m6kPQDH61zgutQvo5kkkMyz3P7hMY3qelbWg6tEYdU0gQbHlAhjbquB1Jp/jMWNt4gtIbecR29lFGpliPBlI6Cp9/kaHOaLXxFvl/4Zo1O02xxut3DHMkh+cuJB8wHXFe0/Dz/AJBVr6eUuP8AvkV8wfE+6+2+BJby4MpuJDFGojGFQI4wW9Sa+oPh7/yC7Y8DMa8D6CvZwTawauawkpLQ6TXwT4a1YL1+wy/+gmvDfFWo6PdeE/D9qqRyvDo6oFI5DZr3TWsf8I9q2e1jMf8Ax018v3zRWfgvwZqBVZpp4Jo5T3xu4z9BV1pP2Ta/qyIrPQ5dZo49auoRgPPa5A6ZZeRXQ6oY5vAOgalNeRSvcRTfaAp+ZGViOfyrmdXEaa3Z3Ua5Z5PLOegBBqnBJcpp17AyfuYkZUQnoc8mvMilOKfkvw/4Bxpm14bnjvPsEjZcpB5fPUjJrGWQJdQiNmDOX3KPTNafhRTDp0FwVAZckL+Fc3YPJJr8rd1LbR6Zp4ZLmmlsKL1N62uXbT1ijkMLyykcfxqD0NVvEBl/s54yxGZI849M8/pUkMJC26psZFLBm75q1OqzWDWpVTPuHl7v4h3/AErFPlkrbBK+oaT/AGfqNyLVnjghS1xh+inBI/M1FAbO61ExzsRPHABD/WsvwsRa6wyywme2nhMbq3VGB70/e0Xi+ROAB0+mK6akFeUV2bBvRGwl0JdYmtZ7nYfsW2DP8b56UugWc2nQAXqCKRHKuPZs1h+JH8jVrRXXCB90cuec5zXS3F2dSjnunGGYjHuR/wDqrGtCKwsbdSnsEAaa3v4WbH2uJlJrlvDCOuoSRxsR5sflnHqK6OSWSCKdo1JbytwX3rAgKWKWt2udzyKXHpgVOHuoTh3ITd7HSpHvvDKmQ6EbvqBT7tmbarOWZli3egAHIpEYz3t0YztJQOCOnTmqkk01xqg3L5cKwBePUDk1nTle68khxu7kenxxSWN9JbnK+ecH2r0LX9SSw8DQ2rE/aJWFzCP+mc0aHn2rzfwlIqxGNPmjd3yT9cVcuLi4mttk0jSbB5IBOcKOF/ADFS0o1G32FF6M0/Ct5FZ+KvDl5cSFIftwMpxkhSCCa67x69v/AGFp3kMssYeURup4xuODXIeHvK/4Snw4JceV9viVtw4x0IrQ8UXT/bLvTUVVt7W4k8oDoBmtF/uyXyJUtLGf4Ve3TxfpUl0wFo2oQxzk/wAIy3Nek/Dq+Opa3r96ZPMEmtXGG9QGAFeQt5zWs4VQYzIrkjqDzj+delfAx/Msr6QgDOpS9PqK9LLpv2fJ2OnC3Wh79p//AB6pVgVX0/8A49UqwK6lsdgtFFFIAooooASiiim9wFooopAB6GvlTxbqjaP+0H4o1CNGaWKW3kjI6BhGvB9q+qz0NfI3xRyfjD40UEgb7dvyiH+NKqm6M0v61RMk2rIpaveTahfvqlxHsnupnlbaMLz6DsK6bwdqYge309UQtcXkUgd+URVySSP1/CuTgsWFh9rDOzEHy0zzjuAK0hYbdMSKOcpdDfnHBXIH9K8Z8yqc++pgsJPWSRHrt0NS1jW7tLv7SJ7yQx3G3aHOcAgfhRpevX1ppUmnLDHNazuxG4YKSMMFvwxxVfRtFdtIluIZS6CchB19MmqiTalPqEunrbbY7dUfzAOrFQSKlxc5SnHYlYOorO25DrcywwWqpjfDKu6RhwwPbFTmRlmEcgfy0AKkN15qDxbaXcUlrb+XkuFmduwx2q7qFjeLY21wvP2iMtIw/hx2q1HSLIjhakZtNbErBY7uJZAUzCzy45+U47++K5TUkXUGa+TIWINGQRyV7AV1qRL5dtaTSbJLiFnTPJZcED+RrG+yeUFsoVJkK85HeijeF31/Qbw9SK2NFZo5I4GhgMaLGpRcfcGOlLcrYTRL/a0LNEdzHYec4OM+1WZLC4j0VHklEcgjUHIwSKqahZyxaSkjIWnn+4p5+X1xWdNNTTt1KlhppKVjK0nUJNS1SeYcBYlhIQfKUUfqadNdS3Ou/Y42WON7d4iQuNoK9T6kVJ4esLuFlSGPmRxlsYB9eKY1u03iKWC3AcBnSRunUFcfnXTUcXUc0uhEqNTR2HeJtQnbVVhsYlRfsyI5WPaM/wB1RVjTLWK3tChkMjpnIH8JJzg1DeQ/a9MiurHeQ7lDJ33qcGpNMinvrIN91kysuODvHHP6UqvNOktBrDVJdCO5W4Nq0cZChZAyenuKxL4v/bTR7j+8IwCeK3NVs763sIrnzOBKfzA4qvq+lrHdW10ylp9qscdTkcj68itqdoJ38/yKq4eSh5lzxB9oXS55I8LuRUbb14wePyFTpr0y6BLpaWqu180bNOB88eO2O3FX9b0y9ht7fyoS6Swh8de386zILWaZrqaeMKsaDHYkkcKK5qCdr21/pfkUsJVStYi0+SS61WaRnCwIhiTI6YrU8P6j/aHxl0NASY4LaSNGIxkBf51naJa7Z0S3YRFUaRo3OePf8qX4fySP8XdJMm1oikzIV7jFd2Djas+xdKhKLuz698Pf8ea/QVwn7SYLfD+Lb94ala4x/wBdFru/D3/Hmv0FcT+0R/yI9sW5H9qWv/oxa63qbdTwGbUYNR1i4vJWO9reMEd8qgH9Kx7SO5urmO4tpPKUhlkBGNwq9pdjDFr5hY5Mu4Kc8dKSJdt7AqkNDGzZC9OOTXnVI3lOXewnh3exDbx2qtcRvI7mOQOGA4HFWdY3T6K80RLRsjL07bWOfzA/Okl0yaTUriKPI2ycH2rT13T57fwnbtGuDJO0bj2K/wCNc9VL2kbbkzwfutnI6Ws2maIzSMpZsZGO/oa0kupZIYGVgXMY4xVjULaNvDsUijP+kYb34rRg02PyLNggRmhB/U1rUtL3nuOnhb00zBvpxb2vnKd0juEKn+Jc/MKtJBNDHA0EmIj82D1BCk4/XFVdatx/aqxpn9yhcnHetWeCQTwac2UaW1a5J/u5PB/pWc4PlVvmc1TCy1sjO8PCKMXE+NqEb8ehzg/rVCeK1/t9HR5Imf5s9Qa1/DUJkk1CweI+asOV4/2hx+tQ32nTCXHlHcoDBh6elWn70h/V5ciaLk08ts6qyKRkMre3bijV9nkwK42l3bJXpV+e3VxYTyEBZUCZx6VN4l08NbQyQ4LZP0yBXLpc2+rzlHY5qOGT+2YZcfIVK5+la9+628ce3/VOC/HrUeiyWr+W1xu/cs3QdRt5/lUvktqGhW91Gow0rJx29vyq6seeSkEcJO97aGZq0i/2FctvUCR1MYI9+at28iLYK+CVYBQKdrulqnhyxEgBdg3A+vFWNH06eTw5EXjO5ZCoOOtOrGPItepm8JKVS9iK5eJ0iS3YRyMoU9xwAf607SNRks/EVxG6nE1hJbNjplgev6VU8Mabc/aLxJ1JK3REY9ti10Gp2kMfipYRgB4UY+7Dr/6CaJR9nO0dzeeFcldLYydSt/L+zZk+Xy/l/wBqsbxvMreFzbBWDIu5s9/mrqdYUXdtZiAAmFwrew9K5/4nxeTpOVUAyRgnHpuFbYam/axt3X5l/U+XWJ9IfDT/AJBVh/17x/yFekL0FecfDX/kGWP/AF7x/wAq9HXoK9mr8bF0FpB94fWlpB94fWsgjuc34K/4/vE//YRH/oArpB3rm/BX/H94n/7CI/8AQBXSDvSRUxaTvS0lNkI8B/avk8vWvBbsjSKLuTKr1+71rh/F+uXPiSaC7uIsJYwi3hKgdPVvU12/7WLtHrPgxlOCbqVc/Va8zsNPa4a5LNJ+5IITONxz1rDH6qPYxqUZ1ZW6G34P1caPeJqEimVUjdGjBwSSpA/AE1P44umuNW8N2r3iXElro5eWGNdqW5d8gE92Pf6Vm6PZILS9mvH8t2cxRg92HQiq2laHJNrk8T3BDpAfMDNn5cZA/OvKg+WnKLW5DwdRe6kO0LVrvRL+aaAJKzAq8bj70fcZqvrNwslld3EkZWW7U7Ix0jx0pt419ZSQ2sNrvW4cozY5RaTW7W+t9AeTyy7F/KTjsepodNpxuRUw00tinaTSto1sSpdZ1VJSvGAD1q/fFW08zRoZBv8ALjY8kkkc/hUOlWF5/wAIk020PJZf6tQexPWprNWtdLurm6YAB1UZ6At3FVVi7r1uP6rNw2MnxA0d7etpkTZZEDOx6Fh3q1oEiLohtRCwbzMSNjiQ+tLfWUdjeSz5MjybQpA7Vr6Lpl19hneX93GTuj46fSiduRQ6aBGhNzV0VmZfs0guY98a/IAOoH8WPwrBvrq0XVk0XSAwsYrnzoscvuHZz6e1b9pZyG0vLyZt8Vuh/eZ4L9hWFptldJfm8aHbK4yq46D1PvWmGfKmmT7CalsWPE+oy2qIkYRZXmDuwHzNz0FWPEE76bplmtuVe8aQykhOUB/vN3NQeJoXjurFWUS3kibyMfdIOAatx2gKXduVY3caiRwedoPpRTfLCKXS9/O4lRmp2SKehQM0091dyskt18zJjnj0FWpAVkfauyGWNlc9/qfeqeiG4eWTT5gTcK2UY9Shq5Ppl6dP1Hy5MCOPnuQM0pU+aq79UioYWbV2jn/EBmgtLFnkOY1IkIOA3PWt/QVnj01ZAyb0JkTjsRWfLp39peG1mu+WRmjTPcCtvR7Gd/CxvLeJwVkEfzd+PT0rTEfw1HzB4erzuMVsUvCmtz6SJNQkhW5lVZIxHIMDDfxD1qtI00k1la7iD/r5C3PzN/gKtLa3Ul9b208KoBljnoB61A1uP7SkWIGCZp0VXLZDDPap5fdZaw05LYj+J2oeX4CXSYWLIJVkcY6EvnOa+rPh9/yDLbr/AKtefX5RXyL8U2mjsb9I2jeNHjjfHUHcK+uvh8NulWo9Il/kK9XDQthTalBw0Z0+rc6FqgJ62Uox/wABNfHdvqG7SNM0u4ZgLaZyqnoQxr7E1jP9gap/15S/+gmvjDVoodtpff8ALNUXKZ75qK/8P7zR03PYTXlW4uJ7ezyjwuhUkcDnnmnywRR3iLeTM5dGDJH+YJq3r9uEknhtWA8xEcgdRnA/rS6vYmSSwuYVIEtuVJH95eD/ACrgjHVR7IiOF+JvoO0/a1pJDb5do1JAxXM6RZzJq11ev8sQY/Uj1rufDukzx6dqL7f3qQb1b3rC0m3LWd7HL99YGOPSs6FoylbqZywfLKMu5TtbxpbdmLKqrMxKqMDHFTSMMNPcNtaOIkY4wTwCKn0LT4ZtBEhXrKct+Ao8VWe2zVASZLiRFUDsBVzguZI0qYVtPTUqaSJL2wkvIwFnx+9468daZBGsmuIzL+9jAVm7MMcGrqZsdFa4jXCyXYtQT/EM80yGBrXxZGsqkxzPtXPbIwMVHK4uTXU4/qs42uih4tFncCKaQSko23ch6VqW+YrBJVYSRMNmehBx/hS6ppsiyMvlEqxIIx096saRbyHQ7hT1t3EhU9QOlKbvTUexusM+bVCR3Al0mW4dePKwGXg1jXsXmWirDlgPnbPvXY29hDJokqIQ+2MyYA/h/wD11zlsix3kltOD26VFN2baLlh572NBMRWPmx8OoCufaqcEqs7MH+VFIYnp0OM1rJHDd3Go2tmCVt4lZiRjmq2n6Wf7M1SSQfu/lwfwpU6drxluEcLJQ1WpkeFWUWLyLj5HbcB+dascto9lKSCrlyVweeg6/nVXwXpsjSanCoJha2YqR68c1Hcafdr4mg4K20kLlh2Dcf0xVSpRnNu/QijhZJK63EvZp7ZbGYktsuklDKPu7TW1rLNeRXV8q7Ulm3fnU+s2UcGiW0+0I/nbeR0B9asTJEulXFmoDOy5Qd+B1qFzNKPRG/1P39TnY28uxkj6+ayY9OAR/wCzCvRPgGwbTLwj/oJTfzFcRcWxh8OBnT94uFB75OCP5Gu3+AQxpd3/ANhKX+Yr08AtGOWGdF6n0Fp//HqlWBVfT/8Aj1SrArqWwhaKKKQBRRRQAlFFFN7gLRRRSAD0NfGPxuuZ4fjP4tghk2LK0BYjrxGvevs49DXxR8eNx+OHiVVO0F4cn/tktbUtpeh0YZJ1LHOw+JdViuPLRSGUYAPQepqC68T6xBeyXP2hHeXG75f8+1SwxMUdjgtgde4qteWKzOUY7Audpx39Kzg6fVHrzpWT5TRsvHWtWrBbZLQDy9pG3gDnJ+pzUWj/ABCv7XUrczWsckUKFSo4389T/KsG4smQddzHhsDGKdZ6YbidVGcZ6DuKt0aHK/dMvZyaSvsdxH4t/tG5Mt1HtBUKExnAHNSv4gfy4QsOQrlhz8prljbPC4jWMLt70+An5GUnIyMMePrXO6VNJWR0KOmvU6CfWJ5NUXUN0fmIGQBBkKpzwPzrLu9buWkD+cFlUARkDkKeuaqrBdbtsJURtjoe+OtZc8bsNoByjH6nFXClFsU4xtojS1fxlrMoKPdDZ90AKOg6Vmv4z8QNdJJJdbjGAFG0YA9KzTZu64BYnOc/XtU1ppUrurbHBzjpxmurloxWqOeUJTaR0ej+O9ct5ZJlS3lLjHzpgL9Peo7LxjeWbborVJLkz+c+5eCCcgA/XNPsdPtY5As2Hk6bTwM1FPp8fmOMouG+XB4zxx+GTXKlRvsafVn3G23iKSwtLyzslmIuLrzRHIM+WO4FaujeMG0+W7M1kHin3uMcEMe386zlgijU+ay5VsK46/WnQaaglaX5pS2Rg+1XJ03ugjQae5I/i68ktGsxCgt/MDhXOctVg+L9TeVpvstqP4huX8BVEacJISd33QQXA456A0423lN5ckauRhsnp/nFS1Sa0iP2ST1RLceM/EiWv9nrNHtCnDFehPOAayv+En1Zm+do36HJB6jpWk2nwBgzTB0kYlMfwkjgfzqvJYxm1O0Rtu6P6GnD2K2iDpSve4yLxhfrt3LChCFHKrywNdH8Jb77Z8T9EwEVY45doHUDFcFeWUkcm4xl+cZ7Gut+CUZi+KOlqylWMcvHp8tdMKUEro4q8bR1R9teHv8AjyX6CvO/2qJpLf4XGaIkMmoWxGP+uq16J4f/AOPRfoK84/awGfhPJhuft1t+H7xa54L3rHDTtzRufL0uq39vJHLGWLRn7x9TUM2qapDEwWYoctuwMg5HJqaxjdlG5fMBOQD2PepL61lYMUGBjGFHGM0c0Yys0e57CLVyCx8YavC5uPMhklOPvDjird98R9bZYY7y3tZoUB+RVxnPese40+NS3lkf7CkdT6VTW1VmKvkP6VoqVGUuZox9nbodVaeL1ubYWRsURGZSvzdCK6FvFC3F3Hcx26osUYUJ2wOK4yLT2trRSqqCwyHY8g05dwyshfLLyR0rnnTpvY2hSS6G02pSvqz3WU3ToVCL2xzTNS1uf+0ftrTFpGhWIn1jA+7+dZjW8rruB2EgLk9BUGoRyxsGdcb1yCPugjA4qeSF7GnLG2xI2v6hZXbXFnePFKwO9yB8wPb+VZc3ivXApEV7KUHHOKr3FjMZf3gYn06j61HFpkzMMxkZ5HbNdahRjujklSb2RqQ+LdeeyitZbhXiibcuV5zW23jzUls3tb21icM4ZWiGCvtWXp2nwQxpJcL8mehHWrt3ZxybArQqCCRz1rGSo3som0aLs9TQ0zxnbWkKI+nOy7XVmHU7lI/Pml0vxiljoElm1g7jzjJExbpWPFbxwyqfNV4iBjjqP85pZLK0mYlCybOdtRKnRt8IQpSUUrmne+OpZjDCunoURAvzHvSxeONc+ymzt4reNCdwynSqb2UfTZhXTKn196YLEW4LLmZcj5e5NLlotfCNUtdSVvFuvxH7TBJEHBPKr3rMk8WeIVvxdzXZlnCkA7Rhc5/xNXjawzDLShJE5WMcZHemJawvLmERuFG7DDqPeqj7LV8pM6PkVLbxlrVnDJbLIhSVt+7byDTNV8T3mp6M9pcyK/AG4jnr0qvqmm5ZmjAIPO0day57aRITLJEVXhQR9a6KcKTd4oyrQaTfQ+3Phrxpdj/17x/yr0hfuivN/hr/AMgux/694/5V6QvQVFX4jyGLSD7w+tLSD7w+tZBHc5vwV/x/eJ/+wiP/AEAV0g71zfgr/j+8T/8AYRH/AKAK6Qd6SKmLSGlpD1pkHzr+2TPJb3PhCaMgMt1Jj/vkV4euuanZyrChcq0hJZjnd7V7T+2sWH/CJ7VyftMn8hXitrCzusRb5mOc+g710VrOEdD1MFHmhsN1TxHq8jQTtMqC3dikeP4j1z61LbeONVjYyhbfzWYM7FeTjt9Kjv7XzRITGpRTtOBwB6/WsqXTirNGsglJ5QeorOMKUlZo6Jwd00jVvvH2sNdO8sMLPIyk7RjAHYV0Unjv+1riBTbfZYYyMxg7gxxzXn8Vn5pBAwx456g1smwNpEsYTBK5Zj2NTVpUXpYIRlf3jrH14rDOttHkMpQAcDn+9VXUNVbULC2tGCJDAAyoPvMR1Zv6VgBj5bKxfzXUYVe/1qaVLhnE0bRF+DKy9FAH3ax9lFG9ovoaOra5c3Ev79xt4UcYOMcVQuPGOs29lHaRXmIlB5K/MazdQjkMhjOd8i5yf6Vl3FpL9p+fO7Hyqa6KVGm/iRnJNPQt3Hi/Xms/sqXJFszZKAD5jWjZ+N9c+1wy7Y3lUAMNnDEdCawIdOkcksrlh0461v2WmQxiNbokM4yuP61co0F9kyhSlJk1/wCMry51yTVbu3iNw0YiiRFym4H9BUi+MJ/7eOuSwPDcvaeS8KD93I3Y/Sm3unwvN96JB5eAFPP1FRR28aOVlaN4+ox0A9KziqKj8P8Aw3Yr6tre5Y07xPdRa3aandWquQgWROnHt61buvG1x/adzNZ2wiWYEOHOQy46VmiwhllR0kOxMEY9DT5dP3mZRHtyR8o5dff6VNqV78pcaDStcntvFV99kghhtbcpEuMuOvv9alPjXxBZq1zarCgk+Ux7cqB6gVSksTbNjAljYkYPVfanvZwzQCfcsYTh41/mKTjRvexSpvfqZ1x4n1hpmaaRXJPIx69qWLxbqUOFZYDIsgkjYr90iri2UG8tHtkUjAB9fWsXU9PIyVXzMZJVa2Xsn9kydKS6kniPxBLqGjXm9U33MqGVu5bcK+3/AIe/8gq1/wCuS/8AoIr4E1aFl04u0ZTMibR6/MK++/h9/wAgu1z18pP/AEEVrVUY0vdPNxULSOq1L/kBan/15S/+gmvgmW+uvsLA7nJPHtg1966n/wAgPUv+vOX/ANBNfAVnHL5rtkuu48A9s1gknBmmDipN3LJ1rUpiblptjkAZC5OB0FVbbxRq9vshknVkiZmTeOhY81pSWx8s7dsWBuGBzn3rLudNjaPzTlWY5kyOPqKE6ct0d7o26bmuPiP4gjsJI41sxHJjPyfNgVHp3jr5mlfTI0DqVc7iN2awJ9PZUWZ0cQyE+VJjAcjGf5j8xV/TdGmjga+MJaNv9XuGFPqB605UaEY6IhU+ZxVtjqrbxBG2jQWCRCMJIXLDqxPQfpRrmtyX08Fw6xwraspYjqwHbFc1+8jCM7EqW5Cfw1YSFmUKoLc5DHnNcjpw3Wx1ezXY0tV1KaW0ihmfCxT+cidkcjg1m32uXUkyXKzuJoyCjdlb1qO4guEtvmHmbDkkdx71j3trNKATu2McgjtW9OnFoyqxWisXL/xdrsk7sdQcueWwBzUOn+LvEUIuAt1uF0Nkilc5Has9tPlY7ljbYRjODWlpWl4c71KKoy5Ydvat3GjFaq5h7J8zsbOheOtX01Il8iC4hMbIyuuC6k1NYeMEjllvG09pGcqeT0xUD29n9idbdUjRSN2TlgPaqstlGjl1lQDuP8K55qi07RNZ0HJbnRWXjmFddvdQi0+Vo7mMKyEgDNV5fHjR2csUNiuHfJBbgisl7a1mwjHa2BkoMZ9Kli05Y4UxllR/nb0+tRKNLmvymrpNvctWXjrU7Jv9BtLeMSIEPy59c0yXxVrszOXkg3kfdC8ig6BdLb/b2tpktJCwRyhCMfY/hUCxwzOIpMWyFOC3U/jVctG+kSfYJ7lPVfFviS8ULdXjeWpwEVQBxSR+MtdiuBeNLGzAbTlecVZltbf7hYbwQuD0qtqOnq2DiJWAwQtap0duUiVHRsli8a6lOzpPIrhiGA24CgZA/nXtv7Odz9r8PzXH/PTUZT+or5xNjOGdRC+EPzHvivob9mNSvhNl7DUJcfTIrX2VOMbxRxYte6mfSOn/APHslWBVew/49lqwK51seeLRRRSAKKKKAEooopvcBaKKKQAehr4l+PcgX45+IlbkM8WADjJ8pa+2j0NfDn7RCg/HHxHkkfPDyO37ta6MP19DfDO1RGXazsrL5khKEfMm0fKPrSXczSJtYO+7O0jH4GoQgitkZ23RkcYXJNWraNfmhjeMl87cnGMVzpJXZ7yd3YyJFnYs77tuOmOeB3/Sr1nB5aLIkm1x90Dn8anS2x5hmclhwpU578/pn9KdBHIZJbiNWUYAbtnjqBQ6ita4uXUbayRoHkdicHDl+cZqKONfOfcSyb8jK449RUq28jQ+aVbc/IYkevcVINNl8ppVnWMBuHZxlj6Y7VHNHuOzIpp4ljby5EViMgE4zVVXkaENsQsO6HkDIyamu7JZbho1HVxhsZ54/TrVUWbW7lZnVmwWcBsbSPX6itIyT2JeiHSXlt5m9YjtPQDjI9aT+0CEKxGQB85OO9RunmSfaI0BUH7h4xUXl7gzqnLEsFzgDFaqK6sz5vIeLmcu8hnOcYG5f881CLh2kPGzI5Ocrnsfr0qaJVXG9njJ+7xkE1LHbK85LMu0jDAfnT91CuzOlurmFxlQ/wAxAGOM1INUu0YHdgfwpntWpJbWvG7zOOp4xiq15BGwlVIMlWBDL3FNTT3Q7MgbVpcFjJhschOlPi1CV5QrO+zOORnJxnGfSpY7BCQkOXbbnaF5x+NabafHBabGkYrKdqOFH3cD9azlJRGot7ma1y7xlgH25LZK/wAQ6AfpVmEy/ZsxhsEZHGQDU0cOy5AUv5akEbsAfjUu2IEycpOflIHK/l61k5pbGvKUW2ylkEu1tuSmOPcg1tfCMsfinpWeSI5RnGM/LWRqke2FJygGQchP4fX+laPwYcy/FLSjuYjy5eD/ALtdNGV46HHi1aJ9q+H/APjzX6CvNf2tTt+Ec7f9P1t/6NWvSvD/APx5r9BXmf7XH/JILj/r9tv/AEatRDWZ5MPjSPl+yndY1AO1SODnvV97jKghGUxJhgDkCs3RLXzLdyHD/wATgn7o9atwRjPmCQLsIIJz09cd6zq25j6KN7FK5jneR9isi9eTk5I60tnbxliWmAUcDjqP85/KtGe2EhV3w0b5dQDyadJbq5EUeCigKGI6L1x+ppqaSsTy6oiRcXCCTcvGFPBA9uaS7ZZXiKbQc8kr+XQ1O0E8jsrICqgdcZJ9qS305pnYK6J97OTge9Z3La1B5o1ZWmzHjGR2BqoG3yFHfzVznGeo/pU8liAAschmZvlVhyMD1HUVSl05oQtxuGGGVycZqlyksJblQvlSRsr8kkHqOwpv24fIq5yBxnnmnSxrIi28a4JIbzO30qB4dp7gAc45ya1TXUz1B7yeVxnzUHU8ZGKZNcNuO4ZHG1x2qSPhtkiqyHG7a/QfSlljDxhWl5LfKTxhabaQWbKs8ssbbkcsAvC44B/u/hn9abHqV0Lcfu0O0glu/wBDWyIbUNg71crnCjOT3P44FRzQ26IqrFGxzuYg8+1Cml0DlZQTVbhlO6Q8kMq/3SeuKYNRunP7lmLbuGB7d6sx2SBWeRCFySO5rSs9NVdzbCWCbmTGMj2olUh0Q1FlGO4mYbd4J67mXn86ktMsz53qwHA6Fh6VZe1hVN8XmKerKRkVOixsFj+QxL8w+b5ifTPrWEpqxaTKUvmMNzRkgfMM9QKztaVltXBwFODjt1rbmUSrIpZWXaHBJIOP8K5rV5cpKhJxkdT15Fa0HqZYhfu2faHw1/5Bdj/17x/yr0hegrzj4bf8gyxP/TvH/KvR1+6Kdb4jwWLSD7w+tLSD7w+tZBHc5vwV/wAf3if/ALCI/wDQBXSDvXN+Cv8Aj+8T/wDYRH/oArpB3pIqYtJ3paQ9aqxB82ftttsXwm3pdSE/TArxe2ldUEZYxgjcqKN2/wDHtXs/7b65t/CuMk/aZP5CvErCPZp5mWQlR1O3JBrer/CietgGuVmhJcBxvjy6lMMp6k+lY8wl55ZIwcqT1H0rUsECuJFKAOpYrJ8uD2NDWv7wNIw24yBnPU9a51Kx2vUpWFrvnaRsqQMbv7x9cVdjbNxl5DLIBtBb7mPU07yvOlQIGJDnDEbRxS+Q8sskjo58sdFHY9Tik5JlKJDOI3uEkjbcm3C/LjJ759qkDwQlv3hU4++eMe2O496dbaXPMVxIqkqeWcAKPUDvUE1rhFyfOOTtbqCPWldCsyJZGklKusb7eFYHLY+tQXFxDtCyxvuH32P3gfTNOlsZLbDySDyXboOCfao5IAzNCqlSgy3O7I+vStYpdGZyJPt0e8Txg74VxGo54PXNQy3E0kis00gUHcSR1FMK/OGKLG0a4Kr0eljTbMfMVlRhhShDgD8OlaNWJTbEnupHf5ogQRgMh+ZR9KguZriNSyyKUHZR1Hr9atzwneixTLndzIRg7fpV1rW2jVV+cRv0MYAyam6K5WZC6lcNGuFCKMYwfvVL/bUx2GSTZInAwfmxV2e3tFbYsZcFD07GqdvaxqoMmUBO1F2ZLH0zV+6LUYdSm3rtaT5yWYuMnHr9TV0XjPlYSOACpxV2y00W7G4csvlsfNQruKOOMfSmS2ixonleY24ljgAHmsZTiXGEiGyYsXZsBlPOB973oZ8SJ58nluzEKyjJPoCKv7YnKecRGVA2lere5FQzI89u7pEm9Hyh7n3qU7vQqSaRzvitWXS5V+8okQk4+78w4r7l+Hv/ACCbQ9R5KYP/AAEV8IeIpmexaPzHUiRAwYdTur7v+Hpzpdt/1yT/ANBFdVW/skeRjH76Oq1H/kCal6fYpf8A0E1+fmnXDK0m0klXOcema/QPUs/2HqWP+fKX/wBBNfnxo0LyamwRgZQ7bV7Nz0rOFuRjwV+Y3IrjdGEkLBnIKEHO4e9U74yTzBkjcZGGJbC4+lTvbpHN5PMZLYyf4T6VNJGtxZ7Y5k/d/u2bng1hdI9ezZ6Hd6Dbal8JtH8Nw2wOvWdr/bsewZeaOacwSRAeuEhf6Ka2fGHhWzvvCHhzwloaq15pGrjTbydWGJJ5Y/Md8/3QxIH0ri7Txnq+n+KdP8SWAijvtPt0tYAsfyBVQryD14JP1NVtK8Q69ptrLZ2ckY+13sd4Zn+8kqHIIOe/Q1u60Gc/s5JmhqPh3w9faJqkvhvVLy8l0sRvcG5tlQTQtIIzKhU8YZl+U54Yc8VvH4faL/wk+peHrTU7+SDRbZp9SnkijjJPy7Ui3MASWYDLEdelc1qvia4uba9sLHQtN0dtQdZLx7UHdPtbcF5Pypu5x7D0pG8S3yeK9a1m9js786uhTULB1PlSggDA9MYBB7EVHNS2KftH1KPxE0WDQb+yFpqSXlrdW4kETSxtLCdxUo4jYjORnryCD7V0Gl+DfDkml6GbjWL+LU9bsZri2ijt1a3jZA2AzZzyQBwOM1xniiQa7LFNDp1ppNvbQrFHb2se0KMliWY8s2SST+FWYPF2oWq6JII7d5dHt3tbbCk/K2clh+J5rSPs7+Qpc1kd78M9PsJb7wKNYl+3WF/BqDratbxlU2SSrzkfNnaW+bOD0rnx4V0m80TwzFpuraiNR8QufsySwr5MEIl2l5GBycLlsAdjWHpfi/WdFGhC3jtWOix3CWhZc5WdnZ93rzIcfhVKLxRrNuPDYsnijk8PjFk2MMTv35bPXn9Ku8La/wBbE2nfT+tzcTwvpOt2N5/wh2qX97d2Esa3Ed5brH5qO+zzFIJxg8lT270up+E/C507xOuj69qM2peHbcySxvaqsdywnjhZoznIUFzgHk5XpzSR+NYZFazsNNsfDlrdzxy381mhaRij7gBk8KDzt7+tdv4o1DSbbw94vmuLjww0muRLbwXGk3CSXF4xnSXzWjViYFxGxZWA+ZwO1UpQs9CWppo5nxF8Ol0PS7+NtXWTV7CyF1cedJAsDtt3PFGPM8zeB0yvJ4wKi8QeFNF0yx1S0s/EGpSavpmh2+r3EMlsogkjljhZowwbJYeepBx6jHequs+MI9Us7yS40DSTq91AsE+oNH++mUYG7HQOQMFqzL3xLqWparqV+0EG7UtJi0q4wOBCiwqNvP3sQJz9aTqU30Go1O53ni2+1m1+Heo3V1Je6iL/AEyyRpAfK060TzVZEt158yXKYJGMBmJFeQW91ceSvnMSf9ocf5FbqXJvdBstFWIItrPJJHMXb94Dj5SCdoAAOMAdarXNjbo8iyeZHIvy4HIPrWNWrGWxrSpSS1KAYtMqyM21mzuA44qw4lDFFRimOd/Un2NT2/yfMGjViNrZIwF+h6VJIka7EULjO3BYnA9ay57dDZQMyQMI1bodxU4/rXt37N3/ACLcn3f+QhL93p1FeFapL9nk8uNio55HPFe4fsxsW8KMSQf+JhLzj3FdC+G55uNtyH0jYf8AHstWBVew/wCPZasCsFseWLRRRSAKKKKAEooopvcBaKKKQCd8V8SftD2uoD41eILlNJ1GWNpYtkkcBZGAiTvX23jgisrVtNS7BDKp9yorWlOMW+YunUcHdHwZBqF9HGVbR9TLcDP2c9KVLu6kctJpWqoATt225r7XbwrAxztX/vkUDwrD/cX/AL5FXejtY6/r9U+LLjUb1kWJNJ1RFzlmFuc1YGpvJCqyaVq0bL3EBP419lnwtD2Rf++RR/wisPeNf++RQ1R7AswrHxsNUMasv9kavKHI3fuCOKS41LzlH/Eq1c7SCM2x6g19lDwrB/zzX/vkUHwrB/cH/fIqOWiP+0ap8Yy6tdSSIo0jVViTsIDz1qs93N8x/sXUyzMOTbnoDxn8M19sHwrB/cX/AL5FIfCsH9xf++RVr2C6A8wqs+JnvLhiT/YuptkcgwHGahlmunYM2j6mQP4fs55r7f8A+EVh7Iv/AHyKT/hFYe8a/wDfIp81HsT9eqHw75l2pJj0fVE3dR5JIH0qQ3N4B+70XUVPr9nPPvX29/wisP8AcX/vkUf8IrD/AHF/75FP2lHsH12ofDRn1Yg/8SrUjz0MBxinLcaoMMdI1MMOMCEgGvuT/hFYP+ea/wDfIo/4RWD+4P8AvkUe0o9hfXKh8Q299qUbpIdJ1Pcp4xAenpUw1TUvK2f2TqYGcgeQfl57fhX2x/wisH/PNf8AvkUf8IrD/wA81/75FJyovdFRx1XufFbapeO6l9G1Lg8n7OeR/jSNqN9s2rpOpjndxbnrX2r/AMIrD/zzX/vkUn/CLRf3F/75FFqHYX1+qfDNxLqsgIXSdTAJOR5JrqvgZb6gPidpkk2m3kMSRybnkiKgfLX15/wisP8AdH/fIqSHwzDHIrgLkd9oq1Why6Iyq4hz3NjQOLRfoK84/avhuLj4STx29rPcyfbLc7IkLNgSLk4Feo2VsIIQq0+6j3xFSAwPt3rljK0rmMXZ3Pz8sTfwPtk0m+RfQwHP41Zea+k62F5jBz+4P4V9qX3hmO4mMhVef9kVW/4RJP7q/wDfIrZuDZ2LHSSsfHUc9xEqpFY34buzQHj2FSWMk6ErcW16wYfPiA+pxivsH/hE1/upj/dFH/CJR4xtX/vkVk1SvsWswfY+Q/PMMoP2C/cKck+Qc57Uq3kjQndY3y5PzKsBH4/WvrseE1zyifkKX/hE0znYv/fIpezpMP7TqdEfIEtzdRwlba1vlLHAPkHIHuaryyXDbWbT71mTgZgJGa+xj4SQ/wAC/kKP+EST+4v0wKajSQf2lU7HxtP55jSNrG/OG3DbCQKgP2zy2j+w3qMw5IgNfaA8JJ2Vf++RS/8ACJRkfdQH/dFapwWxLx0nuj4leO6ZyP7Kven3xAck1KpvFU7tLvHJxyYD8uPSvtT/AIRJM/dX/vkUf8Ikn91f++RRzRF9dZ8TTnVQ2VsL7PVf3J/Kmr/aTEq+l3xQ4H+oOSK+3P8AhE48fcXP0FH/AAia/wBxB/wEU+eK6CeMbPiNJNTyN2l6gq5xxCavfb9TwmdNv/3Y4PkknHpX2b/wiadNq4/3RR/wicf9xf8AvkUnKm90OOOnHY+M11DUmtysml6hgnOBCRToLy9ZgG0u/jKnO4QH/P419lf8Ikn91T/wEUHwlH/zzU/gKSdPoh/2hPqfFM8mqYxFp9+q8jb5JPHpWTNa6o7D/iVahjcP+WJr7t/4ROP+4o/AUf8ACJpnhVx9BVxqwjsiJ4yU1Yzvhvn+zrIEEH7OmQe3Fejr90Vz+iaOLEgjrXQL0FYTlzO5xi0g+8PrS0g+8PrUDjuc34K/4/vE/wD2ER/6AK6Qd65vwV/x/eJ/+wiP/QBXSDvSRUxaTvS0neqRB84ftr2l5dW3hlrWxurkRXEjP5EZYgYFeB2l5fQRtG+jaoV7DyDj8a+/9RtBdRlHUEYPUZrnZPC8DPny1Hr8o610RrRdNRkjenXlS+E+JZL68mkG7SdTCjHH2c4qc6jdxxtHFpOqvn+N7c5r7R/4RWHH3F/75FH/AAisOPuLn/dFK9F9DoWYVD4xtdSmVPJn0nVih6t5BzmpE1Fo3LNperSMF+XNuRg/1r7J/wCEVh/uL/3yKUeFYe6L/wB8ily0Ow/7RqnxuNUVo1/4k2rqf4lFucD6VAdUvI4Fht9K1QckMTbnlc19n/8ACKw/3B/3yKX/AIRW3x9wZ/3RRah2F/aNU+K5L64ZgzaPqjKg+VGtzz71XN3dbU26PqilcjAtzg19t/8ACKw/3F/75FH/AAisP9xf++RVKVHsL6/VPiN7i5aPaNI1SPByoW3PHvVd2ud4ePQ9SR16fuThz6kV9x/8IrD/AM81/wC+RR/wisH/ADzX/vkUc1LsL69UPiRbi62ndoupM553eQeD6VC9xqjOzf2TqgB7eQa+4f8AhFYv+ea/98il/wCEVh/uL/3yKOel2F9eqnw0s+q8q2j6kFzkYgNPFzqbHDaPqgBOWIhOfwr7i/4RWD+4P++RR/wisH9wf98inz0ew/rlQ+KV1XU1d2Gk6pkqF/1B+b60f2nfmIK2j6mSOf8AUHg19rf8IrD/AHF/75FH/CKw/wDPNf8AvkUv3HYPr9Y+Kk1C6G5v7G1IMRjP2Y5qpdXWpS/d0rVP+/B4r7f/AOEVi/uL/wB8il/4RWHug/75FCdFdBvH1WfA2o2ur3KbBpOo5LoQTAfWvvf4e7hpVruGD5SZH/ARTv8AhFYNw+VcdD8orc0fTktI+BzTqVoyjypHLUqOo7st6ln+xNSxkk2coAHUnaa/PgWup2t1Lv0XUEy5Db4GB69q/Q1hlfSue1rQ0vpNwRefVRWUJqKsVQrOmz4jNxfBCY9Pu1IAAHkGlt5Jo03tY6gzk5x5Bxn1r7I/4RKP+6n/AHyKUeEo/wC6uP8AdFHuHT9fkfHST332rzmt7wEjCjyDg/WrNxIrYYWV+4YcjyWxX11/wiSf880/IUf8IimOEX8hUunSerKWYzSPkZL6Rmwmn30YCbQTATj2qP7RIheWKyvhJs+bdATlvb0r6+/4RNNuAij8BR/wia4GVX3+UUvZ0blf2lUPjxri9l8xZbS+be28ZhOAPpULfaDl/sN6FIwQsB3fnX2T/wAInH/cX8hSnwov/PNM/QVdqS2REswk90fGGbmOQMun3voD5Bz+NVpYrpUP/EvvZGY/eMByK+1x4TXuqH/gIpf+ETj/ALqf98iqUoLYn68+x8VRLdRnaumXpjU5CmA02U6iwG3Tr1V9oSMV9rN4Sj7Iv5Cj/hE1xjan/fIp88UH11nxD/xNs/8AIOvTju0BNPLalHgR6Vf4658k5z3r7b/4RJOPlX3+UUv/AAiaf3V/75FUqkOwnjWfFsFzqSwmMaZflWzndCfTGf51Kt9qvnMX06/YbQufIPze5r7N/wCETX+6v5Cj/hE0/uqfwFZy9m+hX1+XY+MRdXpZkOlX5U9zAf8AJFNu5tQbc0WnX5Jxg+Sa+0D4TT/nmn5Cj/hE0/55qPwFJOmtkH1+XY+GbyHVpn/5BmoMSDyYTX0H+zFHcReEttxby27m9lbbIu04yK9iPhNP7q/kKs6f4bW2nDAYHsK1dWLjY56td1FY6aw/49kqwKitk2RBfSpRXMtjAWiiikAUUUUAJRRRTe4C0UUUgCkNLRQByzePPDUfiObQJbmeG6iultGkkgIhM7Y2xh+m45GBXUV4PcLfXPxL17TNSvIbbwpd+JIRcSJCfOF0m14UaTdhEdlC525yQMjORryeMfF03iW/uYJoIbKz1xtP+yy3MEcRiV9mGU/vDI4G9SCBgj5T1reVLsB7DRXkOoeNde0LUfF5vL/7fJHZXN5pCReVLZLHCVVjlCJAyFsur9RnBGKgTxh4v0rTNWe7vbWfGnRXEE1xcQzNbsz7TKVhC5hxyAec9zS9jID2WivJ9f17WtD1XXtPtfGD6qlp4PvdTjd0hMkdwgGyTKKF28EqMHvnPFXhP4gTUdH8NXnjS4t3v9NfUJNSaKBZWkyAIYgV2AKDuOQxwDzS9m+4HbwavDN4ovNAWJxPa2UF40hxtKyvMgA9wYW/MVp15DrH9tQ+J/EGp6b4qJk0zwbaXUlzDBGwvWjlvmXPUBTtbO314IxUXifxl4tn1e8i0u4hsY7DRrS+y88MaM8se9nkEmS0QxjCFTzyRxT9lfZhY9jorzzStQ8Qal4k8QXj+IBZWmnW0LQ2REf2cSSWqPmSQruKBmzkEd/YC38Hta1LUtJvbHXL65u9XsZV+1NKISuJFypiaL5WjOG2k4bHX1qXTaVwO4rM0XWIdUu9XtooXRtLvjZSliMO3lRS5HtiUD8DXBaz4n1gWPibXU8RW9hLouoPa2+lOqbJUR9o80Eby0g+ZSpHBHB61lPql9YSfErW7XxMmlT6dqAvI9MdYzuk+w2x2zZBYhyoRQm0gg/e6ClSYHstFeY3/irWrH4gWst5eS/2Rc20UVvZWvkyBLlotxS4BPmIxb7pHGOo71k+B/GHi+/TT9Q1C8t3g1TS7i6MZuYD5bqgZTCijeAmdrB9xzj7vIpeydrhY9koryuDVvEegeCNF8a6v4lvNStPOSXV4nt4hGlu+ULIEUMAhIc8k/KfpVK88SeNinh61e4mt7jXUudR2h4YJIYsgxWyNIpXKIy78hiSeCBR7J9wPYeazPDerw65pz3tvC8SLczW+1yCcxuUJ/EiuA0DxFr2vXOi6XqPiC30Ytp9xcz3Nm8Tm8eOVUARmDIAobLgAknpgZrb+BczXfw/ina6jnaW/vGM8Iwrkzv8yg547ih0+VagdBJr1mNe0/SYv373sU8iSxsCq+SUDA++X/Q1r7a8D+G+l6hPqfh63tPEF7bGS/15nm2RM6ILtAVj+TAJIBJYN1PtjqvD3iTWtdHhjT7zXxpIudMkurm8iSNZLqVHKbE3gquAN5GDx0IqpUrbMLHp7zQRyxwySoskmfLUnBbHXA707bXiGg32peIvFfga+vvEE1zLFqetQpPbrGqTRxSBF42ngqB0/A9677x5PrUnijw3pOla1NpUN49wbl4Ykd3VIWcAbwQOQOal07O1wOy/CjFeP+EPFvitdM0fVtQ1Maq+q6JqV4bUW6xpHJaiPZsx83zB/myTkjjHSr2ka5rCeIPACyeMk1Ia+Zpb2zEcQGBZyyAR4G5UVwoOSTkDkcih0mgPUsVmw6vBL4mudBELia3tIrppP4Srs6gfX5D+deXx6h41b4X2GuxeLJp7/UJI5XjxbRSrCoJdLcOoVnIwTuznnGKbe6jqWp6rqviXQ9euLEQ+D4bwN9nTfNInnlQ4OQF3KdwHXswpqlvqB7JijFc34h1+6034bXfiWGAS3MGnfaVjwSC20dh271yE2saxp3ivRrOHxv8A2zb3mhX15NGI4eZUWIpIpVciP5m2g89clu0xptgep4oxXlek6h4k/s/wpa6h4wuEfX2aa4vnhhUx7I2byIPl2qWwOX3cA4qlL4h8VXHhTX103xNHdXVl4hNnFcRtAk8lskIZkh3gRtNnk54Pz4xxh+yfcD2HFGK8qbxjqEniXwzqcesTv4dvIre3kihWDzftEz+WpuYyd6qz8KYzjOcgius+Iur3WmxaPZ2t+mmf2nqKWsl86g+QpBJ27vlDt0BbjrwaTptNIDqcUYrx6+1/xJbDxfp9n4ua7ey1PRrWyujDEzW63F0kcittUKzENzwOCMYPNbc15rC63q2hXHjKSwGiWEU0dzOsIlvXZNxlkyoXygfkwgU570/ZPv8A1/TA9GxRivG9R8beM49Ks/scfnar4psreTQojFiKG5UZuFzjIjKBZF3ZPzEdq0rfxV4g8TeF9b17Qb+LToY4EsbEXeyIPdg4mbLjhg3ypn5TnpR7JhY9Sx7VHbzQXEfmQSxypkruQ5GR1FYPwz1Ztb8KWtxJcXstzHLJbXD3SRrMsscjI4by8oSCp5Xg9favLvhZPqaPbeHk8TXWm2V1NqV685EPmO8cyoIoyybQPnLtkEkLxgZIFTvfyA9e1rW7fS9S0+xlhd3vlnZGUjC+UoY5+uam8O6nDrWiWuqwRNHHcoWVH6jkjn8q8r0DWL3XIfDV/qGpxanL9v16FLqJAqSRxyFEKgdtqjHU46k1nWniTxNFYadoei3As4bTQ/twk86GPzHaWQFmMoO6NNo3BcH5x8wqvZaWCx7pijFeeeFdQ8Q6/wCMY5LjXGtLKDTLW6ksbRY3illcZYFypJQ+xB969ErKUeUBOPTFLRRUgFIPvD60tIPvD60Djuc34K/4/vE//YRH/oArpB3rm/BX/H94n/7CI/8AQBXSDvSRUxaKKKZBDeStBayzrFJMY0LCOMZZ8dgPWuEb4nW76drN3D4a1tP7IMiXRuIPLRJUXcYy3Y8j869BrxfVtzeBfi6scojf+2LoB8Z2nyo+cVrTSe4Hs/NHNeS+K9X8R+F7fxVZWGs3WoNbWNpcRT3zIGtzLIySPlI+FwufunGc44rY+E2p6vd6nq9nfa1pep2sUcEkP2TUzftEzbs7pRBEmGwCF5IwexFDpu3MB6Fg0c155rL6tJ488QXFtqd+yaTpsVxa6dE6rFLKVJy/BJHsCOlcn4J8TeJbm3ea48XaIRdaBcXEjrqZvHtpwq7Z2jW2QQqjMQyOx6YGdpJFSbV7hY9vwfSjmvCYvFuuReENO0+z1TMo1g2moajeazEYNpTeoS6SBgEY/LzHkZwSOtaeleItXmg0ex1zxZZWmmTajeRS6nZ3YlVhGqGK3Nw8UaEkvJ8yrj90BknNN0WFj2PB9KACTivFtP1TUdVtZbKz8XX89s/i/wCwxX8TxmR7baMqrBdp7jIFbdteQyeJdRsNZ8cXmjz6TewQWNobiJHmi8tMOwZS0xkJbJHA6cEGk6TXULHceFtZGuWNxdLbmEQ3cltgnOdhAz+Oa1ua8f8ADX9paXPbapBrd55V14sltJLEhPs/lOCCMbd27OGzu6gcYzmj4E8U+K9R13Sbi+1rSEkvLqaO8046qZZ1AzmP7MtsDGyerSY9Sap0t2gse3YPpSMdqszcBQST7V4xKdZHwvj1T/hMrmO+1LUZFY3d9HbIY45p/wBzDKYysTFVBy+c7MZGa9O8LaouseCLDWIftSrc2ImX7Tt84fL/ABbeM/TiolCwGjpV9a6pp0GoWMomtZ0DxSAEbge/NZV9r8kfjSy8M2dkLiWW0e9uZTIFEEKuqZx/ESzDj0zXnem3Wu63baMW8UanZ/8AFJveym3ZN0s4J2uxZW6e3XiqE15qVx4rTxPBLcT6xb+BZbyKGJ9qTzJMgAK9wTyR61apajse44NGD6V4XpfiTxK2kam3/CU6XdJJon2gNa6r9tmjl3ALLxbRLFnJyrE9OB1rqLTTNQbxj4X0ZvFOttbvolxqV0TKm65kWa0ADHbwg3ngY4JGeaTpW3Yj0zmsnxJrA0aOwdrczfa72O0GDjaXz834Yrybw14q8XXfiK0uZ9Y0hZ5dTmgm0t9TZptgLAQi1W23IVwPnMmO5JyKbJq8eoQeErq88YSXmsXWvp9r0vfFthKtICnlgb49mFGSec853Cn7Fp6jse1Xl3aWbQLd3MUBuJlgh3nG+RjhVHuTVHwlrC69o7agsBgAvLq12E5/1FxJDn8fLz+Ncp8a7NL0eD4XnngDeKLFd0Mm1uZAOD6+lc/4KOp6W+g38GtXcsGq+MNUsJLB9ggWIz3z4X5d27fCDkk/eIqVBOFxHsJFVrG8s7wTG0uIp/JlaGXYc7JFOGU+4rxqPxLcTab4av5vG039u3/iO0t73SUeICNGulVoTHjegC9yec+9db8F7RLd/F0izzyeZ4jvAVeTcBiQ9PSiVPlTbA9Ax7UY9q8X1DxVrWk+JPFv2XVZNWuXtbiWwW3nSaGzEYX5ZbYKJEdfmP3iHzjritGXXpLe8ktNA8Xt4gtptDuLm6l8yOU2kqr+7k3RgBd5yNh/u5p+yYWPV8e1GPavCbm78TWNjqBTxrrMhsPBaa8hk8k77kIzfN8n+r+XG39at+OPFHihfFGqww65pekQ2NlazWn2zVPspcvGGeQR/Z5TONxK4VgR0xnmj2L7gena/wCJrHTGSKIpdT/bobOeJH+aEyglS34c1q6lfWmnRxyXkoiSSZIEJBOXdgqjj1JFeF6xYzXXivxJMNRuLS7uNa0hXaFsrEzW4LFFccHqBuHHcdq62bVNX0+G807+2bu5Fp4v020jnmK+aYJbmMPGxUAEEEjp0JpuktAPT8e1GPavJ9PvNahv4tYbxJfyJL4wm077G/l+QtvvmXZ93dnKg53cYxWPq3iW4n8OrqknjS5tNePiG3tptIWWJTFH9sRPKMeN+Ch3bs87vTikqLvuFj1rxXrK6Dpkd61uZw9xHBtBxjecZq9Z3tpeT3cNtKJHs5zBOMEbH2hsfkw/OuZ+LJx4Wt8n/mI23/oVc1rV/rF9q17psWu3tkreOfsKyQMu9Lf7AkhiXcCACxJ6d80ow5kB6nj2rOs9b0i7aBIL6IvcSTRwoeGkaJisgAPXaRXmPgnUtf8At2kXlz4lv72OXxFeaQ9vOIyjQxMUUnaoO/jOc9e1UVmn1PXvBepX2q3Kzw3niICYvkKsV06pkdwqqox6KBT9l3f9ahY9tx7UY9q87+CWr3F5batpt9qc2qXlnKjyXQvY7q3kEgJBiZEUr05RhketYnjzxA+PHf23xlP4fvNJi26XaRyRI0ifZkcShWBaTc7OuRwNvqCaXsnzcoHr+PajHtXlujz63ea7qmox6pfzvpXh3TLq205XHlT3EtvMSX43HJUcAjnntWdpOvqdX8Fm18fTarc6ikkmoweZE6A+WG3FEGY8MT8pPbHUGj2T7hY9jx7UY9q8R0jX9Sm8JeJ9LPixf7TSW3lTU31KJrRo5ZiNiSCLNuzKpTDq2wlTzzXo/wAONXOreAbPUI/tc0iRPGTdSpLJI6ZBO9AFcEjhgAD1pSpuKA6fHtQV9q8Th8Ry3Vt4W1H/AITa4bWL/XFivtKWWLEa7pA0RjA3oE2gZJ575yKt29/rFn4UbXJ/E1+i32s/Y7q6lKGLT7XzgCyjGFOON7EgZyRVexfcLHsIGKWvKW1HVZpteTw/4il1ax0J7W/guVdZA5O77Ras6DbIBHiQcZBYDtWf4f8AFfizXtUh0qaO5tIPEtyuo6bIEw9pp6N+/jc/wuQoVevMme1L2T7gek3niayj1PTbO0KXYvL2Wzd434hkj+8D7g5BHtW7Xg3hzSGm1G2t7fV7+1M3jjVVaWN1Z1VZnBC7gQCccnB716h8Mry9u/D08d/eSXstpfz2yzyAb3RW+XdgAEgHHAHQU501FaAdTRRRWICUUUU3uAtFFFIAooooApPp2mTLcxtZ20gncPcKVB3uOhb3qvN4d0GbWl1qbR7N9SQgrctEN4IGAc+uK4nV9e1XT9Q1lNDtdLhvJNfsrHzZYCQ6ysFLybSCxAJxyK6jwRq2qaidXs9YNm95pl8bVpbSJo45BsVwQrMxHDAHk9K0cWle4Gla6FotreXV5baXaRXF2CtxIsYzKD1DetRaX4Z8PaXBcQadotjaxXIxOkcQAkHofb2rj9b8c6poPjLVodYjih0e3sZp9PiW0dpL4xQtK+2YOVDBUb5CmcDIJq2niTxNp0+j/wBuR6TLDrFvK0Qs43VraRY94BLOwlXnBYBfXFPll3A6TTfDHh3TYJbfT9FsbaKVGjkVIgA6MAGU+oOBx7VPrGiaPrFpHa6pptteQRkFElTIUjpj0rzDTvGnxCuI9PiZ/DPn32hXGsoxs5iI1hKDy2xKNxYyIdw27cHhqt6r8RPEc95b2nh/RfOkGlx3txi0NwN7/dQfvY9q/wC183pin7Od9wPSI9M06OJ4o7G3VHtxbMoQYaIZwh/2Rubj3NUtb0Hw5eLHeato9nc/YY/3TyRbjGq84Htx0qC61u5/4Vzc+JEtxb3S6PJfCByHEcghL7SQcMARjg81y8niLxRb2GhjX/7Hng8Q2ciqtjFIr28n2dpQSzOQ64UgkBcE+1TGMu4Hb6Q2l6npkeqWUMbW2pwJLuMe0yxsg27gf9nAwafo2kaXo1s1tpNhb2ULMXKQptBPrXn/AIN1jxFcaHpWj6CdLt4tN8N2d1cy3kLytIzx/KqqrptXC8sSeTjHHLvDXivxb4qs9PstJfSLHUH0xr66uLi3eePJmaNERFdTj5TliT2454bg9dQO3u/Dug3mrR6tdaPZzX8eNlw8YLjHTn2pt94Z8O32oLqF5otjPdrJ5omeIFt+AN2e5+VevoK4PX/H3iy213U9P0vRY7xdIS3W6aO1LpNI6K7ASGZPKUBuCVfOM962LTxVrB+JcekagsNhpN5Av9nK9qzvdSeX5jATK+1WUBsoV5C5Bo5JrqB1M+kaKNV/tuXTrU6hHGQLkxjzAoHTP0qh4W03wpcWy+IdD0m0iGpReYZlg2PIj8nIPTOeRXO/EA6ifil4KjtL5YIGi1AzxlCwkUW7EjqOccA84PNYvw/8R69oHhXw6urLp1xps2hXV3FFbQus8Yt0RlDOXKvuVj0VcHA5p8j5dH/WoHqr2NnJYNp72sTWjIY2hK/IVPVcelV9b0XSdbtVtdY022voEbcqTJkKfUelcXD4k8YQXnhCTUn0Q2uvzOrQ20EgeFfJeVRvZyH+6ASFWmeBfFfiq+l8Mya5/ZD2uvW08iJa28iSwmMIVyxchgwY5AVcdOaXJJa3A7HUPDPh7ULG2sb3RbKe1tf9RE0Q2x8Y+X0q9bw2em2hjtoYraBNz7I1wB3JAFYXiXWNVj8TaV4b0VbOO7vYJrp7m7jaSOOKIqCAispZizr/ABDAyecVwPiLW9c1nWvC8TXFvY3dnq9/Y3oiRmhmMaY3L83QjnBJ2njJojBy6gem+Hv7FvtPtdV0m2iWBxI8DiLYw3N85x1GWGT60uo+HdB1Gyhsb7SLO4toG3RRPH8qH1HpXnXgLxFrmg6Doa6sunTaVc2N7NHHbxOs8PkkuNzlir7lDdFXBI695fDnj/xbfCG4v9CWC0vLGa4hl+zeUsLqhZBvMzeaCOMhV9cU3Tld2YHpFtpOl2vkfZ9Ptofs5Yw7IwPLLfex6Z71Ykt4JJ455IUaWLPluRyuRg4+ory/UPFXjjTPBnh/Xb640por4R3eoXUGmSSR2Nu0SNtaMS7m5L5kHAwPlr1KCRZraKdGDxyIHVwOGBGQRUSi0By+r+Jvh/4YvoNP1XWtE0m6t42EEM0qxsiPgkKPRsD64pfCNv4Iur+6u/Den2HnwSK0lxDDgFnVsMrd8qW6etUviYzDxH4AwxH/ABUad/8AphNXP3ereIdD8T+MtXsDpr6fb31n9ohnidppg2FbY4cBCFJxlWycVoo3jp/Woz0W90TRL/Tl0u702zuLSIgrbsgKoR047VYGnWAV1FnAFeEW7AIMGMZwh9uTx71w2q6xrFnJ48m8P6VaSalaXdokRSDc8oa0ics67l8xl3YAyOABXS+FNdj1Pwbb6291He4hdppILZotzISGAjYllIKkbSTzUOLSuIv6xYtd6Fdada3DWLSwNHHNEOYuOCBXn/w18LLdajZ+JpotAitra3urSCLS7eSMTO8ipNJIJAMHMAAA4wTV7TvFniP7D4e1rUoNLOma/cJbpb26v51sZeIyZCxWT/awq461jeDdZ8R6D4JsdVmbSZdGbWprU26RSfaNkl7JGGEm/aWDtkrs+7nnirUZKLQHpWo6JpGpaaum3+m21zZoQVhkTKqR0wO1QS+GfD0ul/2XJoti1juV/I8obNwGAceuABmuEuPiFrWjt4sbWre3+06fE8+nactq8bSRhgqv5+8rIhJGSApX0qG68d+M7Xw/rkl5pMNve2sFrJZTT2ZgjdpJ1iZWj86RiBnIYMM5xjjlKnPuB6KdA0M39tf/ANk2f2q1QJBL5Q3RqOgH0qj480O817SI7Wyls96TrI8F6he3uFHVJAOce45Fc/4m8Wax4Hnt38UTWV7aT2M+2S0t2i3XqDekKgs330Dgf7QHrUdprvjq4i1W33aFb3WiWEcl801vI4muHhExVAJF2IAwG47snNJRlvcDS8D+D49Di1O41aPSRPfzRSvb2aEW0Cw8xhd/zEhstk98Vv614f0LWpYZdW0m0vnh/wBW00e4r9K8b1rWtW1O+GuXRsZ7afwKby40+eAyQyuXUkEbsYyV7dAR349BuNe8RXmo6za6AmlQQ6HbQtMLyJ2M8jxCTau118tQpxkhue1VKMr3uB2T21u7wO8EZaBt0JKj92cYyvpwSKzdei0LT/DN+2p2cP8AZMMTz3MQi3KVHLHaOprgpvHfia+i1DWNHj0u30uz0Wy1Uw3cDySv5wkZowyuoXCpwxB+ldZ8RpfP+Fmuz4x5ukSPj0zHn+tRyNNXA3dItrGz023g0y3jtrRUBijjXaFB56VleJtJ8LR+H7ibWtJtJdOsVku3Uw7tmAS7ADnOM9OtcTq/jzxLaane6doWiG7t9HgtlmJtfM853iSRhv8ANQRgI4wSr8g07xtr/iPWPBXji5sV0u00vTLGaCSK4id55mFvvkw4cKgwwCna2TmqVOV1qB6JYWOkizt5LSxt44AGkhCxhQvmcsQO2c81Bqfhnw7qkNvDqGi2N1Hbg+SskQIQHrj2NYfjprhfg3qbWk3kTjScpJgnacDngisXQPEHiyXw/NHp0mkyDQdKt3uXu4X3Xchh8zaCHHlDaAN535JJxxgpRbV0wPR4bW2hmaaG3ijkZQhZVwSo6D6Cpqo6DqMer6JZapFG8aXcCzKj9VDDODV6s2AUUUUgCkH3h9aWkH3h9aBx3Ob8Ff8AH94n/wCwiP8A0AV0g71zfgr/AI/vE/8A2ER/6AK6Qd6SKmLRRRTIEYhVLMcADJJ7VDbNZ3Vt51v5E0E3zbkAKyds+9Ouji1mPBxG3UZHSvL/AA/qnijVH8M6XpGqWWlw3Gg3V9cbbJGG9LpI02KMBfvc8YwTxnmrjG6A9SeKJwweJGDja2VB3D0PqKisbKzsYjFZWsFtGTuKxIFBPrxWV4K1mfXPAOjeIJkhiuL/AEyG7dc4jV3jDEZ/u5P5VwGk+NvEsNpcaTqlyia9NqNvAr3FqqwWsM7uElRkYiVCEIQnB3kA5BpqDd0B60FXcW2ruPBOOTVe203T7V5Xt7G2hab/AFpSIDf9fXqa868S+JvFGkxa5osOoWs+oWMtr9nv2txgLMRlJUBxuHUYxxiq8fiTxhaa3qsN1q9ndWuj69aaWyi0CNcrMkTM7HPykeaMY/unOc01TfcLHpn9m6d9iNl9gtvsx5MPlDYfwofTdOexFi1jbNajpCYhsH4V5laeNfGF54gkvINPI0iPWzpzJIsKRrGH2HLmTf53cDGCeMV1nxO1XVNJ0zSv7Ivraynu9WhtGmuIw6BHV88ZHPyjHPXH0ocJJpXA1tZvtN0CxtZJbVFhlvbe0jWKMfLJNKsSHH+8wyfSrs1hYzXUd1NZ28k8f3JGjBZfoa8y8Walqi6hJ4a1O9i1E2OvaFPHcpEI3USXsWY5AOM8ZGMcZzTfEPirxSvhLVvFVrrVhYR2+tNp0Nk9uGIRLoQEFic+awUsOwB6Hg01TegHqvlx4x5aYB3fdHX1+tQR6fYR3jXkdlbpcv8AelWMBz+NcppV9r+va1qF9b65aabp+nawbE2LWyuZEXbkSMTlXbf8uMfw8HOK5rwV438YaxqGj6lc6f5ekapcPGRKIY44l52hG8wuXXHzAg59FpKm9dQPU7i0tbi3NvPawyw5z5bxgrn6Ul7cWun6fLdXDLDbW8ZdzjhVA54rivhx4h1i61jV9L8UXYF7GxuLeMQIkH2YyOqvFKrHzFwFzuAIbPbGOg+IP/Iia5/14S/+g1Li1KzA09Pnsbyzgu7PyXhmgWSIqo5jYZXjsCDU4iiU5WKMHbtyFHT0+leTfB+3n/4T67uPtr+T/wAIjogMGxdpys2DnGeNrd/4znoMdJqt/wCINX8Ua5o+ka3a6FHo1vbzGSW3WUymQMxZwxAEQCkcYPPUVUoWla4HXWum6famQ2tjbQ+b/rNkQG76+tWNibg2xdwG0HHIHp9OBXneq+JvEBtvEuu2l9Y2lroN79mWwmiz5wXbuMjZyrPuJTGOCuc5NQeIfGOswaN4nvLWYQS2d1pyWsbxqWiWd0BUjHJO4j69KPZyYHaaLcaRqOqajcWtjEl5Z3LWs8xiAdmA5wetJo8ujXmtastrp8KXljcLDcy+SoLOUVwQe/DCuFsNT1OHxLd6LpdzDZy6t4huEkupY9/lrHGrFUB43tnAzkcHitj4WPcnX/G8V3eQXs0OsrG00SbQ2LaLqMkBhnBx3HboG42TYHVaZqlnqt3f28cZL6dc+TJvXjeBnI/xq+I4wABGgCsWHyjgnqR78nn3NeUrd61YX3xA1bTtc0+0i029Mxt5oA4chc/vWzkKeg24PvUWrePPF93qWpzaJpcsVrpkNpI8UiRbcyxJK3nO8ilRh9gIAwynJboD2Tb0Cx6omnael292tjbLcP8AelEQ3E9etWEREzsRVycnAxk+tc9451270XwRPrNnFB9q8uMR+ccxRM5A3uQeUXOTg9BXIeJde8VeH9Z1PSzr9pfPDoX26EtaqkiS+ZtBcDgrxx079etTGDkB6XHZ2kdxJcR2sCTSDEkgjAZh7nvTLPT7CzEgtLK2gEhy4jiC7vrjrXncur+OLeDUrGHULfUdSh0i31a2CWoTzGBzJb454cfKD1Gc5rb8B+JpvGOqXWs6bcZ8Nx28UVsPLAM05G6Rs9cLnZj+8pocGle4HXmGE5zDGcrsPyDlfT6e1RXOn2FzNFNcWVvNLF/q3eMMV+hNeZ+MvGXjCHxLr1toNgWttDhidsrF5cjMCxMzu6lEIG0FRwdxJOMU7WPE3iuC48S6tDqNrHp+jz2ojsjbhmkV4wzgyZ4GTxj86apy7hY9QMURYt5UZYkEnaMkjoajt3tLpDJAYJl38soBG9T/ADFee3HibxBH4yk8CJcj+15dUW4huPJGF0vAZnxjGQ4MP4g9ap6dq3iK/bQdM0nUrbSvt+oXyXEsdnG3yRozLhcAbsgZNHs2B6mI4wR+6j4bdjaOvr9a4Gb4fXl1fpFe6xBc6Ul/HeEPaKbp/LlWVIml6lQ6jnrjiqt94p8QjR9b8UQX1jDaaVqr2K6dJGMyJHMIjvfORI5y64wNpXg5zUJ8SeKlv9T1Y6hb/wBl23iq20iKxa1Ak8qZ7eM7nz1UzZHHYg57OMZLZgenOquNrKrDrgjNJ5cec+Wmd27O0fexjP1x3rye78R+Nf7YQW+tWSW974ol0S3ieyDGGMOwDkhhuYbeO3rmnXPjXxV9j0rSbWE3epXOp3dpLcW0Kb3jhG4bFdgocgrnrwrED0Xsn3Cx6sIolxtijGGLDCjg+v1pvl24ZV8uENyVG0Z564/rXmdn4g8aap/wiumi7tNLv7691C2vZPJSbckEeVYKrkK/cjcQDwc1zuq+INWl1rwt4ouLjzLvTdM8ReZFFEoW4NrOkfPBKh/LUnHTHHu1Sff+tf8AILHtlvbWtlE4tbaGBCS7CNAuT68V57e+H5fGdjJrVjrEMGj61brJLHeWayS28ZQK4iY/dDKMkdiWPelt9X8TWviPwfaX/iCwvYNdt7ma4git1VhttXkUxnOfLBAHOTnv2rS+HwLfBfTlVipOjEBh2PlnmizhqBseBdTsdW8PwXWm2Vxb2aKLe3eZNrTRx/IrDuR8pxWpbabp9tK81vY2sMkh3OyRKCT9a8l+Fdx4hGg+E/C9prnlLc6Xc6g9zLboZNqShBDGAAp5fcSQTgH6jR8M+K/Emt2ujaV/a1it7qepatC2owwAoY7WdkRYVJIJIxjdngdyacqbu7MD0hbDTViltls7RUmy0sYjXD+5Hep44Yo4BBFGsUQXaqoNoUe2OleMeKr7WvDvj+w1mbWINUvbHwre+Y6wrHBM32u3QF8ZKqpdGfaR/qjjGSK6XWtf8RaBPc6dPqdtqUs+jSX8E6wBGt5E9VHBjPbPOe5pOm9NQLFp4BuzrFlLqWrW93YWN4byIC0VbmVwHEaySDqFD9ep2rmu6kggkheGSGNonzuQoNpz1yK4zR9d8QaXo9iNS0fxB4nubq2junutOtbZIYy6jMQDSoeCCeQeGHJ7Wv8AhMtQ/wCid+NP+/Fp/wDJFKSkwOmtLO1tLf7Pa20MEPPyRoFXnrwKesMSsrLEgKrtUheg9B7UywuGurKG4e1uLRpEDGCcKJIyf4W2kjI9ianrMBgiiByIowdxbhR1PU/X3pVVVBCqqgnJwMc06igAooopAJRRRTe4C0UUUgCiiigDLl8P6PLcSTyWSNJJdR3jtk8zRnKN9QatWOn2dlPdz2sKxyXkvnXDD+N9oXJ/BQPwri/E3xBvtN0rxJq2m+GX1DTdBMkc9ybwRmSSNdzhU2klVyMnI611XivWrfw74eu9Zuo5JY7dQRHH96RmYKqj3JIrRxloBWPhLQG199cksvMvHLMd7lkDsnls4U8BihKk+hNV9D8DeGtGvDdWVk+8QtBEJZmdYY24ZUB+6COKxdX8fato8uow6v4W+xy2fh681pVW+EokEHl5iyFGD8/PXGO9WvEnxAtNB1PVbe+s3MNhpEOo70bLStJIUEYGOuR1p8tQDdh8M6HC9u8enxq1tYyafCcn5bdypZPodi/lVHVvAvhnUxa+fZSRm1g+zRtBM0ZMPXy2I6rmudh+KcU2g63fLorNdaXHBJ5UU7SRSCV9gPmGNSAhyX+U4UZqK58U65feL/B/2VLZdP1LTbqe9hgvvMQFUJyrhRuIHI6c01GaA7XxFphm8FapoulwpG0ulz2lrGDhVLRMiLz0HIFY/hPwB4f0aCyuBYsbyKxW3w8zOsOUAkEYPQHn86p+HPF1xc6N4esND0W41O+udCttTlS5vyvkxSINm+Zgxd2IccjnaSTTU+IV5qF5ptt4f8NSajLeafPeSxzXYt2tzFKkbIxKtk5bj149aLTWiA2NT8CeGdQWyWWyeL7HbLaRGCZoyYF6RNj7yjnj3NJd+A/C9xZWNotg1rHYxtDbG2laNkjY5ZMjqpPOParvh7XJdcsdH1Sx08/2Xqdgt4Lh5gHi3qrIhTHOQ3XPGOlZ3xUmks/Cf9qxSNGdOvLW7chiP3STIZQfYx7xUpyulcCTVPAXhfUbxLm4091YRJC6xzMizIn3FcA/MBgflVh/DXh238RJr8kCpe+YDEXlOxZSnlhlUnAfZleO2a4LUPFt5/wsTS/FEl35PhBZ7jSUBOFmkCZM+f8AfDIPUAHvUfnatdah4b1ZrG4vr/XNWk1KKyMvlpFaRW8iQqWOdg/epITgnc+Kvll1YHqV7pOn3mpWmpXNssl1ZrItvIeqCRdr4+oOKgtvD2j26aekVjGF0+F4LVeojjcAMv0IUflWJovj/Sr+0068uImsLa/0ptSjlmcYUIcPGeOoAJz6VpN4mt4PBg8UX9nc2kBiWVYCMykOwWNccfM25OOxbFZ2ktAKGm+BfCGkatZ3cFoUuYnf7CstwzCIlSWEak8cZ/Ctmz8P6RZrpq29mkY0xGjs8f8ALJWABA/BR+VcDqHii5bx1pl34i0G70WHSdNudSVWkExkDAQ4GAMP+8A2+p6113h/xNd32snSdW0G40a6eD7RbLLMsgmjzhugG1l4yOeo5NVJT3uBd8SeHdJ8QRwLqULl7dy8E0UhSSMkYOGHqCQais/CXh+0tdOtoNORY9Od5LbJJKu4w7E9y3cmsnxr46/4Ru+uIF0O71GKytBeXssUqr5MRbHAI+ZupC8Zx1qCP4gSLFew3Phq+i1WC8hs4bFZVdrh5Y1kXDYAUbWBORx70KM7AdLb6BpFuLBYrKNRYK62w6iMP94fjmszR/AXhfSrh5rOwcZjeJI3mZkhR/vKik/KDWVL8Q5rWw1KS+8M3dvfWN3a2f2QXCsZpZ3CrsbGMAEHOPX61etvGUz+JBoFxoz2t7Fai4us3IIhJTeAnyjzQOhIxg9qLTAuaj4V8Na5p1nZzW4ltbCNrWJIpiAI8BWibB5XCAEH0rUtNJsrTUptQt43SaaGOBhvOwJGMKAvQYFcL8IPEMklnp+j3Gkz2v8AaVvc6vbXEkoPnpJOZGJUD5eZlxycj0rotf8AFU1lrZ0XSNFn1m+igFzdJFKI1gjP3ckg5Zuy9wDzRKMr8oGzqOl2GoXFjcXlussthcC5tmP/ACzkCldw/BiPxqC58P6RcpfpNZI66g6PdAn/AFjL90n6Vy9l8RRqSaE+l6DPMurae2pFprgRLbWwI+dztPOCTgemKksfH1zdajpajwtfxaZq10bexvnmUb8Bm3tHjKqVRiOTnA6Zpck0B0Go+GdGv479J7Ug6hLHNcPG5VmkjQIjAjoQqgfhVrQ9KsNF0yLTdNgENtGWIXOSSxJZiT1JJJP1rkU+JFs3h/Utb/se4FtaXAgjUyje7E4/eLjMPTnOeMGo/EnxPsdFNtbPp3nag9ib6a3F0AsUXIADhSHZiDtAAzg8inyTegG1pXgXwzpeqpqVnYsssTM0EbSs0UBb7xRDwtR2Xw+8KWeqQ6hb6eyvDcNcxxGVjEszEkybOm75jz70yx8cWuoeIrDSbCwmkW7tUujNK4i2o4yNqkZfHfByKu+JvEjaXqFnpOn6ZLq2rXiPJFaRyiMCJMBpHcg7RllHQ5J+tHv3sBHB4H8MRS30h00TC+he3mSZ2dfKc5dFBPyqTycUzTvAfhmysrq0WzluI7oRLMbidpGKxsGjXJ6AMAcetZFt8RnvrbTv7O8NXc99qF9c2cVrJcLGV8hCzOzYOFOMdDVubx2FuWuItDupNCjvPsU2q+aqosu/yyQhGWQSfJuyOe2OadqgHTazpOnawkCanaRXS29zHdQhxnZKjBlYe4IrJ8ReCvDuvagb7UrORp3iEMxjmZBNGOiuB94c1l2PxK0Oa90nT7hHtLzUJrmKSKRhi18gMWZ26YOFA6ffFblhrxv/AAlN4ghspYo/Jlnt0lOGkjUEo54+XcAGx2zU2nEBreEPDrQ+SdMi8v7B/Z23Jx9myD5f0yB+VQ6/4K8O65eC7v7STzTEsMhimaMTRjor4+8BXM+FfHWv3XhyxVvDd1q+tGzW+u44Z0RY4ZSzQ/NtwXZRgKB/CST69iPEmlf8IgPFRmYaZ9lF3vxzsxnp602pxYBdaHoOLmGa1t0XUoUspEztEqIrbIwPZS/A7ZqxqsGlyaX/AGTqJhFpdp9lEUj4EgIxsHqcV59qviTULzxdoMmseGrzSILC1vdaTzplcyJDEEO4ADYwE3I5+9WB4o1q/hu5NSj0i51WPRfDTXEc91dL5sVxMdyPjbgvtyoIx1qlTk7agei6h4O8JeIL06g8ImkULbzG3uCFlEZ+VJADg7TTtc8AeFdZvZrq/wBOZjcRrHcRpKyxzqowu9RwcCuN0rx/pXg6wtvC/wDYPkyaRFb2+oRw3AJjkYKBswv71sFXY8Y3dzW/dfEq1tbLWtUn0mddI0y5NnHdiYFru4ygVETGRkyDknjFHLUWwHY3mm2V5pMmlXECyWckXkvEehT0rD1fwH4Y1WWOS6sXGy3S1ZYpmRZYU+6jgfeAGR+JrGs/ida3OnXEsejzzXsN/DYpbW8wkWd5V3IUkKgEdc8cEGob3xxrV5NolrpekGC7m159Ov4TOrbFjhMr4YryNuOQAe3fNSoTQHokaLHGscahEUAKoGAB6U6iisgCiiigApB94fWlpB94fWgcdzm/BX/H94n/AOwiP/QBXSDvXN+Cv+P7xP8A9hEf+gCukHekipi0UUUyBGAZSrDIIwRVKz0nTLOSGS1sYYXgga3iZBykTMGZB7FgD9RTtcaVdD1BoWCSi0lMbHOA2w4PHvXjvhPx/wCJLDwroekiG31LURppvJ7g200gYFyI4yA+Qx5y5JAwPlrSMHJaAezWdlaWenQ6da28cNnDEIYoVHypGBgKB6Y4rItvBnhS20+90+DQbRLW+INzFhiJCDkck5GDyMYx2rjNa+IniSKC61HTtGsFsrPRLXVJ4LxnE+6ZiphyDgEY64P41au/HPiSx0nWvtGmaXLqljHps8EcbusUiXkhRUYkkhl2t83TkHHaq5JgddpnhXw5pumtptjo9tDaPKJmjGW3OOjEkkkj61afRdJeS4kfT4Ge5uEupyV5kmQKFc+4Crj6CuO17xxq3hNNRTxJZ2VxLDpn9oWrWIdBJhtpiYMWIIP8WcH0FZw+IniKPSNWkm0WA3lrFbSW7tBJDC7STLG8bBmLZXcMMDg56DHK5JvUDtH8HeFn8Qf8JA+h2japv8z7QQ2S/wDe2527vfGai8eeHv8AhJLPTbN0hkt4NRjuLiOXOHjCSKQMd8uKyotd8Yz6tJocEGhm+srJbq+nZJfJYvykca78g46sSR7Vx0njDxNd614f8SRtY26f8Ipq1/c2J8x43eFkIAIcDOQmGOeN/wDeGHGMr3uB6dpXhPw1pVkbLTtGtre3NxHdFBubMqMGRyWJJKkAjnjFQ3vgjwje6rJqt34fs5r2Vg0krbvmYEEMVztzkDnGeK5nxL4+1XS4b54bGyc2/g2TX1Dh+Z18vCHB+5859+BzUfiHxx4n0XULbRLix06XVntGvpjb200sUcZdljjAD5LEoQXzgddtCjPuB2Fz4T8N3Gvrr82j276orBxc5YMWHRiAcEj1IzTLPwb4Vs9cfXLXQrSLUXZmM4Bzub7xCk7QT6gVc8LanJrXh2x1WSzks5LiIM8En3o2yQR+YP4VgfE/xPqvhe20y4sLW1NrPcFL28uo5HitUAGNwQgjcSQG5AxyKlczfLcDTtfB3he1hvobfRLWOO/Ia6UFv3hDbvXgZ5wMCti4tre4tHtJ4VkgdPLeNujLjGDXD6944v7LSPEV9a21lMNM1OxtLcncVkjuHtwWODycTHGMDgVDfeNPEltqerT/ANn6WdH0vU4bN8l/PlRyNzKc7QVz3Bz7U+SbA6zw/HoDTXNxo8ECSQ7dPmdEKkCHO2Pnsu44+ppmv+E/DevXcV3rGj295PENqSOWBx6HaRkexzXE6HcxW2u2yS2sEpl8WXiCWTduhxCxLLg9eMc54NWP+E18UyaVoPiK30/SBo+savbWSxOX+0Qwy3Ai8wsG2sxyflAGOCc9KfJK+jA6FNA8F+JdRPiH+ybW9u4bmSBrhgwPmwSNGwK5AYqyEZIPSr9/4X8O3+uw67eaRbT6lBt8u4YHcNv3eM4OO2QcVwngTWtc0uWKGS1sG0fUPGGp6fE2WM/mPeXLhzzt2gowxjPQ5rX+B9xrF14Wv5dWvI7thqt0sLKr7lQOeCWY59sYxRKLV9QOm1Xwz4f1Wzns9Q0m2uIJ5vPlVgRuk/v5BBB9wam0LQ9I0K2a20fT4LKF23OsYPzNjGSTyTgDmqHjPXLjw9Hp2oMludK+1CLUpZM7oImHEoIOMA9c56iuX8NfEmbxBcQabZafHDqdxqzQRRS5INiuW+14BztYKyqem5l7cVKjNx8gOn1TwR4R1TUf7R1DQLO4uy+8ytuBZvVgDhvxBqTWvB/hfWtTj1PVdDtLu8iChZX3A4U5UEAgMAfUGuTfxv4mfQtM8T2+n6UNI1PU4LWCF95nSGSTYsrNuCknrtwMe9c5oPjbxBoovNPmeC/ub/xBqK2zm3ll+zwwuu7Kh8tzIgABXAz1q1CfcD2W8tLW8spbK6t45raVDHJE65VlIwQR6YrG0rwT4T0qKaPT9BtIFmTy5fvMXX+6SxJxwOK5ex8aeKtYk0K003S9Psbu++0C6N+khWPyudyKrAkN2yeK9IAJIHrWbUo6AZeq2MsNnd3eiW1qusfZDBayTZCggfIGI52g4NR+DNBtvDPhix0S1O9baPDyYwZZDy7n3ZiSfrXM3HjXV10298TQ2FofD1le/ZpEbd9qkjVgrzKc7RgknYVJIXryK0/B2teINa1nV2uodMh0mzvp7OHy1fz5DG5UMxLbQMDpjr+VNxlYC9rfhDwxrepRalq2iWt5dxAKksm7OAcgEAgMAexBq9No2lTRXUUunwOl4Va4UrxKVGBn6CuS8Y+KfEuna/q1lo9lpclrpei/2pLJdb9zkeZ+7G1gBkR8N25yDUeu+O7+z0TxZqVrZ2r/ANjaXBe2yyBvnaSMOQ+D0BPbFPlm7Adx9jtDqQ1L7NF9tEXkifb8/l5ztz6Z5qC30jS7eWCSCxgje3d3iKjlGcYYj6gnNeVv4l8W6b4u8VS2UmnXay6hp1tbW9ysu2EywKSRh8ADkkADJrc1/wAU3Hhe/wBYvdR02xutStNKgLPah08+V3Cqg3FsJkj1PvT9nIDqrvwf4Xu9dXXLnQ7SXUgwbz23ZLAYBK52kj1IzV99J0t45UaxgKzXa3sgI+9OrKyyH/aBRD/wEV51J8RPEUei6rJ/Y0D31o1r9nkkt5IIJxNJsK7WYsCpB5zgjH0qv8Rdf8Uv4Z1bTTNp9lqum6zpUfn26y+W6TXSBRjfu6ghhnlcjjNHJJtJsZ6WdF0kvG50+DdHdm9Q7fuzkkmQf7XJ/Oq2qeFfDuqaedP1DR7a4tmnNx5ZBH709XBBBB+hrC8NeK9VvPH+qeGtYgsrLyFLWUXlyLNcIvWYMSUZD1wMFc85rt0/1i/UVD5osRzfhkeC5Db2nh2TSZW0reIY7SVXa2Lja/QkgkcEnk1pRaHo8UkMkem2ytAJxEdv3RO2+bH++3J9a8P+HUl9pcPg/X9Q0q0tdHivrm0GoW8oM8zzkqiSLjhM89TzXdL4z8UNp2ja6NP0ldJ1fUltYomL+fFExYLIzbtrEhM7QBjPfBrSdNp6MDp9G8FeE9HvhfaXoNpa3Slisq7iy7lKtjJOAQSMDjmti1sbO1sE0+2t44rRI/LWFR8oXGMfSvPrj4jXul3/AIuXXbG2tk0aCW4s7IK63NxEnR95yjK3sBjvVe3+JWsW9hqUmp6Hvmht4ZLYxwvBG0skgj8pt5b7pZTvGARngYpOE2B1OraB4L1Cew8LahpVrK0NtJdWlth18uJXVXKspGBukUYzzmrdz4P8L3Oipo02h2h09JWmSBQVCOxLMwKkEEkknBrnNMbXv+FzWcOvJp/mp4ZuSj2YZVObq23KVYk5UjGc856CtrV9a1ibxUfDfh+Cy+0w2Ivbie8VmjCszKiKqkHJKn5s4HHBpNS0swNC18N6BawxQwaTapHFavZou3OIHYM8fPUEgE59Kr6N4O8L6PDdQ6ZoltbJdrsuACzeYv8AdJYk49hxXMW3jXxFrl9oNl4d07TYZtQsb6a5+3F2EEttPFCQNpG5Szt+h7EHqfC2tN4i8DWGvpF9na/sBcBM52FlzihqaWrAvJe6fb6jb6IjhLg2zSxQhTjykKqTnpxuUVerwf4fXnjKSTw3dRz6Ze6gdG1N2nuVl2BFuo8A/PuZiQQDkADHHHPT6j8TdQdNKi0nTEa4utN+3zl4JJlTLbVjCowIyf4iSB6GnKi72QWPUKWvMr3xdOslzr9vocEWoL4Zt7xUuC29XaaQGFiDjaCDyBnkn2ruvDEmsTaLBPrn2H7ZKBIRZoyxqpAIHzMSSOcnOD6VEoNIDToooqACiiigBKKKKb3AWiiikAUUUUAcN4j+HMGsR6xZrr+qWOlayzyX1lblQryMuGZWIyoOBkd8dq6nxHpFpr2h3WkX28QXKBWKHDKQQQwPYggH8K4zWfFNjo/xQvpNQj1B4LLTYLdnt4DJHD58gbdIc/KMoBmti7+IPhm215tHe4uGkS6WzlnSLMEU7DIjZ88N+FatT0AwT4Ku5vHnl65qWp65YX/hm+0+6nmUIqK8tsBGNowGZfMJPfb04rTi+HVjNZanFrOrX+q3WoWsdo13JtSSKKM5QJgYBB5z61P/AMJlY2X2uee4vdRE2ovZ2Nla2W6csiAuqKOXA5JY+9YfivxnputaNpL6bDqjq3iCK1ntxbETsYmPmxhM8kHgj1FV77sM3bTwbdx2d6LjxVqlxfXKxIt1sjTylQ5ACAbTuJO7PUHHFJoXgDSdJk02WG4uXlsY7lFJ2qrmcEOdoGB14A6VQ1H4k2S3OhTWdnfvp16t7NeStanNtFa5SUuM/KVkwD14+tdX4c1q217T/t1pb3kMW8qouYfLZh/eAycqexqXzpaiME+BI7W20pdD1zUNJudO02LSxcRBXM1vGMIHBGCwOSD2LNxzV/QPB+l6Jd2dzZvcF7XT5bEGR8mRZJVld29WLIOapzeMLHT5r25urm8vIH1VdMtLa3st0gnEW5kXHLg7WOT0PFbfhrW7LxBpK6lYrcJEXaNkuI/LkRlOGVl7EUm521AreH/D39iWmjafZald/wBn6Vp62KWzbSswVVVXc4zuAXtxyau+IdLt9c0DUNFu8/Z7+1ktpSOoV1Kkj3wa4Dxr4y07XrK00HS4NWKalqkNnDf/AGVltZyr7mCS5+b7npzzVXxh4kg1SHQre5XVtZ0nUtUup7hbKx5Npbq6+WygjKiZVyT1APpVKEm02B2Wu+B9B1bwjY+Fri22aXZSwSRRL/0yPyjP9a0b7Q7W61y31dpJY5rexnsoVQgIizNGWYD+8PKXHoM+tec+APG+gaN4agu9TtdZXWNUibU7xHti0pQn/Wct/qh91T6DgV2D+P8Aw79vNtG13NCmnx6lPeRwE21vbSLIyO8meMiNuPcetEozTsBh6x4MtdU1rwv4Z/s+c6J4djNxJcyZCz5Xatvn+IHOWHTHHWu08VaLbeItAutHvJJoorjY3mQkB0dHV0YZ7hlU/hWBbfErwvNY6jds99Amn2P9oSrLb4d7fON6AE7hniqfiX4j29r4c1C80vSdXk1C0ura3+yTWRWQ+c64YLnlSm4g9yAKLTbQFh/h7b3n9oTa1r2qaneXtmLQ3DsqGBQwdWjAHysGUHvkitXw54YOm6rNrGoateaxqckKwCe4CqIogSdqKOmSSSec1L4q8UaX4Z0y1vtWF2Fup47eKKGAvK0jkALsHfJ59K4/x54kg8SeD307T4tSsLqXWLXT7i3vIDBPGSRLgrnoUUH6GkueXoB1er+EtO1O61O4uZZ92pC0ScKRjZbuzqg9m3EN6iqmreB7S8nmvLbUr2x1B79b+O5jKkxyKgQLgjBXaAMe3WmR/ETw/LqcFnb2usPBc3f2O2vFsT9lll3bdqyZ5xznjsami8d6FJcThY9R+wwJI76mbUiyIj+/iXODjp0o99ARWHgSxgRzdalqF/cS6omqTTzspZ5UQIq8DAQYyB29al1LwbFqXiBtWvdWvpgqSi2hIUC2MibW2MBnGD0P61XsfiR4XurW8uPNvLdbS2S7ZZ4NrSQu21XQZOQTgduo9apeNPEH23RdIks7rWtOS/eUm1t7YpfThEyApz+7APLNn7tNc9wOj0jw1p+l3tldWzS5stNj02BCRtWJOn4nAz9BXAePtP16fxdrY0iHXLK8vrBLaCWxjU294ADjzJSMQsnTJ7E4zXoXgkakPCWl/wBsTGa+NsjTOWDEkjIyRwTjAJ7nJrYqVNxl3A5bw94L0/S7Wzjkd5mt9Ch0UrnCeUgYEjuC245+gqno/gBbG+0q4n8SaxeRaR5n9nwOyKkQeN4+cD5mCuQD29DXa0UueXcDiovALR2N4q+JNRN/fOhur0xx7p41XaEdcYYY6nqTz7VFc/DTTBcwyabqV5p8YsYrG4jRI386KMsVwWHyN+8k5H97pwK7qij2ku4HNv4Thm8UW2tXOo3VxFZ4aztHVdlu+3aSrAbsEc49a534jQ6kvjSwv7G21uCSOwkht7zSoRKZWdwXglBGIx8sZVzwCXz0r0aihTadwOH+HXgj+w9H0GTUp5JdU0+3mWQ7wytJKSXJPc44z9alg8AWyXqJNrWoz6NFePexaUxXyRKzl/mONzIHZmC9uOuK7Oih1JXuBxOp/DLwzqMmsyXUMjPq9/De3RDYyY2U7B6K23DY6g11ep2MV9pVxprM0UU8RhJj4KqRg4/CrdFJyb6gcZf+AY5JT/Zmv6ppEE1jDY3cVqV/fRRAqhBI+RtrMMj19q29T8N6Vf8AhCfwq0LQaZLa/ZdkJ2lI8cbT26VsUUc7A4tPASzyXk+s+ItU1W5utLm0tpJdihIZcbyqgcMcDJ74FXbnwXpdxHqEck1ztvxaLN8w+5brtRRx0I6+tdPRT55dwOQk8CWp8UXOsQ6ndQwXdyl3dWYjjKySqqrkORuUEKpIHcds0+/8C6ZdeGJNDW5uYs3w1CO5XaXjnDhw2CMEZUDB6jiusoo55dwOY03wdbW8dibq/uLye0vxf+YyIgeUAhflUYAAOAP1qXTfCOnWOo219HNcPLbz3Fwu9gQXmwGJ+gGB7V0VFLnYBRRRUgFFFFABSD7w+tLSD7w+tA47nN+Cv+P7xP8A9hEf+gCukHeub8Ff8f3if/sIj/0AV0g70kVMWiiimQRXSRSWs0c5AieNlkJOPlI55+lco/gPw3d2ennT7m/sktbZraGfT7vY0kDHJRmwQwzznqOxrpNc/wCQHqH/AF6y/wDoBrzjwZ4+t7P4Zz6nb6Tc32naFYnzrmOVQJplJLQoCMkgdT05ArSCla8QOzm8HaBLZ3Vm1o4gurKKxkUSE/uYzlFyeeD3rL8e+EIdR0DUItOszNd3/wDZ9vOpl27oLecMBkkYwrSd8ntzTz48gtYNUbWtIu9Nn0+OKX7OXErzLKdse3HctkY7YNR6l48fSor1NW8PXdpeWdsl7JbidXzab1WSVWAwTGGyydeg700p3AtWPgHQIYdQS7+26m2oWwtZ5L6fzH8kciNSANozz65703TPBfh9YL61a+v9UZjDBO11e+a8QiZZUj4wFwSrcjJBGTzUN38RtBgvvEFkPMln0SOKR1Qj/SPMAwqep3HaR6g1i2Xiq18Lz+LbzUbdvtF54qS2htxKB+9bT7VipfoAArEtjHHvTSmwOr8R+D9L1y+jvprjULO5WE27yWdx5RliznY/ByPyPvUel+EfCtv5FvZ20brplnNpYhEu4RwzBHeJh15Gw884I9azbH4jWWoWdoNO0ye61S6vXso7FJRjeg3OxkxjywoJ3Y5FZPhfxQbG/wDFt1PpN1/aF/4ois7fT9w3tN/Z9tkbum3CM27pjB70KM7WA6Gx+Hvh2107UrFxe3ceo2bWErXNxvdLYjHlIcDC/meBzV7xN4T03XruC9nuL+yvIYmhW4srjypGibqhOCCv4cZOKwJ/iXBYpriaxoV1p91pM9rb+S0yv9okuM7NjAY2DHLemT2rc8EeK7PxTBeG3hME9lP5M8fmCRclQwKuAAykEcjvkdqTU1qwJNO0BrHWLKS3uGj0zT7Fra2tfMZizswLSOT1IC4H+83tUXirR9D8Q3lvpl/qU0F2sbutvb3gjkliPDBk53IcdcfiKp6r45hspNVmh0q5u9L0aQR6nfJIAIGwGfamMvsUhmx0BrI8G3N5c/GfxoW01HtVWzEd59oUmNTbIQoXGcNndweM0JS3YG5c+APDc+qxX/k3MaR+QWtI5iLeVof9Uzp3K4XHP8K5zitG58M6RcQ30MsDFL65W5nG770i9D7VRvvF0dt4/tfCK6dJJJLbLcy3TTKiRqxcLhTy5zGc4Py5GetZsHxD86PSL6Pw5fHSdX1KGwsr0yqN3mSbBIyYyqdx60WmwN2y0HQZLmO8tdsjwahLeB0kDBbhgUfP5kYrzaz8DavLrGkWcmhahYxafrEWoNP/AGjE2nKI5RJ+4iDGUFsYwy4GTUnh/XNb0/xNoWl6dAJbPUNc1kXYMqpkJNkHkZ4yTx1zXfeLvE02h6lpOnWmi3Gq3WpySJEkUqxhNiFyWJB4wpqvei7IZbi8NaTFFaxJAwW11STVYhu6XLvI7N9Myvx71Sj8Kx2b6bbaVO1pp1vfyX11EHO6d2VsLn+7vIY/7uO9ZXhv4k2OrrbXFxpF7ptjd2Vxe2txOwPmJb484FRyuNwx/eBzU+m+OZrrVPD1rceGr2zt/EDuLG5kmUjYsMkwZ1AypKx8L1+bPap5ZoR1Or6fZ6tpdzpmoQLcWl1GYpom6Op6iszS/D/h3T9ehvLOCBNTtdNjsEIYeYlqp+QEdcZXr7GuWi+KEreCLLxVN4TvLe31GWCOxikvEBl8wZ3M2MRqPU9ar6t4kuNI+IWparDod1fxjw1b3dwscqr5MaNMzcnIZsdAOuKFCWqA3v8AhXPhw3yXBOoGGK7F7DZm5P2eGYNu3qmOOe2SKsXngXQZ4QsX2yznS9lvo7m1n2TRyy/6wqcEYbuCCOBWT4h+KWjaTqEtqtrJdC3t4ri6ZZQrIsgDKEUjMjYOcDFakHjO3ufHK+GLWwklU2qXLXhmVVw4JXah5YYHJHTOKf7zcC7pHhXSdK+xParO81kkixSzTGR2Mn32YnqTUnhm1fRtJtbHU9RS41Cd5JZHZ/8AWSuxdwgPO0FsAdgBWzXikPibxFe+KLKS80mS8ktPFF9Z2Ucc6ZdFGApOPlCgfeOaUU53A9BuPAegz6u+oO18I5LlbuWyW4xayTKQQ7JjrlVOM4OBxW7pWmWemC5WzjKC5uJLmXJzmR2LMfzNcld/ErTbfR9OunsZEvb64ltxZzTLH5Tx53l5MYCjAwcc7gO9TeH/AIiaXq11YR/ZZrSC+tp5Ip5WG3zYGImhx6qBnPQg8UOM7agdBe6Dpl5c39xcQs0moWX2G4IbG6H5uPb77c+9ZGr+APDuqXUc9yl2qiFIJ4IpysV1Gn3VlXHzAY7YrS8Na7/bXhlNdFjLawyrJJDHI4LPGpIV/bcBuA9CKwdD+IDX9lpGo3nhy903TtXYR2lxLMrEyH7qsoGVDHgHvSXP0A25/CuizahdX0lu3n3VzDdSkPgGSJdqHHbAp+seGNF1d79tQtTN9vtha3HzkZjByMY6EHuK5/TPiC95osGqS+G7y2F9dC00uE3CtJeSZcNwB8igRs2Tnjmn6j8QUsIJop9BvW1aC/t7GbTopFdw0xxG6tjDqeuR6U+WdwL1n4G0aG2uIbi41PUWuGiaSa8ujI+IjlFHAAAPPTuau6p4W0bUnvXu7dna9ntrifD43PbvviP4NWVN47trGPUYdY0u5sdSsjCPsSuJTP5xIiMbAAMCVYe2xvSm3/juPTLHWG1fRrmz1DSrVbp7JZRJ50bcBkcDBGeG4+XIotMDRtvB+kwa3Nq4kvpLl1nEQkuCy2/nf60xA8ru+pAwMYrY0qzTTtPt7KGWaVIECK8z73YDux7muQ1H4i2djpGj3M+n7b3VVd4rU3ibEVPvM0oG3HpxzUth4/t9Wi0tfD+kXOpXl/DLMbfzRELdImCOXcjA+YgLx83Wk4ze4CaB8P8AwfaXUF7ZLNdpaTs8EUl2ZYYZc8kIONwPrnFSxfDrw7HqMN3u1B47a6N5bWjXJNvbzEklkTHHJbqSPmOMVF8G7lbrwdcXflyQiTVb19kgwyfvTwahuPiH5cEOoR+HL2TSbjUl063vPOUeY5k8svsxkR5DYbPOPeqfPzNXAvz+DPDEV1dXWpNNcJfK9qIr26LRoJjho4weRvJxjJ68UWfgHQ4bO8tbmbU9SS6t1tWN7dmQpEpyqr0xg8g8nPeq3xjuGs/Dem3KW8ty0PiHS3EUX3pCLuP5R7miPx9HGUXUdFubFk1VdLvt0ysLSV4lljZiB8ysrryOhYChc7V0wNDw74M0nQ9ZbWYZ9QvNRa2Nobm8uPMfySyts6AYBUds+uam8S+FdO128hvZri/sryKJoRcWU/lSNETkoxwcrkk9OCTisa/+IPk6qtjY+Hr3UPN1ZtJt5YpVVZZkgeZ25HCLsALf7RPY1MfHlskM9vNpV0mtQ36af/ZgcM7TOodcPjBQoQ27GADStO9wNrSvDekaXcadPY2vkvp1pLZ22GJCxyOjvn1JaNST659al8O2Ol6foFtpOksjWFpF9ljCyB9oXgqT6jpXC+M/HWsQwWltpemPbaxb67ZWl/ZSTpgxTE4KyEYZX2ldwHBB9KZ8OfE8lhEdPutHuY7O61+8tY74yrs80zNhduM47bqfJLluB2ekeFNF0r7N9it3T7NbTW0WXziOV97j8WGaoX3gLQ7iGwS3l1HTpLG3a1imsrny5DCTkxscEMM89M+9Z+jfE7R9T8R2+lRW7rDdXclnb3JlBLSJuyWjxlUO1sMTzgetVLjx9BrPhLxFfJYajYW+muUWSG7VJ5QDgkDGYz7GjlqXA6dvCGgm3Nv9lcRmwj0/Hmk/uEYsq5OTnJPNbkMaxQpEgwiKFUewGBXOReLo5viHceEY9NlzbwrJLdtMqruYZCqh5YYP3hwDxW7plxcXVjHPc2b2UrZzC7BmXBIGSPUDP41EubqBZoooqACiiigBKKKKb3AWiiikAUUUUAclqfgz7d/bHmalj+1L+1uZP3GdsULg+V97nI3Dd23dDWRpXw1Sz8Uy6hLLpNxYNqUuogSacGuy0jtIYzKzEbQzHB25wAM8c+iUVaqSQHkOv2MnhLxBoJi1YW17El9KL+502S4t7jzpFLQ7I23LIPkxz8wRsdcDX+GvhLVI9I0LVtaunj1GK5v9QuInhAeSa7JILYOFKZ6c+ma9FZVbG5VbByMjODTqp1G1YDiLHwJNp8cDWmrxG4t7G8tYmlsw6Frm4WeRmXd8wJULt9O9bHgPw+/hrRGsZLmKZ5LiSciGIxwxbznZGhZtqjsM1v0VLm2rMDlNM8HfY7/T7uTUjMbTVLvUnXydvmPMzbB9442I23POevHStLwjoY0DQE0w3P2p98kkk3l7N7OxJOMnHUDr2rZopOTYHnmh+BPEFnB4e0288T202l+HXVrGKOwKyy7IzHEZXMhBKqewGTmrUfw/8rTobWHWCjQaNfabE/2bOHuZFkM2N3O0gjb3yea7miq9pIDzjX/hmLzWkvbK40vynsorOVL/AE/7S0ax8BojvAUkcEEEd60734f2lxpfiKwW9MUesW8FvHthAFukK4QYBwwzkkAKMEiu0oo9pLuB51p/w226Te215caRbz3YiiZtO0wQr5KEFlOXLEtjnnA9DWzf+DRea5c6nLqJ/wBI1aC/ePyf+WcUHlrFnd/fJfd+GO9dZRSdSQHAfE6DWNS8XeD9P0W6jtLiG6nv2mmtzNFhIXAVgCOCxHIIPpU1t4DuJ547/WtYF1fvqX9oXTRW/lozLCYY0Rdx2hUPU7iTzXcYGc4GfXFLT53ayA4DSPBGuxNollqfiO1uNI0W5eaG3isCktwCsgUSOZCBtLg5VedvamxeAtXk8DXXgm91+2fRRZ/Y7Py7IrMqAjYZG34fAABAAzzXoNFHtJAefaZ4CvrPStR2SeG49RvEji/daMBbGJTl0dC5Zt/f5sDAwOObf/CvrGTQND0m9db4abKWeWR5kYo33kTZICqkcYYsMdjXbUUe0l3AbGiRRrHGioiAKqqMBQOgA7CnUUVmAUUUUAFFFFABRRRQAUUUUAFFFFABRRRQAUUUUAFFFFABRRRQAUUUUAFFFFABSD7w+tLSD7w+tA47nN+Cv+P7xP8A9hEf+gCukHeub8Ff8f3if/sIj/0AV0g70kVMWiiimQRXkIubOe2ZiomjaMkdQGBGf1rh7b4Z6fZ6Tf6TY6lc21hqFn5F1bqg2NJn/XqP4XxkHsfwrvQMnA615n4U8cTXHj7xUNVlW30OO3M+myucIYrYhJpB9WkH/fNaQ5rOwHS+IPBtlrN1qdzNdXEUl9bQwq0eA0DROzJIp9ct37UmieFrmPVZ9W8RawdcvJLQ2SZthDFHAxBdQgJyXKruOf4RgCuV8AfECWaHxdq3ibzbVIdWhjsbLYTKsUlvE0UYTqXbJJHrurdufiNpNouqC903VrWXS4YZbmGa2KviZ9kYUfxZOcY9DVOM1oBW0j4V+H9ObQWjluZW0e6muleRstcO7Fh5h/iCsSQD61a1vwHaak17NDqLQX0usjV4pWhWVYZfs6QFGQ8MhRDkHBy2c8Crq+MrX+1NN0ttJ1Zb2+XzfI+zHfBFvKCWQfwqSD9K5rwH4sso/EeuRXcGoKdW8SS29vdNAfs+9LdVEYfp/wAsJD9T70e+9QNVfAt1Ha2k8PiBotatLuS5ivEso1iXepVo/KUj5NpIwWJHXNYniPwnPoOkHUjqeq3+oya8mqS6hBbeZJav9nEJYQLkyR4QLsHzAMOTtzXfeItcsdDt4JLsTSS3MohtoIIy8s0h/hVRyf6Vzk3xK0e3h1J5tO1eKXTriC2mt2tWEplm+4qr1bjDcdiKIym9QOX8M+E7vxV/wk+oajqOoE3t5Yz6ff3OnmBxJbhuRbyjIjyQNrdQTzXoPg/QZ9Diumu9RW+uLqXzHaO1S3jQAABURc4GB3JyST7VTuvHFjA/kvpesSXUdv8Aabq3itWeS1jPTzAPuscZC9abpnjzS9Sm0OGystRnk1iyivkWOAsYIJM+W8n90Eqw9sUSc300Araz4FuLyfVre08QT2Oj61IZNSsVt1YyFlCyeXJkeWHUBTwfUYNbejeHbbS/EOsaxBK5bVPI3RbQFjEUSxgD6hQabofiaz1nWL/T7K2vGSycxvdGIiB3GNyq3cjI4+vpRrfiay0zU00tba9vr5oTcNBaQGRo4gcb2x0GQQPXFS3PYDP8TeDjr3iTT9SutUP2SymjnjtTaoXSRCTlJfvKGyAynO4DHFZ1r8PbqFtIs28T3T6No9/Fe2NiLdQQY33KkkmfnUduAR6mp7P4kaTfQ6M9hpmr3T6wLlrWGO2JcLBKscjOP4AGbqauReO9GluYFjhvzZz3Qs4r/wCzt9maYnAUP05bjPTNV+8WgCWXgmztdX07UVvJmexvL26RSowzXLbmB9hjitfUtGivtc0vVXmdJNPMpRAOH8yNkOfoGzWVZ+O9BuItLLSvBLqWpTaZFDIMOs8RkDhh2AMZ5/2l9ax7v4gSXfizRNL0HT57myub+4gurvYPLMcUZ3Mh9A+3J9AaVptgX9K8A6Xa6do9i13NcwaZZXtiAQP3iXOwPn0I2cVHpHge/ttY0G81DxRc39voLP8AYLb7OsY2tC8I8w5O9gr8MMdDwc5rK+C/iuzvNF0vTJLXUYLvVEutTgkuLdkjuFaUyOUY8HHmr+ddjrV95fiDRNMjvJreW5mkkKJErLLGkbEqxP3RkqcjnIA705OabQGXN4MdPAGm+EbHVvJgsbaO1Zp7RJ0uI1XbiSNuD68EYNN0/wAC6dY2N1p8N9OUuNEXSTuwWWMeZ84/7+HjoMAVqeD/ABNZ+KLKS+0+1vEtAw8meaIqlwhGQ8Z7gj8q5bWdR+z+LvFGom8ntVt7XTNMt5YoxI0c007qSFPByZIevoaFzaoCfUPhzv1Ca50zWvsK3dvDBeK9jHMzeWoUPGzf6ttoweGHfFXtT8F/bfFGm61canJNBpTrNa2wtoxKjLGU2rMMEIwYkqRgtzkDiobz4j6PZalPp8thrE7W96NPaaGyaRJLjoEUjqxPap4fFlnrUGkf2fcX9hLd6s9iyPbDzA8QcyI6t0X5MZHqPWj94Bt+Fk1dNEhOvSrJqLlnmCY2x5PCDHUAYrJ0zwVZ2Oqx6gl5M7pqtxqQUqMF5uq/QVheGPiUtzZzSavp90l1cX9wNPtYYwzvbRnG/jsOcsepIFbdt4/0O9ttOl0uO/1KW/ha4jtra3Z5UjVirM6j7uGBXnqQR2pOM02BRv8A4fW80dtJp+qCC/s7ya4jmmtknQiUfPG8ZIyOhHIIIB9qyPGng83ujeHfCKy3d5dvqf2qfU44hELZFO6X7gCoGDBQh6jjJxW58ILoapoeqa8PM26rq9xcoHUqyqAsYUg9MFDx65rG8E+LrOzuNdu7611EW954iuLcXvkEwLtkMceW6BcKOe1WnJN+Qz0S6hji0qW2toQkcduY4o0HCqFwqgewwK878AeDNVn8M+GDrmuXcllp8SXEOmyWojeOYD5PMbOWCHkDaD6k100fjfSpNIjvo4blpZNTOlraBf3pnDlSMegUFyf7ozWn4j16x0KG3a7E0s91KIba2gjMks7+iqOvue1ZpyWgjJn8GRf8IxpmlWepTWt3pVx9psb0IGaOT5wcr0ZSsjKRkdc9QK5vxZ4Q1OO1trj+1ry81q/1yxkuNQgtgvkJHIAm2P5gqKCSck57mt6y+IWk3OqJp72Wo2sh1JdMc3EJTyrhoTMqtnplBkHvketTf8J5pLMY7e3vrqV7yS0to7eEu1yUHzugH8A7t0qk5pgU28AyXkWo3Osa9Pd6xeNCYr6KARC1EJJjEaZbgFnJyTne3TtPbeE9Rb+0r288Tvc6zdwrbLdpaIqQRqdxjERLAhjjdk8jGMUy18ZWeux2KWEmo6bJNrQ04iW1AfeilpFZW+6oIKk9QRWX4I8S2ljo/nPDeXt/ruo3d5DbW0RkkKK3llyB0UeWBnpkgd6fv2AWP4Y29lYaf/Z+rQ2uo2lxcSiV7BHt389izxiAnCqDyoDce9Xx4JvLFdOu9K8TSWep2sUkE11JaRulykjhiGjBUDDAbcHgZHOaw9f8Z2eu3fg250+y1R4ZNbucQC3Imd7XKtlOoAYmtHxN4gsfEWn6HBbNNbiXxDHb3UVwpjeB7dWumVweRxErfQg96fv6XGdP4L8OxeGdAGkJeT3y+dLM80+N7mRixzjjvXOP8PLl1g08+J7oaJa6gL+2shbqGRxL5nlmTPzRglsDAI454rS0T4gaDrGsWen232tDqCyNYzSwlY7kIMttP05HqKveJ/FFnoN/puny2d/e3WpNItvDZwGVzsALEgdB8w5qPfT8xFvxJpEWt29pDNM8QttQtr5SozloZVkC/QlcVyvxA0GODwt4qWC1udRuvEV3C0cKRk+VN5UMKOCPuhfJEm49xjuKvHxZZapB4eu9Ku7tE1EzTJEsALSLFGzNG4PKfdxxznFY/gf4kS6ppukpqWj6h/aWo2pvwsMOY47ZpGCSMRwq7R1PXBNOMZrX+v60AZrvhO9sLX4e6Ho15dW8mnX8zS38cXm7X+xXGXkz1V3O05IzuwCDitIeAJGtp7qbX7hvEEt+t+NUWBRskVAioI8keXsAXbnnGc5rRsPHGj3l9aQJDfxW19M0Fney27LBcSKCdqseOdpwe+Kqv8RNHzYyRWOqS2moXS2tneC1YQzyHONrdMHBwe+OKLzAiXwCLiT7bq+sz32pvqFrey3KwiNSLckxxKmTtQFnPUnLHmr8Pg60jtLO2+1Sstrqz6oMqPmZnLFD7c4qBfiF4ebV4bBGunjmvfsEd2Ij5DXHPybvqMZ6Z4pujfELR9U1K2sorPU4lurqa1t7mW2YQSyR9Qr9D7Uv3gFbQfh+2kavDJBrWdLt7qS6gtBYxCUFyx2NN1ZAXYgYB+7zxzCfhtHcT6xc6lrUl1danafY3nS1jicx7w+6TbxJICAA2Bxxiu/ope0kBympeDzqPjex8R3mqGSOwn+0WsH2ZBJE3llCglHzGI5LFCD8xzngCug0i3u7XTore+vmv7hd2+4aMIXySR8o4GAQPwq3RUuTYBRRRUgFFFFACUUUU3uAtFFFIAooooAKKKKACiiigAooooAKKKQ0ALSGkpDTC19xaKQH16Vz/iDxn4d0M4vtRi39lQ5P5VrRoVa8rQhcqnSqVHaEToaK89j+LXhmSXarswzxjjNdVoXiPSdaiaTT7pZNv3kPDL9RW9bA4mirzga1MJVpq8om1RTAcjg5pa4jAdRTaKAHUU2igB1FNooAdRTaKAHUU2igB1FNooAdRTaKAHUU2igB1FNooAdRTaKAHUU2igB1FNooAdRTaKAHUU2igB1NH3x35oo9aGC3Rzvgr/j/APE//YSXv/sCujHSuM+GLs1x4p3MTjVeM/7orsRQi6nxD6KbRQQRahHcTafcw2twLa4khdIpiu7y3KkBsZGcHBxkdK4a9+GOn3el+FNNlvJDb6JJuuQFx9tQ5Zo2/wBlpMMRzkDFd9RVRk47AcHrXgK+m17UvEGl6vbwahPqltqNqs9qXijaK3WEq+GBbcATkbSM96cvgfU726vb7XNbtri5vr3T7iZILMpGqWchkjiUFycbjnJJ713VFV7SQHHeKPCGoa74tsNUk1CyitbGaOe2ZLQi8hZR8yLMGxsY8kFTTtO8ELa2/h2Br9ZE0fUbnUXHk4E8s3nc/e+XBnb16DpXX0UueVrAcH8VLn7HrXhu+iv0026tJp5ILm6tXntTuiKPHIEIKkqTg+tZ3gbQL/X4n1/Vb0sZfEf9qAm0Ma3EcVv9nRUQnKJkFhnJIAPevS5I45F2yRo6+jKCP1pw4AA4A4ApqpaNkBxGs+E/Ej6nrzaFr1hY2muIPtDTWTSzwOFK7o2DqDwejA4qGfwBdy6xocn9pWaWWirELOSOzK3kYSPYYxLvwY2PzFSp9K72ij2kgOQ8IeEb3SvFWo+ItRvbGW6vIvJdbG0Nuk3zAiWVSzBpAAF3DHGfXjmfGmrXOj+ONduNN1WKwuprKKBoLvTpZzcnZlXtyjAZydhB/iBNeq01o43dXeNGZfusVBI+h7UKprdgcZ8P/CUunWmj6hfzP9oj0QWskDIA6SSuJZiWBxktgYA421X0PwTr1vaaTomq67ZXOg6ROk1vFDZGOefy23RCV95XAPXaozXe0Ue0kB5xrPwrtr+TxJcRapNb3Oq3KTWciAZ08fu/OMfo0hViT7r6VsXXgeMXVo2m3qWVtY6NPptrB5G4I8hH74nIzgBuOM7jzXX0Ue0l3A5rSfCUWn6xot7HcqYdH0n+zbeERYxnaGbOeMhFGMdutWdX0K6vPEUetW2orbTwaZcWduDDvEcsrRsJTzzt8vG3vk81uUVPMwOW+HvhSbw02qXFxNZ+dqM4mkgsbcwW0bBQCUjLNgtjJ5xknimT+DDPc3k0mogi712LVZF8n+CONFWIfN/ejDbvcjFdZRT53e4HIW3gqSKXT3bVA32fW59YuAIMefJIdwX73G1uc859qdpHg2XT7vTLj+1Fkawn1G5/498b5bqbzFb73SMErjnIx0xXW0Uc8gPLrj4UvHb6IsMmgapLYWMlnN/bWkC6jffJ5nmopYbHB46kEVq2vgrW9D1CK68K6tpdp5mnRWN0J9MULmNnYSxrEyKpzIx24Iz+Oe8op+1kwMnwXov/AAjnhew0T7Sbo2qsGmKbfMZnZ2bHbJY1x+k+A/EFvpFj4f1fxHZXWg2lx9qm8qyaKe5IYvsZvMKqm49hkgDmvRqD0pKbVwOA8A6Jb3/i/WfGy+eLO5un/s23kXaqttWOa4C4yC/lqo9lJ/jNbnjDQtUv9V0jWtDvrS11DTGlCrdwGWKSORdrAhWUg46EGuiUBQFUAAdABgCloc3e4HAX3w9vNQ8J6vpt/rxbVNT1WPU2v7eDyvIkURJiNcnGI49oOe/Oe97UPCWoWOqaTqPhG706xew099OMN3atLG0LOHyNrKQ25Qc5wcmuxoo9pIDidH8CXVlDp/n64Lq4tZtRuZZjbbfOnunLK+N3yhMkY78dKitfBetaLdaddeHNX09JYbA2Nz9ss2kV1Mm/egV1KnOeCSDmu7op+0kB51Z+AvEGjtot5pHiOylvtNguI5GvbEslw87lpJCFcFe2ADVu3+Hm+3iGo6u9xcSNeT38qxbTPcXEPkl15+QLH8oHPQc+vdUUe0kBwHw/+HzeH9St728g8MK9pAYY5NN0OK2mmJ48ySTls47KVB756V099ob3Hiy18QLdhHtNPuLSCPy87WmaNmfOf+mScY/Gtqik5tu4HDab4BfT9P061tdWCNYaRPYRP9n582VsmY/N2BI2/rVjRPAsGn2t1ayXxlim8P2+hJsi2NHDEki7gcnkmRj7cda7Gij2kgPPF8L69b6XajxHqkGqaboVs7Wtrp9mYp7lljKoXYuRuC9AoXLYPtXMeC3v9Vv/AAb4fh1q21TStG23JNtpslu6LEm2Lz2diA/J+VQOQe2K9qpkcccefLjSPJydqgZ/KqVV2A838LfDL+x9ahuJI/DMsFrdy3UNyuhxfbpSzMyiSZs/dZuqhWO1eRznZ0bwONOtfCVu2oLMvh6OUt+42/apnj2iQ8/Lg/Njn612VFJ1JMCppKX8dhGmqXEFxdgtvkhjMaEbjtwpJPC4HXkgn2q3RRUAFFFFIAooooAKKKKAEooopvcBaKKKQBRRRQAUUUUAFFFFABRRRQAUhoooASkNFFKWw47oz/EP/IGuf92vk/xh/wAhmT/fNFFfccK7M+jyb4zHi/1q/WvUvgv/AMjV/wBsqKK9fPf4LPUzb+EfQFr9wVPRRX5ifDhRRRQAUUUUAFFFFABRRRQAUUUUAFFFFABRRRQAUUUUAFFFFABRRRQAUUUUAFFFFABRRRQAUUUUAFFFFDBbo4v4Xf8AHx4q/wCwqf8A0EV2YoooRdT4haKKKCAooooAKKKKACiiigAooooAKKKKACiiigAooooAKKKKACiiigAooooAKKKKACiiigAooooAKKKKACiiigAooooAKKKKAHUUUUAFFFFABRRRQAUUUUAFFFFABRRRQAUUUUAFFFFAH//Z"/>
          <p:cNvSpPr>
            <a:spLocks noChangeAspect="1" noChangeArrowheads="1"/>
          </p:cNvSpPr>
          <p:nvPr/>
        </p:nvSpPr>
        <p:spPr bwMode="auto">
          <a:xfrm>
            <a:off x="-11982" y="-144463"/>
            <a:ext cx="529507" cy="597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3495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Inferring and Forming a Hypothesis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Inference:  </a:t>
            </a:r>
            <a:r>
              <a:rPr lang="en-US" sz="2400" dirty="0"/>
              <a:t>a logical interpretation based on what scientists already know</a:t>
            </a:r>
          </a:p>
          <a:p>
            <a:r>
              <a:rPr lang="en-US" sz="2400" dirty="0"/>
              <a:t>Inference + Imagination </a:t>
            </a:r>
            <a:r>
              <a:rPr lang="en-US" sz="2400" dirty="0">
                <a:sym typeface="Wingdings" panose="05000000000000000000" pitchFamily="2" charset="2"/>
              </a:rPr>
              <a:t> Hypothesis</a:t>
            </a:r>
          </a:p>
          <a:p>
            <a:r>
              <a:rPr lang="en-US" sz="2400" b="1" dirty="0">
                <a:solidFill>
                  <a:srgbClr val="FF0000"/>
                </a:solidFill>
                <a:sym typeface="Wingdings" panose="05000000000000000000" pitchFamily="2" charset="2"/>
              </a:rPr>
              <a:t>Hypothesis:</a:t>
            </a:r>
            <a:r>
              <a:rPr lang="en-US" sz="2400" dirty="0">
                <a:sym typeface="Wingdings" panose="05000000000000000000" pitchFamily="2" charset="2"/>
              </a:rPr>
              <a:t>  a scientific explanation for a set of observations that can be tested in ways that support or reject it</a:t>
            </a:r>
            <a:endParaRPr lang="en-US" sz="2400" dirty="0"/>
          </a:p>
        </p:txBody>
      </p:sp>
      <p:pic>
        <p:nvPicPr>
          <p:cNvPr id="4" name="Picture 3" descr="Concierge vs. Wizard of Oz Test - What's the Difference?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3000">
            <a:off x="6119446" y="4480609"/>
            <a:ext cx="2510204" cy="1705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4648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Inferring and Forming a Hypothesis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0031" t="301"/>
          <a:stretch/>
        </p:blipFill>
        <p:spPr>
          <a:xfrm>
            <a:off x="2028090" y="2157046"/>
            <a:ext cx="4783017" cy="3992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6533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Designing Controlled Experiments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A </a:t>
            </a:r>
            <a:r>
              <a:rPr lang="en-US" sz="2400" b="1" dirty="0">
                <a:solidFill>
                  <a:srgbClr val="FF0000"/>
                </a:solidFill>
              </a:rPr>
              <a:t>controlled experiment</a:t>
            </a:r>
            <a:r>
              <a:rPr lang="en-US" sz="2400" dirty="0"/>
              <a:t> should test the hypothesis while changing only 1 variable.</a:t>
            </a:r>
          </a:p>
          <a:p>
            <a:r>
              <a:rPr lang="en-US" sz="2400" dirty="0"/>
              <a:t>Examples of variables:  temperature, light, time, nutrient availability, etc.</a:t>
            </a:r>
          </a:p>
          <a:p>
            <a:pPr marL="0" indent="0">
              <a:buNone/>
            </a:pPr>
            <a:endParaRPr lang="en-US" sz="2400" dirty="0"/>
          </a:p>
          <a:p>
            <a:endParaRPr lang="en-US" sz="2400" dirty="0"/>
          </a:p>
        </p:txBody>
      </p:sp>
      <p:pic>
        <p:nvPicPr>
          <p:cNvPr id="5" name="Picture 4" descr="microBIO: La variable invisible: los microbios del ratón ..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5291" y="4428717"/>
            <a:ext cx="4159293" cy="2183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66331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tint val="100000"/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801</TotalTime>
  <Words>743</Words>
  <Application>Microsoft Office PowerPoint</Application>
  <PresentationFormat>On-screen Show (4:3)</PresentationFormat>
  <Paragraphs>109</Paragraphs>
  <Slides>29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Calibri</vt:lpstr>
      <vt:lpstr>Century Gothic</vt:lpstr>
      <vt:lpstr>Roboto</vt:lpstr>
      <vt:lpstr>Wingdings 3</vt:lpstr>
      <vt:lpstr>Ion</vt:lpstr>
      <vt:lpstr>Chapter 1</vt:lpstr>
      <vt:lpstr>1.1 What is Science?</vt:lpstr>
      <vt:lpstr>The Scientific Method</vt:lpstr>
      <vt:lpstr>Scientific Method</vt:lpstr>
      <vt:lpstr>Observing and Asking Questions</vt:lpstr>
      <vt:lpstr>Observing and Asking Questions</vt:lpstr>
      <vt:lpstr>Inferring and Forming a Hypothesis </vt:lpstr>
      <vt:lpstr>Inferring and Forming a Hypothesis</vt:lpstr>
      <vt:lpstr>Designing Controlled Experiments</vt:lpstr>
      <vt:lpstr>Designing Controlled Experiments</vt:lpstr>
      <vt:lpstr>Designing Controlled Experiments</vt:lpstr>
      <vt:lpstr>Collecting and Analyzing Data</vt:lpstr>
      <vt:lpstr>Collecting and Analyzing Data</vt:lpstr>
      <vt:lpstr>Drawing Conclusions</vt:lpstr>
      <vt:lpstr>Communicating Results (1.2)</vt:lpstr>
      <vt:lpstr>Scientific Theories</vt:lpstr>
      <vt:lpstr>Science and Society</vt:lpstr>
      <vt:lpstr>Studying Life (1.3)</vt:lpstr>
      <vt:lpstr>Characteristics of Life </vt:lpstr>
      <vt:lpstr>Characteristics of Life</vt:lpstr>
      <vt:lpstr>Characteristics of Life</vt:lpstr>
      <vt:lpstr>Characteristics of Life</vt:lpstr>
      <vt:lpstr>Characteristics of Life</vt:lpstr>
      <vt:lpstr>Characteristics of Life</vt:lpstr>
      <vt:lpstr>Characteristics of Life</vt:lpstr>
      <vt:lpstr>Characteristics of Life</vt:lpstr>
      <vt:lpstr>Characteristics of Life</vt:lpstr>
      <vt:lpstr>Scientific Measurement</vt:lpstr>
      <vt:lpstr>Safety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</dc:title>
  <dc:creator>Natalie Warren</dc:creator>
  <cp:lastModifiedBy>Natalie Warren</cp:lastModifiedBy>
  <cp:revision>20</cp:revision>
  <cp:lastPrinted>2021-08-07T23:57:11Z</cp:lastPrinted>
  <dcterms:created xsi:type="dcterms:W3CDTF">2021-08-06T17:18:04Z</dcterms:created>
  <dcterms:modified xsi:type="dcterms:W3CDTF">2021-08-08T00:00:40Z</dcterms:modified>
</cp:coreProperties>
</file>