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Coming Soon" panose="020B0604020202020204" charset="0"/>
      <p:regular r:id="rId37"/>
    </p:embeddedFont>
    <p:embeddedFont>
      <p:font typeface="Patrick Hand"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7IBiLrMTD1Fgf5p+796GnQESv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5f5eccb919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25f5eccb919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5f5eccb919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25f5eccb919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 name="Google Shape;5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4"/>
        <p:cNvGrpSpPr/>
        <p:nvPr/>
      </p:nvGrpSpPr>
      <p:grpSpPr>
        <a:xfrm>
          <a:off x="0" y="0"/>
          <a:ext cx="0" cy="0"/>
          <a:chOff x="0" y="0"/>
          <a:chExt cx="0" cy="0"/>
        </a:xfrm>
      </p:grpSpPr>
      <p:sp>
        <p:nvSpPr>
          <p:cNvPr id="45" name="Google Shape;45;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
        <p:cNvGrpSpPr/>
        <p:nvPr/>
      </p:nvGrpSpPr>
      <p:grpSpPr>
        <a:xfrm>
          <a:off x="0" y="0"/>
          <a:ext cx="0" cy="0"/>
          <a:chOff x="0" y="0"/>
          <a:chExt cx="0" cy="0"/>
        </a:xfrm>
      </p:grpSpPr>
      <p:sp>
        <p:nvSpPr>
          <p:cNvPr id="21" name="Google Shape;2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6" name="Google Shape;36;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a:spLocks noGrp="1"/>
          </p:cNvSpPr>
          <p:nvPr>
            <p:ph type="pic" idx="2"/>
          </p:nvPr>
        </p:nvSpPr>
        <p:spPr>
          <a:xfrm>
            <a:off x="5183188" y="987425"/>
            <a:ext cx="6172200" cy="4873625"/>
          </a:xfrm>
          <a:prstGeom prst="rect">
            <a:avLst/>
          </a:prstGeom>
          <a:noFill/>
          <a:ln>
            <a:noFill/>
          </a:ln>
        </p:spPr>
      </p:sp>
      <p:sp>
        <p:nvSpPr>
          <p:cNvPr id="40" name="Google Shape;40;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 name="Google Shape;7;p30"/>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p30"/>
          <p:cNvSpPr txBox="1"/>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9" name="Google Shape;9;p30"/>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0" name="Google Shape;10;p30"/>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a:solidFill>
                  <a:srgbClr val="888888"/>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youtube.com/watch?v=BD1N16_vHt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drive.google.com/file/d/1Tk3W-PNVkfj3fOFNhBo4b-5h-01-_xpR/view?usp=shar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mailto:carrie.mattox@acboe.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pic>
        <p:nvPicPr>
          <p:cNvPr id="107" name="Google Shape;107;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8" name="Google Shape;108;p10"/>
          <p:cNvSpPr txBox="1"/>
          <p:nvPr/>
        </p:nvSpPr>
        <p:spPr>
          <a:xfrm>
            <a:off x="4286250" y="1714500"/>
            <a:ext cx="36195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4400"/>
              <a:buFont typeface="Calibri"/>
              <a:buNone/>
            </a:pPr>
            <a:endParaRPr/>
          </a:p>
        </p:txBody>
      </p:sp>
      <p:sp>
        <p:nvSpPr>
          <p:cNvPr id="109" name="Google Shape;109;p10"/>
          <p:cNvSpPr txBox="1"/>
          <p:nvPr/>
        </p:nvSpPr>
        <p:spPr>
          <a:xfrm>
            <a:off x="3017525" y="1765925"/>
            <a:ext cx="5435100" cy="3823200"/>
          </a:xfrm>
          <a:prstGeom prst="rect">
            <a:avLst/>
          </a:prstGeom>
          <a:noFill/>
          <a:ln>
            <a:noFill/>
          </a:ln>
        </p:spPr>
        <p:txBody>
          <a:bodyPr spcFirstLastPara="1" wrap="square" lIns="91425" tIns="91425" rIns="91425" bIns="91425" anchor="t" anchorCtr="0">
            <a:noAutofit/>
          </a:bodyPr>
          <a:lstStyle/>
          <a:p>
            <a:pPr marL="457200" lvl="0" indent="-431800" algn="l" rtl="0">
              <a:spcBef>
                <a:spcPts val="0"/>
              </a:spcBef>
              <a:spcAft>
                <a:spcPts val="0"/>
              </a:spcAft>
              <a:buClr>
                <a:schemeClr val="dk1"/>
              </a:buClr>
              <a:buSzPts val="3200"/>
              <a:buFont typeface="Patrick Hand"/>
              <a:buChar char="●"/>
            </a:pPr>
            <a:r>
              <a:rPr lang="en-US" sz="3200">
                <a:solidFill>
                  <a:schemeClr val="dk1"/>
                </a:solidFill>
                <a:latin typeface="Patrick Hand"/>
                <a:ea typeface="Patrick Hand"/>
                <a:cs typeface="Patrick Hand"/>
                <a:sym typeface="Patrick Hand"/>
              </a:rPr>
              <a:t>Use kind words and actions.</a:t>
            </a:r>
            <a:endParaRPr sz="3200">
              <a:solidFill>
                <a:schemeClr val="dk1"/>
              </a:solidFill>
              <a:latin typeface="Patrick Hand"/>
              <a:ea typeface="Patrick Hand"/>
              <a:cs typeface="Patrick Hand"/>
              <a:sym typeface="Patrick Hand"/>
            </a:endParaRPr>
          </a:p>
          <a:p>
            <a:pPr marL="457200" lvl="0" indent="-431800" algn="l" rtl="0">
              <a:spcBef>
                <a:spcPts val="0"/>
              </a:spcBef>
              <a:spcAft>
                <a:spcPts val="0"/>
              </a:spcAft>
              <a:buClr>
                <a:schemeClr val="dk1"/>
              </a:buClr>
              <a:buSzPts val="3200"/>
              <a:buFont typeface="Patrick Hand"/>
              <a:buChar char="●"/>
            </a:pPr>
            <a:r>
              <a:rPr lang="en-US" sz="3200">
                <a:solidFill>
                  <a:schemeClr val="dk1"/>
                </a:solidFill>
                <a:latin typeface="Patrick Hand"/>
                <a:ea typeface="Patrick Hand"/>
                <a:cs typeface="Patrick Hand"/>
                <a:sym typeface="Patrick Hand"/>
              </a:rPr>
              <a:t>Follow directions quickly. </a:t>
            </a:r>
            <a:endParaRPr sz="3200">
              <a:solidFill>
                <a:schemeClr val="dk1"/>
              </a:solidFill>
              <a:latin typeface="Patrick Hand"/>
              <a:ea typeface="Patrick Hand"/>
              <a:cs typeface="Patrick Hand"/>
              <a:sym typeface="Patrick Hand"/>
            </a:endParaRPr>
          </a:p>
          <a:p>
            <a:pPr marL="457200" lvl="0" indent="-431800" algn="l" rtl="0">
              <a:spcBef>
                <a:spcPts val="0"/>
              </a:spcBef>
              <a:spcAft>
                <a:spcPts val="0"/>
              </a:spcAft>
              <a:buClr>
                <a:schemeClr val="dk1"/>
              </a:buClr>
              <a:buSzPts val="3200"/>
              <a:buFont typeface="Patrick Hand"/>
              <a:buChar char="●"/>
            </a:pPr>
            <a:r>
              <a:rPr lang="en-US" sz="3200">
                <a:solidFill>
                  <a:schemeClr val="dk1"/>
                </a:solidFill>
                <a:latin typeface="Patrick Hand"/>
                <a:ea typeface="Patrick Hand"/>
                <a:cs typeface="Patrick Hand"/>
                <a:sym typeface="Patrick Hand"/>
              </a:rPr>
              <a:t>Always raise your hand to speak.</a:t>
            </a:r>
            <a:endParaRPr sz="3200">
              <a:solidFill>
                <a:schemeClr val="dk1"/>
              </a:solidFill>
              <a:latin typeface="Patrick Hand"/>
              <a:ea typeface="Patrick Hand"/>
              <a:cs typeface="Patrick Hand"/>
              <a:sym typeface="Patrick Hand"/>
            </a:endParaRPr>
          </a:p>
          <a:p>
            <a:pPr marL="457200" lvl="0" indent="-431800" algn="l" rtl="0">
              <a:spcBef>
                <a:spcPts val="0"/>
              </a:spcBef>
              <a:spcAft>
                <a:spcPts val="0"/>
              </a:spcAft>
              <a:buClr>
                <a:schemeClr val="dk1"/>
              </a:buClr>
              <a:buSzPts val="3200"/>
              <a:buFont typeface="Patrick Hand"/>
              <a:buChar char="●"/>
            </a:pPr>
            <a:r>
              <a:rPr lang="en-US" sz="3200">
                <a:solidFill>
                  <a:schemeClr val="dk1"/>
                </a:solidFill>
                <a:latin typeface="Patrick Hand"/>
                <a:ea typeface="Patrick Hand"/>
                <a:cs typeface="Patrick Hand"/>
                <a:sym typeface="Patrick Hand"/>
              </a:rPr>
              <a:t>Complete your work neatly and on time. </a:t>
            </a:r>
            <a:endParaRPr sz="3200">
              <a:solidFill>
                <a:schemeClr val="dk1"/>
              </a:solidFill>
              <a:latin typeface="Patrick Hand"/>
              <a:ea typeface="Patrick Hand"/>
              <a:cs typeface="Patrick Hand"/>
              <a:sym typeface="Patrick Hand"/>
            </a:endParaRPr>
          </a:p>
          <a:p>
            <a:pPr marL="457200" lvl="0" indent="-431800" algn="l" rtl="0">
              <a:spcBef>
                <a:spcPts val="0"/>
              </a:spcBef>
              <a:spcAft>
                <a:spcPts val="0"/>
              </a:spcAft>
              <a:buClr>
                <a:schemeClr val="dk1"/>
              </a:buClr>
              <a:buSzPts val="3200"/>
              <a:buFont typeface="Patrick Hand"/>
              <a:buChar char="●"/>
            </a:pPr>
            <a:r>
              <a:rPr lang="en-US" sz="3200">
                <a:solidFill>
                  <a:schemeClr val="dk1"/>
                </a:solidFill>
                <a:latin typeface="Patrick Hand"/>
                <a:ea typeface="Patrick Hand"/>
                <a:cs typeface="Patrick Hand"/>
                <a:sym typeface="Patrick Hand"/>
              </a:rPr>
              <a:t>Keep your classroom clean.</a:t>
            </a:r>
            <a:endParaRPr sz="3200">
              <a:solidFill>
                <a:schemeClr val="dk1"/>
              </a:solidFill>
              <a:latin typeface="Patrick Hand"/>
              <a:ea typeface="Patrick Hand"/>
              <a:cs typeface="Patrick Hand"/>
              <a:sym typeface="Patrick Hand"/>
            </a:endParaRPr>
          </a:p>
          <a:p>
            <a:pPr marL="457200" lvl="0" indent="0" algn="l" rtl="0">
              <a:spcBef>
                <a:spcPts val="0"/>
              </a:spcBef>
              <a:spcAft>
                <a:spcPts val="0"/>
              </a:spcAft>
              <a:buNone/>
            </a:pPr>
            <a:endParaRPr sz="3000">
              <a:solidFill>
                <a:schemeClr val="dk1"/>
              </a:solidFill>
            </a:endParaRPr>
          </a:p>
          <a:p>
            <a:pPr marL="457200" lvl="0" indent="0" algn="l" rtl="0">
              <a:spcBef>
                <a:spcPts val="0"/>
              </a:spcBef>
              <a:spcAft>
                <a:spcPts val="0"/>
              </a:spcAft>
              <a:buNone/>
            </a:pPr>
            <a:endParaRPr sz="3600">
              <a:solidFill>
                <a:schemeClr val="dk1"/>
              </a:solidFill>
            </a:endParaRPr>
          </a:p>
          <a:p>
            <a:pPr marL="457200" lvl="0" indent="0" algn="l" rtl="0">
              <a:spcBef>
                <a:spcPts val="0"/>
              </a:spcBef>
              <a:spcAft>
                <a:spcPts val="0"/>
              </a:spcAft>
              <a:buNone/>
            </a:pPr>
            <a:endParaRPr sz="3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pic>
        <p:nvPicPr>
          <p:cNvPr id="114" name="Google Shape;114;g25f5eccb919_0_2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5" name="Google Shape;115;g25f5eccb919_0_22"/>
          <p:cNvSpPr txBox="1"/>
          <p:nvPr/>
        </p:nvSpPr>
        <p:spPr>
          <a:xfrm>
            <a:off x="4286250" y="227012"/>
            <a:ext cx="36195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400"/>
              <a:buFont typeface="Calibri"/>
              <a:buNone/>
            </a:pPr>
            <a:r>
              <a:rPr lang="en-US" sz="4400">
                <a:solidFill>
                  <a:srgbClr val="FFFFFF"/>
                </a:solidFill>
                <a:latin typeface="Calibri"/>
                <a:ea typeface="Calibri"/>
                <a:cs typeface="Calibri"/>
                <a:sym typeface="Calibri"/>
              </a:rPr>
              <a:t>Behavior Plan</a:t>
            </a:r>
            <a:endParaRPr/>
          </a:p>
        </p:txBody>
      </p:sp>
      <p:sp>
        <p:nvSpPr>
          <p:cNvPr id="116" name="Google Shape;116;g25f5eccb919_0_22"/>
          <p:cNvSpPr txBox="1"/>
          <p:nvPr/>
        </p:nvSpPr>
        <p:spPr>
          <a:xfrm>
            <a:off x="1577350" y="1227900"/>
            <a:ext cx="8576400" cy="355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500">
                <a:solidFill>
                  <a:schemeClr val="dk1"/>
                </a:solidFill>
                <a:latin typeface="Patrick Hand"/>
                <a:ea typeface="Patrick Hand"/>
                <a:cs typeface="Patrick Hand"/>
                <a:sym typeface="Patrick Hand"/>
              </a:rPr>
              <a:t>In our classroom, we are learning to be respectful, kind, and ready to learn. Unwanted behaviors do not arise often, but when they do I will work with the student and provide many chances. I will keep a record in Class Dojo. This will be for my personal records.</a:t>
            </a:r>
            <a:endParaRPr sz="2500">
              <a:solidFill>
                <a:schemeClr val="dk1"/>
              </a:solidFill>
              <a:latin typeface="Patrick Hand"/>
              <a:ea typeface="Patrick Hand"/>
              <a:cs typeface="Patrick Hand"/>
              <a:sym typeface="Patrick Hand"/>
            </a:endParaRPr>
          </a:p>
          <a:p>
            <a:pPr marL="457200" marR="0" lvl="0" indent="-387350" algn="l" rtl="0">
              <a:lnSpc>
                <a:spcPct val="100000"/>
              </a:lnSpc>
              <a:spcBef>
                <a:spcPts val="0"/>
              </a:spcBef>
              <a:spcAft>
                <a:spcPts val="0"/>
              </a:spcAft>
              <a:buClr>
                <a:schemeClr val="dk1"/>
              </a:buClr>
              <a:buSzPts val="2500"/>
              <a:buFont typeface="Patrick Hand"/>
              <a:buChar char="●"/>
            </a:pPr>
            <a:r>
              <a:rPr lang="en-US" sz="2500">
                <a:solidFill>
                  <a:schemeClr val="dk1"/>
                </a:solidFill>
                <a:latin typeface="Patrick Hand"/>
                <a:ea typeface="Patrick Hand"/>
                <a:cs typeface="Patrick Hand"/>
                <a:sym typeface="Patrick Hand"/>
              </a:rPr>
              <a:t>3 lost Dojo points or 3 REDs will result in a message or email sent to parent.</a:t>
            </a:r>
            <a:endParaRPr sz="2500">
              <a:solidFill>
                <a:schemeClr val="dk1"/>
              </a:solidFill>
              <a:latin typeface="Patrick Hand"/>
              <a:ea typeface="Patrick Hand"/>
              <a:cs typeface="Patrick Hand"/>
              <a:sym typeface="Patrick Hand"/>
            </a:endParaRPr>
          </a:p>
          <a:p>
            <a:pPr marL="457200" marR="0" lvl="0" indent="-387350" algn="l" rtl="0">
              <a:lnSpc>
                <a:spcPct val="100000"/>
              </a:lnSpc>
              <a:spcBef>
                <a:spcPts val="0"/>
              </a:spcBef>
              <a:spcAft>
                <a:spcPts val="0"/>
              </a:spcAft>
              <a:buClr>
                <a:schemeClr val="dk1"/>
              </a:buClr>
              <a:buSzPts val="2500"/>
              <a:buFont typeface="Patrick Hand"/>
              <a:buChar char="●"/>
            </a:pPr>
            <a:r>
              <a:rPr lang="en-US" sz="2500">
                <a:solidFill>
                  <a:schemeClr val="dk1"/>
                </a:solidFill>
                <a:latin typeface="Patrick Hand"/>
                <a:ea typeface="Patrick Hand"/>
                <a:cs typeface="Patrick Hand"/>
                <a:sym typeface="Patrick Hand"/>
              </a:rPr>
              <a:t>6 lost Dojo or 6 REDs will result in a parent/teacher conference.</a:t>
            </a:r>
            <a:endParaRPr sz="2500">
              <a:solidFill>
                <a:schemeClr val="dk1"/>
              </a:solidFill>
              <a:latin typeface="Patrick Hand"/>
              <a:ea typeface="Patrick Hand"/>
              <a:cs typeface="Patrick Hand"/>
              <a:sym typeface="Patrick Hand"/>
            </a:endParaRPr>
          </a:p>
          <a:p>
            <a:pPr marL="457200" marR="0" lvl="0" indent="-387350" algn="l" rtl="0">
              <a:lnSpc>
                <a:spcPct val="100000"/>
              </a:lnSpc>
              <a:spcBef>
                <a:spcPts val="0"/>
              </a:spcBef>
              <a:spcAft>
                <a:spcPts val="0"/>
              </a:spcAft>
              <a:buClr>
                <a:schemeClr val="dk1"/>
              </a:buClr>
              <a:buSzPts val="2500"/>
              <a:buFont typeface="Patrick Hand"/>
              <a:buChar char="●"/>
            </a:pPr>
            <a:r>
              <a:rPr lang="en-US" sz="2500">
                <a:solidFill>
                  <a:schemeClr val="dk1"/>
                </a:solidFill>
                <a:latin typeface="Patrick Hand"/>
                <a:ea typeface="Patrick Hand"/>
                <a:cs typeface="Patrick Hand"/>
                <a:sym typeface="Patrick Hand"/>
              </a:rPr>
              <a:t>9 lost Dojo points or 9 REDs will in an office referral or possible time spent in ISS.</a:t>
            </a:r>
            <a:endParaRPr sz="2500">
              <a:solidFill>
                <a:schemeClr val="dk1"/>
              </a:solidFill>
              <a:latin typeface="Patrick Hand"/>
              <a:ea typeface="Patrick Hand"/>
              <a:cs typeface="Patrick Hand"/>
              <a:sym typeface="Patrick Ha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pic>
        <p:nvPicPr>
          <p:cNvPr id="121" name="Google Shape;121;p1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2" name="Google Shape;122;p11"/>
          <p:cNvSpPr txBox="1"/>
          <p:nvPr/>
        </p:nvSpPr>
        <p:spPr>
          <a:xfrm>
            <a:off x="2058987" y="1223962"/>
            <a:ext cx="8253300" cy="4525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Calibri"/>
              <a:buNone/>
            </a:pPr>
            <a:r>
              <a:rPr lang="en-US" sz="3600" i="0" u="none">
                <a:solidFill>
                  <a:srgbClr val="000000"/>
                </a:solidFill>
                <a:latin typeface="Patrick Hand"/>
                <a:ea typeface="Patrick Hand"/>
                <a:cs typeface="Patrick Hand"/>
                <a:sym typeface="Patrick Hand"/>
              </a:rPr>
              <a:t>Our Lunch time is 10:47-11:10.</a:t>
            </a:r>
            <a:endParaRPr>
              <a:latin typeface="Patrick Hand"/>
              <a:ea typeface="Patrick Hand"/>
              <a:cs typeface="Patrick Hand"/>
              <a:sym typeface="Patrick Hand"/>
            </a:endParaRPr>
          </a:p>
          <a:p>
            <a:pPr marL="0" marR="0" lvl="0" indent="0" algn="ctr" rtl="0">
              <a:lnSpc>
                <a:spcPct val="100000"/>
              </a:lnSpc>
              <a:spcBef>
                <a:spcPts val="0"/>
              </a:spcBef>
              <a:spcAft>
                <a:spcPts val="0"/>
              </a:spcAft>
              <a:buClr>
                <a:srgbClr val="000000"/>
              </a:buClr>
              <a:buSzPts val="3600"/>
              <a:buFont typeface="Calibri"/>
              <a:buNone/>
            </a:pPr>
            <a:r>
              <a:rPr lang="en-US" sz="3600" i="0" u="none">
                <a:solidFill>
                  <a:srgbClr val="000000"/>
                </a:solidFill>
                <a:latin typeface="Patrick Hand"/>
                <a:ea typeface="Patrick Hand"/>
                <a:cs typeface="Patrick Hand"/>
                <a:sym typeface="Patrick Hand"/>
              </a:rPr>
              <a:t>Family Lunch days will happen once each semester for parents to join their kids for lunch.  Menus are typically posted on our school website.</a:t>
            </a:r>
            <a:endParaRPr>
              <a:latin typeface="Patrick Hand"/>
              <a:ea typeface="Patrick Hand"/>
              <a:cs typeface="Patrick Hand"/>
              <a:sym typeface="Patrick Hand"/>
            </a:endParaRPr>
          </a:p>
          <a:p>
            <a:pPr marL="0" marR="0" lvl="0" indent="0" algn="ctr" rtl="0">
              <a:lnSpc>
                <a:spcPct val="100000"/>
              </a:lnSpc>
              <a:spcBef>
                <a:spcPts val="0"/>
              </a:spcBef>
              <a:spcAft>
                <a:spcPts val="0"/>
              </a:spcAft>
              <a:buClr>
                <a:srgbClr val="000000"/>
              </a:buClr>
              <a:buSzPts val="3600"/>
              <a:buFont typeface="Calibri"/>
              <a:buNone/>
            </a:pPr>
            <a:r>
              <a:rPr lang="en-US" sz="3600" b="1" i="1" u="none">
                <a:solidFill>
                  <a:srgbClr val="000000"/>
                </a:solidFill>
                <a:latin typeface="Patrick Hand"/>
                <a:ea typeface="Patrick Hand"/>
                <a:cs typeface="Patrick Hand"/>
                <a:sym typeface="Patrick Hand"/>
              </a:rPr>
              <a:t>This year, as part of a program that ACBOE is piloting, Breakfast and Lunch will be FREE for ALL Students.  </a:t>
            </a:r>
            <a:endParaRPr b="1">
              <a:latin typeface="Patrick Hand"/>
              <a:ea typeface="Patrick Hand"/>
              <a:cs typeface="Patrick Hand"/>
              <a:sym typeface="Patrick Ha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pic>
        <p:nvPicPr>
          <p:cNvPr id="127" name="Google Shape;127;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8" name="Google Shape;128;p13"/>
          <p:cNvSpPr txBox="1"/>
          <p:nvPr/>
        </p:nvSpPr>
        <p:spPr>
          <a:xfrm>
            <a:off x="3171825" y="1165850"/>
            <a:ext cx="6549300" cy="5941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Calibri"/>
              <a:buNone/>
            </a:pPr>
            <a:r>
              <a:rPr lang="en-US" sz="3000" u="sng">
                <a:latin typeface="Patrick Hand"/>
                <a:ea typeface="Patrick Hand"/>
                <a:cs typeface="Patrick Hand"/>
                <a:sym typeface="Patrick Hand"/>
              </a:rPr>
              <a:t>Reading:</a:t>
            </a:r>
            <a:endParaRPr sz="3000" u="sng">
              <a:latin typeface="Patrick Hand"/>
              <a:ea typeface="Patrick Hand"/>
              <a:cs typeface="Patrick Hand"/>
              <a:sym typeface="Patrick Hand"/>
            </a:endParaRPr>
          </a:p>
          <a:p>
            <a:pPr marL="0" marR="0" lvl="0" indent="0" algn="l" rtl="0">
              <a:lnSpc>
                <a:spcPct val="100000"/>
              </a:lnSpc>
              <a:spcBef>
                <a:spcPts val="0"/>
              </a:spcBef>
              <a:spcAft>
                <a:spcPts val="0"/>
              </a:spcAft>
              <a:buNone/>
            </a:pPr>
            <a:r>
              <a:rPr lang="en-US" sz="2700">
                <a:latin typeface="Patrick Hand"/>
                <a:ea typeface="Patrick Hand"/>
                <a:cs typeface="Patrick Hand"/>
                <a:sym typeface="Patrick Hand"/>
              </a:rPr>
              <a:t>Reading Tests major grades- 60%</a:t>
            </a:r>
            <a:endParaRPr sz="2700">
              <a:latin typeface="Patrick Hand"/>
              <a:ea typeface="Patrick Hand"/>
              <a:cs typeface="Patrick Hand"/>
              <a:sym typeface="Patrick Hand"/>
            </a:endParaRPr>
          </a:p>
          <a:p>
            <a:pPr marL="0" marR="0" lvl="0" indent="0" algn="l" rtl="0">
              <a:lnSpc>
                <a:spcPct val="100000"/>
              </a:lnSpc>
              <a:spcBef>
                <a:spcPts val="0"/>
              </a:spcBef>
              <a:spcAft>
                <a:spcPts val="0"/>
              </a:spcAft>
              <a:buNone/>
            </a:pPr>
            <a:r>
              <a:rPr lang="en-US" sz="2700">
                <a:latin typeface="Patrick Hand"/>
                <a:ea typeface="Patrick Hand"/>
                <a:cs typeface="Patrick Hand"/>
                <a:sym typeface="Patrick Hand"/>
              </a:rPr>
              <a:t>Minor Grades- 40% (word reading assessments, practice pages, fluency passages</a:t>
            </a:r>
            <a:endParaRPr sz="2700">
              <a:latin typeface="Patrick Hand"/>
              <a:ea typeface="Patrick Hand"/>
              <a:cs typeface="Patrick Hand"/>
              <a:sym typeface="Patrick Hand"/>
            </a:endParaRPr>
          </a:p>
          <a:p>
            <a:pPr marL="0" marR="0" lvl="0" indent="0" algn="l" rtl="0">
              <a:lnSpc>
                <a:spcPct val="100000"/>
              </a:lnSpc>
              <a:spcBef>
                <a:spcPts val="0"/>
              </a:spcBef>
              <a:spcAft>
                <a:spcPts val="0"/>
              </a:spcAft>
              <a:buNone/>
            </a:pPr>
            <a:r>
              <a:rPr lang="en-US" sz="3000" b="1" u="sng">
                <a:latin typeface="Patrick Hand"/>
                <a:ea typeface="Patrick Hand"/>
                <a:cs typeface="Patrick Hand"/>
                <a:sym typeface="Patrick Hand"/>
              </a:rPr>
              <a:t>Language Arts:</a:t>
            </a:r>
            <a:endParaRPr sz="3000" b="1" u="sng">
              <a:latin typeface="Patrick Hand"/>
              <a:ea typeface="Patrick Hand"/>
              <a:cs typeface="Patrick Hand"/>
              <a:sym typeface="Patrick Hand"/>
            </a:endParaRPr>
          </a:p>
          <a:p>
            <a:pPr marL="0" marR="0" lvl="0" indent="0" algn="l" rtl="0">
              <a:lnSpc>
                <a:spcPct val="100000"/>
              </a:lnSpc>
              <a:spcBef>
                <a:spcPts val="0"/>
              </a:spcBef>
              <a:spcAft>
                <a:spcPts val="0"/>
              </a:spcAft>
              <a:buNone/>
            </a:pPr>
            <a:r>
              <a:rPr lang="en-US" sz="2700">
                <a:latin typeface="Patrick Hand"/>
                <a:ea typeface="Patrick Hand"/>
                <a:cs typeface="Patrick Hand"/>
                <a:sym typeface="Patrick Hand"/>
              </a:rPr>
              <a:t>Not weighted, spelling tests, writing activities, worksheets</a:t>
            </a:r>
            <a:endParaRPr sz="2700">
              <a:latin typeface="Patrick Hand"/>
              <a:ea typeface="Patrick Hand"/>
              <a:cs typeface="Patrick Hand"/>
              <a:sym typeface="Patrick Hand"/>
            </a:endParaRPr>
          </a:p>
          <a:p>
            <a:pPr marL="0" marR="0" lvl="0" indent="0" algn="l" rtl="0">
              <a:lnSpc>
                <a:spcPct val="100000"/>
              </a:lnSpc>
              <a:spcBef>
                <a:spcPts val="0"/>
              </a:spcBef>
              <a:spcAft>
                <a:spcPts val="0"/>
              </a:spcAft>
              <a:buNone/>
            </a:pPr>
            <a:r>
              <a:rPr lang="en-US" sz="3000" b="1" u="sng">
                <a:latin typeface="Patrick Hand"/>
                <a:ea typeface="Patrick Hand"/>
                <a:cs typeface="Patrick Hand"/>
                <a:sym typeface="Patrick Hand"/>
              </a:rPr>
              <a:t>Math:</a:t>
            </a:r>
            <a:endParaRPr sz="3000" b="1" u="sng">
              <a:latin typeface="Patrick Hand"/>
              <a:ea typeface="Patrick Hand"/>
              <a:cs typeface="Patrick Hand"/>
              <a:sym typeface="Patrick Hand"/>
            </a:endParaRPr>
          </a:p>
          <a:p>
            <a:pPr marL="0" marR="0" lvl="0" indent="0" algn="l" rtl="0">
              <a:lnSpc>
                <a:spcPct val="100000"/>
              </a:lnSpc>
              <a:spcBef>
                <a:spcPts val="0"/>
              </a:spcBef>
              <a:spcAft>
                <a:spcPts val="0"/>
              </a:spcAft>
              <a:buNone/>
            </a:pPr>
            <a:r>
              <a:rPr lang="en-US" sz="2700">
                <a:latin typeface="Patrick Hand"/>
                <a:ea typeface="Patrick Hand"/>
                <a:cs typeface="Patrick Hand"/>
                <a:sym typeface="Patrick Hand"/>
              </a:rPr>
              <a:t>Topic Tests- 60%</a:t>
            </a:r>
            <a:endParaRPr sz="2700">
              <a:latin typeface="Patrick Hand"/>
              <a:ea typeface="Patrick Hand"/>
              <a:cs typeface="Patrick Hand"/>
              <a:sym typeface="Patrick Hand"/>
            </a:endParaRPr>
          </a:p>
          <a:p>
            <a:pPr marL="0" marR="0" lvl="0" indent="0" algn="l" rtl="0">
              <a:lnSpc>
                <a:spcPct val="100000"/>
              </a:lnSpc>
              <a:spcBef>
                <a:spcPts val="0"/>
              </a:spcBef>
              <a:spcAft>
                <a:spcPts val="0"/>
              </a:spcAft>
              <a:buNone/>
            </a:pPr>
            <a:r>
              <a:rPr lang="en-US" sz="2700">
                <a:latin typeface="Patrick Hand"/>
                <a:ea typeface="Patrick Hand"/>
                <a:cs typeface="Patrick Hand"/>
                <a:sym typeface="Patrick Hand"/>
              </a:rPr>
              <a:t>workbook pages, fluency checks- 40%</a:t>
            </a:r>
            <a:endParaRPr sz="2700">
              <a:latin typeface="Patrick Hand"/>
              <a:ea typeface="Patrick Hand"/>
              <a:cs typeface="Patrick Hand"/>
              <a:sym typeface="Patrick Hand"/>
            </a:endParaRPr>
          </a:p>
          <a:p>
            <a:pPr marL="0" marR="0" lvl="0" indent="0" algn="l" rtl="0">
              <a:lnSpc>
                <a:spcPct val="100000"/>
              </a:lnSpc>
              <a:spcBef>
                <a:spcPts val="0"/>
              </a:spcBef>
              <a:spcAft>
                <a:spcPts val="0"/>
              </a:spcAft>
              <a:buNone/>
            </a:pPr>
            <a:r>
              <a:rPr lang="en-US" sz="3000" b="1" u="sng">
                <a:latin typeface="Patrick Hand"/>
                <a:ea typeface="Patrick Hand"/>
                <a:cs typeface="Patrick Hand"/>
                <a:sym typeface="Patrick Hand"/>
              </a:rPr>
              <a:t>Science/Social Studies/Handwriting:</a:t>
            </a:r>
            <a:endParaRPr sz="3000" b="1" u="sng">
              <a:latin typeface="Patrick Hand"/>
              <a:ea typeface="Patrick Hand"/>
              <a:cs typeface="Patrick Hand"/>
              <a:sym typeface="Patrick Hand"/>
            </a:endParaRPr>
          </a:p>
          <a:p>
            <a:pPr marL="0" marR="0" lvl="0" indent="0" algn="l" rtl="0">
              <a:lnSpc>
                <a:spcPct val="100000"/>
              </a:lnSpc>
              <a:spcBef>
                <a:spcPts val="0"/>
              </a:spcBef>
              <a:spcAft>
                <a:spcPts val="0"/>
              </a:spcAft>
              <a:buNone/>
            </a:pPr>
            <a:r>
              <a:rPr lang="en-US" sz="2700">
                <a:latin typeface="Patrick Hand"/>
                <a:ea typeface="Patrick Hand"/>
                <a:cs typeface="Patrick Hand"/>
                <a:sym typeface="Patrick Hand"/>
              </a:rPr>
              <a:t>S, N, U</a:t>
            </a:r>
            <a:endParaRPr sz="2700">
              <a:latin typeface="Patrick Hand"/>
              <a:ea typeface="Patrick Hand"/>
              <a:cs typeface="Patrick Hand"/>
              <a:sym typeface="Patrick Hand"/>
            </a:endParaRPr>
          </a:p>
          <a:p>
            <a:pPr marL="0" marR="0" lvl="0" indent="0" algn="ctr" rtl="0">
              <a:lnSpc>
                <a:spcPct val="100000"/>
              </a:lnSpc>
              <a:spcBef>
                <a:spcPts val="0"/>
              </a:spcBef>
              <a:spcAft>
                <a:spcPts val="0"/>
              </a:spcAft>
              <a:buClr>
                <a:srgbClr val="000000"/>
              </a:buClr>
              <a:buSzPts val="4400"/>
              <a:buFont typeface="Calibri"/>
              <a:buNone/>
            </a:pPr>
            <a:endParaRPr sz="4400">
              <a:latin typeface="Patrick Hand"/>
              <a:ea typeface="Patrick Hand"/>
              <a:cs typeface="Patrick Hand"/>
              <a:sym typeface="Patrick Ha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pic>
        <p:nvPicPr>
          <p:cNvPr id="133" name="Google Shape;133;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4" name="Google Shape;134;p14"/>
          <p:cNvSpPr txBox="1"/>
          <p:nvPr/>
        </p:nvSpPr>
        <p:spPr>
          <a:xfrm>
            <a:off x="1735325" y="1765925"/>
            <a:ext cx="3627000" cy="224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Coming Soon"/>
              <a:buNone/>
            </a:pPr>
            <a:r>
              <a:rPr lang="en-US" sz="3500" i="0" u="none">
                <a:solidFill>
                  <a:srgbClr val="000000"/>
                </a:solidFill>
                <a:latin typeface="Patrick Hand"/>
                <a:ea typeface="Patrick Hand"/>
                <a:cs typeface="Patrick Hand"/>
                <a:sym typeface="Patrick Hand"/>
              </a:rPr>
              <a:t>Always remember to send in a doctor’s note or hand-written parent note. </a:t>
            </a:r>
            <a:endParaRPr>
              <a:latin typeface="Patrick Hand"/>
              <a:ea typeface="Patrick Hand"/>
              <a:cs typeface="Patrick Hand"/>
              <a:sym typeface="Patrick Hand"/>
            </a:endParaRPr>
          </a:p>
        </p:txBody>
      </p:sp>
      <p:sp>
        <p:nvSpPr>
          <p:cNvPr id="135" name="Google Shape;135;p14"/>
          <p:cNvSpPr txBox="1"/>
          <p:nvPr/>
        </p:nvSpPr>
        <p:spPr>
          <a:xfrm>
            <a:off x="5843587" y="1470025"/>
            <a:ext cx="4041775" cy="353536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Coming Soon"/>
              <a:buNone/>
            </a:pPr>
            <a:r>
              <a:rPr lang="en-US" sz="3500" i="0" u="none">
                <a:solidFill>
                  <a:srgbClr val="000000"/>
                </a:solidFill>
                <a:latin typeface="Patrick Hand"/>
                <a:ea typeface="Patrick Hand"/>
                <a:cs typeface="Patrick Hand"/>
                <a:sym typeface="Patrick Hand"/>
              </a:rPr>
              <a:t>Make up work will be sent home for excused absences.  Students will be responsible for making up graded assignments when they return. </a:t>
            </a:r>
            <a:endParaRPr sz="1900">
              <a:latin typeface="Patrick Hand"/>
              <a:ea typeface="Patrick Hand"/>
              <a:cs typeface="Patrick Hand"/>
              <a:sym typeface="Patrick Ha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pic>
        <p:nvPicPr>
          <p:cNvPr id="140" name="Google Shape;140;p1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1" name="Google Shape;141;p15"/>
          <p:cNvSpPr txBox="1"/>
          <p:nvPr/>
        </p:nvSpPr>
        <p:spPr>
          <a:xfrm>
            <a:off x="2344737" y="1697037"/>
            <a:ext cx="7697700" cy="230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Coming Soon"/>
              <a:buNone/>
            </a:pPr>
            <a:r>
              <a:rPr lang="en-US" sz="3600" i="0" u="none">
                <a:solidFill>
                  <a:srgbClr val="000000"/>
                </a:solidFill>
                <a:latin typeface="Patrick Hand"/>
                <a:ea typeface="Patrick Hand"/>
                <a:cs typeface="Patrick Hand"/>
                <a:sym typeface="Patrick Hand"/>
              </a:rPr>
              <a:t>We sing and recognize birthdays in this class.  If you ever want to send in a treat for your child to celebrate with their class, please let me know in advance. </a:t>
            </a:r>
            <a:endParaRPr>
              <a:latin typeface="Patrick Hand"/>
              <a:ea typeface="Patrick Hand"/>
              <a:cs typeface="Patrick Hand"/>
              <a:sym typeface="Patrick Ha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pic>
        <p:nvPicPr>
          <p:cNvPr id="146" name="Google Shape;146;g25f5eccb919_0_2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7" name="Google Shape;147;g25f5eccb919_0_29"/>
          <p:cNvSpPr txBox="1"/>
          <p:nvPr/>
        </p:nvSpPr>
        <p:spPr>
          <a:xfrm>
            <a:off x="1919287" y="1066175"/>
            <a:ext cx="6511800" cy="4463700"/>
          </a:xfrm>
          <a:prstGeom prst="rect">
            <a:avLst/>
          </a:prstGeom>
          <a:noFill/>
          <a:ln>
            <a:noFill/>
          </a:ln>
        </p:spPr>
        <p:txBody>
          <a:bodyPr spcFirstLastPara="1" wrap="square" lIns="91425" tIns="45700" rIns="91425" bIns="45700" anchor="t" anchorCtr="0">
            <a:spAutoFit/>
          </a:bodyPr>
          <a:lstStyle/>
          <a:p>
            <a:pPr marL="457200" marR="0" lvl="0" indent="-527050" algn="l" rtl="0">
              <a:lnSpc>
                <a:spcPct val="100000"/>
              </a:lnSpc>
              <a:spcBef>
                <a:spcPts val="0"/>
              </a:spcBef>
              <a:spcAft>
                <a:spcPts val="0"/>
              </a:spcAft>
              <a:buClr>
                <a:srgbClr val="000000"/>
              </a:buClr>
              <a:buSzPts val="2600"/>
              <a:buFont typeface="Patrick Hand"/>
              <a:buChar char="●"/>
            </a:pPr>
            <a:r>
              <a:rPr lang="en-US" sz="2600" i="0" u="none">
                <a:solidFill>
                  <a:srgbClr val="000000"/>
                </a:solidFill>
                <a:latin typeface="Patrick Hand"/>
                <a:ea typeface="Patrick Hand"/>
                <a:cs typeface="Patrick Hand"/>
                <a:sym typeface="Patrick Hand"/>
              </a:rPr>
              <a:t>2:50- Walkers</a:t>
            </a:r>
            <a:r>
              <a:rPr lang="en-US" sz="2600">
                <a:latin typeface="Patrick Hand"/>
                <a:ea typeface="Patrick Hand"/>
                <a:cs typeface="Patrick Hand"/>
                <a:sym typeface="Patrick Hand"/>
              </a:rPr>
              <a:t> and Daycare dismissed</a:t>
            </a:r>
            <a:endParaRPr sz="2600">
              <a:latin typeface="Patrick Hand"/>
              <a:ea typeface="Patrick Hand"/>
              <a:cs typeface="Patrick Hand"/>
              <a:sym typeface="Patrick Hand"/>
            </a:endParaRPr>
          </a:p>
          <a:p>
            <a:pPr marL="457200" marR="0" lvl="0" indent="-527050" algn="l" rtl="0">
              <a:lnSpc>
                <a:spcPct val="100000"/>
              </a:lnSpc>
              <a:spcBef>
                <a:spcPts val="0"/>
              </a:spcBef>
              <a:spcAft>
                <a:spcPts val="0"/>
              </a:spcAft>
              <a:buClr>
                <a:srgbClr val="000000"/>
              </a:buClr>
              <a:buSzPts val="2600"/>
              <a:buFont typeface="Patrick Hand"/>
              <a:buChar char="●"/>
            </a:pPr>
            <a:r>
              <a:rPr lang="en-US" sz="2600" i="0" u="none">
                <a:solidFill>
                  <a:srgbClr val="000000"/>
                </a:solidFill>
                <a:latin typeface="Patrick Hand"/>
                <a:ea typeface="Patrick Hand"/>
                <a:cs typeface="Patrick Hand"/>
                <a:sym typeface="Patrick Hand"/>
              </a:rPr>
              <a:t>2:52- Car Riders dismissed</a:t>
            </a:r>
            <a:endParaRPr sz="2600">
              <a:latin typeface="Patrick Hand"/>
              <a:ea typeface="Patrick Hand"/>
              <a:cs typeface="Patrick Hand"/>
              <a:sym typeface="Patrick Hand"/>
            </a:endParaRPr>
          </a:p>
          <a:p>
            <a:pPr marL="457200" marR="0" lvl="0" indent="-527050" algn="l" rtl="0">
              <a:lnSpc>
                <a:spcPct val="100000"/>
              </a:lnSpc>
              <a:spcBef>
                <a:spcPts val="0"/>
              </a:spcBef>
              <a:spcAft>
                <a:spcPts val="0"/>
              </a:spcAft>
              <a:buClr>
                <a:srgbClr val="000000"/>
              </a:buClr>
              <a:buSzPts val="2600"/>
              <a:buFont typeface="Patrick Hand"/>
              <a:buChar char="●"/>
            </a:pPr>
            <a:r>
              <a:rPr lang="en-US" sz="2600" i="0" u="none">
                <a:solidFill>
                  <a:srgbClr val="000000"/>
                </a:solidFill>
                <a:latin typeface="Patrick Hand"/>
                <a:ea typeface="Patrick Hand"/>
                <a:cs typeface="Patrick Hand"/>
                <a:sym typeface="Patrick Hand"/>
              </a:rPr>
              <a:t>3:00- First Load bus riders dismissed</a:t>
            </a:r>
            <a:endParaRPr sz="2600">
              <a:latin typeface="Patrick Hand"/>
              <a:ea typeface="Patrick Hand"/>
              <a:cs typeface="Patrick Hand"/>
              <a:sym typeface="Patrick Hand"/>
            </a:endParaRPr>
          </a:p>
          <a:p>
            <a:pPr marL="457200" marR="0" lvl="0" indent="-527050" algn="l" rtl="0">
              <a:lnSpc>
                <a:spcPct val="100000"/>
              </a:lnSpc>
              <a:spcBef>
                <a:spcPts val="0"/>
              </a:spcBef>
              <a:spcAft>
                <a:spcPts val="0"/>
              </a:spcAft>
              <a:buClr>
                <a:srgbClr val="000000"/>
              </a:buClr>
              <a:buSzPts val="2600"/>
              <a:buFont typeface="Patrick Hand"/>
              <a:buChar char="●"/>
            </a:pPr>
            <a:r>
              <a:rPr lang="en-US" sz="2600" i="0" u="none">
                <a:solidFill>
                  <a:srgbClr val="000000"/>
                </a:solidFill>
                <a:latin typeface="Patrick Hand"/>
                <a:ea typeface="Patrick Hand"/>
                <a:cs typeface="Patrick Hand"/>
                <a:sym typeface="Patrick Hand"/>
              </a:rPr>
              <a:t>3:05- Second load bus drivers dismissed</a:t>
            </a:r>
            <a:endParaRPr sz="2600">
              <a:latin typeface="Patrick Hand"/>
              <a:ea typeface="Patrick Hand"/>
              <a:cs typeface="Patrick Hand"/>
              <a:sym typeface="Patrick Hand"/>
            </a:endParaRPr>
          </a:p>
          <a:p>
            <a:pPr marL="457200" marR="0" lvl="0" indent="-527050" algn="l" rtl="0">
              <a:lnSpc>
                <a:spcPct val="100000"/>
              </a:lnSpc>
              <a:spcBef>
                <a:spcPts val="0"/>
              </a:spcBef>
              <a:spcAft>
                <a:spcPts val="0"/>
              </a:spcAft>
              <a:buClr>
                <a:srgbClr val="000000"/>
              </a:buClr>
              <a:buSzPts val="2600"/>
              <a:buFont typeface="Patrick Hand"/>
              <a:buChar char="●"/>
            </a:pPr>
            <a:r>
              <a:rPr lang="en-US" sz="2600" i="0" u="none">
                <a:solidFill>
                  <a:srgbClr val="000000"/>
                </a:solidFill>
                <a:latin typeface="Patrick Hand"/>
                <a:ea typeface="Patrick Hand"/>
                <a:cs typeface="Patrick Hand"/>
                <a:sym typeface="Patrick Hand"/>
              </a:rPr>
              <a:t>3:07- YMCA dismissed</a:t>
            </a:r>
            <a:endParaRPr sz="2600" i="0" u="none">
              <a:solidFill>
                <a:srgbClr val="000000"/>
              </a:solidFill>
              <a:latin typeface="Patrick Hand"/>
              <a:ea typeface="Patrick Hand"/>
              <a:cs typeface="Patrick Hand"/>
              <a:sym typeface="Patrick Hand"/>
            </a:endParaRPr>
          </a:p>
          <a:p>
            <a:pPr marL="457200" marR="0" lvl="0" indent="0" algn="l" rtl="0">
              <a:lnSpc>
                <a:spcPct val="100000"/>
              </a:lnSpc>
              <a:spcBef>
                <a:spcPts val="0"/>
              </a:spcBef>
              <a:spcAft>
                <a:spcPts val="0"/>
              </a:spcAft>
              <a:buNone/>
            </a:pPr>
            <a:endParaRPr sz="2600">
              <a:latin typeface="Patrick Hand"/>
              <a:ea typeface="Patrick Hand"/>
              <a:cs typeface="Patrick Hand"/>
              <a:sym typeface="Patrick Hand"/>
            </a:endParaRPr>
          </a:p>
          <a:p>
            <a:pPr marL="457200" marR="0" lvl="0" indent="0" algn="l" rtl="0">
              <a:lnSpc>
                <a:spcPct val="100000"/>
              </a:lnSpc>
              <a:spcBef>
                <a:spcPts val="0"/>
              </a:spcBef>
              <a:spcAft>
                <a:spcPts val="0"/>
              </a:spcAft>
              <a:buNone/>
            </a:pPr>
            <a:r>
              <a:rPr lang="en-US" sz="2600">
                <a:latin typeface="Patrick Hand"/>
                <a:ea typeface="Patrick Hand"/>
                <a:cs typeface="Patrick Hand"/>
                <a:sym typeface="Patrick Hand"/>
              </a:rPr>
              <a:t>**Car line will now run in front of the school. Please make sure you watch the video on Parent Square for an explanation.</a:t>
            </a:r>
            <a:endParaRPr sz="2600">
              <a:latin typeface="Patrick Hand"/>
              <a:ea typeface="Patrick Hand"/>
              <a:cs typeface="Patrick Hand"/>
              <a:sym typeface="Patrick Hand"/>
            </a:endParaRPr>
          </a:p>
          <a:p>
            <a:pPr marL="457200" marR="0" lvl="0" indent="0" algn="l" rtl="0">
              <a:lnSpc>
                <a:spcPct val="100000"/>
              </a:lnSpc>
              <a:spcBef>
                <a:spcPts val="0"/>
              </a:spcBef>
              <a:spcAft>
                <a:spcPts val="0"/>
              </a:spcAft>
              <a:buNone/>
            </a:pPr>
            <a:r>
              <a:rPr lang="en-US" sz="2600" u="sng">
                <a:solidFill>
                  <a:schemeClr val="hlink"/>
                </a:solidFill>
                <a:latin typeface="Patrick Hand"/>
                <a:ea typeface="Patrick Hand"/>
                <a:cs typeface="Patrick Hand"/>
                <a:sym typeface="Patrick Hand"/>
                <a:hlinkClick r:id="rId4"/>
              </a:rPr>
              <a:t>https://www.youtube.com/watch?v=BD1N16_vHtI</a:t>
            </a:r>
            <a:r>
              <a:rPr lang="en-US" sz="2600">
                <a:latin typeface="Patrick Hand"/>
                <a:ea typeface="Patrick Hand"/>
                <a:cs typeface="Patrick Hand"/>
                <a:sym typeface="Patrick Hand"/>
              </a:rPr>
              <a:t> </a:t>
            </a:r>
            <a:endParaRPr sz="2600">
              <a:latin typeface="Patrick Hand"/>
              <a:ea typeface="Patrick Hand"/>
              <a:cs typeface="Patrick Hand"/>
              <a:sym typeface="Patrick Hand"/>
            </a:endParaRPr>
          </a:p>
          <a:p>
            <a:pPr marL="0" marR="0" lvl="0" indent="0" algn="l" rtl="0">
              <a:lnSpc>
                <a:spcPct val="100000"/>
              </a:lnSpc>
              <a:spcBef>
                <a:spcPts val="0"/>
              </a:spcBef>
              <a:spcAft>
                <a:spcPts val="0"/>
              </a:spcAft>
              <a:buNone/>
            </a:pPr>
            <a:endParaRPr sz="2400" b="0" i="0" u="none">
              <a:solidFill>
                <a:srgbClr val="000000"/>
              </a:solidFill>
              <a:latin typeface="Coming Soon"/>
              <a:ea typeface="Coming Soon"/>
              <a:cs typeface="Coming Soon"/>
              <a:sym typeface="Coming Soo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pic>
        <p:nvPicPr>
          <p:cNvPr id="152" name="Google Shape;152;p2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3" name="Google Shape;153;p24"/>
          <p:cNvSpPr txBox="1"/>
          <p:nvPr/>
        </p:nvSpPr>
        <p:spPr>
          <a:xfrm>
            <a:off x="1859275" y="1289050"/>
            <a:ext cx="8286900" cy="3786600"/>
          </a:xfrm>
          <a:prstGeom prst="rect">
            <a:avLst/>
          </a:prstGeom>
          <a:noFill/>
          <a:ln>
            <a:noFill/>
          </a:ln>
        </p:spPr>
        <p:txBody>
          <a:bodyPr spcFirstLastPara="1" wrap="square" lIns="91425" tIns="45700" rIns="91425" bIns="45700" anchor="t" anchorCtr="0">
            <a:spAutoFit/>
          </a:bodyPr>
          <a:lstStyle/>
          <a:p>
            <a:pPr marL="457200" marR="0" lvl="0" indent="-419100" algn="l" rtl="0">
              <a:lnSpc>
                <a:spcPct val="100000"/>
              </a:lnSpc>
              <a:spcBef>
                <a:spcPts val="0"/>
              </a:spcBef>
              <a:spcAft>
                <a:spcPts val="0"/>
              </a:spcAft>
              <a:buClr>
                <a:srgbClr val="000000"/>
              </a:buClr>
              <a:buSzPts val="3000"/>
              <a:buFont typeface="Patrick Hand"/>
              <a:buChar char="●"/>
            </a:pPr>
            <a:r>
              <a:rPr lang="en-US" sz="3000" i="0" u="none">
                <a:solidFill>
                  <a:srgbClr val="000000"/>
                </a:solidFill>
                <a:latin typeface="Patrick Hand"/>
                <a:ea typeface="Patrick Hand"/>
                <a:cs typeface="Patrick Hand"/>
                <a:sym typeface="Patrick Hand"/>
              </a:rPr>
              <a:t>Carpool will be in front of the school now due to the new PKS school being built.</a:t>
            </a:r>
            <a:endParaRPr sz="3000">
              <a:latin typeface="Patrick Hand"/>
              <a:ea typeface="Patrick Hand"/>
              <a:cs typeface="Patrick Hand"/>
              <a:sym typeface="Patrick Hand"/>
            </a:endParaRPr>
          </a:p>
          <a:p>
            <a:pPr marL="457200" marR="0" lvl="0" indent="-419100" algn="l" rtl="0">
              <a:lnSpc>
                <a:spcPct val="100000"/>
              </a:lnSpc>
              <a:spcBef>
                <a:spcPts val="0"/>
              </a:spcBef>
              <a:spcAft>
                <a:spcPts val="0"/>
              </a:spcAft>
              <a:buClr>
                <a:srgbClr val="000000"/>
              </a:buClr>
              <a:buSzPts val="3000"/>
              <a:buFont typeface="Patrick Hand"/>
              <a:buChar char="●"/>
            </a:pPr>
            <a:r>
              <a:rPr lang="en-US" sz="3000" i="0" u="none">
                <a:solidFill>
                  <a:srgbClr val="000000"/>
                </a:solidFill>
                <a:latin typeface="Patrick Hand"/>
                <a:ea typeface="Patrick Hand"/>
                <a:cs typeface="Patrick Hand"/>
                <a:sym typeface="Patrick Hand"/>
              </a:rPr>
              <a:t>The bus line will now be on the side near the gym. </a:t>
            </a:r>
            <a:endParaRPr sz="3000">
              <a:latin typeface="Patrick Hand"/>
              <a:ea typeface="Patrick Hand"/>
              <a:cs typeface="Patrick Hand"/>
              <a:sym typeface="Patrick Hand"/>
            </a:endParaRPr>
          </a:p>
          <a:p>
            <a:pPr marL="457200" marR="0" lvl="0" indent="-419100" algn="l" rtl="0">
              <a:lnSpc>
                <a:spcPct val="100000"/>
              </a:lnSpc>
              <a:spcBef>
                <a:spcPts val="0"/>
              </a:spcBef>
              <a:spcAft>
                <a:spcPts val="0"/>
              </a:spcAft>
              <a:buClr>
                <a:srgbClr val="000000"/>
              </a:buClr>
              <a:buSzPts val="3000"/>
              <a:buFont typeface="Patrick Hand"/>
              <a:buChar char="●"/>
            </a:pPr>
            <a:r>
              <a:rPr lang="en-US" sz="3000" i="0" u="none">
                <a:solidFill>
                  <a:srgbClr val="000000"/>
                </a:solidFill>
                <a:latin typeface="Patrick Hand"/>
                <a:ea typeface="Patrick Hand"/>
                <a:cs typeface="Patrick Hand"/>
                <a:sym typeface="Patrick Hand"/>
              </a:rPr>
              <a:t>If your child is a “walker”, you are not allowed to park in front of the school or wait under the breezeway for your child.  You may park on Tara Dr. </a:t>
            </a:r>
            <a:endParaRPr sz="3000" i="0" u="none">
              <a:solidFill>
                <a:srgbClr val="000000"/>
              </a:solidFill>
              <a:latin typeface="Patrick Hand"/>
              <a:ea typeface="Patrick Hand"/>
              <a:cs typeface="Patrick Hand"/>
              <a:sym typeface="Patrick Hand"/>
            </a:endParaRPr>
          </a:p>
          <a:p>
            <a:pPr marL="457200" marR="0" lvl="0" indent="-419100" algn="l" rtl="0">
              <a:lnSpc>
                <a:spcPct val="100000"/>
              </a:lnSpc>
              <a:spcBef>
                <a:spcPts val="0"/>
              </a:spcBef>
              <a:spcAft>
                <a:spcPts val="0"/>
              </a:spcAft>
              <a:buSzPts val="3000"/>
              <a:buFont typeface="Patrick Hand"/>
              <a:buChar char="●"/>
            </a:pPr>
            <a:r>
              <a:rPr lang="en-US" sz="3000">
                <a:latin typeface="Patrick Hand"/>
                <a:ea typeface="Patrick Hand"/>
                <a:cs typeface="Patrick Hand"/>
                <a:sym typeface="Patrick Hand"/>
              </a:rPr>
              <a:t>If you need to visit the office, please do not park in the front parking lot until after 7:55.</a:t>
            </a:r>
            <a:endParaRPr sz="3000">
              <a:latin typeface="Patrick Hand"/>
              <a:ea typeface="Patrick Hand"/>
              <a:cs typeface="Patrick Hand"/>
              <a:sym typeface="Patrick Hand"/>
            </a:endParaRPr>
          </a:p>
        </p:txBody>
      </p:sp>
      <p:sp>
        <p:nvSpPr>
          <p:cNvPr id="154" name="Google Shape;154;p24"/>
          <p:cNvSpPr txBox="1"/>
          <p:nvPr/>
        </p:nvSpPr>
        <p:spPr>
          <a:xfrm>
            <a:off x="3962400" y="360362"/>
            <a:ext cx="4267200" cy="6619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700"/>
              <a:buFont typeface="Coming Soon"/>
              <a:buNone/>
            </a:pPr>
            <a:r>
              <a:rPr lang="en-US" sz="3700" b="1" i="0" u="none">
                <a:solidFill>
                  <a:srgbClr val="FFFFFF"/>
                </a:solidFill>
                <a:latin typeface="Coming Soon"/>
                <a:ea typeface="Coming Soon"/>
                <a:cs typeface="Coming Soon"/>
                <a:sym typeface="Coming Soon"/>
              </a:rPr>
              <a:t>Parking Lot Info</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pic>
        <p:nvPicPr>
          <p:cNvPr id="159" name="Google Shape;159;p19"/>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60" name="Google Shape;160;p19"/>
          <p:cNvPicPr preferRelativeResize="0"/>
          <p:nvPr/>
        </p:nvPicPr>
        <p:blipFill>
          <a:blip r:embed="rId4">
            <a:alphaModFix/>
          </a:blip>
          <a:stretch>
            <a:fillRect/>
          </a:stretch>
        </p:blipFill>
        <p:spPr>
          <a:xfrm rot="5400000">
            <a:off x="2597475" y="-2597475"/>
            <a:ext cx="6995150" cy="12190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pic>
        <p:nvPicPr>
          <p:cNvPr id="165" name="Google Shape;165;p2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6" name="Google Shape;166;p29"/>
          <p:cNvSpPr txBox="1"/>
          <p:nvPr/>
        </p:nvSpPr>
        <p:spPr>
          <a:xfrm>
            <a:off x="1920250" y="1993900"/>
            <a:ext cx="8401200" cy="1569900"/>
          </a:xfrm>
          <a:prstGeom prst="rect">
            <a:avLst/>
          </a:prstGeom>
          <a:noFill/>
          <a:ln>
            <a:noFill/>
          </a:ln>
        </p:spPr>
        <p:txBody>
          <a:bodyPr spcFirstLastPara="1" wrap="square" lIns="91425" tIns="45700" rIns="91425" bIns="45700" anchor="t" anchorCtr="0">
            <a:spAutoFit/>
          </a:bodyPr>
          <a:lstStyle/>
          <a:p>
            <a:pPr marL="457200" marR="0" lvl="0" indent="-381000" algn="ctr" rtl="0">
              <a:lnSpc>
                <a:spcPct val="100000"/>
              </a:lnSpc>
              <a:spcBef>
                <a:spcPts val="0"/>
              </a:spcBef>
              <a:spcAft>
                <a:spcPts val="0"/>
              </a:spcAft>
              <a:buClr>
                <a:srgbClr val="000000"/>
              </a:buClr>
              <a:buSzPts val="2400"/>
              <a:buFont typeface="Patrick Hand"/>
              <a:buChar char="●"/>
            </a:pPr>
            <a:r>
              <a:rPr lang="en-US" sz="2400">
                <a:latin typeface="Patrick Hand"/>
                <a:ea typeface="Patrick Hand"/>
                <a:cs typeface="Patrick Hand"/>
                <a:sym typeface="Patrick Hand"/>
              </a:rPr>
              <a:t>Water Safety Course- YMCA- Sept. 6th </a:t>
            </a:r>
            <a:endParaRPr sz="2400">
              <a:latin typeface="Patrick Hand"/>
              <a:ea typeface="Patrick Hand"/>
              <a:cs typeface="Patrick Hand"/>
              <a:sym typeface="Patrick Hand"/>
            </a:endParaRPr>
          </a:p>
          <a:p>
            <a:pPr marL="457200" marR="0" lvl="0" indent="-381000" algn="ctr" rtl="0">
              <a:lnSpc>
                <a:spcPct val="100000"/>
              </a:lnSpc>
              <a:spcBef>
                <a:spcPts val="0"/>
              </a:spcBef>
              <a:spcAft>
                <a:spcPts val="0"/>
              </a:spcAft>
              <a:buSzPts val="2400"/>
              <a:buFont typeface="Patrick Hand"/>
              <a:buChar char="●"/>
            </a:pPr>
            <a:r>
              <a:rPr lang="en-US" sz="2400">
                <a:latin typeface="Patrick Hand"/>
                <a:ea typeface="Patrick Hand"/>
                <a:cs typeface="Patrick Hand"/>
                <a:sym typeface="Patrick Hand"/>
              </a:rPr>
              <a:t>Penton Farms -mid October (TBA)</a:t>
            </a:r>
            <a:endParaRPr sz="2400">
              <a:latin typeface="Patrick Hand"/>
              <a:ea typeface="Patrick Hand"/>
              <a:cs typeface="Patrick Hand"/>
              <a:sym typeface="Patrick Hand"/>
            </a:endParaRPr>
          </a:p>
          <a:p>
            <a:pPr marL="457200" marR="0" lvl="0" indent="-381000" algn="ctr" rtl="0">
              <a:lnSpc>
                <a:spcPct val="100000"/>
              </a:lnSpc>
              <a:spcBef>
                <a:spcPts val="0"/>
              </a:spcBef>
              <a:spcAft>
                <a:spcPts val="0"/>
              </a:spcAft>
              <a:buSzPts val="2400"/>
              <a:buFont typeface="Patrick Hand"/>
              <a:buChar char="●"/>
            </a:pPr>
            <a:r>
              <a:rPr lang="en-US" sz="2400">
                <a:latin typeface="Patrick Hand"/>
                <a:ea typeface="Patrick Hand"/>
                <a:cs typeface="Patrick Hand"/>
                <a:sym typeface="Patrick Hand"/>
              </a:rPr>
              <a:t>Shakespeare- winter (TBA)</a:t>
            </a:r>
            <a:endParaRPr sz="2400">
              <a:latin typeface="Patrick Hand"/>
              <a:ea typeface="Patrick Hand"/>
              <a:cs typeface="Patrick Hand"/>
              <a:sym typeface="Patrick Hand"/>
            </a:endParaRPr>
          </a:p>
          <a:p>
            <a:pPr marL="457200" marR="0" lvl="0" indent="-381000" algn="ctr" rtl="0">
              <a:lnSpc>
                <a:spcPct val="100000"/>
              </a:lnSpc>
              <a:spcBef>
                <a:spcPts val="0"/>
              </a:spcBef>
              <a:spcAft>
                <a:spcPts val="0"/>
              </a:spcAft>
              <a:buSzPts val="2400"/>
              <a:buFont typeface="Patrick Hand"/>
              <a:buChar char="●"/>
            </a:pPr>
            <a:r>
              <a:rPr lang="en-US" sz="2400">
                <a:latin typeface="Patrick Hand"/>
                <a:ea typeface="Patrick Hand"/>
                <a:cs typeface="Patrick Hand"/>
                <a:sym typeface="Patrick Hand"/>
              </a:rPr>
              <a:t>Animal Safari Park- 4th nine weeks (TBA)</a:t>
            </a:r>
            <a:endParaRPr sz="2400">
              <a:latin typeface="Patrick Hand"/>
              <a:ea typeface="Patrick Hand"/>
              <a:cs typeface="Patrick Hand"/>
              <a:sym typeface="Patrick Hand"/>
            </a:endParaRPr>
          </a:p>
        </p:txBody>
      </p:sp>
      <p:sp>
        <p:nvSpPr>
          <p:cNvPr id="167" name="Google Shape;167;p29"/>
          <p:cNvSpPr txBox="1"/>
          <p:nvPr/>
        </p:nvSpPr>
        <p:spPr>
          <a:xfrm>
            <a:off x="4286250" y="328612"/>
            <a:ext cx="36195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400"/>
              <a:buFont typeface="Calibri"/>
              <a:buNone/>
            </a:pPr>
            <a:r>
              <a:rPr lang="en-US" sz="4400">
                <a:solidFill>
                  <a:srgbClr val="FFFFFF"/>
                </a:solidFill>
                <a:latin typeface="Calibri"/>
                <a:ea typeface="Calibri"/>
                <a:cs typeface="Calibri"/>
                <a:sym typeface="Calibri"/>
              </a:rPr>
              <a:t>Field Trips</a:t>
            </a:r>
            <a:endParaRPr/>
          </a:p>
        </p:txBody>
      </p:sp>
      <p:sp>
        <p:nvSpPr>
          <p:cNvPr id="168" name="Google Shape;168;p29"/>
          <p:cNvSpPr txBox="1"/>
          <p:nvPr/>
        </p:nvSpPr>
        <p:spPr>
          <a:xfrm>
            <a:off x="1714500" y="4046225"/>
            <a:ext cx="2331600" cy="25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Patrick Hand"/>
                <a:ea typeface="Patrick Hand"/>
                <a:cs typeface="Patrick Hand"/>
                <a:sym typeface="Patrick Hand"/>
              </a:rPr>
              <a:t>Please Note: ALL money MUST be turned in with permission slips no later than 8 am on deadline days. No late money will be accepted, nor will the office accept it,</a:t>
            </a:r>
            <a:endParaRPr sz="1800" b="1">
              <a:latin typeface="Patrick Hand"/>
              <a:ea typeface="Patrick Hand"/>
              <a:cs typeface="Patrick Hand"/>
              <a:sym typeface="Patrick Hand"/>
            </a:endParaRPr>
          </a:p>
        </p:txBody>
      </p:sp>
      <p:sp>
        <p:nvSpPr>
          <p:cNvPr id="169" name="Google Shape;169;p29"/>
          <p:cNvSpPr txBox="1"/>
          <p:nvPr/>
        </p:nvSpPr>
        <p:spPr>
          <a:xfrm>
            <a:off x="8401050" y="4080500"/>
            <a:ext cx="1920300" cy="21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latin typeface="Patrick Hand"/>
                <a:ea typeface="Patrick Hand"/>
                <a:cs typeface="Patrick Hand"/>
                <a:sym typeface="Patrick Hand"/>
              </a:rPr>
              <a:t>Please label ALL money sent to school with child’s name and purpose for the money.</a:t>
            </a:r>
            <a:endParaRPr sz="2000" b="1">
              <a:latin typeface="Patrick Hand"/>
              <a:ea typeface="Patrick Hand"/>
              <a:cs typeface="Patrick Hand"/>
              <a:sym typeface="Patrick Ha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pic>
        <p:nvPicPr>
          <p:cNvPr id="56" name="Google Shape;56;p2"/>
          <p:cNvPicPr preferRelativeResize="0"/>
          <p:nvPr/>
        </p:nvPicPr>
        <p:blipFill rotWithShape="1">
          <a:blip r:embed="rId3">
            <a:alphaModFix/>
          </a:blip>
          <a:srcRect/>
          <a:stretch/>
        </p:blipFill>
        <p:spPr>
          <a:xfrm>
            <a:off x="0" y="-76200"/>
            <a:ext cx="12192000" cy="6858000"/>
          </a:xfrm>
          <a:prstGeom prst="rect">
            <a:avLst/>
          </a:prstGeom>
          <a:noFill/>
          <a:ln>
            <a:noFill/>
          </a:ln>
        </p:spPr>
      </p:pic>
      <p:sp>
        <p:nvSpPr>
          <p:cNvPr id="57" name="Google Shape;57;p2"/>
          <p:cNvSpPr txBox="1"/>
          <p:nvPr/>
        </p:nvSpPr>
        <p:spPr>
          <a:xfrm>
            <a:off x="1543050" y="1384300"/>
            <a:ext cx="8934600" cy="224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Patrick Hand"/>
              <a:buNone/>
            </a:pPr>
            <a:r>
              <a:rPr lang="en-US" sz="2800" i="0" u="none">
                <a:solidFill>
                  <a:srgbClr val="000000"/>
                </a:solidFill>
                <a:latin typeface="Patrick Hand"/>
                <a:ea typeface="Patrick Hand"/>
                <a:cs typeface="Patrick Hand"/>
                <a:sym typeface="Patrick Hand"/>
              </a:rPr>
              <a:t>I’ve been married to my husband, Jason, for 20 years. We have 2 kids: Jaxson (14) and Carleigh (11). My husband teaches at Marbury High School where Jaxson will be a freshman! I will get to spend Carleigh’s 6th grade year with her at DPES! Our family pet is a miniature dachshund named Holly.</a:t>
            </a:r>
            <a:endParaRPr>
              <a:latin typeface="Patrick Hand"/>
              <a:ea typeface="Patrick Hand"/>
              <a:cs typeface="Patrick Hand"/>
              <a:sym typeface="Patrick Hand"/>
            </a:endParaRPr>
          </a:p>
        </p:txBody>
      </p:sp>
      <p:pic>
        <p:nvPicPr>
          <p:cNvPr id="58" name="Google Shape;58;p2"/>
          <p:cNvPicPr preferRelativeResize="0"/>
          <p:nvPr/>
        </p:nvPicPr>
        <p:blipFill rotWithShape="1">
          <a:blip r:embed="rId4">
            <a:alphaModFix/>
          </a:blip>
          <a:srcRect/>
          <a:stretch/>
        </p:blipFill>
        <p:spPr>
          <a:xfrm>
            <a:off x="4768850" y="3960812"/>
            <a:ext cx="2216150" cy="1887537"/>
          </a:xfrm>
          <a:prstGeom prst="rect">
            <a:avLst/>
          </a:prstGeom>
          <a:noFill/>
          <a:ln>
            <a:noFill/>
          </a:ln>
        </p:spPr>
      </p:pic>
      <p:pic>
        <p:nvPicPr>
          <p:cNvPr id="59" name="Google Shape;59;p2"/>
          <p:cNvPicPr preferRelativeResize="0"/>
          <p:nvPr/>
        </p:nvPicPr>
        <p:blipFill rotWithShape="1">
          <a:blip r:embed="rId5">
            <a:alphaModFix/>
          </a:blip>
          <a:srcRect/>
          <a:stretch/>
        </p:blipFill>
        <p:spPr>
          <a:xfrm>
            <a:off x="7353300" y="3960812"/>
            <a:ext cx="1887537" cy="188753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pic>
        <p:nvPicPr>
          <p:cNvPr id="174" name="Google Shape;174;p2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5" name="Google Shape;175;p22"/>
          <p:cNvSpPr txBox="1"/>
          <p:nvPr/>
        </p:nvSpPr>
        <p:spPr>
          <a:xfrm>
            <a:off x="4286250" y="227012"/>
            <a:ext cx="3619500" cy="7699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400"/>
              <a:buFont typeface="Calibri"/>
              <a:buNone/>
            </a:pPr>
            <a:r>
              <a:rPr lang="en-US" sz="4400" b="0" i="0" u="none">
                <a:solidFill>
                  <a:srgbClr val="FFFFFF"/>
                </a:solidFill>
                <a:latin typeface="Calibri"/>
                <a:ea typeface="Calibri"/>
                <a:cs typeface="Calibri"/>
                <a:sym typeface="Calibri"/>
              </a:rPr>
              <a:t>Get Connected</a:t>
            </a:r>
            <a:endParaRPr/>
          </a:p>
        </p:txBody>
      </p:sp>
      <p:sp>
        <p:nvSpPr>
          <p:cNvPr id="176" name="Google Shape;176;p22"/>
          <p:cNvSpPr txBox="1"/>
          <p:nvPr/>
        </p:nvSpPr>
        <p:spPr>
          <a:xfrm>
            <a:off x="1162050" y="1227900"/>
            <a:ext cx="8991600" cy="44022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Patrick Hand"/>
              <a:buChar char="●"/>
            </a:pPr>
            <a:r>
              <a:rPr lang="en-US" sz="2800" i="0" u="none" strike="noStrike" cap="none">
                <a:solidFill>
                  <a:srgbClr val="000000"/>
                </a:solidFill>
                <a:latin typeface="Patrick Hand"/>
                <a:ea typeface="Patrick Hand"/>
                <a:cs typeface="Patrick Hand"/>
                <a:sym typeface="Patrick Hand"/>
              </a:rPr>
              <a:t>POWERSCHOOL- be sure to connect to the app to see grades and attendance. (see handout)</a:t>
            </a:r>
            <a:endParaRPr sz="2800" i="0" u="none" strike="noStrike" cap="none">
              <a:solidFill>
                <a:srgbClr val="000000"/>
              </a:solidFill>
              <a:latin typeface="Patrick Hand"/>
              <a:ea typeface="Patrick Hand"/>
              <a:cs typeface="Patrick Hand"/>
              <a:sym typeface="Patrick Hand"/>
            </a:endParaRPr>
          </a:p>
          <a:p>
            <a:pPr marL="457200" marR="0" lvl="0" indent="-406400" algn="l" rtl="0">
              <a:lnSpc>
                <a:spcPct val="100000"/>
              </a:lnSpc>
              <a:spcBef>
                <a:spcPts val="0"/>
              </a:spcBef>
              <a:spcAft>
                <a:spcPts val="0"/>
              </a:spcAft>
              <a:buClr>
                <a:srgbClr val="000000"/>
              </a:buClr>
              <a:buSzPts val="2800"/>
              <a:buFont typeface="Patrick Hand"/>
              <a:buChar char="●"/>
            </a:pPr>
            <a:r>
              <a:rPr lang="en-US" sz="2800" i="0" u="none" strike="noStrike" cap="none">
                <a:solidFill>
                  <a:srgbClr val="000000"/>
                </a:solidFill>
                <a:latin typeface="Patrick Hand"/>
                <a:ea typeface="Patrick Hand"/>
                <a:cs typeface="Patrick Hand"/>
                <a:sym typeface="Patrick Hand"/>
              </a:rPr>
              <a:t>Weekly Call Out-  Mrs. Finch will do an weekly call out on Sundays to keep everyone informed.  Be sure your phone number in powerschool is correct and is the primary contact’s number. (also important for emergency purposes)</a:t>
            </a:r>
            <a:endParaRPr sz="2800" i="0" u="none" strike="noStrike" cap="none">
              <a:solidFill>
                <a:srgbClr val="000000"/>
              </a:solidFill>
              <a:latin typeface="Patrick Hand"/>
              <a:ea typeface="Patrick Hand"/>
              <a:cs typeface="Patrick Hand"/>
              <a:sym typeface="Patrick Hand"/>
            </a:endParaRPr>
          </a:p>
          <a:p>
            <a:pPr marL="457200" marR="0" lvl="0" indent="-406400" algn="l" rtl="0">
              <a:lnSpc>
                <a:spcPct val="100000"/>
              </a:lnSpc>
              <a:spcBef>
                <a:spcPts val="0"/>
              </a:spcBef>
              <a:spcAft>
                <a:spcPts val="0"/>
              </a:spcAft>
              <a:buSzPts val="2800"/>
              <a:buFont typeface="Patrick Hand"/>
              <a:buChar char="●"/>
            </a:pPr>
            <a:r>
              <a:rPr lang="en-US" sz="2800">
                <a:latin typeface="Patrick Hand"/>
                <a:ea typeface="Patrick Hand"/>
                <a:cs typeface="Patrick Hand"/>
                <a:sym typeface="Patrick Hand"/>
              </a:rPr>
              <a:t>Parent Square- Be sure to download the app and check regularly for messages from our school and/or ACBOE. This will be my primary method of communication.</a:t>
            </a:r>
            <a:endParaRPr sz="2800">
              <a:latin typeface="Patrick Hand"/>
              <a:ea typeface="Patrick Hand"/>
              <a:cs typeface="Patrick Hand"/>
              <a:sym typeface="Patrick Hand"/>
            </a:endParaRPr>
          </a:p>
          <a:p>
            <a:pPr marL="320040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pic>
        <p:nvPicPr>
          <p:cNvPr id="181" name="Google Shape;181;p2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2" name="Google Shape;182;p25"/>
          <p:cNvSpPr txBox="1"/>
          <p:nvPr/>
        </p:nvSpPr>
        <p:spPr>
          <a:xfrm>
            <a:off x="1238250" y="1231900"/>
            <a:ext cx="9715500" cy="5941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Coming Soon"/>
              <a:buNone/>
            </a:pPr>
            <a:r>
              <a:rPr lang="en-US" sz="3200" i="0" u="none">
                <a:solidFill>
                  <a:srgbClr val="000000"/>
                </a:solidFill>
                <a:latin typeface="Patrick Hand"/>
                <a:ea typeface="Patrick Hand"/>
                <a:cs typeface="Patrick Hand"/>
                <a:sym typeface="Patrick Hand"/>
              </a:rPr>
              <a:t>You will find the following in the lunchroom today during Open House:</a:t>
            </a:r>
            <a:endParaRPr sz="1600">
              <a:latin typeface="Patrick Hand"/>
              <a:ea typeface="Patrick Hand"/>
              <a:cs typeface="Patrick Hand"/>
              <a:sym typeface="Patrick Hand"/>
            </a:endParaRPr>
          </a:p>
          <a:p>
            <a:pPr marL="0" marR="0" lvl="0" indent="0" algn="ctr" rtl="0">
              <a:lnSpc>
                <a:spcPct val="100000"/>
              </a:lnSpc>
              <a:spcBef>
                <a:spcPts val="0"/>
              </a:spcBef>
              <a:spcAft>
                <a:spcPts val="0"/>
              </a:spcAft>
              <a:buClr>
                <a:srgbClr val="000000"/>
              </a:buClr>
              <a:buSzPts val="3000"/>
              <a:buFont typeface="Coming Soon"/>
              <a:buNone/>
            </a:pPr>
            <a:r>
              <a:rPr lang="en-US" sz="3200" i="0" u="none">
                <a:solidFill>
                  <a:srgbClr val="000000"/>
                </a:solidFill>
                <a:latin typeface="Patrick Hand"/>
                <a:ea typeface="Patrick Hand"/>
                <a:cs typeface="Patrick Hand"/>
                <a:sym typeface="Patrick Hand"/>
              </a:rPr>
              <a:t>-Carpool Accounts (new electronic system)</a:t>
            </a:r>
            <a:endParaRPr sz="1600">
              <a:latin typeface="Patrick Hand"/>
              <a:ea typeface="Patrick Hand"/>
              <a:cs typeface="Patrick Hand"/>
              <a:sym typeface="Patrick Hand"/>
            </a:endParaRPr>
          </a:p>
          <a:p>
            <a:pPr marL="0" marR="0" lvl="0" indent="0" algn="ctr" rtl="0">
              <a:lnSpc>
                <a:spcPct val="100000"/>
              </a:lnSpc>
              <a:spcBef>
                <a:spcPts val="0"/>
              </a:spcBef>
              <a:spcAft>
                <a:spcPts val="0"/>
              </a:spcAft>
              <a:buClr>
                <a:srgbClr val="000000"/>
              </a:buClr>
              <a:buSzPts val="3000"/>
              <a:buFont typeface="Coming Soon"/>
              <a:buNone/>
            </a:pPr>
            <a:r>
              <a:rPr lang="en-US" sz="3200" i="0" u="none">
                <a:solidFill>
                  <a:srgbClr val="000000"/>
                </a:solidFill>
                <a:latin typeface="Patrick Hand"/>
                <a:ea typeface="Patrick Hand"/>
                <a:cs typeface="Patrick Hand"/>
                <a:sym typeface="Patrick Hand"/>
              </a:rPr>
              <a:t>-Bus Transportation</a:t>
            </a:r>
            <a:endParaRPr sz="1600">
              <a:latin typeface="Patrick Hand"/>
              <a:ea typeface="Patrick Hand"/>
              <a:cs typeface="Patrick Hand"/>
              <a:sym typeface="Patrick Hand"/>
            </a:endParaRPr>
          </a:p>
          <a:p>
            <a:pPr marL="0" marR="0" lvl="0" indent="0" algn="ctr" rtl="0">
              <a:lnSpc>
                <a:spcPct val="100000"/>
              </a:lnSpc>
              <a:spcBef>
                <a:spcPts val="0"/>
              </a:spcBef>
              <a:spcAft>
                <a:spcPts val="0"/>
              </a:spcAft>
              <a:buClr>
                <a:srgbClr val="000000"/>
              </a:buClr>
              <a:buSzPts val="3000"/>
              <a:buFont typeface="Coming Soon"/>
              <a:buNone/>
            </a:pPr>
            <a:r>
              <a:rPr lang="en-US" sz="3200" i="0" u="none">
                <a:solidFill>
                  <a:srgbClr val="000000"/>
                </a:solidFill>
                <a:latin typeface="Patrick Hand"/>
                <a:ea typeface="Patrick Hand"/>
                <a:cs typeface="Patrick Hand"/>
                <a:sym typeface="Patrick Hand"/>
              </a:rPr>
              <a:t>-Parent volunteers sign ups</a:t>
            </a:r>
            <a:endParaRPr sz="1600">
              <a:latin typeface="Patrick Hand"/>
              <a:ea typeface="Patrick Hand"/>
              <a:cs typeface="Patrick Hand"/>
              <a:sym typeface="Patrick Hand"/>
            </a:endParaRPr>
          </a:p>
          <a:p>
            <a:pPr marL="0" marR="0" lvl="0" indent="0" algn="ctr" rtl="0">
              <a:lnSpc>
                <a:spcPct val="100000"/>
              </a:lnSpc>
              <a:spcBef>
                <a:spcPts val="0"/>
              </a:spcBef>
              <a:spcAft>
                <a:spcPts val="0"/>
              </a:spcAft>
              <a:buClr>
                <a:srgbClr val="000000"/>
              </a:buClr>
              <a:buSzPts val="3000"/>
              <a:buFont typeface="Coming Soon"/>
              <a:buNone/>
            </a:pPr>
            <a:r>
              <a:rPr lang="en-US" sz="3200" i="0" u="none">
                <a:solidFill>
                  <a:srgbClr val="000000"/>
                </a:solidFill>
                <a:latin typeface="Patrick Hand"/>
                <a:ea typeface="Patrick Hand"/>
                <a:cs typeface="Patrick Hand"/>
                <a:sym typeface="Patrick Hand"/>
              </a:rPr>
              <a:t>-School T-shirt sales</a:t>
            </a:r>
            <a:endParaRPr sz="1600">
              <a:latin typeface="Patrick Hand"/>
              <a:ea typeface="Patrick Hand"/>
              <a:cs typeface="Patrick Hand"/>
              <a:sym typeface="Patrick Hand"/>
            </a:endParaRPr>
          </a:p>
          <a:p>
            <a:pPr marL="0" marR="0" lvl="0" indent="0" algn="ctr" rtl="0">
              <a:lnSpc>
                <a:spcPct val="100000"/>
              </a:lnSpc>
              <a:spcBef>
                <a:spcPts val="0"/>
              </a:spcBef>
              <a:spcAft>
                <a:spcPts val="0"/>
              </a:spcAft>
              <a:buClr>
                <a:srgbClr val="000000"/>
              </a:buClr>
              <a:buSzPts val="3000"/>
              <a:buFont typeface="Coming Soon"/>
              <a:buNone/>
            </a:pPr>
            <a:r>
              <a:rPr lang="en-US" sz="3200" i="0" u="none">
                <a:solidFill>
                  <a:srgbClr val="000000"/>
                </a:solidFill>
                <a:latin typeface="Patrick Hand"/>
                <a:ea typeface="Patrick Hand"/>
                <a:cs typeface="Patrick Hand"/>
                <a:sym typeface="Patrick Hand"/>
              </a:rPr>
              <a:t>-School Supply Sales</a:t>
            </a:r>
            <a:endParaRPr sz="1600">
              <a:latin typeface="Patrick Hand"/>
              <a:ea typeface="Patrick Hand"/>
              <a:cs typeface="Patrick Hand"/>
              <a:sym typeface="Patrick Hand"/>
            </a:endParaRPr>
          </a:p>
          <a:p>
            <a:pPr marL="0" marR="0" lvl="0" indent="0" algn="ctr" rtl="0">
              <a:lnSpc>
                <a:spcPct val="100000"/>
              </a:lnSpc>
              <a:spcBef>
                <a:spcPts val="0"/>
              </a:spcBef>
              <a:spcAft>
                <a:spcPts val="0"/>
              </a:spcAft>
              <a:buClr>
                <a:srgbClr val="000000"/>
              </a:buClr>
              <a:buSzPts val="3000"/>
              <a:buFont typeface="Coming Soon"/>
              <a:buNone/>
            </a:pPr>
            <a:r>
              <a:rPr lang="en-US" sz="3200" i="0" u="none">
                <a:solidFill>
                  <a:srgbClr val="000000"/>
                </a:solidFill>
                <a:latin typeface="Patrick Hand"/>
                <a:ea typeface="Patrick Hand"/>
                <a:cs typeface="Patrick Hand"/>
                <a:sym typeface="Patrick Hand"/>
              </a:rPr>
              <a:t>-YMCA aftercare</a:t>
            </a:r>
            <a:endParaRPr sz="1600">
              <a:latin typeface="Patrick Hand"/>
              <a:ea typeface="Patrick Hand"/>
              <a:cs typeface="Patrick Hand"/>
              <a:sym typeface="Patrick Hand"/>
            </a:endParaRPr>
          </a:p>
          <a:p>
            <a:pPr marL="0" marR="0" lvl="0" indent="0" algn="ctr" rtl="0">
              <a:lnSpc>
                <a:spcPct val="100000"/>
              </a:lnSpc>
              <a:spcBef>
                <a:spcPts val="0"/>
              </a:spcBef>
              <a:spcAft>
                <a:spcPts val="0"/>
              </a:spcAft>
              <a:buClr>
                <a:srgbClr val="000000"/>
              </a:buClr>
              <a:buSzPts val="3000"/>
              <a:buFont typeface="Coming Soon"/>
              <a:buNone/>
            </a:pPr>
            <a:r>
              <a:rPr lang="en-US" sz="3200" i="0" u="none">
                <a:solidFill>
                  <a:srgbClr val="000000"/>
                </a:solidFill>
                <a:latin typeface="Patrick Hand"/>
                <a:ea typeface="Patrick Hand"/>
                <a:cs typeface="Patrick Hand"/>
                <a:sym typeface="Patrick Hand"/>
              </a:rPr>
              <a:t>-DPES Water Bottle Sales</a:t>
            </a:r>
            <a:endParaRPr sz="1600">
              <a:latin typeface="Patrick Hand"/>
              <a:ea typeface="Patrick Hand"/>
              <a:cs typeface="Patrick Hand"/>
              <a:sym typeface="Patrick Hand"/>
            </a:endParaRPr>
          </a:p>
          <a:p>
            <a:pPr marL="0" marR="0" lvl="0" indent="0" algn="ctr" rtl="0">
              <a:lnSpc>
                <a:spcPct val="100000"/>
              </a:lnSpc>
              <a:spcBef>
                <a:spcPts val="0"/>
              </a:spcBef>
              <a:spcAft>
                <a:spcPts val="0"/>
              </a:spcAft>
              <a:buClr>
                <a:srgbClr val="000000"/>
              </a:buClr>
              <a:buSzPts val="3000"/>
              <a:buFont typeface="Coming Soon"/>
              <a:buNone/>
            </a:pPr>
            <a:r>
              <a:rPr lang="en-US" sz="3200" i="0" u="none">
                <a:solidFill>
                  <a:srgbClr val="000000"/>
                </a:solidFill>
                <a:latin typeface="Patrick Hand"/>
                <a:ea typeface="Patrick Hand"/>
                <a:cs typeface="Patrick Hand"/>
                <a:sym typeface="Patrick Hand"/>
              </a:rPr>
              <a:t>-Snack Shack Envelope Sales</a:t>
            </a:r>
            <a:endParaRPr sz="1600">
              <a:latin typeface="Patrick Hand"/>
              <a:ea typeface="Patrick Hand"/>
              <a:cs typeface="Patrick Hand"/>
              <a:sym typeface="Patrick Hand"/>
            </a:endParaRPr>
          </a:p>
          <a:p>
            <a:pPr marL="0" marR="0" lvl="0" indent="0" algn="ctr" rtl="0">
              <a:lnSpc>
                <a:spcPct val="100000"/>
              </a:lnSpc>
              <a:spcBef>
                <a:spcPts val="0"/>
              </a:spcBef>
              <a:spcAft>
                <a:spcPts val="0"/>
              </a:spcAft>
              <a:buClr>
                <a:srgbClr val="000000"/>
              </a:buClr>
              <a:buSzPts val="3000"/>
              <a:buFont typeface="Arial"/>
              <a:buNone/>
            </a:pPr>
            <a:endParaRPr sz="3000" b="0" i="0" u="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3000" b="0" i="0" u="none">
              <a:solidFill>
                <a:srgbClr val="000000"/>
              </a:solidFill>
              <a:latin typeface="Calibri"/>
              <a:ea typeface="Calibri"/>
              <a:cs typeface="Calibri"/>
              <a:sym typeface="Calibri"/>
            </a:endParaRPr>
          </a:p>
        </p:txBody>
      </p:sp>
      <p:sp>
        <p:nvSpPr>
          <p:cNvPr id="183" name="Google Shape;183;p25"/>
          <p:cNvSpPr txBox="1"/>
          <p:nvPr/>
        </p:nvSpPr>
        <p:spPr>
          <a:xfrm>
            <a:off x="4219575" y="327025"/>
            <a:ext cx="3933825" cy="6778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800"/>
              <a:buFont typeface="Coming Soon"/>
              <a:buNone/>
            </a:pPr>
            <a:r>
              <a:rPr lang="en-US" sz="3800" b="1" i="0" u="none">
                <a:solidFill>
                  <a:srgbClr val="FFFFFF"/>
                </a:solidFill>
                <a:latin typeface="Coming Soon"/>
                <a:ea typeface="Coming Soon"/>
                <a:cs typeface="Coming Soon"/>
                <a:sym typeface="Coming Soon"/>
              </a:rPr>
              <a:t>Other business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pic>
        <p:nvPicPr>
          <p:cNvPr id="188" name="Google Shape;188;p23"/>
          <p:cNvPicPr preferRelativeResize="0"/>
          <p:nvPr/>
        </p:nvPicPr>
        <p:blipFill rotWithShape="1">
          <a:blip r:embed="rId3">
            <a:alphaModFix/>
          </a:blip>
          <a:srcRect/>
          <a:stretch/>
        </p:blipFill>
        <p:spPr>
          <a:xfrm>
            <a:off x="471487" y="0"/>
            <a:ext cx="12192000" cy="6858000"/>
          </a:xfrm>
          <a:prstGeom prst="rect">
            <a:avLst/>
          </a:prstGeom>
          <a:noFill/>
          <a:ln>
            <a:noFill/>
          </a:ln>
        </p:spPr>
      </p:pic>
      <p:sp>
        <p:nvSpPr>
          <p:cNvPr id="189" name="Google Shape;189;p23"/>
          <p:cNvSpPr txBox="1"/>
          <p:nvPr/>
        </p:nvSpPr>
        <p:spPr>
          <a:xfrm>
            <a:off x="4286250" y="227012"/>
            <a:ext cx="3619500" cy="7699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400"/>
              <a:buFont typeface="Coming Soon"/>
              <a:buNone/>
            </a:pPr>
            <a:r>
              <a:rPr lang="en-US" sz="4400" b="1" i="0" u="none">
                <a:solidFill>
                  <a:srgbClr val="FFFFFF"/>
                </a:solidFill>
                <a:latin typeface="Coming Soon"/>
                <a:ea typeface="Coming Soon"/>
                <a:cs typeface="Coming Soon"/>
                <a:sym typeface="Coming Soon"/>
              </a:rPr>
              <a:t>Volunteers</a:t>
            </a:r>
            <a:endParaRPr/>
          </a:p>
        </p:txBody>
      </p:sp>
      <p:sp>
        <p:nvSpPr>
          <p:cNvPr id="190" name="Google Shape;190;p23"/>
          <p:cNvSpPr txBox="1"/>
          <p:nvPr/>
        </p:nvSpPr>
        <p:spPr>
          <a:xfrm>
            <a:off x="1819612" y="1273800"/>
            <a:ext cx="9166200" cy="184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endParaRPr sz="6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Coming Soon"/>
              <a:buNone/>
            </a:pPr>
            <a:r>
              <a:rPr lang="en-US" sz="3600" i="0" u="none">
                <a:solidFill>
                  <a:srgbClr val="000000"/>
                </a:solidFill>
                <a:latin typeface="Patrick Hand"/>
                <a:ea typeface="Patrick Hand"/>
                <a:cs typeface="Patrick Hand"/>
                <a:sym typeface="Patrick Hand"/>
              </a:rPr>
              <a:t>If you would like to be a parent volunteer at school, you must first fill out and sign a DPES Volunteer Guidelines and Confidentiality Agreement form.</a:t>
            </a:r>
            <a:endParaRPr>
              <a:latin typeface="Patrick Hand"/>
              <a:ea typeface="Patrick Hand"/>
              <a:cs typeface="Patrick Hand"/>
              <a:sym typeface="Patrick Han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pic>
        <p:nvPicPr>
          <p:cNvPr id="195" name="Google Shape;195;p2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6" name="Google Shape;196;p26"/>
          <p:cNvSpPr txBox="1"/>
          <p:nvPr/>
        </p:nvSpPr>
        <p:spPr>
          <a:xfrm>
            <a:off x="2947987" y="1930400"/>
            <a:ext cx="6607175" cy="3787775"/>
          </a:xfrm>
          <a:prstGeom prst="rect">
            <a:avLst/>
          </a:prstGeom>
          <a:noFill/>
          <a:ln>
            <a:noFill/>
          </a:ln>
        </p:spPr>
        <p:txBody>
          <a:bodyPr spcFirstLastPara="1" wrap="square" lIns="91425" tIns="45700" rIns="91425" bIns="45700" anchor="t" anchorCtr="0">
            <a:spAutoFit/>
          </a:bodyPr>
          <a:lstStyle/>
          <a:p>
            <a:pPr marL="457200" marR="0" lvl="0" indent="-381000" algn="l" rtl="0">
              <a:lnSpc>
                <a:spcPct val="100000"/>
              </a:lnSpc>
              <a:spcBef>
                <a:spcPts val="0"/>
              </a:spcBef>
              <a:spcAft>
                <a:spcPts val="0"/>
              </a:spcAft>
              <a:buClr>
                <a:srgbClr val="000000"/>
              </a:buClr>
              <a:buSzPts val="300"/>
              <a:buFont typeface="Coming Soon"/>
              <a:buChar char="●"/>
            </a:pPr>
            <a:r>
              <a:rPr lang="en-US" sz="2400" b="0" i="0" u="none">
                <a:solidFill>
                  <a:srgbClr val="000000"/>
                </a:solidFill>
                <a:latin typeface="Coming Soon"/>
                <a:ea typeface="Coming Soon"/>
                <a:cs typeface="Coming Soon"/>
                <a:sym typeface="Coming Soon"/>
              </a:rPr>
              <a:t>Please make sure all money is labeled with name, teacher, and purpose for money.</a:t>
            </a:r>
            <a:endParaRPr/>
          </a:p>
          <a:p>
            <a:pPr marL="457200" marR="0" lvl="0" indent="-381000" algn="l" rtl="0">
              <a:lnSpc>
                <a:spcPct val="100000"/>
              </a:lnSpc>
              <a:spcBef>
                <a:spcPts val="0"/>
              </a:spcBef>
              <a:spcAft>
                <a:spcPts val="0"/>
              </a:spcAft>
              <a:buClr>
                <a:srgbClr val="000000"/>
              </a:buClr>
              <a:buSzPts val="300"/>
              <a:buFont typeface="Coming Soon"/>
              <a:buChar char="●"/>
            </a:pPr>
            <a:r>
              <a:rPr lang="en-US" sz="2400" b="0" i="0" u="none">
                <a:solidFill>
                  <a:srgbClr val="000000"/>
                </a:solidFill>
                <a:latin typeface="Coming Soon"/>
                <a:ea typeface="Coming Soon"/>
                <a:cs typeface="Coming Soon"/>
                <a:sym typeface="Coming Soon"/>
              </a:rPr>
              <a:t>When turning in money for field trips, please adhere to due dates as the office will not take up any money. All money must go through the teacher.</a:t>
            </a:r>
            <a:endParaRPr/>
          </a:p>
          <a:p>
            <a:pPr marL="457200" marR="0" lvl="0" indent="-381000" algn="l" rtl="0">
              <a:lnSpc>
                <a:spcPct val="100000"/>
              </a:lnSpc>
              <a:spcBef>
                <a:spcPts val="0"/>
              </a:spcBef>
              <a:spcAft>
                <a:spcPts val="0"/>
              </a:spcAft>
              <a:buClr>
                <a:srgbClr val="000000"/>
              </a:buClr>
              <a:buSzPts val="2400"/>
              <a:buFont typeface="Arial"/>
              <a:buNone/>
            </a:pPr>
            <a:endParaRPr sz="2400" b="0" i="0" u="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oming Soon"/>
              <a:buNone/>
            </a:pPr>
            <a:r>
              <a:rPr lang="en-US" sz="2400" b="1" i="0" u="none">
                <a:solidFill>
                  <a:srgbClr val="000000"/>
                </a:solidFill>
                <a:latin typeface="Coming Soon"/>
                <a:ea typeface="Coming Soon"/>
                <a:cs typeface="Coming Soon"/>
                <a:sym typeface="Coming Soon"/>
              </a:rPr>
              <a:t>*** Water Safety field trip money is due by August 16th!**</a:t>
            </a:r>
            <a:endParaRPr/>
          </a:p>
        </p:txBody>
      </p:sp>
      <p:sp>
        <p:nvSpPr>
          <p:cNvPr id="197" name="Google Shape;197;p26"/>
          <p:cNvSpPr txBox="1"/>
          <p:nvPr/>
        </p:nvSpPr>
        <p:spPr>
          <a:xfrm>
            <a:off x="4286250" y="227012"/>
            <a:ext cx="3619500" cy="7699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400"/>
              <a:buFont typeface="Coming Soon"/>
              <a:buNone/>
            </a:pPr>
            <a:r>
              <a:rPr lang="en-US" sz="4400" b="0" i="0" u="none">
                <a:solidFill>
                  <a:srgbClr val="FFFFFF"/>
                </a:solidFill>
                <a:latin typeface="Coming Soon"/>
                <a:ea typeface="Coming Soon"/>
                <a:cs typeface="Coming Soon"/>
                <a:sym typeface="Coming Soon"/>
              </a:rPr>
              <a:t>Money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pic>
        <p:nvPicPr>
          <p:cNvPr id="202" name="Google Shape;202;p1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03" name="Google Shape;203;p17"/>
          <p:cNvSpPr txBox="1"/>
          <p:nvPr/>
        </p:nvSpPr>
        <p:spPr>
          <a:xfrm>
            <a:off x="4286250" y="1993900"/>
            <a:ext cx="36195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Calibri"/>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pic>
        <p:nvPicPr>
          <p:cNvPr id="208" name="Google Shape;208;p18"/>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212"/>
        <p:cNvGrpSpPr/>
        <p:nvPr/>
      </p:nvGrpSpPr>
      <p:grpSpPr>
        <a:xfrm>
          <a:off x="0" y="0"/>
          <a:ext cx="0" cy="0"/>
          <a:chOff x="0" y="0"/>
          <a:chExt cx="0" cy="0"/>
        </a:xfrm>
      </p:grpSpPr>
      <p:pic>
        <p:nvPicPr>
          <p:cNvPr id="213" name="Google Shape;213;p2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4" name="Google Shape;214;p20"/>
          <p:cNvSpPr txBox="1"/>
          <p:nvPr/>
        </p:nvSpPr>
        <p:spPr>
          <a:xfrm>
            <a:off x="4286250" y="1993900"/>
            <a:ext cx="3619500" cy="7699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Calibri"/>
              <a:buNone/>
            </a:pPr>
            <a:r>
              <a:rPr lang="en-US" sz="4400" b="0" i="0" u="none">
                <a:solidFill>
                  <a:srgbClr val="000000"/>
                </a:solidFill>
                <a:latin typeface="Calibri"/>
                <a:ea typeface="Calibri"/>
                <a:cs typeface="Calibri"/>
                <a:sym typeface="Calibri"/>
              </a:rPr>
              <a:t>YOUR TEXT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218"/>
        <p:cNvGrpSpPr/>
        <p:nvPr/>
      </p:nvGrpSpPr>
      <p:grpSpPr>
        <a:xfrm>
          <a:off x="0" y="0"/>
          <a:ext cx="0" cy="0"/>
          <a:chOff x="0" y="0"/>
          <a:chExt cx="0" cy="0"/>
        </a:xfrm>
      </p:grpSpPr>
      <p:pic>
        <p:nvPicPr>
          <p:cNvPr id="219" name="Google Shape;219;p2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0" name="Google Shape;220;p27"/>
          <p:cNvSpPr txBox="1"/>
          <p:nvPr/>
        </p:nvSpPr>
        <p:spPr>
          <a:xfrm>
            <a:off x="4286250" y="1993900"/>
            <a:ext cx="3619500" cy="7699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Calibri"/>
              <a:buNone/>
            </a:pPr>
            <a:r>
              <a:rPr lang="en-US" sz="4400" b="0" i="0" u="none">
                <a:solidFill>
                  <a:srgbClr val="000000"/>
                </a:solidFill>
                <a:latin typeface="Calibri"/>
                <a:ea typeface="Calibri"/>
                <a:cs typeface="Calibri"/>
                <a:sym typeface="Calibri"/>
              </a:rPr>
              <a:t>YOUR TEXT</a:t>
            </a:r>
            <a:endParaRPr/>
          </a:p>
        </p:txBody>
      </p:sp>
      <p:sp>
        <p:nvSpPr>
          <p:cNvPr id="221" name="Google Shape;221;p27"/>
          <p:cNvSpPr txBox="1"/>
          <p:nvPr/>
        </p:nvSpPr>
        <p:spPr>
          <a:xfrm>
            <a:off x="4286250" y="227012"/>
            <a:ext cx="3619500" cy="7699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400"/>
              <a:buFont typeface="Calibri"/>
              <a:buNone/>
            </a:pPr>
            <a:r>
              <a:rPr lang="en-US" sz="4400" b="0" i="0" u="none">
                <a:solidFill>
                  <a:srgbClr val="FFFFFF"/>
                </a:solidFill>
                <a:latin typeface="Calibri"/>
                <a:ea typeface="Calibri"/>
                <a:cs typeface="Calibri"/>
                <a:sym typeface="Calibri"/>
              </a:rPr>
              <a:t>YOUR TEXT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225"/>
        <p:cNvGrpSpPr/>
        <p:nvPr/>
      </p:nvGrpSpPr>
      <p:grpSpPr>
        <a:xfrm>
          <a:off x="0" y="0"/>
          <a:ext cx="0" cy="0"/>
          <a:chOff x="0" y="0"/>
          <a:chExt cx="0" cy="0"/>
        </a:xfrm>
      </p:grpSpPr>
      <p:pic>
        <p:nvPicPr>
          <p:cNvPr id="226" name="Google Shape;226;p2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7" name="Google Shape;227;p28"/>
          <p:cNvSpPr txBox="1"/>
          <p:nvPr/>
        </p:nvSpPr>
        <p:spPr>
          <a:xfrm>
            <a:off x="4286250" y="1993900"/>
            <a:ext cx="3619500" cy="7699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Calibri"/>
              <a:buNone/>
            </a:pPr>
            <a:r>
              <a:rPr lang="en-US" sz="4400" b="0" i="0" u="none">
                <a:solidFill>
                  <a:srgbClr val="000000"/>
                </a:solidFill>
                <a:latin typeface="Calibri"/>
                <a:ea typeface="Calibri"/>
                <a:cs typeface="Calibri"/>
                <a:sym typeface="Calibri"/>
              </a:rPr>
              <a:t>YOUR TEXT</a:t>
            </a:r>
            <a:endParaRPr/>
          </a:p>
        </p:txBody>
      </p:sp>
      <p:sp>
        <p:nvSpPr>
          <p:cNvPr id="228" name="Google Shape;228;p28"/>
          <p:cNvSpPr txBox="1"/>
          <p:nvPr/>
        </p:nvSpPr>
        <p:spPr>
          <a:xfrm>
            <a:off x="4286250" y="227012"/>
            <a:ext cx="3619500" cy="7699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400"/>
              <a:buFont typeface="Calibri"/>
              <a:buNone/>
            </a:pPr>
            <a:r>
              <a:rPr lang="en-US" sz="4400" b="0" i="0" u="none">
                <a:solidFill>
                  <a:srgbClr val="FFFFFF"/>
                </a:solidFill>
                <a:latin typeface="Calibri"/>
                <a:ea typeface="Calibri"/>
                <a:cs typeface="Calibri"/>
                <a:sym typeface="Calibri"/>
              </a:rPr>
              <a:t>YOUR TEXT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232"/>
        <p:cNvGrpSpPr/>
        <p:nvPr/>
      </p:nvGrpSpPr>
      <p:grpSpPr>
        <a:xfrm>
          <a:off x="0" y="0"/>
          <a:ext cx="0" cy="0"/>
          <a:chOff x="0" y="0"/>
          <a:chExt cx="0" cy="0"/>
        </a:xfrm>
      </p:grpSpPr>
      <p:pic>
        <p:nvPicPr>
          <p:cNvPr id="233" name="Google Shape;233;p2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4" name="Google Shape;234;p21"/>
          <p:cNvSpPr txBox="1"/>
          <p:nvPr/>
        </p:nvSpPr>
        <p:spPr>
          <a:xfrm>
            <a:off x="4286250" y="1549400"/>
            <a:ext cx="3619500" cy="7699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Calibri"/>
              <a:buNone/>
            </a:pPr>
            <a:r>
              <a:rPr lang="en-US" sz="4400" b="0" i="0" u="none">
                <a:solidFill>
                  <a:srgbClr val="000000"/>
                </a:solidFill>
                <a:latin typeface="Calibri"/>
                <a:ea typeface="Calibri"/>
                <a:cs typeface="Calibri"/>
                <a:sym typeface="Calibri"/>
              </a:rPr>
              <a:t>YOUR TEXT</a:t>
            </a:r>
            <a:endParaRPr/>
          </a:p>
        </p:txBody>
      </p:sp>
      <p:sp>
        <p:nvSpPr>
          <p:cNvPr id="235" name="Google Shape;235;p21"/>
          <p:cNvSpPr txBox="1"/>
          <p:nvPr/>
        </p:nvSpPr>
        <p:spPr>
          <a:xfrm>
            <a:off x="4286250" y="390525"/>
            <a:ext cx="3619500" cy="7683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400"/>
              <a:buFont typeface="Calibri"/>
              <a:buNone/>
            </a:pPr>
            <a:r>
              <a:rPr lang="en-US" sz="4400" b="0" i="0" u="none">
                <a:solidFill>
                  <a:srgbClr val="FFFFFF"/>
                </a:solidFill>
                <a:latin typeface="Calibri"/>
                <a:ea typeface="Calibri"/>
                <a:cs typeface="Calibri"/>
                <a:sym typeface="Calibri"/>
              </a:rPr>
              <a:t>YOUR TEXT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pic>
        <p:nvPicPr>
          <p:cNvPr id="64" name="Google Shape;64;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65" name="Google Shape;65;p3"/>
          <p:cNvSpPr txBox="1"/>
          <p:nvPr/>
        </p:nvSpPr>
        <p:spPr>
          <a:xfrm>
            <a:off x="1514475" y="1212850"/>
            <a:ext cx="8905875" cy="39703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Patrick Hand"/>
              <a:buNone/>
            </a:pPr>
            <a:r>
              <a:rPr lang="en-US" sz="2800" b="0" i="0" u="sng">
                <a:solidFill>
                  <a:srgbClr val="000000"/>
                </a:solidFill>
                <a:latin typeface="Patrick Hand"/>
                <a:ea typeface="Patrick Hand"/>
                <a:cs typeface="Patrick Hand"/>
                <a:sym typeface="Patrick Hand"/>
              </a:rPr>
              <a:t>Education: </a:t>
            </a:r>
            <a:endParaRPr/>
          </a:p>
          <a:p>
            <a:pPr marL="0" marR="0" lvl="0" indent="-19050" algn="l" rtl="0">
              <a:lnSpc>
                <a:spcPct val="100000"/>
              </a:lnSpc>
              <a:spcBef>
                <a:spcPts val="0"/>
              </a:spcBef>
              <a:spcAft>
                <a:spcPts val="0"/>
              </a:spcAft>
              <a:buClr>
                <a:srgbClr val="000000"/>
              </a:buClr>
              <a:buSzPts val="300"/>
              <a:buFont typeface="Patrick Hand"/>
              <a:buChar char="●"/>
            </a:pPr>
            <a:r>
              <a:rPr lang="en-US" sz="2800" b="0" i="0" u="none">
                <a:solidFill>
                  <a:srgbClr val="000000"/>
                </a:solidFill>
                <a:latin typeface="Patrick Hand"/>
                <a:ea typeface="Patrick Hand"/>
                <a:cs typeface="Patrick Hand"/>
                <a:sym typeface="Patrick Hand"/>
              </a:rPr>
              <a:t>Bachelor’s Degree in Education- Auburn University</a:t>
            </a:r>
            <a:endParaRPr/>
          </a:p>
          <a:p>
            <a:pPr marL="0" marR="0" lvl="0" indent="-19050" algn="l" rtl="0">
              <a:lnSpc>
                <a:spcPct val="100000"/>
              </a:lnSpc>
              <a:spcBef>
                <a:spcPts val="0"/>
              </a:spcBef>
              <a:spcAft>
                <a:spcPts val="0"/>
              </a:spcAft>
              <a:buClr>
                <a:srgbClr val="000000"/>
              </a:buClr>
              <a:buSzPts val="300"/>
              <a:buFont typeface="Patrick Hand"/>
              <a:buChar char="●"/>
            </a:pPr>
            <a:r>
              <a:rPr lang="en-US" sz="2800" b="0" i="0" u="none">
                <a:solidFill>
                  <a:srgbClr val="000000"/>
                </a:solidFill>
                <a:latin typeface="Patrick Hand"/>
                <a:ea typeface="Patrick Hand"/>
                <a:cs typeface="Patrick Hand"/>
                <a:sym typeface="Patrick Hand"/>
              </a:rPr>
              <a:t>Played in the marching band at Auburn</a:t>
            </a:r>
            <a:endParaRPr/>
          </a:p>
          <a:p>
            <a:pPr marL="0" marR="0" lvl="0" indent="0" algn="l" rtl="0">
              <a:lnSpc>
                <a:spcPct val="100000"/>
              </a:lnSpc>
              <a:spcBef>
                <a:spcPts val="0"/>
              </a:spcBef>
              <a:spcAft>
                <a:spcPts val="0"/>
              </a:spcAft>
              <a:buClr>
                <a:srgbClr val="000000"/>
              </a:buClr>
              <a:buSzPts val="2800"/>
              <a:buFont typeface="Patrick Hand"/>
              <a:buNone/>
            </a:pPr>
            <a:r>
              <a:rPr lang="en-US" sz="2800" b="0" i="0" u="sng">
                <a:solidFill>
                  <a:srgbClr val="000000"/>
                </a:solidFill>
                <a:latin typeface="Patrick Hand"/>
                <a:ea typeface="Patrick Hand"/>
                <a:cs typeface="Patrick Hand"/>
                <a:sym typeface="Patrick Hand"/>
              </a:rPr>
              <a:t>Experience:</a:t>
            </a:r>
            <a:endParaRPr/>
          </a:p>
          <a:p>
            <a:pPr marL="0" marR="0" lvl="0" indent="-19050" algn="l" rtl="0">
              <a:lnSpc>
                <a:spcPct val="100000"/>
              </a:lnSpc>
              <a:spcBef>
                <a:spcPts val="0"/>
              </a:spcBef>
              <a:spcAft>
                <a:spcPts val="0"/>
              </a:spcAft>
              <a:buClr>
                <a:srgbClr val="000000"/>
              </a:buClr>
              <a:buSzPts val="300"/>
              <a:buFont typeface="Patrick Hand"/>
              <a:buChar char="●"/>
            </a:pPr>
            <a:r>
              <a:rPr lang="en-US" sz="2800" b="0" i="0" u="none">
                <a:solidFill>
                  <a:srgbClr val="000000"/>
                </a:solidFill>
                <a:latin typeface="Patrick Hand"/>
                <a:ea typeface="Patrick Hand"/>
                <a:cs typeface="Patrick Hand"/>
                <a:sym typeface="Patrick Hand"/>
              </a:rPr>
              <a:t>Kindergarten, 1st, and 5th- Catoma Elementary (in Montgomery)</a:t>
            </a:r>
            <a:endParaRPr/>
          </a:p>
          <a:p>
            <a:pPr marL="0" marR="0" lvl="0" indent="-19050" algn="l" rtl="0">
              <a:lnSpc>
                <a:spcPct val="100000"/>
              </a:lnSpc>
              <a:spcBef>
                <a:spcPts val="0"/>
              </a:spcBef>
              <a:spcAft>
                <a:spcPts val="0"/>
              </a:spcAft>
              <a:buClr>
                <a:srgbClr val="000000"/>
              </a:buClr>
              <a:buSzPts val="300"/>
              <a:buFont typeface="Patrick Hand"/>
              <a:buChar char="●"/>
            </a:pPr>
            <a:r>
              <a:rPr lang="en-US" sz="2800" b="0" i="0" u="none">
                <a:solidFill>
                  <a:srgbClr val="000000"/>
                </a:solidFill>
                <a:latin typeface="Patrick Hand"/>
                <a:ea typeface="Patrick Hand"/>
                <a:cs typeface="Patrick Hand"/>
                <a:sym typeface="Patrick Hand"/>
              </a:rPr>
              <a:t>K3 and Kindergarten- First Presbyterian Kindergarten (in Prattville)</a:t>
            </a:r>
            <a:endParaRPr/>
          </a:p>
          <a:p>
            <a:pPr marL="0" marR="0" lvl="0" indent="-19050" algn="l" rtl="0">
              <a:lnSpc>
                <a:spcPct val="100000"/>
              </a:lnSpc>
              <a:spcBef>
                <a:spcPts val="0"/>
              </a:spcBef>
              <a:spcAft>
                <a:spcPts val="0"/>
              </a:spcAft>
              <a:buClr>
                <a:srgbClr val="000000"/>
              </a:buClr>
              <a:buSzPts val="300"/>
              <a:buFont typeface="Patrick Hand"/>
              <a:buChar char="●"/>
            </a:pPr>
            <a:r>
              <a:rPr lang="en-US" sz="2800" b="0" i="0" u="none">
                <a:solidFill>
                  <a:srgbClr val="000000"/>
                </a:solidFill>
                <a:latin typeface="Patrick Hand"/>
                <a:ea typeface="Patrick Hand"/>
                <a:cs typeface="Patrick Hand"/>
                <a:sym typeface="Patrick Hand"/>
              </a:rPr>
              <a:t>First year teaching 2nd grade- Daniel Pratt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239"/>
        <p:cNvGrpSpPr/>
        <p:nvPr/>
      </p:nvGrpSpPr>
      <p:grpSpPr>
        <a:xfrm>
          <a:off x="0" y="0"/>
          <a:ext cx="0" cy="0"/>
          <a:chOff x="0" y="0"/>
          <a:chExt cx="0" cy="0"/>
        </a:xfrm>
      </p:grpSpPr>
      <p:pic>
        <p:nvPicPr>
          <p:cNvPr id="240" name="Google Shape;240;p16"/>
          <p:cNvPicPr preferRelativeResize="0"/>
          <p:nvPr/>
        </p:nvPicPr>
        <p:blipFill rotWithShape="1">
          <a:blip r:embed="rId3">
            <a:alphaModFix/>
          </a:blip>
          <a:srcRect/>
          <a:stretch/>
        </p:blipFill>
        <p:spPr>
          <a:xfrm>
            <a:off x="-63500" y="125412"/>
            <a:ext cx="12192000" cy="6858000"/>
          </a:xfrm>
          <a:prstGeom prst="rect">
            <a:avLst/>
          </a:prstGeom>
          <a:noFill/>
          <a:ln>
            <a:noFill/>
          </a:ln>
        </p:spPr>
      </p:pic>
      <p:sp>
        <p:nvSpPr>
          <p:cNvPr id="241" name="Google Shape;241;p16"/>
          <p:cNvSpPr txBox="1"/>
          <p:nvPr/>
        </p:nvSpPr>
        <p:spPr>
          <a:xfrm>
            <a:off x="4286250" y="1993900"/>
            <a:ext cx="3619500" cy="7699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Calibri"/>
              <a:buNone/>
            </a:pPr>
            <a:r>
              <a:rPr lang="en-US" sz="4400" b="0" i="0" u="none">
                <a:solidFill>
                  <a:srgbClr val="000000"/>
                </a:solidFill>
                <a:latin typeface="Calibri"/>
                <a:ea typeface="Calibri"/>
                <a:cs typeface="Calibri"/>
                <a:sym typeface="Calibri"/>
              </a:rPr>
              <a:t>YOUR TEXT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pic>
        <p:nvPicPr>
          <p:cNvPr id="70" name="Google Shape;70;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71" name="Google Shape;71;p4"/>
          <p:cNvSpPr txBox="1"/>
          <p:nvPr/>
        </p:nvSpPr>
        <p:spPr>
          <a:xfrm>
            <a:off x="2279650" y="1587500"/>
            <a:ext cx="7632600" cy="61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Patrick Hand"/>
              <a:buNone/>
            </a:pPr>
            <a:r>
              <a:rPr lang="en-US" sz="3400" b="0" i="0" u="none">
                <a:solidFill>
                  <a:srgbClr val="000000"/>
                </a:solidFill>
                <a:latin typeface="Patrick Hand"/>
                <a:ea typeface="Patrick Hand"/>
                <a:cs typeface="Patrick Hand"/>
                <a:sym typeface="Patrick Hand"/>
              </a:rPr>
              <a:t>Click </a:t>
            </a:r>
            <a:r>
              <a:rPr lang="en-US" sz="3400" b="0" i="0" u="sng">
                <a:solidFill>
                  <a:schemeClr val="hlink"/>
                </a:solidFill>
                <a:latin typeface="Arial"/>
                <a:ea typeface="Arial"/>
                <a:cs typeface="Arial"/>
                <a:sym typeface="Arial"/>
                <a:hlinkClick r:id="rId4"/>
              </a:rPr>
              <a:t>here</a:t>
            </a:r>
            <a:r>
              <a:rPr lang="en-US" sz="3400" b="0" i="0" u="none">
                <a:solidFill>
                  <a:srgbClr val="000000"/>
                </a:solidFill>
                <a:latin typeface="Patrick Hand"/>
                <a:ea typeface="Patrick Hand"/>
                <a:cs typeface="Patrick Hand"/>
                <a:sym typeface="Patrick Hand"/>
              </a:rPr>
              <a:t> to view our schedule.</a:t>
            </a:r>
            <a:endParaRPr/>
          </a:p>
        </p:txBody>
      </p:sp>
      <p:sp>
        <p:nvSpPr>
          <p:cNvPr id="72" name="Google Shape;72;p4"/>
          <p:cNvSpPr txBox="1"/>
          <p:nvPr/>
        </p:nvSpPr>
        <p:spPr>
          <a:xfrm>
            <a:off x="2498725" y="2420937"/>
            <a:ext cx="7632700" cy="1822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Patrick Hand"/>
              <a:buNone/>
            </a:pPr>
            <a:r>
              <a:rPr lang="en-US" sz="2800" b="0" i="0" u="none">
                <a:solidFill>
                  <a:srgbClr val="000000"/>
                </a:solidFill>
                <a:latin typeface="Patrick Hand"/>
                <a:ea typeface="Patrick Hand"/>
                <a:cs typeface="Patrick Hand"/>
                <a:sym typeface="Patrick Hand"/>
              </a:rPr>
              <a:t>We have Reading, Writing, and Language Arts in the morning,  Lunch and P.E., then Math in the afternoon.  Science and Social Studies is at the very end of the day.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pic>
        <p:nvPicPr>
          <p:cNvPr id="77" name="Google Shape;77;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78" name="Google Shape;78;p5"/>
          <p:cNvSpPr txBox="1"/>
          <p:nvPr/>
        </p:nvSpPr>
        <p:spPr>
          <a:xfrm>
            <a:off x="2028825" y="1592262"/>
            <a:ext cx="8485200" cy="3124500"/>
          </a:xfrm>
          <a:prstGeom prst="rect">
            <a:avLst/>
          </a:prstGeom>
          <a:noFill/>
          <a:ln>
            <a:noFill/>
          </a:ln>
        </p:spPr>
        <p:txBody>
          <a:bodyPr spcFirstLastPara="1" wrap="square" lIns="91425" tIns="45700" rIns="91425" bIns="45700" anchor="t" anchorCtr="0">
            <a:spAutoFit/>
          </a:bodyPr>
          <a:lstStyle/>
          <a:p>
            <a:pPr marL="457200" marR="0" lvl="0" indent="-552450" algn="l" rtl="0">
              <a:lnSpc>
                <a:spcPct val="100000"/>
              </a:lnSpc>
              <a:spcBef>
                <a:spcPts val="0"/>
              </a:spcBef>
              <a:spcAft>
                <a:spcPts val="0"/>
              </a:spcAft>
              <a:buClr>
                <a:srgbClr val="000000"/>
              </a:buClr>
              <a:buSzPts val="5100"/>
              <a:buFont typeface="Patrick Hand"/>
              <a:buChar char="●"/>
            </a:pPr>
            <a:r>
              <a:rPr lang="en-US" sz="5100" i="0" u="none">
                <a:solidFill>
                  <a:srgbClr val="000000"/>
                </a:solidFill>
                <a:latin typeface="Patrick Hand"/>
                <a:ea typeface="Patrick Hand"/>
                <a:cs typeface="Patrick Hand"/>
                <a:sym typeface="Patrick Hand"/>
              </a:rPr>
              <a:t>Students will be Respectful</a:t>
            </a:r>
            <a:endParaRPr sz="2100">
              <a:latin typeface="Patrick Hand"/>
              <a:ea typeface="Patrick Hand"/>
              <a:cs typeface="Patrick Hand"/>
              <a:sym typeface="Patrick Hand"/>
            </a:endParaRPr>
          </a:p>
          <a:p>
            <a:pPr marL="457200" marR="0" lvl="0" indent="-552450" algn="l" rtl="0">
              <a:lnSpc>
                <a:spcPct val="100000"/>
              </a:lnSpc>
              <a:spcBef>
                <a:spcPts val="0"/>
              </a:spcBef>
              <a:spcAft>
                <a:spcPts val="0"/>
              </a:spcAft>
              <a:buClr>
                <a:srgbClr val="000000"/>
              </a:buClr>
              <a:buSzPts val="5100"/>
              <a:buFont typeface="Patrick Hand"/>
              <a:buChar char="●"/>
            </a:pPr>
            <a:r>
              <a:rPr lang="en-US" sz="5100" i="0" u="none">
                <a:solidFill>
                  <a:srgbClr val="000000"/>
                </a:solidFill>
                <a:latin typeface="Patrick Hand"/>
                <a:ea typeface="Patrick Hand"/>
                <a:cs typeface="Patrick Hand"/>
                <a:sym typeface="Patrick Hand"/>
              </a:rPr>
              <a:t>Students are kind to each other</a:t>
            </a:r>
            <a:endParaRPr sz="2100">
              <a:latin typeface="Patrick Hand"/>
              <a:ea typeface="Patrick Hand"/>
              <a:cs typeface="Patrick Hand"/>
              <a:sym typeface="Patrick Hand"/>
            </a:endParaRPr>
          </a:p>
          <a:p>
            <a:pPr marL="457200" marR="0" lvl="0" indent="-552450" algn="l" rtl="0">
              <a:lnSpc>
                <a:spcPct val="100000"/>
              </a:lnSpc>
              <a:spcBef>
                <a:spcPts val="0"/>
              </a:spcBef>
              <a:spcAft>
                <a:spcPts val="0"/>
              </a:spcAft>
              <a:buClr>
                <a:srgbClr val="000000"/>
              </a:buClr>
              <a:buSzPts val="5100"/>
              <a:buFont typeface="Patrick Hand"/>
              <a:buChar char="●"/>
            </a:pPr>
            <a:r>
              <a:rPr lang="en-US" sz="5100" i="0" u="none">
                <a:solidFill>
                  <a:srgbClr val="000000"/>
                </a:solidFill>
                <a:latin typeface="Patrick Hand"/>
                <a:ea typeface="Patrick Hand"/>
                <a:cs typeface="Patrick Hand"/>
                <a:sym typeface="Patrick Hand"/>
              </a:rPr>
              <a:t>Our class will be like a family</a:t>
            </a:r>
            <a:endParaRPr sz="2100">
              <a:latin typeface="Patrick Hand"/>
              <a:ea typeface="Patrick Hand"/>
              <a:cs typeface="Patrick Hand"/>
              <a:sym typeface="Patrick Hand"/>
            </a:endParaRPr>
          </a:p>
          <a:p>
            <a:pPr marL="0" marR="0" lvl="0" indent="0" algn="l" rtl="0">
              <a:lnSpc>
                <a:spcPct val="100000"/>
              </a:lnSpc>
              <a:spcBef>
                <a:spcPts val="0"/>
              </a:spcBef>
              <a:spcAft>
                <a:spcPts val="0"/>
              </a:spcAft>
              <a:buNone/>
            </a:pPr>
            <a:endParaRPr sz="4400" b="0" i="0" u="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83" name="Google Shape;83;p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4" name="Google Shape;84;p6"/>
          <p:cNvSpPr txBox="1"/>
          <p:nvPr/>
        </p:nvSpPr>
        <p:spPr>
          <a:xfrm>
            <a:off x="1860550" y="1479550"/>
            <a:ext cx="7961312" cy="4832350"/>
          </a:xfrm>
          <a:prstGeom prst="rect">
            <a:avLst/>
          </a:prstGeom>
          <a:noFill/>
          <a:ln>
            <a:noFill/>
          </a:ln>
        </p:spPr>
        <p:txBody>
          <a:bodyPr spcFirstLastPara="1" wrap="square" lIns="91425" tIns="45700" rIns="91425" bIns="45700" anchor="t" anchorCtr="0">
            <a:spAutoFit/>
          </a:bodyPr>
          <a:lstStyle/>
          <a:p>
            <a:pPr marL="457200" marR="0" lvl="0" indent="-317500" algn="l" rtl="0">
              <a:lnSpc>
                <a:spcPct val="100000"/>
              </a:lnSpc>
              <a:spcBef>
                <a:spcPts val="0"/>
              </a:spcBef>
              <a:spcAft>
                <a:spcPts val="0"/>
              </a:spcAft>
              <a:buClr>
                <a:srgbClr val="000000"/>
              </a:buClr>
              <a:buSzPts val="100"/>
              <a:buFont typeface="Patrick Hand"/>
              <a:buChar char="●"/>
            </a:pPr>
            <a:r>
              <a:rPr lang="en-US" sz="2800" b="0" i="0" u="sng">
                <a:solidFill>
                  <a:srgbClr val="000000"/>
                </a:solidFill>
                <a:latin typeface="Patrick Hand"/>
                <a:ea typeface="Patrick Hand"/>
                <a:cs typeface="Patrick Hand"/>
                <a:sym typeface="Patrick Hand"/>
              </a:rPr>
              <a:t>Green tags</a:t>
            </a:r>
            <a:r>
              <a:rPr lang="en-US" sz="2800" b="0" i="0" u="none">
                <a:solidFill>
                  <a:srgbClr val="000000"/>
                </a:solidFill>
                <a:latin typeface="Patrick Hand"/>
                <a:ea typeface="Patrick Hand"/>
                <a:cs typeface="Patrick Hand"/>
                <a:sym typeface="Patrick Hand"/>
              </a:rPr>
              <a:t>-please fill these out.  They will need keep this tag on their backpacks for the first few weeks of school. </a:t>
            </a:r>
            <a:endParaRPr/>
          </a:p>
          <a:p>
            <a:pPr marL="457200" marR="0" lvl="0" indent="-317500" algn="l" rtl="0">
              <a:lnSpc>
                <a:spcPct val="100000"/>
              </a:lnSpc>
              <a:spcBef>
                <a:spcPts val="0"/>
              </a:spcBef>
              <a:spcAft>
                <a:spcPts val="0"/>
              </a:spcAft>
              <a:buClr>
                <a:srgbClr val="000000"/>
              </a:buClr>
              <a:buSzPts val="100"/>
              <a:buFont typeface="Patrick Hand"/>
              <a:buChar char="●"/>
            </a:pPr>
            <a:r>
              <a:rPr lang="en-US" sz="2800" b="0" i="0" u="sng">
                <a:solidFill>
                  <a:srgbClr val="000000"/>
                </a:solidFill>
                <a:latin typeface="Patrick Hand"/>
                <a:ea typeface="Patrick Hand"/>
                <a:cs typeface="Patrick Hand"/>
                <a:sym typeface="Patrick Hand"/>
              </a:rPr>
              <a:t>Student Info Sheet</a:t>
            </a:r>
            <a:r>
              <a:rPr lang="en-US" sz="2800" b="0" i="0" u="none">
                <a:solidFill>
                  <a:srgbClr val="000000"/>
                </a:solidFill>
                <a:latin typeface="Patrick Hand"/>
                <a:ea typeface="Patrick Hand"/>
                <a:cs typeface="Patrick Hand"/>
                <a:sym typeface="Patrick Hand"/>
              </a:rPr>
              <a:t>-(mailed to you) please complete front and back and leave with me today.  </a:t>
            </a:r>
            <a:endParaRPr/>
          </a:p>
          <a:p>
            <a:pPr marL="457200" marR="0" lvl="0" indent="-317500" algn="l" rtl="0">
              <a:lnSpc>
                <a:spcPct val="100000"/>
              </a:lnSpc>
              <a:spcBef>
                <a:spcPts val="0"/>
              </a:spcBef>
              <a:spcAft>
                <a:spcPts val="0"/>
              </a:spcAft>
              <a:buClr>
                <a:srgbClr val="000000"/>
              </a:buClr>
              <a:buSzPts val="100"/>
              <a:buFont typeface="Patrick Hand"/>
              <a:buChar char="●"/>
            </a:pPr>
            <a:r>
              <a:rPr lang="en-US" sz="2800" b="0" i="0" u="sng">
                <a:solidFill>
                  <a:srgbClr val="000000"/>
                </a:solidFill>
                <a:latin typeface="Patrick Hand"/>
                <a:ea typeface="Patrick Hand"/>
                <a:cs typeface="Patrick Hand"/>
                <a:sym typeface="Patrick Hand"/>
              </a:rPr>
              <a:t>Water Bottles</a:t>
            </a:r>
            <a:r>
              <a:rPr lang="en-US" sz="2800" b="0" i="0" u="none">
                <a:solidFill>
                  <a:srgbClr val="000000"/>
                </a:solidFill>
                <a:latin typeface="Patrick Hand"/>
                <a:ea typeface="Patrick Hand"/>
                <a:cs typeface="Patrick Hand"/>
                <a:sym typeface="Patrick Hand"/>
              </a:rPr>
              <a:t>- Please send a refillable water bottle each day.  (labeled with their name)  We keep our water bottles in the classroom and can access them throughout the day.</a:t>
            </a:r>
            <a:endParaRPr/>
          </a:p>
          <a:p>
            <a:pPr marL="457200" marR="0" lvl="0" indent="-317500" algn="l" rtl="0">
              <a:lnSpc>
                <a:spcPct val="100000"/>
              </a:lnSpc>
              <a:spcBef>
                <a:spcPts val="0"/>
              </a:spcBef>
              <a:spcAft>
                <a:spcPts val="0"/>
              </a:spcAft>
              <a:buClr>
                <a:srgbClr val="000000"/>
              </a:buClr>
              <a:buSzPts val="300"/>
              <a:buFont typeface="Patrick Hand"/>
              <a:buChar char="●"/>
            </a:pPr>
            <a:r>
              <a:rPr lang="en-US" sz="2800" b="0" i="0" u="sng">
                <a:solidFill>
                  <a:srgbClr val="000000"/>
                </a:solidFill>
                <a:latin typeface="Patrick Hand"/>
                <a:ea typeface="Patrick Hand"/>
                <a:cs typeface="Patrick Hand"/>
                <a:sym typeface="Patrick Hand"/>
              </a:rPr>
              <a:t>Headphones</a:t>
            </a:r>
            <a:r>
              <a:rPr lang="en-US" sz="2800" b="0" i="0" u="none">
                <a:solidFill>
                  <a:srgbClr val="000000"/>
                </a:solidFill>
                <a:latin typeface="Patrick Hand"/>
                <a:ea typeface="Patrick Hand"/>
                <a:cs typeface="Patrick Hand"/>
                <a:sym typeface="Patrick Hand"/>
              </a:rPr>
              <a:t>- each student will need a good pair headphones (not wireless) to use daily.  These will be used daily here at school.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pic>
        <p:nvPicPr>
          <p:cNvPr id="89" name="Google Shape;8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0" name="Google Shape;90;p7"/>
          <p:cNvSpPr txBox="1"/>
          <p:nvPr/>
        </p:nvSpPr>
        <p:spPr>
          <a:xfrm>
            <a:off x="2966075" y="1636400"/>
            <a:ext cx="6618000" cy="2539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Patrick Hand"/>
              <a:buNone/>
            </a:pPr>
            <a:r>
              <a:rPr lang="en-US" sz="2700" b="0" i="0" u="none">
                <a:solidFill>
                  <a:srgbClr val="000000"/>
                </a:solidFill>
                <a:latin typeface="Patrick Hand"/>
                <a:ea typeface="Patrick Hand"/>
                <a:cs typeface="Patrick Hand"/>
                <a:sym typeface="Patrick Hand"/>
              </a:rPr>
              <a:t>Basic supplies like crayons, pencils, and glue have been provided. A few other items are needed.  Please see supply list.  As the year goes on, I may ask for extra items like paper towel or tissues i</a:t>
            </a:r>
            <a:r>
              <a:rPr lang="en-US" sz="2700">
                <a:latin typeface="Patrick Hand"/>
                <a:ea typeface="Patrick Hand"/>
                <a:cs typeface="Patrick Hand"/>
                <a:sym typeface="Patrick Hand"/>
              </a:rPr>
              <a:t>f </a:t>
            </a:r>
            <a:r>
              <a:rPr lang="en-US" sz="2700" b="0" i="0" u="none">
                <a:solidFill>
                  <a:srgbClr val="000000"/>
                </a:solidFill>
                <a:latin typeface="Patrick Hand"/>
                <a:ea typeface="Patrick Hand"/>
                <a:cs typeface="Patrick Hand"/>
                <a:sym typeface="Patrick Hand"/>
              </a:rPr>
              <a:t>we run out</a:t>
            </a:r>
            <a:r>
              <a:rPr lang="en-US" sz="2700">
                <a:latin typeface="Patrick Hand"/>
                <a:ea typeface="Patrick Hand"/>
                <a:cs typeface="Patrick Hand"/>
                <a:sym typeface="Patrick Hand"/>
              </a:rPr>
              <a:t>.</a:t>
            </a:r>
            <a:endParaRPr sz="4300" b="0" i="0" u="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Patrick Hand"/>
              <a:buNone/>
            </a:pPr>
            <a:endParaRPr sz="2400">
              <a:latin typeface="Patrick Hand"/>
              <a:ea typeface="Patrick Hand"/>
              <a:cs typeface="Patrick Hand"/>
              <a:sym typeface="Patrick Ha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pic>
        <p:nvPicPr>
          <p:cNvPr id="95" name="Google Shape;95;p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6" name="Google Shape;96;p8"/>
          <p:cNvSpPr txBox="1"/>
          <p:nvPr/>
        </p:nvSpPr>
        <p:spPr>
          <a:xfrm>
            <a:off x="1731962" y="1538287"/>
            <a:ext cx="8328000" cy="2247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300"/>
              <a:buFont typeface="Patrick Hand"/>
              <a:buChar char="●"/>
            </a:pPr>
            <a:r>
              <a:rPr lang="en-US" sz="2800" i="0" u="none">
                <a:solidFill>
                  <a:srgbClr val="000000"/>
                </a:solidFill>
                <a:latin typeface="Patrick Hand"/>
                <a:ea typeface="Patrick Hand"/>
                <a:cs typeface="Patrick Hand"/>
                <a:sym typeface="Patrick Hand"/>
              </a:rPr>
              <a:t>Spelling words and vocabulary words need to be studied each week, unless we aren’t testing that week.. </a:t>
            </a:r>
            <a:endParaRPr>
              <a:latin typeface="Patrick Hand"/>
              <a:ea typeface="Patrick Hand"/>
              <a:cs typeface="Patrick Hand"/>
              <a:sym typeface="Patrick Hand"/>
            </a:endParaRPr>
          </a:p>
          <a:p>
            <a:pPr marL="457200" marR="0" lvl="0" indent="-406400" algn="l" rtl="0">
              <a:lnSpc>
                <a:spcPct val="100000"/>
              </a:lnSpc>
              <a:spcBef>
                <a:spcPts val="0"/>
              </a:spcBef>
              <a:spcAft>
                <a:spcPts val="0"/>
              </a:spcAft>
              <a:buClr>
                <a:srgbClr val="000000"/>
              </a:buClr>
              <a:buSzPts val="300"/>
              <a:buFont typeface="Patrick Hand"/>
              <a:buChar char="●"/>
            </a:pPr>
            <a:r>
              <a:rPr lang="en-US" sz="2800" i="0" u="none">
                <a:solidFill>
                  <a:srgbClr val="000000"/>
                </a:solidFill>
                <a:latin typeface="Patrick Hand"/>
                <a:ea typeface="Patrick Hand"/>
                <a:cs typeface="Patrick Hand"/>
                <a:sym typeface="Patrick Hand"/>
              </a:rPr>
              <a:t>Math Study guides will be given before a test to help prepare.</a:t>
            </a:r>
            <a:endParaRPr>
              <a:latin typeface="Patrick Hand"/>
              <a:ea typeface="Patrick Hand"/>
              <a:cs typeface="Patrick Hand"/>
              <a:sym typeface="Patrick Hand"/>
            </a:endParaRPr>
          </a:p>
          <a:p>
            <a:pPr marL="457200" marR="0" lvl="0" indent="-406400" algn="l" rtl="0">
              <a:lnSpc>
                <a:spcPct val="100000"/>
              </a:lnSpc>
              <a:spcBef>
                <a:spcPts val="0"/>
              </a:spcBef>
              <a:spcAft>
                <a:spcPts val="0"/>
              </a:spcAft>
              <a:buClr>
                <a:srgbClr val="000000"/>
              </a:buClr>
              <a:buSzPts val="300"/>
              <a:buFont typeface="Patrick Hand"/>
              <a:buChar char="●"/>
            </a:pPr>
            <a:r>
              <a:rPr lang="en-US" sz="2800" i="0" u="none">
                <a:solidFill>
                  <a:srgbClr val="000000"/>
                </a:solidFill>
                <a:latin typeface="Patrick Hand"/>
                <a:ea typeface="Patrick Hand"/>
                <a:cs typeface="Patrick Hand"/>
                <a:sym typeface="Patrick Hand"/>
              </a:rPr>
              <a:t>Other homework will be given as needed.</a:t>
            </a:r>
            <a:endParaRPr>
              <a:latin typeface="Patrick Hand"/>
              <a:ea typeface="Patrick Hand"/>
              <a:cs typeface="Patrick Hand"/>
              <a:sym typeface="Patrick Ha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pic>
        <p:nvPicPr>
          <p:cNvPr id="101" name="Google Shape;101;p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2" name="Google Shape;102;p9"/>
          <p:cNvSpPr txBox="1"/>
          <p:nvPr/>
        </p:nvSpPr>
        <p:spPr>
          <a:xfrm>
            <a:off x="1712912" y="1363662"/>
            <a:ext cx="8609100" cy="354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oming Soon"/>
              <a:buNone/>
            </a:pPr>
            <a:r>
              <a:rPr lang="en-US" sz="2800">
                <a:latin typeface="Patrick Hand"/>
                <a:ea typeface="Patrick Hand"/>
                <a:cs typeface="Patrick Hand"/>
                <a:sym typeface="Patrick Hand"/>
              </a:rPr>
              <a:t> </a:t>
            </a:r>
            <a:r>
              <a:rPr lang="en-US" sz="2800" i="0" u="none">
                <a:solidFill>
                  <a:srgbClr val="000000"/>
                </a:solidFill>
                <a:latin typeface="Patrick Hand"/>
                <a:ea typeface="Patrick Hand"/>
                <a:cs typeface="Patrick Hand"/>
                <a:sym typeface="Patrick Hand"/>
              </a:rPr>
              <a:t>Email: </a:t>
            </a:r>
            <a:r>
              <a:rPr lang="en-US" sz="2800" i="0" u="sng">
                <a:solidFill>
                  <a:schemeClr val="hlink"/>
                </a:solidFill>
                <a:latin typeface="Patrick Hand"/>
                <a:ea typeface="Patrick Hand"/>
                <a:cs typeface="Patrick Hand"/>
                <a:sym typeface="Patrick Hand"/>
                <a:hlinkClick r:id="rId4"/>
              </a:rPr>
              <a:t>carrie.mattox@acboe.net</a:t>
            </a:r>
            <a:endParaRPr sz="2800" i="0" u="none">
              <a:solidFill>
                <a:srgbClr val="000000"/>
              </a:solidFill>
              <a:latin typeface="Patrick Hand"/>
              <a:ea typeface="Patrick Hand"/>
              <a:cs typeface="Patrick Hand"/>
              <a:sym typeface="Patrick Hand"/>
            </a:endParaRPr>
          </a:p>
          <a:p>
            <a:pPr marL="0" marR="0" lvl="0" indent="0" algn="ctr" rtl="0">
              <a:lnSpc>
                <a:spcPct val="100000"/>
              </a:lnSpc>
              <a:spcBef>
                <a:spcPts val="0"/>
              </a:spcBef>
              <a:spcAft>
                <a:spcPts val="0"/>
              </a:spcAft>
              <a:buClr>
                <a:srgbClr val="000000"/>
              </a:buClr>
              <a:buSzPts val="2800"/>
              <a:buFont typeface="Coming Soon"/>
              <a:buNone/>
            </a:pPr>
            <a:endParaRPr sz="2800">
              <a:latin typeface="Patrick Hand"/>
              <a:ea typeface="Patrick Hand"/>
              <a:cs typeface="Patrick Hand"/>
              <a:sym typeface="Patrick Hand"/>
            </a:endParaRPr>
          </a:p>
          <a:p>
            <a:pPr marL="0" marR="0" lvl="0" indent="0" algn="ctr" rtl="0">
              <a:lnSpc>
                <a:spcPct val="100000"/>
              </a:lnSpc>
              <a:spcBef>
                <a:spcPts val="0"/>
              </a:spcBef>
              <a:spcAft>
                <a:spcPts val="0"/>
              </a:spcAft>
              <a:buClr>
                <a:srgbClr val="000000"/>
              </a:buClr>
              <a:buSzPts val="2800"/>
              <a:buFont typeface="Coming Soon"/>
              <a:buNone/>
            </a:pPr>
            <a:r>
              <a:rPr lang="en-US" sz="2800">
                <a:latin typeface="Patrick Hand"/>
                <a:ea typeface="Patrick Hand"/>
                <a:cs typeface="Patrick Hand"/>
                <a:sym typeface="Patrick Hand"/>
              </a:rPr>
              <a:t>Notes are best for transportation changes.</a:t>
            </a:r>
            <a:r>
              <a:rPr lang="en-US" sz="2800">
                <a:solidFill>
                  <a:schemeClr val="dk1"/>
                </a:solidFill>
                <a:latin typeface="Patrick Hand"/>
                <a:ea typeface="Patrick Hand"/>
                <a:cs typeface="Patrick Hand"/>
                <a:sym typeface="Patrick Hand"/>
              </a:rPr>
              <a:t>Please allow at least 24 hours for me to respond. If there is an emergency, call the school.</a:t>
            </a:r>
            <a:endParaRPr sz="2800">
              <a:latin typeface="Patrick Hand"/>
              <a:ea typeface="Patrick Hand"/>
              <a:cs typeface="Patrick Hand"/>
              <a:sym typeface="Patrick Hand"/>
            </a:endParaRPr>
          </a:p>
          <a:p>
            <a:pPr marL="0" marR="0" lvl="0" indent="0" algn="ctr" rtl="0">
              <a:lnSpc>
                <a:spcPct val="100000"/>
              </a:lnSpc>
              <a:spcBef>
                <a:spcPts val="0"/>
              </a:spcBef>
              <a:spcAft>
                <a:spcPts val="0"/>
              </a:spcAft>
              <a:buClr>
                <a:srgbClr val="000000"/>
              </a:buClr>
              <a:buSzPts val="2800"/>
              <a:buFont typeface="Arial"/>
              <a:buNone/>
            </a:pPr>
            <a:endParaRPr sz="2800" i="0" u="none">
              <a:solidFill>
                <a:srgbClr val="000000"/>
              </a:solidFill>
              <a:latin typeface="Patrick Hand"/>
              <a:ea typeface="Patrick Hand"/>
              <a:cs typeface="Patrick Hand"/>
              <a:sym typeface="Patrick Hand"/>
            </a:endParaRPr>
          </a:p>
          <a:p>
            <a:pPr marL="0" marR="0" lvl="0" indent="0" algn="ctr" rtl="0">
              <a:lnSpc>
                <a:spcPct val="100000"/>
              </a:lnSpc>
              <a:spcBef>
                <a:spcPts val="0"/>
              </a:spcBef>
              <a:spcAft>
                <a:spcPts val="0"/>
              </a:spcAft>
              <a:buClr>
                <a:srgbClr val="000000"/>
              </a:buClr>
              <a:buSzPts val="2800"/>
              <a:buFont typeface="Coming Soon"/>
              <a:buNone/>
            </a:pPr>
            <a:r>
              <a:rPr lang="en-US" sz="2800">
                <a:solidFill>
                  <a:schemeClr val="dk1"/>
                </a:solidFill>
                <a:latin typeface="Patrick Hand"/>
                <a:ea typeface="Patrick Hand"/>
                <a:cs typeface="Patrick Hand"/>
                <a:sym typeface="Patrick Hand"/>
              </a:rPr>
              <a:t>*ParentSquare- be sure to download this app!</a:t>
            </a:r>
            <a:r>
              <a:rPr lang="en-US" sz="2800" i="0" u="none">
                <a:solidFill>
                  <a:srgbClr val="000000"/>
                </a:solidFill>
                <a:latin typeface="Patrick Hand"/>
                <a:ea typeface="Patrick Hand"/>
                <a:cs typeface="Patrick Hand"/>
                <a:sym typeface="Patrick Hand"/>
              </a:rPr>
              <a:t> </a:t>
            </a:r>
            <a:r>
              <a:rPr lang="en-US" sz="2800" b="0" i="0" u="none">
                <a:solidFill>
                  <a:srgbClr val="000000"/>
                </a:solidFill>
                <a:latin typeface="Coming Soon"/>
                <a:ea typeface="Coming Soon"/>
                <a:cs typeface="Coming Soon"/>
                <a:sym typeface="Coming Soon"/>
              </a:rPr>
              <a:t> </a:t>
            </a:r>
            <a:endParaRPr sz="2800" b="0" i="0" u="none">
              <a:solidFill>
                <a:srgbClr val="000000"/>
              </a:solidFill>
              <a:latin typeface="Coming Soon"/>
              <a:ea typeface="Coming Soon"/>
              <a:cs typeface="Coming Soon"/>
              <a:sym typeface="Coming Soon"/>
            </a:endParaRPr>
          </a:p>
          <a:p>
            <a:pPr marL="0" marR="0" lvl="0" indent="0" algn="ctr" rtl="0">
              <a:lnSpc>
                <a:spcPct val="100000"/>
              </a:lnSpc>
              <a:spcBef>
                <a:spcPts val="0"/>
              </a:spcBef>
              <a:spcAft>
                <a:spcPts val="0"/>
              </a:spcAft>
              <a:buClr>
                <a:srgbClr val="000000"/>
              </a:buClr>
              <a:buSzPts val="2800"/>
              <a:buFont typeface="Coming Soon"/>
              <a:buNone/>
            </a:pPr>
            <a:endParaRPr sz="2800">
              <a:latin typeface="Coming Soon"/>
              <a:ea typeface="Coming Soon"/>
              <a:cs typeface="Coming Soon"/>
              <a:sym typeface="Coming Soon"/>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1222</Words>
  <Application>Microsoft Office PowerPoint</Application>
  <PresentationFormat>Widescreen</PresentationFormat>
  <Paragraphs>103</Paragraphs>
  <Slides>30</Slides>
  <Notes>30</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Coming Soon</vt:lpstr>
      <vt:lpstr>Patrick Hand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Mattox</dc:creator>
  <cp:lastModifiedBy>Carrie Mattox</cp:lastModifiedBy>
  <cp:revision>1</cp:revision>
  <dcterms:modified xsi:type="dcterms:W3CDTF">2023-08-08T22:41:51Z</dcterms:modified>
</cp:coreProperties>
</file>