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2D8"/>
    <a:srgbClr val="B8E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 snapToObjects="1">
      <p:cViewPr varScale="1">
        <p:scale>
          <a:sx n="87" d="100"/>
          <a:sy n="87" d="100"/>
        </p:scale>
        <p:origin x="2676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7F8C-104A-9A4B-98F6-DD25E0957BC4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F3E1-602F-1C4D-9976-8EE4AD31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sitting, window, green&#10;&#10;Description automatically generated">
            <a:extLst>
              <a:ext uri="{FF2B5EF4-FFF2-40B4-BE49-F238E27FC236}">
                <a16:creationId xmlns:a16="http://schemas.microsoft.com/office/drawing/2014/main" id="{7407863D-D11B-C94A-8F44-7E77ACC9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1C0AF-8F57-6140-A634-35EE4A30234D}"/>
              </a:ext>
            </a:extLst>
          </p:cNvPr>
          <p:cNvSpPr txBox="1"/>
          <p:nvPr/>
        </p:nvSpPr>
        <p:spPr>
          <a:xfrm>
            <a:off x="1761066" y="1557867"/>
            <a:ext cx="18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September 30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3A01-DC60-7D46-B824-23D7E355B659}"/>
              </a:ext>
            </a:extLst>
          </p:cNvPr>
          <p:cNvSpPr txBox="1"/>
          <p:nvPr/>
        </p:nvSpPr>
        <p:spPr>
          <a:xfrm>
            <a:off x="389467" y="2929467"/>
            <a:ext cx="3207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Please send tennis shoes for PE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Lunch is 12:20-12:45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Noun test on 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Comprehension test Thurs-Fri.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Topic 13 Math test Thurs.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659BB-3A9C-3749-871B-5E503EA11384}"/>
              </a:ext>
            </a:extLst>
          </p:cNvPr>
          <p:cNvSpPr txBox="1"/>
          <p:nvPr/>
        </p:nvSpPr>
        <p:spPr>
          <a:xfrm>
            <a:off x="389467" y="6124601"/>
            <a:ext cx="3099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book fair is Sept 30- Oct 4. Our scheduled time is on Thursday the 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from 9:20-9:40.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Oct 7-8: Fall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Oct 11: a half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Oct 16: report cards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8B121-12A4-2741-A017-CE8BC0C6AB85}"/>
              </a:ext>
            </a:extLst>
          </p:cNvPr>
          <p:cNvSpPr txBox="1"/>
          <p:nvPr/>
        </p:nvSpPr>
        <p:spPr>
          <a:xfrm>
            <a:off x="4209572" y="2438400"/>
            <a:ext cx="3234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Reading and Phonics: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Long i: </a:t>
            </a:r>
            <a:r>
              <a:rPr lang="en-US" i="0" dirty="0" err="1">
                <a:solidFill>
                  <a:srgbClr val="364152"/>
                </a:solidFill>
                <a:effectLst/>
                <a:latin typeface="Inter"/>
              </a:rPr>
              <a:t>i</a:t>
            </a: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n-US" i="0" dirty="0" err="1">
                <a:solidFill>
                  <a:srgbClr val="364152"/>
                </a:solidFill>
                <a:effectLst/>
                <a:latin typeface="Inter"/>
              </a:rPr>
              <a:t>ie</a:t>
            </a: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n-US" i="0" dirty="0" err="1">
                <a:solidFill>
                  <a:srgbClr val="364152"/>
                </a:solidFill>
                <a:effectLst/>
                <a:latin typeface="Inter"/>
              </a:rPr>
              <a:t>i_e</a:t>
            </a: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n-US" i="0" dirty="0" err="1">
                <a:solidFill>
                  <a:srgbClr val="364152"/>
                </a:solidFill>
                <a:effectLst/>
                <a:latin typeface="Inter"/>
              </a:rPr>
              <a:t>iy</a:t>
            </a: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n-US" i="0" dirty="0" err="1">
                <a:solidFill>
                  <a:srgbClr val="364152"/>
                </a:solidFill>
                <a:effectLst/>
                <a:latin typeface="Inter"/>
              </a:rPr>
              <a:t>igh</a:t>
            </a:r>
            <a:endParaRPr lang="en-US" i="0" dirty="0">
              <a:solidFill>
                <a:srgbClr val="364152"/>
              </a:solidFill>
              <a:effectLst/>
              <a:latin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Character challenges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Story plot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Who? What? When? Where? Why?</a:t>
            </a:r>
          </a:p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Grammar: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Irregular plural nouns</a:t>
            </a:r>
          </a:p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Math: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2D shapes/ equal shares</a:t>
            </a:r>
          </a:p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Social Science: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Hispanic Heritage Month</a:t>
            </a:r>
          </a:p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Word Study: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Pie, tie, child, kind, sky, dry, high, lime, light, bright</a:t>
            </a:r>
          </a:p>
          <a:p>
            <a:pPr algn="l"/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Sight Words: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64152"/>
                </a:solidFill>
                <a:effectLst/>
                <a:latin typeface="Inter"/>
              </a:rPr>
              <a:t>Good, many, near, off, people, that, right, two, under, very</a:t>
            </a:r>
            <a:endParaRPr lang="es-ES" i="0" dirty="0">
              <a:solidFill>
                <a:srgbClr val="364152"/>
              </a:solidFill>
              <a:effectLst/>
              <a:latin typeface="In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46A82-F0C7-C941-81F2-86D83573C0D0}"/>
              </a:ext>
            </a:extLst>
          </p:cNvPr>
          <p:cNvSpPr txBox="1"/>
          <p:nvPr/>
        </p:nvSpPr>
        <p:spPr>
          <a:xfrm>
            <a:off x="389467" y="8950403"/>
            <a:ext cx="30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Joseph Jacobo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D7BDD-3175-1F46-97F1-7EAF5CC378DE}"/>
              </a:ext>
            </a:extLst>
          </p:cNvPr>
          <p:cNvSpPr txBox="1"/>
          <p:nvPr/>
        </p:nvSpPr>
        <p:spPr>
          <a:xfrm>
            <a:off x="389467" y="2283136"/>
            <a:ext cx="309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BMorningPumpkin" panose="02000603000000000000" pitchFamily="2" charset="0"/>
                <a:ea typeface="PBMorningPumpkin" panose="02000603000000000000" pitchFamily="2" charset="0"/>
              </a:rPr>
              <a:t>Announcements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EAAE8-2DCA-CD4D-BD74-D18FDAA3EAF0}"/>
              </a:ext>
            </a:extLst>
          </p:cNvPr>
          <p:cNvSpPr txBox="1"/>
          <p:nvPr/>
        </p:nvSpPr>
        <p:spPr>
          <a:xfrm>
            <a:off x="389467" y="5462600"/>
            <a:ext cx="294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BMorningPumpkin" panose="02000603000000000000" pitchFamily="2" charset="0"/>
                <a:ea typeface="PBMorningPumpkin" panose="02000603000000000000" pitchFamily="2" charset="0"/>
              </a:rPr>
              <a:t>Important dates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E46BA7-39B2-AA4D-852D-9EE106613E66}"/>
              </a:ext>
            </a:extLst>
          </p:cNvPr>
          <p:cNvSpPr txBox="1"/>
          <p:nvPr/>
        </p:nvSpPr>
        <p:spPr>
          <a:xfrm>
            <a:off x="389466" y="8458199"/>
            <a:ext cx="301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BMorningPumpkin" panose="02000603000000000000" pitchFamily="2" charset="0"/>
                <a:ea typeface="PBMorningPumpkin" panose="02000603000000000000" pitchFamily="2" charset="0"/>
              </a:rPr>
              <a:t>Student of the Week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674B0-FEF0-4B42-9964-85D6F90D116D}"/>
              </a:ext>
            </a:extLst>
          </p:cNvPr>
          <p:cNvSpPr txBox="1"/>
          <p:nvPr/>
        </p:nvSpPr>
        <p:spPr>
          <a:xfrm>
            <a:off x="4175705" y="1755338"/>
            <a:ext cx="326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BMorningPumpkin" panose="02000603000000000000" pitchFamily="2" charset="0"/>
                <a:ea typeface="PBMorningPumpkin" panose="02000603000000000000" pitchFamily="2" charset="0"/>
              </a:rPr>
              <a:t>We are learning: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7F5CE8-D593-0F45-8F79-E86DABF9C846}"/>
              </a:ext>
            </a:extLst>
          </p:cNvPr>
          <p:cNvSpPr txBox="1"/>
          <p:nvPr/>
        </p:nvSpPr>
        <p:spPr>
          <a:xfrm>
            <a:off x="3886200" y="132334"/>
            <a:ext cx="326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PBMorningPumpkin Medium" panose="02000603000000000000" pitchFamily="2" charset="0"/>
              </a:rPr>
              <a:t>Mrs.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PBMorningPumpkin Medium" panose="02000603000000000000" pitchFamily="2" charset="0"/>
              </a:rPr>
              <a:t>Phaly’s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PBMorningPumpkin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sitting, window, green&#10;&#10;Description automatically generated">
            <a:extLst>
              <a:ext uri="{FF2B5EF4-FFF2-40B4-BE49-F238E27FC236}">
                <a16:creationId xmlns:a16="http://schemas.microsoft.com/office/drawing/2014/main" id="{7407863D-D11B-C94A-8F44-7E77ACC9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1C0AF-8F57-6140-A634-35EE4A30234D}"/>
              </a:ext>
            </a:extLst>
          </p:cNvPr>
          <p:cNvSpPr txBox="1"/>
          <p:nvPr/>
        </p:nvSpPr>
        <p:spPr>
          <a:xfrm>
            <a:off x="1761067" y="1557867"/>
            <a:ext cx="185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Septiembre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3A01-DC60-7D46-B824-23D7E355B659}"/>
              </a:ext>
            </a:extLst>
          </p:cNvPr>
          <p:cNvSpPr txBox="1"/>
          <p:nvPr/>
        </p:nvSpPr>
        <p:spPr>
          <a:xfrm>
            <a:off x="242371" y="2929467"/>
            <a:ext cx="3371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Por favor, envía zapatillas de tenis para educación física todos los días.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Prueba de sustantivos el miércoles.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Prueba de comprensión jueves-viernes.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Prueba de matemáticas del tema 13 el jueves.</a:t>
            </a:r>
            <a:endParaRPr lang="es-ES" sz="1600" b="0" i="0" dirty="0">
              <a:solidFill>
                <a:srgbClr val="364152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659BB-3A9C-3749-871B-5E503EA11384}"/>
              </a:ext>
            </a:extLst>
          </p:cNvPr>
          <p:cNvSpPr txBox="1"/>
          <p:nvPr/>
        </p:nvSpPr>
        <p:spPr>
          <a:xfrm>
            <a:off x="242371" y="6124601"/>
            <a:ext cx="3503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La feria del libro es del 30 de septiembre al 4 de octubre. Nuestro horario programado es el jueves 3 de 9:20 a 9:40.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7-8 de octubre: Vacaciones de otoño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11 de octubre: medio 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364152"/>
                </a:solidFill>
                <a:effectLst/>
                <a:latin typeface="Inter"/>
              </a:rPr>
              <a:t>16 de octubre: boletas de calificaciones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8B121-12A4-2741-A017-CE8BC0C6AB85}"/>
              </a:ext>
            </a:extLst>
          </p:cNvPr>
          <p:cNvSpPr txBox="1"/>
          <p:nvPr/>
        </p:nvSpPr>
        <p:spPr>
          <a:xfrm>
            <a:off x="4209571" y="2438400"/>
            <a:ext cx="30991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Lectura y Fonética: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i larga: i, </a:t>
            </a:r>
            <a:r>
              <a:rPr lang="es-ES" b="0" i="0" dirty="0" err="1">
                <a:solidFill>
                  <a:srgbClr val="364152"/>
                </a:solidFill>
                <a:effectLst/>
                <a:latin typeface="Inter"/>
              </a:rPr>
              <a:t>ie</a:t>
            </a: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s-ES" b="0" i="0" dirty="0" err="1">
                <a:solidFill>
                  <a:srgbClr val="364152"/>
                </a:solidFill>
                <a:effectLst/>
                <a:latin typeface="Inter"/>
              </a:rPr>
              <a:t>i_e</a:t>
            </a: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s-ES" b="0" i="0" dirty="0" err="1">
                <a:solidFill>
                  <a:srgbClr val="364152"/>
                </a:solidFill>
                <a:effectLst/>
                <a:latin typeface="Inter"/>
              </a:rPr>
              <a:t>iy</a:t>
            </a: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, </a:t>
            </a:r>
            <a:r>
              <a:rPr lang="es-ES" b="0" i="0" dirty="0" err="1">
                <a:solidFill>
                  <a:srgbClr val="364152"/>
                </a:solidFill>
                <a:effectLst/>
                <a:latin typeface="Inter"/>
              </a:rPr>
              <a:t>igh</a:t>
            </a:r>
            <a:br>
              <a:rPr lang="es-ES" b="0" i="0" dirty="0">
                <a:solidFill>
                  <a:srgbClr val="364152"/>
                </a:solidFill>
                <a:effectLst/>
                <a:latin typeface="Inter"/>
              </a:rPr>
            </a:b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Desafíos de personajes</a:t>
            </a:r>
            <a:br>
              <a:rPr lang="es-ES" b="0" i="0" dirty="0">
                <a:solidFill>
                  <a:srgbClr val="364152"/>
                </a:solidFill>
                <a:effectLst/>
                <a:latin typeface="Inter"/>
              </a:rPr>
            </a:b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Trama de la historia</a:t>
            </a:r>
            <a:br>
              <a:rPr lang="es-ES" b="0" i="0" dirty="0">
                <a:solidFill>
                  <a:srgbClr val="364152"/>
                </a:solidFill>
                <a:effectLst/>
                <a:latin typeface="Inter"/>
              </a:rPr>
            </a:b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¿Quién? ¿Qué? ¿Cuándo? ¿Dónde? ¿Por qué?</a:t>
            </a:r>
          </a:p>
          <a:p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Gramática:</a:t>
            </a:r>
            <a:endParaRPr lang="es-ES" dirty="0">
              <a:solidFill>
                <a:srgbClr val="364152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Nombres plurales irregulares</a:t>
            </a:r>
          </a:p>
          <a:p>
            <a:pPr algn="l"/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Matemáticas:</a:t>
            </a:r>
            <a:endParaRPr lang="es-ES" dirty="0">
              <a:solidFill>
                <a:srgbClr val="364152"/>
              </a:solidFill>
              <a:latin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Formas 2D / partes iguales</a:t>
            </a:r>
          </a:p>
          <a:p>
            <a:pPr algn="l"/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Ciencias Sociales:</a:t>
            </a:r>
            <a:endParaRPr lang="es-ES" dirty="0">
              <a:solidFill>
                <a:srgbClr val="364152"/>
              </a:solidFill>
              <a:latin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Mes de la Herencia Hispana</a:t>
            </a:r>
          </a:p>
          <a:p>
            <a:pPr algn="l"/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Estudio de Palabras:</a:t>
            </a:r>
            <a:endParaRPr lang="es-ES" dirty="0">
              <a:solidFill>
                <a:srgbClr val="364152"/>
              </a:solidFill>
              <a:latin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Pastel, corbata, niño, amable, cielo, seco, alto, lima, luz, brillante</a:t>
            </a:r>
          </a:p>
          <a:p>
            <a:pPr algn="l"/>
            <a:r>
              <a:rPr lang="es-ES" b="1" i="0" dirty="0">
                <a:solidFill>
                  <a:srgbClr val="364152"/>
                </a:solidFill>
                <a:effectLst/>
                <a:latin typeface="Inter"/>
              </a:rPr>
              <a:t>Palabras de Vista:</a:t>
            </a:r>
            <a:endParaRPr lang="es-ES" dirty="0">
              <a:solidFill>
                <a:srgbClr val="364152"/>
              </a:solidFill>
              <a:latin typeface="Inte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64152"/>
                </a:solidFill>
                <a:effectLst/>
                <a:latin typeface="Inter"/>
              </a:rPr>
              <a:t>Bien, muchos, cerca, apagado, personas, eso, correcto, dos,             debajo, muy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46A82-F0C7-C941-81F2-86D83573C0D0}"/>
              </a:ext>
            </a:extLst>
          </p:cNvPr>
          <p:cNvSpPr txBox="1"/>
          <p:nvPr/>
        </p:nvSpPr>
        <p:spPr>
          <a:xfrm>
            <a:off x="389467" y="8950403"/>
            <a:ext cx="30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Joseph Jacobo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D7BDD-3175-1F46-97F1-7EAF5CC378DE}"/>
              </a:ext>
            </a:extLst>
          </p:cNvPr>
          <p:cNvSpPr txBox="1"/>
          <p:nvPr/>
        </p:nvSpPr>
        <p:spPr>
          <a:xfrm>
            <a:off x="389467" y="2283136"/>
            <a:ext cx="309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Anuncios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PBMorningPumpkin" panose="02000603000000000000" pitchFamily="2" charset="0"/>
              <a:ea typeface="PBMorningPumpkin" panose="020006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EAAE8-2DCA-CD4D-BD74-D18FDAA3EAF0}"/>
              </a:ext>
            </a:extLst>
          </p:cNvPr>
          <p:cNvSpPr txBox="1"/>
          <p:nvPr/>
        </p:nvSpPr>
        <p:spPr>
          <a:xfrm>
            <a:off x="389467" y="546260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err="1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Fechas</a:t>
            </a:r>
            <a:r>
              <a:rPr lang="en-US" sz="2800" b="1" i="0" dirty="0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 </a:t>
            </a:r>
            <a:r>
              <a:rPr lang="en-US" sz="2800" b="1" i="0" dirty="0" err="1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importantes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PBMorningPumpkin" panose="02000603000000000000" pitchFamily="2" charset="0"/>
              <a:ea typeface="PBMorningPumpkin" panose="020006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E46BA7-39B2-AA4D-852D-9EE106613E66}"/>
              </a:ext>
            </a:extLst>
          </p:cNvPr>
          <p:cNvSpPr txBox="1"/>
          <p:nvPr/>
        </p:nvSpPr>
        <p:spPr>
          <a:xfrm>
            <a:off x="389466" y="8458199"/>
            <a:ext cx="301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err="1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Estudiante</a:t>
            </a:r>
            <a:r>
              <a:rPr lang="en-US" sz="2000" b="1" i="0" dirty="0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 de la Semana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PBMorningPumpkin" panose="02000603000000000000" pitchFamily="2" charset="0"/>
              <a:ea typeface="PBMorningPumpkin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674B0-FEF0-4B42-9964-85D6F90D116D}"/>
              </a:ext>
            </a:extLst>
          </p:cNvPr>
          <p:cNvSpPr txBox="1"/>
          <p:nvPr/>
        </p:nvSpPr>
        <p:spPr>
          <a:xfrm>
            <a:off x="4175705" y="1755338"/>
            <a:ext cx="326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Estamos </a:t>
            </a:r>
            <a:r>
              <a:rPr lang="en-US" sz="2400" b="1" i="0" dirty="0" err="1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aprendiendo</a:t>
            </a:r>
            <a:r>
              <a:rPr lang="en-US" sz="2400" b="1" i="0" dirty="0">
                <a:solidFill>
                  <a:srgbClr val="364152"/>
                </a:solidFill>
                <a:effectLst/>
                <a:latin typeface="PBMorningPumpkin" panose="02000603000000000000" pitchFamily="2" charset="0"/>
                <a:ea typeface="PBMorningPumpkin" panose="02000603000000000000" pitchFamily="2" charset="0"/>
              </a:rPr>
              <a:t>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PBMorningPumpkin" panose="02000603000000000000" pitchFamily="2" charset="0"/>
              <a:ea typeface="PBMorningPumpkin" panose="020006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7F5CE8-D593-0F45-8F79-E86DABF9C846}"/>
              </a:ext>
            </a:extLst>
          </p:cNvPr>
          <p:cNvSpPr txBox="1"/>
          <p:nvPr/>
        </p:nvSpPr>
        <p:spPr>
          <a:xfrm>
            <a:off x="3886200" y="132334"/>
            <a:ext cx="326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PBMorningPumpkin Medium" panose="02000603000000000000" pitchFamily="2" charset="0"/>
              </a:rPr>
              <a:t>Mrs.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PBMorningPumpkin Medium" panose="02000603000000000000" pitchFamily="2" charset="0"/>
              </a:rPr>
              <a:t>Phaly’s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PBMorningPumpkin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6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FC3BCD1E-9AD2-3545-9861-26A4ABBDA609}" vid="{62096B7B-B023-E843-B101-ADF82EF6E7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382</Words>
  <Application>Microsoft Office PowerPoint</Application>
  <PresentationFormat>Custom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Franklin Gothic Book</vt:lpstr>
      <vt:lpstr>Inter</vt:lpstr>
      <vt:lpstr>PBMorningPumpkin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 COUGAR</dc:creator>
  <cp:lastModifiedBy>KNIXON2</cp:lastModifiedBy>
  <cp:revision>13</cp:revision>
  <cp:lastPrinted>2020-07-19T17:42:14Z</cp:lastPrinted>
  <dcterms:created xsi:type="dcterms:W3CDTF">2020-07-28T19:34:39Z</dcterms:created>
  <dcterms:modified xsi:type="dcterms:W3CDTF">2024-09-29T15:53:46Z</dcterms:modified>
</cp:coreProperties>
</file>