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6858000" cy="9144000" type="screen4x3"/>
  <p:notesSz cx="7077075" cy="90773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544" y="-41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3866"/>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4008705" y="0"/>
            <a:ext cx="3066733" cy="453866"/>
          </a:xfrm>
          <a:prstGeom prst="rect">
            <a:avLst/>
          </a:prstGeom>
        </p:spPr>
        <p:txBody>
          <a:bodyPr vert="horz" lIns="93177" tIns="46589" rIns="93177" bIns="46589" rtlCol="0"/>
          <a:lstStyle>
            <a:lvl1pPr algn="r">
              <a:defRPr sz="1200"/>
            </a:lvl1pPr>
          </a:lstStyle>
          <a:p>
            <a:fld id="{6CC24986-07D1-2746-A0DC-53695698009A}" type="datetimeFigureOut">
              <a:rPr lang="en-US" smtClean="0"/>
              <a:t>7/23/2024</a:t>
            </a:fld>
            <a:endParaRPr lang="en-US"/>
          </a:p>
        </p:txBody>
      </p:sp>
      <p:sp>
        <p:nvSpPr>
          <p:cNvPr id="4" name="Slide Image Placeholder 3"/>
          <p:cNvSpPr>
            <a:spLocks noGrp="1" noRot="1" noChangeAspect="1"/>
          </p:cNvSpPr>
          <p:nvPr>
            <p:ph type="sldImg" idx="2"/>
          </p:nvPr>
        </p:nvSpPr>
        <p:spPr>
          <a:xfrm>
            <a:off x="2262188" y="681038"/>
            <a:ext cx="2552700" cy="34036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7708" y="4311730"/>
            <a:ext cx="5661660" cy="408479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21884"/>
            <a:ext cx="3066733" cy="45386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621884"/>
            <a:ext cx="3066733" cy="453866"/>
          </a:xfrm>
          <a:prstGeom prst="rect">
            <a:avLst/>
          </a:prstGeom>
        </p:spPr>
        <p:txBody>
          <a:bodyPr vert="horz" lIns="93177" tIns="46589" rIns="93177" bIns="46589" rtlCol="0" anchor="b"/>
          <a:lstStyle>
            <a:lvl1pPr algn="r">
              <a:defRPr sz="1200"/>
            </a:lvl1pPr>
          </a:lstStyle>
          <a:p>
            <a:fld id="{2C9553EA-5770-FD4A-BDF5-73FA1CF10761}" type="slidenum">
              <a:rPr lang="en-US" smtClean="0"/>
              <a:t>‹#›</a:t>
            </a:fld>
            <a:endParaRPr lang="en-US"/>
          </a:p>
        </p:txBody>
      </p:sp>
    </p:spTree>
    <p:extLst>
      <p:ext uri="{BB962C8B-B14F-4D97-AF65-F5344CB8AC3E}">
        <p14:creationId xmlns:p14="http://schemas.microsoft.com/office/powerpoint/2010/main" val="125740216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D863363-4FCE-414A-AB4E-D1A18F25BCA5}"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4D0E8-D171-48C5-8824-F01BB7A39FC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863363-4FCE-414A-AB4E-D1A18F25BCA5}"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4D0E8-D171-48C5-8824-F01BB7A39F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863363-4FCE-414A-AB4E-D1A18F25BCA5}"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4D0E8-D171-48C5-8824-F01BB7A39F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863363-4FCE-414A-AB4E-D1A18F25BCA5}"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4D0E8-D171-48C5-8824-F01BB7A39FC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863363-4FCE-414A-AB4E-D1A18F25BCA5}"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4D0E8-D171-48C5-8824-F01BB7A39FC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863363-4FCE-414A-AB4E-D1A18F25BCA5}" type="datetimeFigureOut">
              <a:rPr lang="en-US" smtClean="0"/>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4D0E8-D171-48C5-8824-F01BB7A39FC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863363-4FCE-414A-AB4E-D1A18F25BCA5}" type="datetimeFigureOut">
              <a:rPr lang="en-US" smtClean="0"/>
              <a:t>7/23/2024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D4D0E8-D171-48C5-8824-F01BB7A39FC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863363-4FCE-414A-AB4E-D1A18F25BCA5}" type="datetimeFigureOut">
              <a:rPr lang="en-US" smtClean="0"/>
              <a:t>7/23/2024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D4D0E8-D171-48C5-8824-F01BB7A39F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63363-4FCE-414A-AB4E-D1A18F25BCA5}" type="datetimeFigureOut">
              <a:rPr lang="en-US" smtClean="0"/>
              <a:t>7/23/2024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D4D0E8-D171-48C5-8824-F01BB7A39FC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863363-4FCE-414A-AB4E-D1A18F25BCA5}" type="datetimeFigureOut">
              <a:rPr lang="en-US" smtClean="0"/>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4D0E8-D171-48C5-8824-F01BB7A39FC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863363-4FCE-414A-AB4E-D1A18F25BCA5}" type="datetimeFigureOut">
              <a:rPr lang="en-US" smtClean="0"/>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4D0E8-D171-48C5-8824-F01BB7A39FC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D863363-4FCE-414A-AB4E-D1A18F25BCA5}" type="datetimeFigureOut">
              <a:rPr lang="en-US" smtClean="0"/>
              <a:t>7/23/2024</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DD4D0E8-D171-48C5-8824-F01BB7A39FC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4027" y="1487549"/>
            <a:ext cx="6683973" cy="3908762"/>
          </a:xfrm>
          <a:prstGeom prst="rect">
            <a:avLst/>
          </a:prstGeom>
        </p:spPr>
        <p:txBody>
          <a:bodyPr wrap="square" anchor="t">
            <a:spAutoFit/>
          </a:bodyPr>
          <a:lstStyle/>
          <a:p>
            <a:r>
              <a:rPr lang="en-US" sz="1500" b="1" dirty="0">
                <a:latin typeface="HelloAntsClose" panose="02000603000000000000" pitchFamily="2" charset="0"/>
                <a:ea typeface="HelloAntsClose" panose="02000603000000000000" pitchFamily="2" charset="0"/>
                <a:cs typeface="Lucida Handwriting"/>
              </a:rPr>
              <a:t>Welcome to second grade! I am so glad that I am going to be your teacher this year. I can’t wait to watch you learn and grow. I know we will have a great year together! </a:t>
            </a:r>
            <a:r>
              <a:rPr lang="en-US" sz="1500" b="1" dirty="0">
                <a:latin typeface="HelloAntsClose" panose="02000603000000000000" pitchFamily="2" charset="0"/>
                <a:ea typeface="HelloAntsClose" panose="02000603000000000000" pitchFamily="2" charset="0"/>
              </a:rPr>
              <a:t>Before we begin our</a:t>
            </a:r>
          </a:p>
          <a:p>
            <a:r>
              <a:rPr lang="en-US" sz="1500" b="1" dirty="0">
                <a:latin typeface="HelloAntsClose" panose="02000603000000000000" pitchFamily="2" charset="0"/>
                <a:ea typeface="HelloAntsClose" panose="02000603000000000000" pitchFamily="2" charset="0"/>
              </a:rPr>
              <a:t>year together, I thought you might </a:t>
            </a:r>
          </a:p>
          <a:p>
            <a:r>
              <a:rPr lang="en-US" sz="1500" b="1" dirty="0">
                <a:latin typeface="HelloAntsClose" panose="02000603000000000000" pitchFamily="2" charset="0"/>
                <a:ea typeface="HelloAntsClose" panose="02000603000000000000" pitchFamily="2" charset="0"/>
              </a:rPr>
              <a:t>like to know a little bit about me. </a:t>
            </a:r>
          </a:p>
          <a:p>
            <a:endParaRPr lang="en-US" sz="1500" dirty="0">
              <a:latin typeface="Kristen ITC" panose="03050502040202030202" pitchFamily="66" charset="0"/>
            </a:endParaRPr>
          </a:p>
          <a:p>
            <a:pPr lvl="3"/>
            <a:r>
              <a:rPr lang="en-US" sz="1400" dirty="0">
                <a:latin typeface="Kristen ITC" panose="03050502040202030202" pitchFamily="66" charset="0"/>
                <a:cs typeface="Lucida Handwriting"/>
              </a:rPr>
              <a:t> </a:t>
            </a:r>
          </a:p>
          <a:p>
            <a:endParaRPr lang="en-US" sz="1400" dirty="0">
              <a:latin typeface="Kristen ITC" panose="03050502040202030202" pitchFamily="66" charset="0"/>
              <a:cs typeface="Lucida Handwriting"/>
            </a:endParaRPr>
          </a:p>
          <a:p>
            <a:endParaRPr lang="en-US" sz="1400" dirty="0">
              <a:latin typeface="Kristen ITC" panose="03050502040202030202" pitchFamily="66" charset="0"/>
              <a:cs typeface="Lucida Handwriting"/>
            </a:endParaRPr>
          </a:p>
          <a:p>
            <a:endParaRPr lang="en-US" sz="1400" dirty="0">
              <a:latin typeface="Kristen ITC" panose="03050502040202030202" pitchFamily="66" charset="0"/>
              <a:cs typeface="Lucida Handwriting"/>
            </a:endParaRPr>
          </a:p>
          <a:p>
            <a:endParaRPr lang="en-US" sz="1400" dirty="0">
              <a:latin typeface="Kristen ITC" panose="03050502040202030202" pitchFamily="66" charset="0"/>
              <a:cs typeface="Lucida Handwriting"/>
            </a:endParaRPr>
          </a:p>
          <a:p>
            <a:endParaRPr lang="en-US" sz="1400" dirty="0">
              <a:latin typeface="Kristen ITC" panose="03050502040202030202" pitchFamily="66" charset="0"/>
              <a:cs typeface="Lucida Handwriting"/>
            </a:endParaRPr>
          </a:p>
          <a:p>
            <a:endParaRPr lang="en-US" sz="1400" dirty="0">
              <a:latin typeface="Kristen ITC" panose="03050502040202030202" pitchFamily="66" charset="0"/>
              <a:cs typeface="Lucida Handwriting"/>
            </a:endParaRPr>
          </a:p>
          <a:p>
            <a:r>
              <a:rPr lang="en-US" sz="1400" dirty="0">
                <a:latin typeface="Kristen ITC" panose="03050502040202030202" pitchFamily="66" charset="0"/>
                <a:cs typeface="Lucida Handwriting"/>
              </a:rPr>
              <a:t>      </a:t>
            </a:r>
          </a:p>
          <a:p>
            <a:endParaRPr lang="en-US" dirty="0">
              <a:latin typeface="Calibri"/>
              <a:cs typeface="Calibri"/>
            </a:endParaRPr>
          </a:p>
          <a:p>
            <a:endParaRPr lang="en-US" sz="1400" dirty="0">
              <a:cs typeface="Lucida Handwriting"/>
            </a:endParaRPr>
          </a:p>
          <a:p>
            <a:r>
              <a:rPr lang="en-US" sz="1400" dirty="0">
                <a:cs typeface="Lucida Handwriting"/>
              </a:rPr>
              <a:t>      </a:t>
            </a:r>
            <a:endParaRPr lang="en-US" sz="1400" dirty="0"/>
          </a:p>
        </p:txBody>
      </p:sp>
      <p:sp>
        <p:nvSpPr>
          <p:cNvPr id="4" name="TextBox 3"/>
          <p:cNvSpPr txBox="1"/>
          <p:nvPr/>
        </p:nvSpPr>
        <p:spPr>
          <a:xfrm>
            <a:off x="518205" y="671521"/>
            <a:ext cx="184666" cy="369332"/>
          </a:xfrm>
          <a:prstGeom prst="rect">
            <a:avLst/>
          </a:prstGeom>
          <a:noFill/>
        </p:spPr>
        <p:txBody>
          <a:bodyPr wrap="none" rtlCol="0">
            <a:spAutoFit/>
          </a:bodyPr>
          <a:lstStyle/>
          <a:p>
            <a:endParaRPr lang="en-US" dirty="0"/>
          </a:p>
        </p:txBody>
      </p:sp>
      <p:pic>
        <p:nvPicPr>
          <p:cNvPr id="5" name="Picture 4" descr="Slide2.PNG"/>
          <p:cNvPicPr>
            <a:picLocks noChangeAspect="1"/>
          </p:cNvPicPr>
          <p:nvPr/>
        </p:nvPicPr>
        <p:blipFill rotWithShape="1">
          <a:blip r:embed="rId2" cstate="print"/>
          <a:srcRect l="9586" t="73276" r="7232" b="20976"/>
          <a:stretch/>
        </p:blipFill>
        <p:spPr>
          <a:xfrm>
            <a:off x="440785" y="6958228"/>
            <a:ext cx="5700251" cy="525538"/>
          </a:xfrm>
          <a:prstGeom prst="rect">
            <a:avLst/>
          </a:prstGeom>
          <a:noFill/>
          <a:ln>
            <a:noFill/>
          </a:ln>
        </p:spPr>
      </p:pic>
      <p:sp>
        <p:nvSpPr>
          <p:cNvPr id="8" name="TextBox 7"/>
          <p:cNvSpPr txBox="1"/>
          <p:nvPr/>
        </p:nvSpPr>
        <p:spPr>
          <a:xfrm>
            <a:off x="160111" y="6958228"/>
            <a:ext cx="6290241" cy="2257798"/>
          </a:xfrm>
          <a:prstGeom prst="rect">
            <a:avLst/>
          </a:prstGeom>
          <a:noFill/>
        </p:spPr>
        <p:txBody>
          <a:bodyPr wrap="square" numCol="2" rtlCol="0" anchor="t">
            <a:spAutoFit/>
          </a:bodyPr>
          <a:lstStyle/>
          <a:p>
            <a:pPr marL="171450" indent="-171450">
              <a:lnSpc>
                <a:spcPct val="150000"/>
              </a:lnSpc>
              <a:buFont typeface="Wingdings" panose="05000000000000000000" pitchFamily="2" charset="2"/>
              <a:buChar char="Ø"/>
            </a:pPr>
            <a:endParaRPr lang="en-US" sz="1100" b="1" dirty="0">
              <a:cs typeface="Lucida Handwriting"/>
            </a:endParaRPr>
          </a:p>
          <a:p>
            <a:pPr marL="171450" indent="-171450">
              <a:lnSpc>
                <a:spcPct val="150000"/>
              </a:lnSpc>
              <a:buFont typeface="Wingdings" panose="05000000000000000000" pitchFamily="2" charset="2"/>
              <a:buChar char="Ø"/>
            </a:pPr>
            <a:endParaRPr lang="en-US" sz="1100" b="1" dirty="0">
              <a:cs typeface="Lucida Handwriting"/>
            </a:endParaRPr>
          </a:p>
          <a:p>
            <a:pPr marL="171450" indent="-171450">
              <a:lnSpc>
                <a:spcPct val="150000"/>
              </a:lnSpc>
              <a:buFont typeface="Wingdings" panose="05000000000000000000" pitchFamily="2" charset="2"/>
              <a:buChar char="Ø"/>
            </a:pPr>
            <a:r>
              <a:rPr lang="en-US" sz="1100" b="1" dirty="0">
                <a:cs typeface="Lucida Handwriting"/>
              </a:rPr>
              <a:t>Sweets</a:t>
            </a:r>
            <a:r>
              <a:rPr lang="en-US" sz="1100" dirty="0">
                <a:cs typeface="Lucida Handwriting"/>
              </a:rPr>
              <a:t>: Choc Chip Cookies &amp; PB M&amp;M’s</a:t>
            </a:r>
            <a:endParaRPr lang="en-US" sz="200" dirty="0">
              <a:cs typeface="Lucida Handwriting"/>
            </a:endParaRPr>
          </a:p>
          <a:p>
            <a:pPr marL="171450" indent="-171450">
              <a:lnSpc>
                <a:spcPct val="150000"/>
              </a:lnSpc>
              <a:buFont typeface="Wingdings" panose="05000000000000000000" pitchFamily="2" charset="2"/>
              <a:buChar char="Ø"/>
            </a:pPr>
            <a:r>
              <a:rPr lang="en-US" sz="1100" b="1" dirty="0">
                <a:cs typeface="Lucida Handwriting"/>
              </a:rPr>
              <a:t>Drink</a:t>
            </a:r>
            <a:r>
              <a:rPr lang="en-US" sz="1100" dirty="0">
                <a:cs typeface="Lucida Handwriting"/>
              </a:rPr>
              <a:t>: Sweet tea &amp; Starbucks</a:t>
            </a:r>
            <a:endParaRPr lang="en-US" sz="700" dirty="0">
              <a:cs typeface="Lucida Handwriting"/>
            </a:endParaRPr>
          </a:p>
          <a:p>
            <a:pPr marL="171450" indent="-171450">
              <a:lnSpc>
                <a:spcPct val="150000"/>
              </a:lnSpc>
              <a:buFont typeface="Wingdings" panose="05000000000000000000" pitchFamily="2" charset="2"/>
              <a:buChar char="Ø"/>
            </a:pPr>
            <a:endParaRPr lang="en-US" sz="200" dirty="0">
              <a:cs typeface="Lucida Handwriting"/>
            </a:endParaRPr>
          </a:p>
          <a:p>
            <a:pPr marL="171450" indent="-171450">
              <a:lnSpc>
                <a:spcPct val="150000"/>
              </a:lnSpc>
              <a:buFont typeface="Wingdings" panose="05000000000000000000" pitchFamily="2" charset="2"/>
              <a:buChar char="Ø"/>
            </a:pPr>
            <a:r>
              <a:rPr lang="en-US" sz="1100" b="1" dirty="0">
                <a:cs typeface="Lucida Handwriting"/>
              </a:rPr>
              <a:t>Fast Food</a:t>
            </a:r>
            <a:r>
              <a:rPr lang="en-US" sz="1100" dirty="0">
                <a:cs typeface="Lucida Handwriting"/>
              </a:rPr>
              <a:t>: Chick-fil-a &amp; Tropical Smoothie</a:t>
            </a:r>
          </a:p>
          <a:p>
            <a:pPr marL="171450" indent="-171450">
              <a:lnSpc>
                <a:spcPct val="150000"/>
              </a:lnSpc>
              <a:buFont typeface="Wingdings" panose="05000000000000000000" pitchFamily="2" charset="2"/>
              <a:buChar char="Ø"/>
            </a:pPr>
            <a:endParaRPr lang="en-US" sz="200" dirty="0">
              <a:cs typeface="Lucida Handwriting"/>
            </a:endParaRPr>
          </a:p>
          <a:p>
            <a:pPr marL="171450" indent="-171450">
              <a:lnSpc>
                <a:spcPct val="150000"/>
              </a:lnSpc>
              <a:buFont typeface="Wingdings" panose="05000000000000000000" pitchFamily="2" charset="2"/>
              <a:buChar char="Ø"/>
            </a:pPr>
            <a:r>
              <a:rPr lang="en-US" sz="1100" b="1" dirty="0">
                <a:cs typeface="Lucida Handwriting"/>
              </a:rPr>
              <a:t>Restaurant:</a:t>
            </a:r>
            <a:r>
              <a:rPr lang="en-US" sz="1100" dirty="0">
                <a:cs typeface="Lucida Handwriting"/>
              </a:rPr>
              <a:t> Any steakhouse and Shane’s</a:t>
            </a:r>
          </a:p>
          <a:p>
            <a:pPr marL="171450" indent="-171450">
              <a:lnSpc>
                <a:spcPct val="150000"/>
              </a:lnSpc>
              <a:buFont typeface="Wingdings" panose="05000000000000000000" pitchFamily="2" charset="2"/>
              <a:buChar char="Ø"/>
            </a:pPr>
            <a:endParaRPr lang="en-US" sz="1100" dirty="0">
              <a:cs typeface="Lucida Handwriting"/>
            </a:endParaRPr>
          </a:p>
          <a:p>
            <a:pPr marL="171450" indent="-171450">
              <a:lnSpc>
                <a:spcPct val="150000"/>
              </a:lnSpc>
              <a:buFont typeface="Wingdings" panose="05000000000000000000" pitchFamily="2" charset="2"/>
              <a:buChar char="Ø"/>
            </a:pPr>
            <a:endParaRPr lang="en-US" sz="1100" dirty="0">
              <a:cs typeface="Lucida Handwriting"/>
            </a:endParaRPr>
          </a:p>
          <a:p>
            <a:pPr marL="171450" indent="-171450">
              <a:lnSpc>
                <a:spcPct val="150000"/>
              </a:lnSpc>
              <a:buFont typeface="Wingdings" panose="05000000000000000000" pitchFamily="2" charset="2"/>
              <a:buChar char="Ø"/>
            </a:pPr>
            <a:endParaRPr lang="en-US" sz="1100" dirty="0">
              <a:cs typeface="Lucida Handwriting"/>
            </a:endParaRPr>
          </a:p>
          <a:p>
            <a:pPr marL="171450" indent="-171450">
              <a:lnSpc>
                <a:spcPct val="150000"/>
              </a:lnSpc>
              <a:buFont typeface="Wingdings" panose="05000000000000000000" pitchFamily="2" charset="2"/>
              <a:buChar char="Ø"/>
            </a:pPr>
            <a:endParaRPr lang="en-US" sz="1100" b="1" dirty="0">
              <a:cs typeface="Lucida Handwriting"/>
            </a:endParaRPr>
          </a:p>
          <a:p>
            <a:pPr marL="171450" indent="-171450">
              <a:lnSpc>
                <a:spcPct val="150000"/>
              </a:lnSpc>
              <a:buFont typeface="Wingdings" panose="05000000000000000000" pitchFamily="2" charset="2"/>
              <a:buChar char="Ø"/>
            </a:pPr>
            <a:r>
              <a:rPr lang="en-US" sz="1100" b="1" dirty="0">
                <a:cs typeface="Lucida Handwriting"/>
              </a:rPr>
              <a:t>Color</a:t>
            </a:r>
            <a:r>
              <a:rPr lang="en-US" sz="1100" dirty="0">
                <a:cs typeface="Lucida Handwriting"/>
              </a:rPr>
              <a:t>: Anything bright</a:t>
            </a:r>
          </a:p>
          <a:p>
            <a:pPr marL="171450" indent="-171450">
              <a:lnSpc>
                <a:spcPct val="150000"/>
              </a:lnSpc>
              <a:buFont typeface="Wingdings" panose="05000000000000000000" pitchFamily="2" charset="2"/>
              <a:buChar char="Ø"/>
            </a:pPr>
            <a:r>
              <a:rPr lang="en-US" sz="1100" b="1" dirty="0">
                <a:cs typeface="Lucida Handwriting"/>
              </a:rPr>
              <a:t>Places to shop</a:t>
            </a:r>
            <a:r>
              <a:rPr lang="en-US" sz="1100" dirty="0">
                <a:cs typeface="Lucida Handwriting"/>
              </a:rPr>
              <a:t>: Amazon, Target</a:t>
            </a:r>
          </a:p>
          <a:p>
            <a:pPr marL="171450" indent="-171450">
              <a:lnSpc>
                <a:spcPct val="150000"/>
              </a:lnSpc>
              <a:buFont typeface="Wingdings" panose="05000000000000000000" pitchFamily="2" charset="2"/>
              <a:buChar char="Ø"/>
            </a:pPr>
            <a:r>
              <a:rPr lang="en-US" sz="1100" b="1" dirty="0">
                <a:cs typeface="Lucida Handwriting"/>
              </a:rPr>
              <a:t>Places to go</a:t>
            </a:r>
            <a:r>
              <a:rPr lang="en-US" sz="1100" dirty="0">
                <a:cs typeface="Lucida Handwriting"/>
              </a:rPr>
              <a:t>:  The BEACH and MOUNTAINS!</a:t>
            </a:r>
          </a:p>
          <a:p>
            <a:pPr marL="171450" indent="-171450">
              <a:lnSpc>
                <a:spcPct val="150000"/>
              </a:lnSpc>
              <a:buFont typeface="Wingdings" panose="05000000000000000000" pitchFamily="2" charset="2"/>
              <a:buChar char="Ø"/>
            </a:pPr>
            <a:r>
              <a:rPr lang="en-US" sz="1100" b="1" dirty="0">
                <a:cs typeface="Lucida Handwriting"/>
              </a:rPr>
              <a:t>Sports Teams:</a:t>
            </a:r>
            <a:r>
              <a:rPr lang="en-US" sz="1100" dirty="0">
                <a:cs typeface="Lucida Handwriting"/>
              </a:rPr>
              <a:t> Georgia Bulldogs, Perry Panthers &amp; Atlanta Braves</a:t>
            </a:r>
          </a:p>
        </p:txBody>
      </p:sp>
      <p:pic>
        <p:nvPicPr>
          <p:cNvPr id="9" name="Picture 8" descr="Slide1.PNG"/>
          <p:cNvPicPr>
            <a:picLocks noChangeAspect="1"/>
          </p:cNvPicPr>
          <p:nvPr/>
        </p:nvPicPr>
        <p:blipFill rotWithShape="1">
          <a:blip r:embed="rId3" cstate="print"/>
          <a:srcRect l="5310" t="3677" r="76299" b="85832"/>
          <a:stretch/>
        </p:blipFill>
        <p:spPr>
          <a:xfrm rot="21233135">
            <a:off x="745130" y="430340"/>
            <a:ext cx="978217" cy="744026"/>
          </a:xfrm>
          <a:prstGeom prst="rect">
            <a:avLst/>
          </a:prstGeom>
        </p:spPr>
      </p:pic>
      <p:sp>
        <p:nvSpPr>
          <p:cNvPr id="12" name="TextBox 11"/>
          <p:cNvSpPr txBox="1"/>
          <p:nvPr/>
        </p:nvSpPr>
        <p:spPr>
          <a:xfrm>
            <a:off x="-1234489" y="2779895"/>
            <a:ext cx="4602117" cy="1708160"/>
          </a:xfrm>
          <a:prstGeom prst="rect">
            <a:avLst/>
          </a:prstGeom>
          <a:noFill/>
        </p:spPr>
        <p:txBody>
          <a:bodyPr wrap="square" rtlCol="0" anchor="t">
            <a:spAutoFit/>
          </a:bodyPr>
          <a:lstStyle/>
          <a:p>
            <a:pPr lvl="3"/>
            <a:r>
              <a:rPr lang="en-US" sz="1500" b="1" dirty="0">
                <a:latin typeface="HelloAntsClose" panose="02000603000000000000" pitchFamily="2" charset="0"/>
                <a:ea typeface="HelloAntsClose" panose="02000603000000000000" pitchFamily="2" charset="0"/>
                <a:cs typeface="Lucida Handwriting"/>
              </a:rPr>
              <a:t>This is my 21</a:t>
            </a:r>
            <a:r>
              <a:rPr lang="en-US" sz="1500" b="1" baseline="30000" dirty="0">
                <a:latin typeface="HelloAntsClose" panose="02000603000000000000" pitchFamily="2" charset="0"/>
                <a:ea typeface="HelloAntsClose" panose="02000603000000000000" pitchFamily="2" charset="0"/>
                <a:cs typeface="Lucida Handwriting"/>
              </a:rPr>
              <a:t>st</a:t>
            </a:r>
            <a:r>
              <a:rPr lang="en-US" sz="1500" b="1" dirty="0">
                <a:latin typeface="HelloAntsClose" panose="02000603000000000000" pitchFamily="2" charset="0"/>
                <a:ea typeface="HelloAntsClose" panose="02000603000000000000" pitchFamily="2" charset="0"/>
                <a:cs typeface="Lucida Handwriting"/>
              </a:rPr>
              <a:t> year teaching and 6</a:t>
            </a:r>
            <a:r>
              <a:rPr lang="en-US" sz="1500" b="1" baseline="30000" dirty="0">
                <a:latin typeface="HelloAntsClose" panose="02000603000000000000" pitchFamily="2" charset="0"/>
                <a:ea typeface="HelloAntsClose" panose="02000603000000000000" pitchFamily="2" charset="0"/>
                <a:cs typeface="Lucida Handwriting"/>
              </a:rPr>
              <a:t>th</a:t>
            </a:r>
            <a:r>
              <a:rPr lang="en-US" sz="1500" b="1" dirty="0">
                <a:latin typeface="HelloAntsClose" panose="02000603000000000000" pitchFamily="2" charset="0"/>
                <a:ea typeface="HelloAntsClose" panose="02000603000000000000" pitchFamily="2" charset="0"/>
                <a:cs typeface="Lucida Handwriting"/>
              </a:rPr>
              <a:t> year at Kings Chapel. I have taught 1</a:t>
            </a:r>
            <a:r>
              <a:rPr lang="en-US" sz="1500" b="1" baseline="30000" dirty="0">
                <a:latin typeface="HelloAntsClose" panose="02000603000000000000" pitchFamily="2" charset="0"/>
                <a:ea typeface="HelloAntsClose" panose="02000603000000000000" pitchFamily="2" charset="0"/>
                <a:cs typeface="Lucida Handwriting"/>
              </a:rPr>
              <a:t>st</a:t>
            </a:r>
            <a:r>
              <a:rPr lang="en-US" sz="1500" b="1" dirty="0">
                <a:latin typeface="HelloAntsClose" panose="02000603000000000000" pitchFamily="2" charset="0"/>
                <a:ea typeface="HelloAntsClose" panose="02000603000000000000" pitchFamily="2" charset="0"/>
                <a:cs typeface="Lucida Handwriting"/>
              </a:rPr>
              <a:t>, 2</a:t>
            </a:r>
            <a:r>
              <a:rPr lang="en-US" sz="1500" b="1" baseline="30000" dirty="0">
                <a:latin typeface="HelloAntsClose" panose="02000603000000000000" pitchFamily="2" charset="0"/>
                <a:ea typeface="HelloAntsClose" panose="02000603000000000000" pitchFamily="2" charset="0"/>
                <a:cs typeface="Lucida Handwriting"/>
              </a:rPr>
              <a:t>nd</a:t>
            </a:r>
            <a:r>
              <a:rPr lang="en-US" sz="1500" b="1" dirty="0">
                <a:latin typeface="HelloAntsClose" panose="02000603000000000000" pitchFamily="2" charset="0"/>
                <a:ea typeface="HelloAntsClose" panose="02000603000000000000" pitchFamily="2" charset="0"/>
                <a:cs typeface="Lucida Handwriting"/>
              </a:rPr>
              <a:t>, 3</a:t>
            </a:r>
            <a:r>
              <a:rPr lang="en-US" sz="1500" b="1" baseline="30000" dirty="0">
                <a:latin typeface="HelloAntsClose" panose="02000603000000000000" pitchFamily="2" charset="0"/>
                <a:ea typeface="HelloAntsClose" panose="02000603000000000000" pitchFamily="2" charset="0"/>
                <a:cs typeface="Lucida Handwriting"/>
              </a:rPr>
              <a:t>rd</a:t>
            </a:r>
            <a:r>
              <a:rPr lang="en-US" sz="1500" b="1" dirty="0">
                <a:latin typeface="HelloAntsClose" panose="02000603000000000000" pitchFamily="2" charset="0"/>
                <a:ea typeface="HelloAntsClose" panose="02000603000000000000" pitchFamily="2" charset="0"/>
                <a:cs typeface="Lucida Handwriting"/>
              </a:rPr>
              <a:t> and 4</a:t>
            </a:r>
            <a:r>
              <a:rPr lang="en-US" sz="1500" b="1" baseline="30000" dirty="0">
                <a:latin typeface="HelloAntsClose" panose="02000603000000000000" pitchFamily="2" charset="0"/>
                <a:ea typeface="HelloAntsClose" panose="02000603000000000000" pitchFamily="2" charset="0"/>
                <a:cs typeface="Lucida Handwriting"/>
              </a:rPr>
              <a:t>th</a:t>
            </a:r>
            <a:r>
              <a:rPr lang="en-US" sz="1500" b="1" dirty="0">
                <a:latin typeface="HelloAntsClose" panose="02000603000000000000" pitchFamily="2" charset="0"/>
                <a:ea typeface="HelloAntsClose" panose="02000603000000000000" pitchFamily="2" charset="0"/>
                <a:cs typeface="Lucida Handwriting"/>
              </a:rPr>
              <a:t> grade in different</a:t>
            </a:r>
          </a:p>
          <a:p>
            <a:pPr lvl="3"/>
            <a:r>
              <a:rPr lang="en-US" sz="1500" b="1" dirty="0">
                <a:latin typeface="HelloAntsClose" panose="02000603000000000000" pitchFamily="2" charset="0"/>
                <a:ea typeface="HelloAntsClose" panose="02000603000000000000" pitchFamily="2" charset="0"/>
                <a:cs typeface="Lucida Handwriting"/>
              </a:rPr>
              <a:t>school systems around Georgia. </a:t>
            </a:r>
          </a:p>
          <a:p>
            <a:pPr lvl="3"/>
            <a:r>
              <a:rPr lang="en-US" sz="1500" b="1" dirty="0">
                <a:latin typeface="HelloAntsClose" panose="02000603000000000000" pitchFamily="2" charset="0"/>
                <a:ea typeface="HelloAntsClose" panose="02000603000000000000" pitchFamily="2" charset="0"/>
                <a:cs typeface="Lucida Handwriting"/>
              </a:rPr>
              <a:t>This will be my second year in second grade at KCES. </a:t>
            </a:r>
          </a:p>
          <a:p>
            <a:pPr lvl="3"/>
            <a:endParaRPr lang="en-US" sz="1500" b="1" dirty="0">
              <a:latin typeface="HelloAntsClose" panose="02000603000000000000" pitchFamily="2" charset="0"/>
              <a:ea typeface="HelloAntsClose" panose="02000603000000000000" pitchFamily="2" charset="0"/>
              <a:cs typeface="Lucida Handwriting"/>
            </a:endParaRPr>
          </a:p>
        </p:txBody>
      </p:sp>
      <p:sp>
        <p:nvSpPr>
          <p:cNvPr id="13" name="TextBox 12"/>
          <p:cNvSpPr txBox="1"/>
          <p:nvPr/>
        </p:nvSpPr>
        <p:spPr>
          <a:xfrm>
            <a:off x="160112" y="5801753"/>
            <a:ext cx="6290241" cy="1246495"/>
          </a:xfrm>
          <a:prstGeom prst="rect">
            <a:avLst/>
          </a:prstGeom>
          <a:noFill/>
        </p:spPr>
        <p:txBody>
          <a:bodyPr wrap="square" rtlCol="0" anchor="t">
            <a:spAutoFit/>
          </a:bodyPr>
          <a:lstStyle/>
          <a:p>
            <a:r>
              <a:rPr lang="en-US" sz="1500" b="1" dirty="0">
                <a:latin typeface="HelloAntsClose" panose="02000603000000000000" pitchFamily="2" charset="0"/>
                <a:ea typeface="HelloAntsClose" panose="02000603000000000000" pitchFamily="2" charset="0"/>
                <a:cs typeface="Lucida Handwriting"/>
              </a:rPr>
              <a:t>I have been married to my husband, Derek, for 23 years. We are the proud parents of three sons, Spence (20), Eli (17) and Ty (15). We love to spend time together and travel.  We love to go to the beach and mountains as well as play baseball, </a:t>
            </a:r>
            <a:r>
              <a:rPr lang="en-US" sz="1500" b="1" dirty="0" err="1">
                <a:latin typeface="HelloAntsClose" panose="02000603000000000000" pitchFamily="2" charset="0"/>
                <a:ea typeface="HelloAntsClose" panose="02000603000000000000" pitchFamily="2" charset="0"/>
                <a:cs typeface="Lucida Handwriting"/>
              </a:rPr>
              <a:t>pickelball</a:t>
            </a:r>
            <a:r>
              <a:rPr lang="en-US" sz="1500" b="1" dirty="0">
                <a:latin typeface="HelloAntsClose" panose="02000603000000000000" pitchFamily="2" charset="0"/>
                <a:ea typeface="HelloAntsClose" panose="02000603000000000000" pitchFamily="2" charset="0"/>
                <a:cs typeface="Lucida Handwriting"/>
              </a:rPr>
              <a:t> and golf, and play with our dog (Bo), as well as spend time with our extended family. </a:t>
            </a:r>
            <a:endParaRPr lang="en-US" sz="1500" b="1" dirty="0">
              <a:latin typeface="HelloAntsClose" panose="02000603000000000000" pitchFamily="2" charset="0"/>
              <a:ea typeface="HelloAntsClose" panose="02000603000000000000" pitchFamily="2" charset="0"/>
            </a:endParaRPr>
          </a:p>
        </p:txBody>
      </p:sp>
      <p:sp>
        <p:nvSpPr>
          <p:cNvPr id="2" name="Rectangle 1"/>
          <p:cNvSpPr/>
          <p:nvPr/>
        </p:nvSpPr>
        <p:spPr>
          <a:xfrm>
            <a:off x="1798721" y="520057"/>
            <a:ext cx="3608613" cy="769441"/>
          </a:xfrm>
          <a:prstGeom prst="rect">
            <a:avLst/>
          </a:prstGeom>
        </p:spPr>
        <p:txBody>
          <a:bodyPr wrap="square">
            <a:spAutoFit/>
          </a:bodyPr>
          <a:lstStyle/>
          <a:p>
            <a:pPr algn="ctr"/>
            <a:r>
              <a:rPr lang="en-US" sz="4400" dirty="0">
                <a:latin typeface="HelloEsliScript" panose="03000603000000000000" pitchFamily="66" charset="0"/>
                <a:ea typeface="HelloEsliScript" panose="03000603000000000000" pitchFamily="66" charset="0"/>
              </a:rPr>
              <a:t>I’m Mrs. Peters</a:t>
            </a:r>
          </a:p>
        </p:txBody>
      </p:sp>
      <p:sp>
        <p:nvSpPr>
          <p:cNvPr id="7" name="Rectangle 6"/>
          <p:cNvSpPr/>
          <p:nvPr/>
        </p:nvSpPr>
        <p:spPr>
          <a:xfrm>
            <a:off x="189176" y="4303073"/>
            <a:ext cx="3144276" cy="1477328"/>
          </a:xfrm>
          <a:prstGeom prst="rect">
            <a:avLst/>
          </a:prstGeom>
        </p:spPr>
        <p:txBody>
          <a:bodyPr wrap="square">
            <a:spAutoFit/>
          </a:bodyPr>
          <a:lstStyle/>
          <a:p>
            <a:r>
              <a:rPr lang="en-US" sz="1500" b="1" dirty="0">
                <a:latin typeface="HelloAntsClose" panose="02000603000000000000" pitchFamily="2" charset="0"/>
                <a:ea typeface="HelloAntsClose" panose="02000603000000000000" pitchFamily="2" charset="0"/>
                <a:cs typeface="Lucida Handwriting"/>
              </a:rPr>
              <a:t>I graduated from Valdosta State University in 2000, and I received my Master's Degree in 2004.</a:t>
            </a:r>
            <a:r>
              <a:rPr lang="en-US" sz="1500" dirty="0">
                <a:latin typeface="Kristen ITC" panose="03050502040202030202" pitchFamily="66" charset="0"/>
                <a:cs typeface="Lucida Handwriting"/>
              </a:rPr>
              <a:t> </a:t>
            </a:r>
            <a:r>
              <a:rPr lang="en-US" sz="1500" b="1" dirty="0">
                <a:latin typeface="HelloAntsClose" panose="02000603000000000000" pitchFamily="2" charset="0"/>
                <a:ea typeface="HelloAntsClose" panose="02000603000000000000" pitchFamily="2" charset="0"/>
                <a:cs typeface="Lucida Handwriting"/>
              </a:rPr>
              <a:t>I recently earned my Specialist Degree in Curriculum and Instruction.</a:t>
            </a:r>
            <a:endParaRPr lang="en-US" sz="1500" b="1" dirty="0">
              <a:latin typeface="HelloAntsClose" panose="02000603000000000000" pitchFamily="2" charset="0"/>
              <a:ea typeface="HelloAntsClose" panose="02000603000000000000" pitchFamily="2" charset="0"/>
              <a:cs typeface="Calibri"/>
            </a:endParaRPr>
          </a:p>
        </p:txBody>
      </p:sp>
      <p:pic>
        <p:nvPicPr>
          <p:cNvPr id="10" name="Picture 9" descr="A group of people posing for a photo&#10;&#10;Description automatically generated">
            <a:extLst>
              <a:ext uri="{FF2B5EF4-FFF2-40B4-BE49-F238E27FC236}">
                <a16:creationId xmlns:a16="http://schemas.microsoft.com/office/drawing/2014/main" id="{2DD3DD46-C614-DE3F-8406-7FCFB1F3D4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51371" y="2296581"/>
            <a:ext cx="3322886" cy="2490434"/>
          </a:xfrm>
          <a:prstGeom prst="rect">
            <a:avLst/>
          </a:prstGeom>
        </p:spPr>
      </p:pic>
    </p:spTree>
    <p:extLst>
      <p:ext uri="{BB962C8B-B14F-4D97-AF65-F5344CB8AC3E}">
        <p14:creationId xmlns:p14="http://schemas.microsoft.com/office/powerpoint/2010/main" val="1042601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3001</TotalTime>
  <Words>281</Words>
  <Application>Microsoft Office PowerPoint</Application>
  <PresentationFormat>On-screen Show (4:3)</PresentationFormat>
  <Paragraphs>37</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HelloAntsClose</vt:lpstr>
      <vt:lpstr>HelloEsliScript</vt:lpstr>
      <vt:lpstr>Kristen ITC</vt:lpstr>
      <vt:lpstr>Lucida Handwriting</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Nicole Alderson</dc:creator>
  <cp:lastModifiedBy>Peters, Janet</cp:lastModifiedBy>
  <cp:revision>129</cp:revision>
  <cp:lastPrinted>2017-07-19T02:32:22Z</cp:lastPrinted>
  <dcterms:created xsi:type="dcterms:W3CDTF">2014-08-17T13:18:08Z</dcterms:created>
  <dcterms:modified xsi:type="dcterms:W3CDTF">2024-07-23T22:39:46Z</dcterms:modified>
</cp:coreProperties>
</file>