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Montserrat"/>
      <p:regular r:id="rId22"/>
      <p:bold r:id="rId23"/>
      <p:italic r:id="rId24"/>
      <p:boldItalic r:id="rId25"/>
    </p:embeddedFont>
    <p:embeddedFont>
      <p:font typeface="PT Serif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0" roundtripDataSignature="AMtx7mj7DT3SiendWkbweCS3nTCZwldA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D59B544-F401-4814-AEC6-C04C08E3D197}">
  <a:tblStyle styleId="{CD59B544-F401-4814-AEC6-C04C08E3D19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Montserrat-regular.fntdata"/><Relationship Id="rId21" Type="http://schemas.openxmlformats.org/officeDocument/2006/relationships/slide" Target="slides/slide16.xml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TSerif-regular.fntdata"/><Relationship Id="rId25" Type="http://schemas.openxmlformats.org/officeDocument/2006/relationships/font" Target="fonts/Montserrat-boldItalic.fntdata"/><Relationship Id="rId28" Type="http://schemas.openxmlformats.org/officeDocument/2006/relationships/font" Target="fonts/PTSerif-italic.fntdata"/><Relationship Id="rId27" Type="http://schemas.openxmlformats.org/officeDocument/2006/relationships/font" Target="fonts/PTSerif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TSerif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62de09af3a_0_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g262de09af3a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62de09af3a_0_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g262de09af3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62de09af3a_0_4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g262de09af3a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a2b5370b12_0_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g2a2b5370b1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a2b5370b12_0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2a2b5370b1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a2b5370b12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g2a2b5370b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a2b5370b12_0_2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g2a2b5370b1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a2b5370b12_0_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g2a2b5370b1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62de09af3a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g262de09af3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62de09af3a_0_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262de09af3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62de09af3a_0_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g262de09af3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a2b5370b12_0_3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g2a2b5370b1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1"/>
          <p:cNvSpPr/>
          <p:nvPr/>
        </p:nvSpPr>
        <p:spPr>
          <a:xfrm>
            <a:off x="8142711" y="3918330"/>
            <a:ext cx="943913" cy="133739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22" name="Google Shape;22;p41"/>
          <p:cNvSpPr/>
          <p:nvPr/>
        </p:nvSpPr>
        <p:spPr>
          <a:xfrm>
            <a:off x="8246778" y="1061814"/>
            <a:ext cx="565397" cy="7946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23" name="Google Shape;23;p41"/>
          <p:cNvSpPr/>
          <p:nvPr/>
        </p:nvSpPr>
        <p:spPr>
          <a:xfrm>
            <a:off x="7302238" y="4554392"/>
            <a:ext cx="623239" cy="66856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24" name="Google Shape;24;p41"/>
          <p:cNvSpPr/>
          <p:nvPr/>
        </p:nvSpPr>
        <p:spPr>
          <a:xfrm>
            <a:off x="8812176" y="313545"/>
            <a:ext cx="505297" cy="6494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25" name="Google Shape;25;p41"/>
          <p:cNvSpPr/>
          <p:nvPr/>
        </p:nvSpPr>
        <p:spPr>
          <a:xfrm>
            <a:off x="7486177" y="4101249"/>
            <a:ext cx="218857" cy="33853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26" name="Google Shape;26;p41"/>
          <p:cNvSpPr/>
          <p:nvPr/>
        </p:nvSpPr>
        <p:spPr>
          <a:xfrm>
            <a:off x="6980299" y="-88163"/>
            <a:ext cx="707299" cy="105647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27" name="Google Shape;27;p41"/>
          <p:cNvSpPr/>
          <p:nvPr/>
        </p:nvSpPr>
        <p:spPr>
          <a:xfrm>
            <a:off x="8353588" y="325842"/>
            <a:ext cx="315620" cy="43634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28" name="Google Shape;28;p41"/>
          <p:cNvSpPr/>
          <p:nvPr/>
        </p:nvSpPr>
        <p:spPr>
          <a:xfrm>
            <a:off x="7687616" y="916471"/>
            <a:ext cx="245359" cy="45311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29" name="Google Shape;29;p41"/>
          <p:cNvSpPr/>
          <p:nvPr/>
        </p:nvSpPr>
        <p:spPr>
          <a:xfrm>
            <a:off x="8637153" y="2924174"/>
            <a:ext cx="816948" cy="110613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30" name="Google Shape;30;p41"/>
          <p:cNvSpPr/>
          <p:nvPr/>
        </p:nvSpPr>
        <p:spPr>
          <a:xfrm rot="-5400000">
            <a:off x="6840000" y="4568068"/>
            <a:ext cx="417000" cy="3285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41"/>
          <p:cNvSpPr/>
          <p:nvPr/>
        </p:nvSpPr>
        <p:spPr>
          <a:xfrm rot="5400000">
            <a:off x="6496124" y="-12475"/>
            <a:ext cx="589800" cy="407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1"/>
          <p:cNvSpPr/>
          <p:nvPr/>
        </p:nvSpPr>
        <p:spPr>
          <a:xfrm>
            <a:off x="8208235" y="3375182"/>
            <a:ext cx="218854" cy="30986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33" name="Google Shape;33;p41"/>
          <p:cNvSpPr/>
          <p:nvPr/>
        </p:nvSpPr>
        <p:spPr>
          <a:xfrm>
            <a:off x="8013853" y="659316"/>
            <a:ext cx="258850" cy="30899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34" name="Google Shape;34;p41"/>
          <p:cNvSpPr/>
          <p:nvPr/>
        </p:nvSpPr>
        <p:spPr>
          <a:xfrm>
            <a:off x="7828438" y="4163755"/>
            <a:ext cx="206506" cy="21354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35" name="Google Shape;35;p41"/>
          <p:cNvSpPr/>
          <p:nvPr/>
        </p:nvSpPr>
        <p:spPr>
          <a:xfrm>
            <a:off x="8003439" y="1292797"/>
            <a:ext cx="172864" cy="2111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36" name="Google Shape;36;p41"/>
          <p:cNvSpPr/>
          <p:nvPr/>
        </p:nvSpPr>
        <p:spPr>
          <a:xfrm>
            <a:off x="7939495" y="-95340"/>
            <a:ext cx="476421" cy="6611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37" name="Google Shape;37;p41"/>
          <p:cNvSpPr/>
          <p:nvPr/>
        </p:nvSpPr>
        <p:spPr>
          <a:xfrm>
            <a:off x="7709340" y="156126"/>
            <a:ext cx="64053" cy="15820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38" name="Google Shape;38;p41"/>
          <p:cNvSpPr/>
          <p:nvPr/>
        </p:nvSpPr>
        <p:spPr>
          <a:xfrm>
            <a:off x="9017902" y="4284544"/>
            <a:ext cx="121390" cy="1663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39" name="Google Shape;39;p41"/>
          <p:cNvSpPr/>
          <p:nvPr/>
        </p:nvSpPr>
        <p:spPr>
          <a:xfrm>
            <a:off x="8736528" y="68644"/>
            <a:ext cx="172852" cy="25157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40" name="Google Shape;40;p41"/>
          <p:cNvSpPr/>
          <p:nvPr/>
        </p:nvSpPr>
        <p:spPr>
          <a:xfrm>
            <a:off x="9053841" y="1122374"/>
            <a:ext cx="172853" cy="22214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41" name="Google Shape;41;p41"/>
          <p:cNvSpPr txBox="1"/>
          <p:nvPr>
            <p:ph type="ctrTitle"/>
          </p:nvPr>
        </p:nvSpPr>
        <p:spPr>
          <a:xfrm>
            <a:off x="1661700" y="1991825"/>
            <a:ext cx="5820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2" name="Google Shape;42;p41"/>
          <p:cNvSpPr/>
          <p:nvPr/>
        </p:nvSpPr>
        <p:spPr>
          <a:xfrm>
            <a:off x="240789" y="-249878"/>
            <a:ext cx="1325150" cy="183895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43" name="Google Shape;43;p41"/>
          <p:cNvSpPr/>
          <p:nvPr/>
        </p:nvSpPr>
        <p:spPr>
          <a:xfrm>
            <a:off x="1462669" y="359548"/>
            <a:ext cx="684178" cy="83580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44" name="Google Shape;44;p41"/>
          <p:cNvSpPr/>
          <p:nvPr/>
        </p:nvSpPr>
        <p:spPr>
          <a:xfrm>
            <a:off x="-145673" y="1499255"/>
            <a:ext cx="545851" cy="81531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45" name="Google Shape;45;p41"/>
          <p:cNvSpPr/>
          <p:nvPr/>
        </p:nvSpPr>
        <p:spPr>
          <a:xfrm>
            <a:off x="468639" y="3330899"/>
            <a:ext cx="596301" cy="71180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0</a:t>
            </a:r>
          </a:p>
        </p:txBody>
      </p:sp>
      <p:sp>
        <p:nvSpPr>
          <p:cNvPr id="46" name="Google Shape;46;p41"/>
          <p:cNvSpPr/>
          <p:nvPr/>
        </p:nvSpPr>
        <p:spPr>
          <a:xfrm>
            <a:off x="2715924" y="4728432"/>
            <a:ext cx="422823" cy="54341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8</a:t>
            </a:r>
          </a:p>
        </p:txBody>
      </p:sp>
      <p:sp>
        <p:nvSpPr>
          <p:cNvPr id="47" name="Google Shape;47;p41"/>
          <p:cNvSpPr/>
          <p:nvPr/>
        </p:nvSpPr>
        <p:spPr>
          <a:xfrm>
            <a:off x="857004" y="4218046"/>
            <a:ext cx="948321" cy="101728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48" name="Google Shape;48;p41"/>
          <p:cNvSpPr/>
          <p:nvPr/>
        </p:nvSpPr>
        <p:spPr>
          <a:xfrm>
            <a:off x="6477124" y="659323"/>
            <a:ext cx="375994" cy="41841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¥</a:t>
            </a:r>
          </a:p>
        </p:txBody>
      </p:sp>
      <p:sp>
        <p:nvSpPr>
          <p:cNvPr id="49" name="Google Shape;49;p41"/>
          <p:cNvSpPr/>
          <p:nvPr/>
        </p:nvSpPr>
        <p:spPr>
          <a:xfrm>
            <a:off x="2001208" y="4048123"/>
            <a:ext cx="340184" cy="4966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2</a:t>
            </a:r>
          </a:p>
        </p:txBody>
      </p:sp>
      <p:sp>
        <p:nvSpPr>
          <p:cNvPr id="50" name="Google Shape;50;p41"/>
          <p:cNvSpPr/>
          <p:nvPr/>
        </p:nvSpPr>
        <p:spPr>
          <a:xfrm>
            <a:off x="-202825" y="3641301"/>
            <a:ext cx="863938" cy="119894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9</a:t>
            </a:r>
          </a:p>
        </p:txBody>
      </p:sp>
      <p:sp>
        <p:nvSpPr>
          <p:cNvPr id="51" name="Google Shape;51;p41"/>
          <p:cNvSpPr/>
          <p:nvPr/>
        </p:nvSpPr>
        <p:spPr>
          <a:xfrm rot="-5400000">
            <a:off x="1953573" y="-64893"/>
            <a:ext cx="756300" cy="595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1"/>
          <p:cNvSpPr/>
          <p:nvPr/>
        </p:nvSpPr>
        <p:spPr>
          <a:xfrm rot="5400000">
            <a:off x="2309286" y="4286696"/>
            <a:ext cx="746700" cy="515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1"/>
          <p:cNvSpPr/>
          <p:nvPr/>
        </p:nvSpPr>
        <p:spPr>
          <a:xfrm>
            <a:off x="909496" y="3809336"/>
            <a:ext cx="234870" cy="3321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3</a:t>
            </a:r>
          </a:p>
        </p:txBody>
      </p:sp>
      <p:sp>
        <p:nvSpPr>
          <p:cNvPr id="54" name="Google Shape;54;p41"/>
          <p:cNvSpPr/>
          <p:nvPr/>
        </p:nvSpPr>
        <p:spPr>
          <a:xfrm>
            <a:off x="180514" y="977226"/>
            <a:ext cx="178753" cy="33011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1</a:t>
            </a:r>
          </a:p>
        </p:txBody>
      </p:sp>
      <p:sp>
        <p:nvSpPr>
          <p:cNvPr id="55" name="Google Shape;55;p41"/>
          <p:cNvSpPr/>
          <p:nvPr/>
        </p:nvSpPr>
        <p:spPr>
          <a:xfrm>
            <a:off x="2001208" y="4738570"/>
            <a:ext cx="172436" cy="24505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£</a:t>
            </a:r>
          </a:p>
        </p:txBody>
      </p:sp>
      <p:sp>
        <p:nvSpPr>
          <p:cNvPr id="56" name="Google Shape;56;p41"/>
          <p:cNvSpPr/>
          <p:nvPr/>
        </p:nvSpPr>
        <p:spPr>
          <a:xfrm>
            <a:off x="3322800" y="4742227"/>
            <a:ext cx="163350" cy="23774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5</a:t>
            </a:r>
          </a:p>
        </p:txBody>
      </p:sp>
      <p:sp>
        <p:nvSpPr>
          <p:cNvPr id="57" name="Google Shape;57;p41"/>
          <p:cNvSpPr/>
          <p:nvPr/>
        </p:nvSpPr>
        <p:spPr>
          <a:xfrm>
            <a:off x="2629623" y="359546"/>
            <a:ext cx="461790" cy="63919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7</a:t>
            </a:r>
          </a:p>
        </p:txBody>
      </p:sp>
      <p:sp>
        <p:nvSpPr>
          <p:cNvPr id="58" name="Google Shape;58;p41"/>
          <p:cNvSpPr/>
          <p:nvPr/>
        </p:nvSpPr>
        <p:spPr>
          <a:xfrm>
            <a:off x="65335" y="101130"/>
            <a:ext cx="123829" cy="17531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59" name="Google Shape;59;p41"/>
          <p:cNvSpPr/>
          <p:nvPr/>
        </p:nvSpPr>
        <p:spPr>
          <a:xfrm>
            <a:off x="575656" y="4769892"/>
            <a:ext cx="128737" cy="18240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5</a:t>
            </a:r>
          </a:p>
        </p:txBody>
      </p:sp>
      <p:sp>
        <p:nvSpPr>
          <p:cNvPr id="60" name="Google Shape;60;p41"/>
          <p:cNvSpPr/>
          <p:nvPr/>
        </p:nvSpPr>
        <p:spPr>
          <a:xfrm>
            <a:off x="735785" y="1757713"/>
            <a:ext cx="212661" cy="27330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6</a:t>
            </a:r>
          </a:p>
        </p:txBody>
      </p:sp>
      <p:sp>
        <p:nvSpPr>
          <p:cNvPr id="61" name="Google Shape;61;p41"/>
          <p:cNvSpPr/>
          <p:nvPr/>
        </p:nvSpPr>
        <p:spPr>
          <a:xfrm>
            <a:off x="1617563" y="68452"/>
            <a:ext cx="187263" cy="24066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9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50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232" name="Google Shape;232;p50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233" name="Google Shape;233;p50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234" name="Google Shape;234;p50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235" name="Google Shape;235;p50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236" name="Google Shape;236;p50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237" name="Google Shape;237;p50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238" name="Google Shape;238;p50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239" name="Google Shape;239;p50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240" name="Google Shape;240;p50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50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50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243" name="Google Shape;243;p50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244" name="Google Shape;244;p50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245" name="Google Shape;245;p50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246" name="Google Shape;246;p50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247" name="Google Shape;247;p50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248" name="Google Shape;248;p50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249" name="Google Shape;249;p50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250" name="Google Shape;250;p50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251" name="Google Shape;251;p50"/>
          <p:cNvSpPr txBox="1"/>
          <p:nvPr>
            <p:ph idx="1" type="body"/>
          </p:nvPr>
        </p:nvSpPr>
        <p:spPr>
          <a:xfrm>
            <a:off x="733425" y="4406300"/>
            <a:ext cx="59151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</a:lstStyle>
          <a:p/>
        </p:txBody>
      </p:sp>
      <p:sp>
        <p:nvSpPr>
          <p:cNvPr id="252" name="Google Shape;252;p50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2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64" name="Google Shape;64;p42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65" name="Google Shape;65;p42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66" name="Google Shape;66;p42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67" name="Google Shape;67;p42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68" name="Google Shape;68;p42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69" name="Google Shape;69;p42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70" name="Google Shape;70;p42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71" name="Google Shape;71;p42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72" name="Google Shape;72;p42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42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42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75" name="Google Shape;75;p42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76" name="Google Shape;76;p42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77" name="Google Shape;77;p42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78" name="Google Shape;78;p42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79" name="Google Shape;79;p42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80" name="Google Shape;80;p42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81" name="Google Shape;81;p42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82" name="Google Shape;82;p42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83" name="Google Shape;83;p42"/>
          <p:cNvSpPr txBox="1"/>
          <p:nvPr>
            <p:ph type="title"/>
          </p:nvPr>
        </p:nvSpPr>
        <p:spPr>
          <a:xfrm>
            <a:off x="735875" y="780900"/>
            <a:ext cx="59172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84" name="Google Shape;84;p42"/>
          <p:cNvSpPr txBox="1"/>
          <p:nvPr>
            <p:ph idx="1" type="body"/>
          </p:nvPr>
        </p:nvSpPr>
        <p:spPr>
          <a:xfrm>
            <a:off x="735875" y="1478400"/>
            <a:ext cx="2667600" cy="34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⊸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⋅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5" name="Google Shape;85;p42"/>
          <p:cNvSpPr txBox="1"/>
          <p:nvPr>
            <p:ph idx="2" type="body"/>
          </p:nvPr>
        </p:nvSpPr>
        <p:spPr>
          <a:xfrm>
            <a:off x="3563910" y="1478400"/>
            <a:ext cx="2667600" cy="34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⊸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⋅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6" name="Google Shape;86;p42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3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89" name="Google Shape;89;p43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90" name="Google Shape;90;p43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91" name="Google Shape;91;p43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92" name="Google Shape;92;p43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93" name="Google Shape;93;p43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94" name="Google Shape;94;p43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95" name="Google Shape;95;p43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96" name="Google Shape;96;p43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97" name="Google Shape;97;p43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3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3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100" name="Google Shape;100;p43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101" name="Google Shape;101;p43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102" name="Google Shape;102;p43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103" name="Google Shape;103;p43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104" name="Google Shape;104;p43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105" name="Google Shape;105;p43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106" name="Google Shape;106;p43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107" name="Google Shape;107;p43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108" name="Google Shape;108;p43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chemeClr val="lt2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4"/>
          <p:cNvSpPr txBox="1"/>
          <p:nvPr>
            <p:ph type="ctrTitle"/>
          </p:nvPr>
        </p:nvSpPr>
        <p:spPr>
          <a:xfrm>
            <a:off x="685800" y="2726350"/>
            <a:ext cx="5514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1" name="Google Shape;111;p44"/>
          <p:cNvSpPr txBox="1"/>
          <p:nvPr>
            <p:ph idx="1" type="subTitle"/>
          </p:nvPr>
        </p:nvSpPr>
        <p:spPr>
          <a:xfrm>
            <a:off x="685800" y="3983054"/>
            <a:ext cx="55146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2" name="Google Shape;112;p44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113" name="Google Shape;113;p44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114" name="Google Shape;114;p44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115" name="Google Shape;115;p44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116" name="Google Shape;116;p44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117" name="Google Shape;117;p44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118" name="Google Shape;118;p44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119" name="Google Shape;119;p44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120" name="Google Shape;120;p44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121" name="Google Shape;121;p44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44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44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124" name="Google Shape;124;p44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125" name="Google Shape;125;p44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126" name="Google Shape;126;p44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127" name="Google Shape;127;p44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128" name="Google Shape;128;p44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129" name="Google Shape;129;p44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130" name="Google Shape;130;p44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131" name="Google Shape;131;p44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solidFill>
          <a:schemeClr val="lt2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5"/>
          <p:cNvSpPr txBox="1"/>
          <p:nvPr>
            <p:ph idx="1" type="body"/>
          </p:nvPr>
        </p:nvSpPr>
        <p:spPr>
          <a:xfrm>
            <a:off x="724389" y="2161800"/>
            <a:ext cx="53436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Char char="⊸"/>
              <a:defRPr i="1" sz="3200"/>
            </a:lvl1pPr>
            <a:lvl2pPr indent="-431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▫"/>
              <a:defRPr i="1" sz="3200"/>
            </a:lvl2pPr>
            <a:lvl3pPr indent="-431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⋅"/>
              <a:defRPr i="1" sz="3200"/>
            </a:lvl3pPr>
            <a:lvl4pPr indent="-431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i="1" sz="3200"/>
            </a:lvl4pPr>
            <a:lvl5pPr indent="-431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i="1" sz="3200"/>
            </a:lvl5pPr>
            <a:lvl6pPr indent="-431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i="1" sz="3200"/>
            </a:lvl6pPr>
            <a:lvl7pPr indent="-431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i="1" sz="3200"/>
            </a:lvl7pPr>
            <a:lvl8pPr indent="-431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i="1" sz="3200"/>
            </a:lvl8pPr>
            <a:lvl9pPr indent="-431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i="1" sz="3200"/>
            </a:lvl9pPr>
          </a:lstStyle>
          <a:p/>
        </p:txBody>
      </p:sp>
      <p:sp>
        <p:nvSpPr>
          <p:cNvPr id="134" name="Google Shape;134;p45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135" name="Google Shape;135;p45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136" name="Google Shape;136;p45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137" name="Google Shape;137;p45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138" name="Google Shape;138;p45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139" name="Google Shape;139;p45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140" name="Google Shape;140;p45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141" name="Google Shape;141;p45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142" name="Google Shape;142;p45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143" name="Google Shape;143;p45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45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45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146" name="Google Shape;146;p45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147" name="Google Shape;147;p45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148" name="Google Shape;148;p45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149" name="Google Shape;149;p45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150" name="Google Shape;150;p45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151" name="Google Shape;151;p45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152" name="Google Shape;152;p45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153" name="Google Shape;153;p45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154" name="Google Shape;154;p45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6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157" name="Google Shape;157;p46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158" name="Google Shape;158;p46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159" name="Google Shape;159;p46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160" name="Google Shape;160;p46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161" name="Google Shape;161;p46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162" name="Google Shape;162;p46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163" name="Google Shape;163;p46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164" name="Google Shape;164;p46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165" name="Google Shape;165;p46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46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46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168" name="Google Shape;168;p46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169" name="Google Shape;169;p46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170" name="Google Shape;170;p46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171" name="Google Shape;171;p46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172" name="Google Shape;172;p46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173" name="Google Shape;173;p46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174" name="Google Shape;174;p46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175" name="Google Shape;175;p46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176" name="Google Shape;176;p46"/>
          <p:cNvSpPr txBox="1"/>
          <p:nvPr>
            <p:ph type="title"/>
          </p:nvPr>
        </p:nvSpPr>
        <p:spPr>
          <a:xfrm>
            <a:off x="717780" y="78090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77" name="Google Shape;177;p46"/>
          <p:cNvSpPr txBox="1"/>
          <p:nvPr>
            <p:ph idx="1" type="body"/>
          </p:nvPr>
        </p:nvSpPr>
        <p:spPr>
          <a:xfrm>
            <a:off x="717780" y="1513574"/>
            <a:ext cx="5169000" cy="30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⊸"/>
              <a:defRPr/>
            </a:lvl1pPr>
            <a:lvl2pPr indent="-381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indent="-381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⋅"/>
              <a:defRPr/>
            </a:lvl3pPr>
            <a:lvl4pPr indent="-381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178" name="Google Shape;178;p46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7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8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183" name="Google Shape;183;p48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184" name="Google Shape;184;p48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185" name="Google Shape;185;p48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186" name="Google Shape;186;p48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187" name="Google Shape;187;p48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188" name="Google Shape;188;p48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189" name="Google Shape;189;p48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190" name="Google Shape;190;p48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191" name="Google Shape;191;p48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48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48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194" name="Google Shape;194;p48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195" name="Google Shape;195;p48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196" name="Google Shape;196;p48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197" name="Google Shape;197;p48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198" name="Google Shape;198;p48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199" name="Google Shape;199;p48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200" name="Google Shape;200;p48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201" name="Google Shape;201;p48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202" name="Google Shape;202;p48"/>
          <p:cNvSpPr txBox="1"/>
          <p:nvPr>
            <p:ph type="title"/>
          </p:nvPr>
        </p:nvSpPr>
        <p:spPr>
          <a:xfrm>
            <a:off x="735875" y="780900"/>
            <a:ext cx="59172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03" name="Google Shape;203;p48"/>
          <p:cNvSpPr txBox="1"/>
          <p:nvPr>
            <p:ph idx="1" type="body"/>
          </p:nvPr>
        </p:nvSpPr>
        <p:spPr>
          <a:xfrm>
            <a:off x="735875" y="1478400"/>
            <a:ext cx="1771500" cy="34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⊸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▫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⋅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04" name="Google Shape;204;p48"/>
          <p:cNvSpPr txBox="1"/>
          <p:nvPr>
            <p:ph idx="2" type="body"/>
          </p:nvPr>
        </p:nvSpPr>
        <p:spPr>
          <a:xfrm>
            <a:off x="2597935" y="1478400"/>
            <a:ext cx="1771500" cy="34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⊸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▫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⋅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05" name="Google Shape;205;p48"/>
          <p:cNvSpPr txBox="1"/>
          <p:nvPr>
            <p:ph idx="3" type="body"/>
          </p:nvPr>
        </p:nvSpPr>
        <p:spPr>
          <a:xfrm>
            <a:off x="4459994" y="1478400"/>
            <a:ext cx="1771500" cy="34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⊸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▫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⋅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06" name="Google Shape;206;p48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9"/>
          <p:cNvSpPr/>
          <p:nvPr/>
        </p:nvSpPr>
        <p:spPr>
          <a:xfrm>
            <a:off x="7123399" y="2945300"/>
            <a:ext cx="1604425" cy="22732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5</a:t>
            </a:r>
          </a:p>
        </p:txBody>
      </p:sp>
      <p:sp>
        <p:nvSpPr>
          <p:cNvPr id="209" name="Google Shape;209;p49"/>
          <p:cNvSpPr/>
          <p:nvPr/>
        </p:nvSpPr>
        <p:spPr>
          <a:xfrm>
            <a:off x="8411549" y="1666550"/>
            <a:ext cx="774325" cy="108827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3</a:t>
            </a:r>
          </a:p>
        </p:txBody>
      </p:sp>
      <p:sp>
        <p:nvSpPr>
          <p:cNvPr id="210" name="Google Shape;210;p49"/>
          <p:cNvSpPr/>
          <p:nvPr/>
        </p:nvSpPr>
        <p:spPr>
          <a:xfrm>
            <a:off x="6567123" y="2997749"/>
            <a:ext cx="844060" cy="9054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€</a:t>
            </a:r>
          </a:p>
        </p:txBody>
      </p:sp>
      <p:sp>
        <p:nvSpPr>
          <p:cNvPr id="211" name="Google Shape;211;p49"/>
          <p:cNvSpPr/>
          <p:nvPr/>
        </p:nvSpPr>
        <p:spPr>
          <a:xfrm>
            <a:off x="7702425" y="944674"/>
            <a:ext cx="692017" cy="88938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9</a:t>
            </a:r>
          </a:p>
        </p:txBody>
      </p:sp>
      <p:sp>
        <p:nvSpPr>
          <p:cNvPr id="212" name="Google Shape;212;p49"/>
          <p:cNvSpPr/>
          <p:nvPr/>
        </p:nvSpPr>
        <p:spPr>
          <a:xfrm>
            <a:off x="8482541" y="3571675"/>
            <a:ext cx="432249" cy="668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7</a:t>
            </a:r>
          </a:p>
        </p:txBody>
      </p:sp>
      <p:sp>
        <p:nvSpPr>
          <p:cNvPr id="213" name="Google Shape;213;p49"/>
          <p:cNvSpPr/>
          <p:nvPr/>
        </p:nvSpPr>
        <p:spPr>
          <a:xfrm>
            <a:off x="7956575" y="-147125"/>
            <a:ext cx="968665" cy="14468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Montserrat"/>
              </a:rPr>
              <a:t>$</a:t>
            </a:r>
          </a:p>
        </p:txBody>
      </p:sp>
      <p:sp>
        <p:nvSpPr>
          <p:cNvPr id="214" name="Google Shape;214;p49"/>
          <p:cNvSpPr/>
          <p:nvPr/>
        </p:nvSpPr>
        <p:spPr>
          <a:xfrm>
            <a:off x="7524777" y="-48672"/>
            <a:ext cx="432250" cy="59758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£</a:t>
            </a:r>
          </a:p>
        </p:txBody>
      </p:sp>
      <p:sp>
        <p:nvSpPr>
          <p:cNvPr id="215" name="Google Shape;215;p49"/>
          <p:cNvSpPr/>
          <p:nvPr/>
        </p:nvSpPr>
        <p:spPr>
          <a:xfrm>
            <a:off x="7153450" y="1200149"/>
            <a:ext cx="336025" cy="6205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BFC9">
                    <a:alpha val="44705"/>
                  </a:srgbClr>
                </a:solidFill>
                <a:latin typeface="Abril Fatface"/>
              </a:rPr>
              <a:t>1</a:t>
            </a:r>
          </a:p>
        </p:txBody>
      </p:sp>
      <p:sp>
        <p:nvSpPr>
          <p:cNvPr id="216" name="Google Shape;216;p49"/>
          <p:cNvSpPr/>
          <p:nvPr/>
        </p:nvSpPr>
        <p:spPr>
          <a:xfrm>
            <a:off x="7524775" y="1713000"/>
            <a:ext cx="1106400" cy="14980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8</a:t>
            </a:r>
          </a:p>
        </p:txBody>
      </p:sp>
      <p:sp>
        <p:nvSpPr>
          <p:cNvPr id="217" name="Google Shape;217;p49"/>
          <p:cNvSpPr/>
          <p:nvPr/>
        </p:nvSpPr>
        <p:spPr>
          <a:xfrm rot="-5400000">
            <a:off x="7167502" y="893428"/>
            <a:ext cx="564600" cy="4449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49"/>
          <p:cNvSpPr/>
          <p:nvPr/>
        </p:nvSpPr>
        <p:spPr>
          <a:xfrm rot="5400000">
            <a:off x="8455975" y="4580950"/>
            <a:ext cx="485400" cy="33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0070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49"/>
          <p:cNvSpPr/>
          <p:nvPr/>
        </p:nvSpPr>
        <p:spPr>
          <a:xfrm>
            <a:off x="7301600" y="2427892"/>
            <a:ext cx="296397" cy="41965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2</a:t>
            </a:r>
          </a:p>
        </p:txBody>
      </p:sp>
      <p:sp>
        <p:nvSpPr>
          <p:cNvPr id="220" name="Google Shape;220;p49"/>
          <p:cNvSpPr/>
          <p:nvPr/>
        </p:nvSpPr>
        <p:spPr>
          <a:xfrm>
            <a:off x="8668228" y="988756"/>
            <a:ext cx="354503" cy="42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0</a:t>
            </a:r>
          </a:p>
        </p:txBody>
      </p:sp>
      <p:sp>
        <p:nvSpPr>
          <p:cNvPr id="221" name="Google Shape;221;p49"/>
          <p:cNvSpPr/>
          <p:nvPr/>
        </p:nvSpPr>
        <p:spPr>
          <a:xfrm>
            <a:off x="8763900" y="3127993"/>
            <a:ext cx="279674" cy="2892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¥</a:t>
            </a:r>
          </a:p>
        </p:txBody>
      </p:sp>
      <p:sp>
        <p:nvSpPr>
          <p:cNvPr id="222" name="Google Shape;222;p49"/>
          <p:cNvSpPr/>
          <p:nvPr/>
        </p:nvSpPr>
        <p:spPr>
          <a:xfrm>
            <a:off x="7233391" y="1950962"/>
            <a:ext cx="236741" cy="289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Abril Fatface"/>
              </a:rPr>
              <a:t>4</a:t>
            </a:r>
          </a:p>
        </p:txBody>
      </p:sp>
      <p:sp>
        <p:nvSpPr>
          <p:cNvPr id="223" name="Google Shape;223;p49"/>
          <p:cNvSpPr/>
          <p:nvPr/>
        </p:nvSpPr>
        <p:spPr>
          <a:xfrm>
            <a:off x="6811905" y="-87455"/>
            <a:ext cx="652469" cy="90545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FFFF">
                    <a:alpha val="13333"/>
                  </a:srgbClr>
                </a:solidFill>
                <a:latin typeface="Montserrat"/>
              </a:rPr>
              <a:t>6</a:t>
            </a:r>
          </a:p>
        </p:txBody>
      </p:sp>
      <p:sp>
        <p:nvSpPr>
          <p:cNvPr id="224" name="Google Shape;224;p49"/>
          <p:cNvSpPr/>
          <p:nvPr/>
        </p:nvSpPr>
        <p:spPr>
          <a:xfrm>
            <a:off x="7662627" y="662323"/>
            <a:ext cx="87722" cy="2166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1</a:t>
            </a:r>
          </a:p>
        </p:txBody>
      </p:sp>
      <p:sp>
        <p:nvSpPr>
          <p:cNvPr id="225" name="Google Shape;225;p49"/>
          <p:cNvSpPr/>
          <p:nvPr/>
        </p:nvSpPr>
        <p:spPr>
          <a:xfrm>
            <a:off x="6992802" y="3859303"/>
            <a:ext cx="164400" cy="22532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6AA84F"/>
                </a:solidFill>
                <a:latin typeface="Montserrat"/>
              </a:rPr>
              <a:t>4</a:t>
            </a:r>
          </a:p>
        </p:txBody>
      </p:sp>
      <p:sp>
        <p:nvSpPr>
          <p:cNvPr id="226" name="Google Shape;226;p49"/>
          <p:cNvSpPr/>
          <p:nvPr/>
        </p:nvSpPr>
        <p:spPr>
          <a:xfrm>
            <a:off x="6897399" y="729426"/>
            <a:ext cx="236725" cy="34453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5</a:t>
            </a:r>
          </a:p>
        </p:txBody>
      </p:sp>
      <p:sp>
        <p:nvSpPr>
          <p:cNvPr id="227" name="Google Shape;227;p49"/>
          <p:cNvSpPr/>
          <p:nvPr/>
        </p:nvSpPr>
        <p:spPr>
          <a:xfrm>
            <a:off x="8925943" y="4066263"/>
            <a:ext cx="236725" cy="3042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6AA84F"/>
                </a:solidFill>
                <a:latin typeface="Abril Fatface"/>
              </a:rPr>
              <a:t>8</a:t>
            </a:r>
          </a:p>
        </p:txBody>
      </p:sp>
      <p:sp>
        <p:nvSpPr>
          <p:cNvPr id="228" name="Google Shape;228;p49"/>
          <p:cNvSpPr txBox="1"/>
          <p:nvPr>
            <p:ph type="title"/>
          </p:nvPr>
        </p:nvSpPr>
        <p:spPr>
          <a:xfrm>
            <a:off x="735875" y="780900"/>
            <a:ext cx="59172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29" name="Google Shape;229;p49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40"/>
          <p:cNvGrpSpPr/>
          <p:nvPr/>
        </p:nvGrpSpPr>
        <p:grpSpPr>
          <a:xfrm>
            <a:off x="825798" y="-750"/>
            <a:ext cx="7486404" cy="5145000"/>
            <a:chOff x="825798" y="-750"/>
            <a:chExt cx="7486404" cy="5145000"/>
          </a:xfrm>
        </p:grpSpPr>
        <p:cxnSp>
          <p:nvCxnSpPr>
            <p:cNvPr id="7" name="Google Shape;7;p40"/>
            <p:cNvCxnSpPr/>
            <p:nvPr/>
          </p:nvCxnSpPr>
          <p:spPr>
            <a:xfrm>
              <a:off x="825798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40"/>
            <p:cNvCxnSpPr/>
            <p:nvPr/>
          </p:nvCxnSpPr>
          <p:spPr>
            <a:xfrm>
              <a:off x="1657621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9" name="Google Shape;9;p40"/>
            <p:cNvCxnSpPr/>
            <p:nvPr/>
          </p:nvCxnSpPr>
          <p:spPr>
            <a:xfrm>
              <a:off x="2489443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0" name="Google Shape;10;p40"/>
            <p:cNvCxnSpPr/>
            <p:nvPr/>
          </p:nvCxnSpPr>
          <p:spPr>
            <a:xfrm>
              <a:off x="8312202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1" name="Google Shape;11;p40"/>
            <p:cNvCxnSpPr/>
            <p:nvPr/>
          </p:nvCxnSpPr>
          <p:spPr>
            <a:xfrm>
              <a:off x="7480380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40"/>
            <p:cNvCxnSpPr/>
            <p:nvPr/>
          </p:nvCxnSpPr>
          <p:spPr>
            <a:xfrm>
              <a:off x="6648557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3" name="Google Shape;13;p40"/>
            <p:cNvCxnSpPr/>
            <p:nvPr/>
          </p:nvCxnSpPr>
          <p:spPr>
            <a:xfrm>
              <a:off x="5816734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40"/>
            <p:cNvCxnSpPr/>
            <p:nvPr/>
          </p:nvCxnSpPr>
          <p:spPr>
            <a:xfrm>
              <a:off x="4984911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5" name="Google Shape;15;p40"/>
            <p:cNvCxnSpPr/>
            <p:nvPr/>
          </p:nvCxnSpPr>
          <p:spPr>
            <a:xfrm>
              <a:off x="4153089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16" name="Google Shape;16;p40"/>
            <p:cNvCxnSpPr/>
            <p:nvPr/>
          </p:nvCxnSpPr>
          <p:spPr>
            <a:xfrm>
              <a:off x="3321266" y="-750"/>
              <a:ext cx="0" cy="5145000"/>
            </a:xfrm>
            <a:prstGeom prst="straightConnector1">
              <a:avLst/>
            </a:prstGeom>
            <a:noFill/>
            <a:ln cap="flat" cmpd="sng" w="9525">
              <a:solidFill>
                <a:srgbClr val="005C65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7" name="Google Shape;17;p40"/>
          <p:cNvSpPr txBox="1"/>
          <p:nvPr>
            <p:ph type="title"/>
          </p:nvPr>
        </p:nvSpPr>
        <p:spPr>
          <a:xfrm>
            <a:off x="735875" y="780900"/>
            <a:ext cx="59172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  <a:defRPr b="1" i="0" sz="2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8" name="Google Shape;18;p40"/>
          <p:cNvSpPr txBox="1"/>
          <p:nvPr>
            <p:ph idx="1" type="body"/>
          </p:nvPr>
        </p:nvSpPr>
        <p:spPr>
          <a:xfrm>
            <a:off x="735875" y="1513574"/>
            <a:ext cx="5917200" cy="30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T Serif"/>
              <a:buChar char="⊸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▫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⋅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●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■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●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■"/>
              <a:defRPr b="0" i="0" sz="24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/>
        </p:txBody>
      </p:sp>
      <p:sp>
        <p:nvSpPr>
          <p:cNvPr id="19" name="Google Shape;19;p40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"/>
          <p:cNvSpPr txBox="1"/>
          <p:nvPr>
            <p:ph type="ctrTitle"/>
          </p:nvPr>
        </p:nvSpPr>
        <p:spPr>
          <a:xfrm>
            <a:off x="1661700" y="1991825"/>
            <a:ext cx="5820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CSD 2023-24 Grant Overview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1800"/>
              <a:t>December 12, 2023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62de09af3a_0_34"/>
          <p:cNvSpPr txBox="1"/>
          <p:nvPr>
            <p:ph idx="4294967295" type="title"/>
          </p:nvPr>
        </p:nvSpPr>
        <p:spPr>
          <a:xfrm>
            <a:off x="735875" y="160350"/>
            <a:ext cx="59172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Integrated Guidance Grants</a:t>
            </a:r>
            <a:endParaRPr/>
          </a:p>
        </p:txBody>
      </p:sp>
      <p:sp>
        <p:nvSpPr>
          <p:cNvPr id="315" name="Google Shape;315;g262de09af3a_0_34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16" name="Google Shape;316;g262de09af3a_0_34"/>
          <p:cNvGraphicFramePr/>
          <p:nvPr/>
        </p:nvGraphicFramePr>
        <p:xfrm>
          <a:off x="952500" y="105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{CD59B544-F401-4814-AEC6-C04C08E3D197}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SIA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High School Success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EIIS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CSI/TSI\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$748,728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$175,179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$2,069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$55,373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6.55 Certified Positions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 EA Position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Professional Development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 Certified Position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CTE equipment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Professional development costs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 EA 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Position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Anticipated to continue for 2024-25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Anticipated to continue for 2024-25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Anticipated to continue for 2024-25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Uncertain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 if this will continue for 2024-25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62de09af3a_0_11"/>
          <p:cNvSpPr txBox="1"/>
          <p:nvPr>
            <p:ph type="ctrTitle"/>
          </p:nvPr>
        </p:nvSpPr>
        <p:spPr>
          <a:xfrm>
            <a:off x="685800" y="2726350"/>
            <a:ext cx="5514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r>
              <a:rPr lang="en"/>
              <a:t>.  Federal Grants</a:t>
            </a:r>
            <a:endParaRPr/>
          </a:p>
        </p:txBody>
      </p:sp>
      <p:sp>
        <p:nvSpPr>
          <p:cNvPr id="322" name="Google Shape;322;g262de09af3a_0_11"/>
          <p:cNvSpPr txBox="1"/>
          <p:nvPr>
            <p:ph idx="4294967295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62de09af3a_0_43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ESSER-III</a:t>
            </a:r>
            <a:endParaRPr/>
          </a:p>
        </p:txBody>
      </p:sp>
      <p:sp>
        <p:nvSpPr>
          <p:cNvPr id="328" name="Google Shape;328;g262de09af3a_0_43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COVID Support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$480,000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Pays for 4 teaching positions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Will not continue after the 2023-24 school year.</a:t>
            </a:r>
            <a:endParaRPr/>
          </a:p>
        </p:txBody>
      </p:sp>
      <p:sp>
        <p:nvSpPr>
          <p:cNvPr id="329" name="Google Shape;329;g262de09af3a_0_43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a2b5370b12_0_6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REAP</a:t>
            </a:r>
            <a:endParaRPr/>
          </a:p>
        </p:txBody>
      </p:sp>
      <p:sp>
        <p:nvSpPr>
          <p:cNvPr id="335" name="Google Shape;335;g2a2b5370b12_0_6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ParentSquare Subscription</a:t>
            </a:r>
            <a:endParaRPr sz="19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Mentor Support- Special education teachers, counselor, and superintendent</a:t>
            </a:r>
            <a:endParaRPr sz="19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Curriculum Development</a:t>
            </a:r>
            <a:endParaRPr sz="19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$38,882</a:t>
            </a:r>
            <a:endParaRPr sz="19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spcBef>
                <a:spcPts val="6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Anticipated to be renewed for the 24-25 school year. Will not adjust for COLA.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336" name="Google Shape;336;g2a2b5370b12_0_6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a2b5370b12_0_14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Title</a:t>
            </a:r>
            <a:r>
              <a:rPr lang="en"/>
              <a:t> IA</a:t>
            </a:r>
            <a:endParaRPr/>
          </a:p>
        </p:txBody>
      </p:sp>
      <p:sp>
        <p:nvSpPr>
          <p:cNvPr id="342" name="Google Shape;342;g2a2b5370b12_0_14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Funding to support students who are eligible for Free and Reduced Lunch </a:t>
            </a:r>
            <a:endParaRPr sz="14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$190,123</a:t>
            </a:r>
            <a:endParaRPr sz="14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Homeless Liaison Stipend</a:t>
            </a:r>
            <a:endParaRPr sz="14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1.0 Certified Teacher</a:t>
            </a:r>
            <a:endParaRPr sz="14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1.0 EA</a:t>
            </a:r>
            <a:endParaRPr sz="14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Supplies and Materials</a:t>
            </a:r>
            <a:endParaRPr sz="14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Anticipated to continue for the 2024-25 school year. Will not </a:t>
            </a:r>
            <a:r>
              <a:rPr lang="en" sz="1400"/>
              <a:t>adjust</a:t>
            </a:r>
            <a:r>
              <a:rPr lang="en" sz="1400"/>
              <a:t> for COLA.</a:t>
            </a:r>
            <a:endParaRPr sz="1400"/>
          </a:p>
        </p:txBody>
      </p:sp>
      <p:sp>
        <p:nvSpPr>
          <p:cNvPr id="343" name="Google Shape;343;g2a2b5370b12_0_14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a2b5370b12_0_0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Title II and </a:t>
            </a:r>
            <a:r>
              <a:rPr lang="en"/>
              <a:t>Title IV Carryover</a:t>
            </a:r>
            <a:endParaRPr/>
          </a:p>
        </p:txBody>
      </p:sp>
      <p:sp>
        <p:nvSpPr>
          <p:cNvPr id="349" name="Google Shape;349;g2a2b5370b12_0_0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Staff Development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Title II: $1,348.74	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Title IV: $4,459.22</a:t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Will not continue after the 2023-24 school year.</a:t>
            </a:r>
            <a:endParaRPr/>
          </a:p>
        </p:txBody>
      </p:sp>
      <p:sp>
        <p:nvSpPr>
          <p:cNvPr id="350" name="Google Shape;350;g2a2b5370b12_0_0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3"/>
          <p:cNvSpPr txBox="1"/>
          <p:nvPr>
            <p:ph idx="4294967295" type="ctrTitle"/>
          </p:nvPr>
        </p:nvSpPr>
        <p:spPr>
          <a:xfrm>
            <a:off x="638175" y="1202350"/>
            <a:ext cx="6593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ontserrat"/>
              <a:buNone/>
            </a:pPr>
            <a:r>
              <a:rPr b="1" i="0" lang="en" sz="96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Thanks!</a:t>
            </a:r>
            <a:endParaRPr b="1" i="0" sz="96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6" name="Google Shape;356;p23"/>
          <p:cNvSpPr txBox="1"/>
          <p:nvPr>
            <p:ph idx="4294967295" type="subTitle"/>
          </p:nvPr>
        </p:nvSpPr>
        <p:spPr>
          <a:xfrm>
            <a:off x="714375" y="2401913"/>
            <a:ext cx="65937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T Serif"/>
              <a:buNone/>
            </a:pPr>
            <a:r>
              <a:rPr b="0" i="0" lang="en" sz="36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Any questions?</a:t>
            </a:r>
            <a:endParaRPr b="0" i="0" sz="36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357" name="Google Shape;357;p23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"/>
          <p:cNvSpPr txBox="1"/>
          <p:nvPr>
            <p:ph type="ctrTitle"/>
          </p:nvPr>
        </p:nvSpPr>
        <p:spPr>
          <a:xfrm>
            <a:off x="685800" y="2726350"/>
            <a:ext cx="5514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AutoNum type="arabicPeriod"/>
            </a:pPr>
            <a:r>
              <a:rPr lang="en"/>
              <a:t>Purpose</a:t>
            </a:r>
            <a:endParaRPr/>
          </a:p>
        </p:txBody>
      </p:sp>
      <p:sp>
        <p:nvSpPr>
          <p:cNvPr id="263" name="Google Shape;263;p4"/>
          <p:cNvSpPr txBox="1"/>
          <p:nvPr>
            <p:ph idx="4294967295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"/>
          <p:cNvSpPr txBox="1"/>
          <p:nvPr>
            <p:ph idx="1" type="body"/>
          </p:nvPr>
        </p:nvSpPr>
        <p:spPr>
          <a:xfrm>
            <a:off x="724389" y="2161800"/>
            <a:ext cx="53436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"/>
              <a:t>CSD Board Members will have an understanding of the various grants that are provided to the district.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"/>
              <a:t>CSD Board Members will </a:t>
            </a:r>
            <a:r>
              <a:rPr lang="en"/>
              <a:t>understand how grant funds are spent.</a:t>
            </a:r>
            <a:endParaRPr/>
          </a:p>
        </p:txBody>
      </p:sp>
      <p:sp>
        <p:nvSpPr>
          <p:cNvPr id="269" name="Google Shape;269;p5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a2b5370b12_0_20"/>
          <p:cNvSpPr txBox="1"/>
          <p:nvPr>
            <p:ph type="ctrTitle"/>
          </p:nvPr>
        </p:nvSpPr>
        <p:spPr>
          <a:xfrm>
            <a:off x="685800" y="2726350"/>
            <a:ext cx="5514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 Overview</a:t>
            </a:r>
            <a:endParaRPr/>
          </a:p>
        </p:txBody>
      </p:sp>
      <p:sp>
        <p:nvSpPr>
          <p:cNvPr id="275" name="Google Shape;275;g2a2b5370b12_0_20"/>
          <p:cNvSpPr txBox="1"/>
          <p:nvPr>
            <p:ph idx="4294967295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a2b5370b12_0_25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Grants</a:t>
            </a:r>
            <a:endParaRPr/>
          </a:p>
        </p:txBody>
      </p:sp>
      <p:sp>
        <p:nvSpPr>
          <p:cNvPr id="281" name="Google Shape;281;g2a2b5370b12_0_25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900"/>
              <a:t>Grant funds come to CSD through the state and federal governments. 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900"/>
              <a:t>These funds can be one-time funds or long-term grants.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900"/>
              <a:t>Their amounts can be unpredictable and dependent on many factors.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900"/>
              <a:t>Grants that continue from one year to the next, often do not increase to offset COLA and inflation costs.</a:t>
            </a:r>
            <a:endParaRPr sz="1900"/>
          </a:p>
        </p:txBody>
      </p:sp>
      <p:sp>
        <p:nvSpPr>
          <p:cNvPr id="282" name="Google Shape;282;g2a2b5370b12_0_25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62de09af3a_0_0"/>
          <p:cNvSpPr txBox="1"/>
          <p:nvPr>
            <p:ph type="ctrTitle"/>
          </p:nvPr>
        </p:nvSpPr>
        <p:spPr>
          <a:xfrm>
            <a:off x="685800" y="2726350"/>
            <a:ext cx="5514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 State Grants</a:t>
            </a:r>
            <a:endParaRPr/>
          </a:p>
        </p:txBody>
      </p:sp>
      <p:sp>
        <p:nvSpPr>
          <p:cNvPr id="288" name="Google Shape;288;g262de09af3a_0_0"/>
          <p:cNvSpPr txBox="1"/>
          <p:nvPr>
            <p:ph idx="4294967295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62de09af3a_0_5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State Grants</a:t>
            </a:r>
            <a:endParaRPr/>
          </a:p>
        </p:txBody>
      </p:sp>
      <p:sp>
        <p:nvSpPr>
          <p:cNvPr id="294" name="Google Shape;294;g262de09af3a_0_5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"/>
              <a:t>These grants are </a:t>
            </a:r>
            <a:r>
              <a:rPr lang="en"/>
              <a:t>distributed</a:t>
            </a:r>
            <a:r>
              <a:rPr lang="en"/>
              <a:t> from the Oregon Department of Education</a:t>
            </a:r>
            <a:r>
              <a:rPr lang="en"/>
              <a:t>.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Early Literacy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Integrated Guidance: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SIA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High School Success 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EIIS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CSI/TSI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Indian Education</a:t>
            </a:r>
            <a:endParaRPr/>
          </a:p>
        </p:txBody>
      </p:sp>
      <p:sp>
        <p:nvSpPr>
          <p:cNvPr id="295" name="Google Shape;295;g262de09af3a_0_5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62de09af3a_0_28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Early Literacy Grant</a:t>
            </a:r>
            <a:endParaRPr/>
          </a:p>
        </p:txBody>
      </p:sp>
      <p:sp>
        <p:nvSpPr>
          <p:cNvPr id="301" name="Google Shape;301;g262de09af3a_0_28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Targeted reading supports for students in grades K-3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$66,921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23-24 will pay for reading intervention materials and PD for implementation.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Anticipated to be renewed for the 24-25 school year. </a:t>
            </a:r>
            <a:r>
              <a:rPr lang="en"/>
              <a:t>Will not adjust for COLA.</a:t>
            </a:r>
            <a:endParaRPr/>
          </a:p>
        </p:txBody>
      </p:sp>
      <p:sp>
        <p:nvSpPr>
          <p:cNvPr id="302" name="Google Shape;302;g262de09af3a_0_28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a2b5370b12_0_31"/>
          <p:cNvSpPr txBox="1"/>
          <p:nvPr>
            <p:ph type="title"/>
          </p:nvPr>
        </p:nvSpPr>
        <p:spPr>
          <a:xfrm>
            <a:off x="717780" y="124550"/>
            <a:ext cx="5169000" cy="69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Indian Education</a:t>
            </a:r>
            <a:endParaRPr/>
          </a:p>
        </p:txBody>
      </p:sp>
      <p:sp>
        <p:nvSpPr>
          <p:cNvPr id="308" name="Google Shape;308;g2a2b5370b12_0_31"/>
          <p:cNvSpPr txBox="1"/>
          <p:nvPr>
            <p:ph idx="1" type="body"/>
          </p:nvPr>
        </p:nvSpPr>
        <p:spPr>
          <a:xfrm>
            <a:off x="717775" y="761750"/>
            <a:ext cx="61455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Support for Native American Students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$4,000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EA support for at total of 181 hours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Anticipated to </a:t>
            </a:r>
            <a:r>
              <a:rPr lang="en"/>
              <a:t>be renewed for the 24-25 school year. Will not adjust for COLA.</a:t>
            </a:r>
            <a:endParaRPr/>
          </a:p>
        </p:txBody>
      </p:sp>
      <p:sp>
        <p:nvSpPr>
          <p:cNvPr id="309" name="Google Shape;309;g2a2b5370b12_0_31"/>
          <p:cNvSpPr txBox="1"/>
          <p:nvPr>
            <p:ph idx="12" type="sldNum"/>
          </p:nvPr>
        </p:nvSpPr>
        <p:spPr>
          <a:xfrm>
            <a:off x="76200" y="39925"/>
            <a:ext cx="5487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althasar template">
  <a:themeElements>
    <a:clrScheme name="Custom 347">
      <a:dk1>
        <a:srgbClr val="EFEFEF"/>
      </a:dk1>
      <a:lt1>
        <a:srgbClr val="004046"/>
      </a:lt1>
      <a:dk2>
        <a:srgbClr val="6AA84F"/>
      </a:dk2>
      <a:lt2>
        <a:srgbClr val="007074"/>
      </a:lt2>
      <a:accent1>
        <a:srgbClr val="00BFC9"/>
      </a:accent1>
      <a:accent2>
        <a:srgbClr val="00FFFF"/>
      </a:accent2>
      <a:accent3>
        <a:srgbClr val="DDFFFF"/>
      </a:accent3>
      <a:accent4>
        <a:srgbClr val="B6D7A8"/>
      </a:accent4>
      <a:accent5>
        <a:srgbClr val="D9D9D9"/>
      </a:accent5>
      <a:accent6>
        <a:srgbClr val="004046"/>
      </a:accent6>
      <a:hlink>
        <a:srgbClr val="00BFC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