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handoutMasterIdLst>
    <p:handoutMasterId r:id="rId18"/>
  </p:handoutMasterIdLst>
  <p:sldIdLst>
    <p:sldId id="256" r:id="rId2"/>
    <p:sldId id="258" r:id="rId3"/>
    <p:sldId id="259" r:id="rId4"/>
    <p:sldId id="260" r:id="rId5"/>
    <p:sldId id="261" r:id="rId6"/>
    <p:sldId id="262" r:id="rId7"/>
    <p:sldId id="263" r:id="rId8"/>
    <p:sldId id="266" r:id="rId9"/>
    <p:sldId id="265" r:id="rId10"/>
    <p:sldId id="270" r:id="rId11"/>
    <p:sldId id="264" r:id="rId12"/>
    <p:sldId id="271" r:id="rId13"/>
    <p:sldId id="268" r:id="rId14"/>
    <p:sldId id="269"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08" d="100"/>
          <a:sy n="108" d="100"/>
        </p:scale>
        <p:origin x="-49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7F4AF7E-0C15-4DF4-ABDB-CA0EBAA447AF}" type="datetimeFigureOut">
              <a:rPr lang="en-US" smtClean="0"/>
              <a:t>4/2/2016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60BAB6-1829-44F2-8E5F-516B42A9C5E2}" type="slidenum">
              <a:rPr lang="en-US" smtClean="0"/>
              <a:t>‹#›</a:t>
            </a:fld>
            <a:endParaRPr lang="en-US"/>
          </a:p>
        </p:txBody>
      </p:sp>
    </p:spTree>
    <p:extLst>
      <p:ext uri="{BB962C8B-B14F-4D97-AF65-F5344CB8AC3E}">
        <p14:creationId xmlns:p14="http://schemas.microsoft.com/office/powerpoint/2010/main" val="280482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AD0627A-BB02-43A1-9463-4E97A960182A}" type="datetimeFigureOut">
              <a:rPr lang="en-US" smtClean="0"/>
              <a:t>4/2/2016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1D879A6-DD31-42DA-AEA0-1A23F945BA61}" type="slidenum">
              <a:rPr lang="en-US" smtClean="0"/>
              <a:t>‹#›</a:t>
            </a:fld>
            <a:endParaRPr lang="en-US"/>
          </a:p>
        </p:txBody>
      </p:sp>
    </p:spTree>
    <p:extLst>
      <p:ext uri="{BB962C8B-B14F-4D97-AF65-F5344CB8AC3E}">
        <p14:creationId xmlns:p14="http://schemas.microsoft.com/office/powerpoint/2010/main" val="200969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have to go out to the You Tube</a:t>
            </a:r>
            <a:r>
              <a:rPr lang="en-US" baseline="0" dirty="0" smtClean="0"/>
              <a:t> site and actually play the link.  It is not active within the PowerPoint.</a:t>
            </a:r>
            <a:endParaRPr lang="en-US" dirty="0"/>
          </a:p>
        </p:txBody>
      </p:sp>
      <p:sp>
        <p:nvSpPr>
          <p:cNvPr id="4" name="Slide Number Placeholder 3"/>
          <p:cNvSpPr>
            <a:spLocks noGrp="1"/>
          </p:cNvSpPr>
          <p:nvPr>
            <p:ph type="sldNum" sz="quarter" idx="10"/>
          </p:nvPr>
        </p:nvSpPr>
        <p:spPr/>
        <p:txBody>
          <a:bodyPr/>
          <a:lstStyle/>
          <a:p>
            <a:fld id="{C1D879A6-DD31-42DA-AEA0-1A23F945BA61}" type="slidenum">
              <a:rPr lang="en-US" smtClean="0"/>
              <a:t>2</a:t>
            </a:fld>
            <a:endParaRPr lang="en-US"/>
          </a:p>
        </p:txBody>
      </p:sp>
    </p:spTree>
    <p:extLst>
      <p:ext uri="{BB962C8B-B14F-4D97-AF65-F5344CB8AC3E}">
        <p14:creationId xmlns:p14="http://schemas.microsoft.com/office/powerpoint/2010/main" val="42346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Passionate:  Be physically energized, emotionally connected, mentally focused, and purposeful.</a:t>
            </a:r>
          </a:p>
          <a:p>
            <a:endParaRPr lang="en-US" dirty="0"/>
          </a:p>
        </p:txBody>
      </p:sp>
      <p:sp>
        <p:nvSpPr>
          <p:cNvPr id="4" name="Slide Number Placeholder 3"/>
          <p:cNvSpPr>
            <a:spLocks noGrp="1"/>
          </p:cNvSpPr>
          <p:nvPr>
            <p:ph type="sldNum" sz="quarter" idx="10"/>
          </p:nvPr>
        </p:nvSpPr>
        <p:spPr/>
        <p:txBody>
          <a:bodyPr/>
          <a:lstStyle/>
          <a:p>
            <a:fld id="{C1D879A6-DD31-42DA-AEA0-1A23F945BA61}" type="slidenum">
              <a:rPr lang="en-US" smtClean="0"/>
              <a:t>11</a:t>
            </a:fld>
            <a:endParaRPr lang="en-US"/>
          </a:p>
        </p:txBody>
      </p:sp>
    </p:spTree>
    <p:extLst>
      <p:ext uri="{BB962C8B-B14F-4D97-AF65-F5344CB8AC3E}">
        <p14:creationId xmlns:p14="http://schemas.microsoft.com/office/powerpoint/2010/main" val="6726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E38E4D-051A-41E1-86A4-E56916468FD0}"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38E4D-051A-41E1-86A4-E56916468FD0}" type="datetimeFigureOut">
              <a:rPr lang="en-US" smtClean="0"/>
              <a:t>4/2/2016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4/2/2016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4/2/2016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CE38E4D-051A-41E1-86A4-E56916468FD0}" type="datetimeFigureOut">
              <a:rPr lang="en-US" smtClean="0"/>
              <a:t>4/2/2016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topia.org/classroom-student-participation-tips" TargetMode="External"/><Relationship Id="rId3" Type="http://schemas.openxmlformats.org/officeDocument/2006/relationships/hyperlink" Target="https://www.teachingchannel.org/videos/big-brain-protocol" TargetMode="External"/><Relationship Id="rId7" Type="http://schemas.openxmlformats.org/officeDocument/2006/relationships/hyperlink" Target="http://www.edutopia.org/student-engagement-resources" TargetMode="External"/><Relationship Id="rId12" Type="http://schemas.openxmlformats.org/officeDocument/2006/relationships/hyperlink" Target="http://ideas.aetn.org/edweb/tess/next-steps/TESS%20Deeper%20Into%20Danielson%20Handout.pdf" TargetMode="External"/><Relationship Id="rId2" Type="http://schemas.openxmlformats.org/officeDocument/2006/relationships/hyperlink" Target="http://www.corwin.com/highimpactinstruction/videos.htm" TargetMode="External"/><Relationship Id="rId1" Type="http://schemas.openxmlformats.org/officeDocument/2006/relationships/slideLayout" Target="../slideLayouts/slideLayout2.xml"/><Relationship Id="rId6" Type="http://schemas.openxmlformats.org/officeDocument/2006/relationships/hyperlink" Target="https://www.teachingchannel.org/videos/classroom-morning-meeting" TargetMode="External"/><Relationship Id="rId11" Type="http://schemas.openxmlformats.org/officeDocument/2006/relationships/hyperlink" Target="https://net.educause.edu/ir/library/pdf/erm0553.pdf" TargetMode="External"/><Relationship Id="rId5" Type="http://schemas.openxmlformats.org/officeDocument/2006/relationships/hyperlink" Target="https://www.teachingchannel.org/videos/think-pair-share-lesson-idea" TargetMode="External"/><Relationship Id="rId10" Type="http://schemas.openxmlformats.org/officeDocument/2006/relationships/hyperlink" Target="http://www.ascd.org/publications/educational-leadership/oct12/vol70/num02/The-Many-Uses-of-Exit-Slips.aspx" TargetMode="External"/><Relationship Id="rId4" Type="http://schemas.openxmlformats.org/officeDocument/2006/relationships/hyperlink" Target="https://www.teachingchannel.org/videos/peer-learning-between-students" TargetMode="External"/><Relationship Id="rId9" Type="http://schemas.openxmlformats.org/officeDocument/2006/relationships/hyperlink" Target="http://www.edutopia.org/blog/8-minutes-that-matter-most-brian-sztabni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youtu.be/kcnyMHNt_B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y1QVIcDsnEg" TargetMode="External"/><Relationship Id="rId3" Type="http://schemas.openxmlformats.org/officeDocument/2006/relationships/hyperlink" Target="https://www.teachingchannel.org/videos/checking-in-with-questions" TargetMode="External"/><Relationship Id="rId7" Type="http://schemas.openxmlformats.org/officeDocument/2006/relationships/hyperlink" Target="https://www.youtube.com/watch?v=1dO0dO__wmE" TargetMode="External"/><Relationship Id="rId2" Type="http://schemas.openxmlformats.org/officeDocument/2006/relationships/hyperlink" Target="http://www.corwin.com/highimpactinstruction/videos.htm" TargetMode="External"/><Relationship Id="rId1" Type="http://schemas.openxmlformats.org/officeDocument/2006/relationships/slideLayout" Target="../slideLayouts/slideLayout2.xml"/><Relationship Id="rId6" Type="http://schemas.openxmlformats.org/officeDocument/2006/relationships/hyperlink" Target="https://www.teachingchannel.org/videos/questioning-in-the-classroom" TargetMode="External"/><Relationship Id="rId5" Type="http://schemas.openxmlformats.org/officeDocument/2006/relationships/hyperlink" Target="https://www.teachingchannel.org/videos/designing-questions" TargetMode="External"/><Relationship Id="rId4" Type="http://schemas.openxmlformats.org/officeDocument/2006/relationships/hyperlink" Target="https://www.teachingchannel.org/videos/developing-better-questions" TargetMode="External"/><Relationship Id="rId9" Type="http://schemas.openxmlformats.org/officeDocument/2006/relationships/hyperlink" Target="https://www.youtube.com/watch?v=uxomuepN38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Classroom Rigor in Bracken County Schools</a:t>
            </a:r>
            <a:endParaRPr lang="en-US" dirty="0"/>
          </a:p>
        </p:txBody>
      </p:sp>
      <p:sp>
        <p:nvSpPr>
          <p:cNvPr id="3" name="Subtitle 2"/>
          <p:cNvSpPr>
            <a:spLocks noGrp="1"/>
          </p:cNvSpPr>
          <p:nvPr>
            <p:ph type="subTitle" idx="1"/>
          </p:nvPr>
        </p:nvSpPr>
        <p:spPr>
          <a:xfrm rot="19140000">
            <a:off x="2293402" y="2946069"/>
            <a:ext cx="3240018" cy="329259"/>
          </a:xfrm>
        </p:spPr>
        <p:txBody>
          <a:bodyPr/>
          <a:lstStyle/>
          <a:p>
            <a:pPr algn="ctr"/>
            <a:r>
              <a:rPr lang="en-US" dirty="0" smtClean="0"/>
              <a:t>2015-2016</a:t>
            </a:r>
            <a:endParaRPr lang="en-US" dirty="0"/>
          </a:p>
        </p:txBody>
      </p:sp>
      <p:pic>
        <p:nvPicPr>
          <p:cNvPr id="1027" name="Picture 1" descr="bchs color logo cop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5632" y="4469363"/>
            <a:ext cx="2253910" cy="227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70270" y="1243141"/>
            <a:ext cx="1973806" cy="186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7716" y="361949"/>
            <a:ext cx="1944865" cy="194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22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4280221699"/>
              </p:ext>
            </p:extLst>
          </p:nvPr>
        </p:nvGraphicFramePr>
        <p:xfrm>
          <a:off x="281353" y="1151830"/>
          <a:ext cx="3701561" cy="5161061"/>
        </p:xfrm>
        <a:graphic>
          <a:graphicData uri="http://schemas.openxmlformats.org/drawingml/2006/table">
            <a:tbl>
              <a:tblPr>
                <a:tableStyleId>{5C22544A-7EE6-4342-B048-85BDC9FD1C3A}</a:tableStyleId>
              </a:tblPr>
              <a:tblGrid>
                <a:gridCol w="106924"/>
                <a:gridCol w="1919015"/>
                <a:gridCol w="163202"/>
                <a:gridCol w="180084"/>
                <a:gridCol w="140690"/>
                <a:gridCol w="198373"/>
                <a:gridCol w="213850"/>
                <a:gridCol w="140690"/>
                <a:gridCol w="198373"/>
                <a:gridCol w="198373"/>
                <a:gridCol w="241987"/>
              </a:tblGrid>
              <a:tr h="188535">
                <a:tc>
                  <a:txBody>
                    <a:bodyPr/>
                    <a:lstStyle/>
                    <a:p>
                      <a:pPr algn="l" fontAlgn="b"/>
                      <a:endParaRPr lang="en-US" sz="400" b="0" i="0" u="none" strike="noStrike" dirty="0">
                        <a:solidFill>
                          <a:srgbClr val="000000"/>
                        </a:solidFill>
                        <a:effectLst/>
                        <a:latin typeface="Calibri"/>
                      </a:endParaRPr>
                    </a:p>
                  </a:txBody>
                  <a:tcPr marL="3653" marR="3653" marT="3653" marB="0" anchor="b"/>
                </a:tc>
                <a:tc>
                  <a:txBody>
                    <a:bodyPr/>
                    <a:lstStyle/>
                    <a:p>
                      <a:pPr algn="l" fontAlgn="b"/>
                      <a:r>
                        <a:rPr lang="en-US" sz="400" u="none" strike="noStrike" dirty="0">
                          <a:effectLst/>
                        </a:rPr>
                        <a:t>Teacher:                                       Building:                                         Date:</a:t>
                      </a:r>
                      <a:endParaRPr lang="en-US" sz="400" b="0" i="0" u="none" strike="noStrike" dirty="0">
                        <a:solidFill>
                          <a:srgbClr val="000000"/>
                        </a:solidFill>
                        <a:effectLst/>
                        <a:latin typeface="Calibri"/>
                      </a:endParaRPr>
                    </a:p>
                  </a:txBody>
                  <a:tcPr marL="3653" marR="3653" marT="3653" marB="0" anchor="b"/>
                </a:tc>
                <a:tc>
                  <a:txBody>
                    <a:bodyPr/>
                    <a:lstStyle/>
                    <a:p>
                      <a:pPr algn="ctr" fontAlgn="b"/>
                      <a:r>
                        <a:rPr lang="en-US" sz="400" u="none" strike="noStrike">
                          <a:effectLst/>
                        </a:rPr>
                        <a:t>Who</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Type</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Kind</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Criteria</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B. Level</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Wait Time</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Planned Ahead</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Celebrate Mistakes</a:t>
                      </a:r>
                      <a:endParaRPr lang="en-US" sz="300" b="0"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All Students Called</a:t>
                      </a:r>
                      <a:endParaRPr lang="en-US" sz="300" b="0" i="0" u="none" strike="noStrike">
                        <a:solidFill>
                          <a:srgbClr val="000000"/>
                        </a:solidFill>
                        <a:effectLst/>
                        <a:latin typeface="Calibri"/>
                      </a:endParaRPr>
                    </a:p>
                  </a:txBody>
                  <a:tcPr marL="3653" marR="3653" marT="3653" marB="0" anchor="b"/>
                </a:tc>
              </a:tr>
              <a:tr h="149529">
                <a:tc>
                  <a:txBody>
                    <a:bodyPr/>
                    <a:lstStyle/>
                    <a:p>
                      <a:pPr algn="l" fontAlgn="b"/>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Question Scripting pg. 1                      Team Member:</a:t>
                      </a:r>
                      <a:endParaRPr lang="en-US" sz="400" b="1" i="0" u="none" strike="noStrike">
                        <a:solidFill>
                          <a:srgbClr val="000000"/>
                        </a:solidFill>
                        <a:effectLst/>
                        <a:latin typeface="Calibri"/>
                      </a:endParaRPr>
                    </a:p>
                  </a:txBody>
                  <a:tcPr marL="3653" marR="3653" marT="3653" marB="0" anchor="b"/>
                </a:tc>
                <a:tc>
                  <a:txBody>
                    <a:bodyPr/>
                    <a:lstStyle/>
                    <a:p>
                      <a:pPr algn="ctr" fontAlgn="ctr"/>
                      <a:r>
                        <a:rPr lang="en-US" sz="400" u="none" strike="noStrike">
                          <a:effectLst/>
                        </a:rPr>
                        <a:t>T, St.</a:t>
                      </a:r>
                      <a:endParaRPr lang="en-US" sz="400" b="0" i="0" u="none" strike="noStrike">
                        <a:solidFill>
                          <a:srgbClr val="000000"/>
                        </a:solidFill>
                        <a:effectLst/>
                        <a:latin typeface="Calibri"/>
                      </a:endParaRPr>
                    </a:p>
                  </a:txBody>
                  <a:tcPr marL="3653" marR="3653" marT="3653" marB="0" anchor="ctr"/>
                </a:tc>
                <a:tc>
                  <a:txBody>
                    <a:bodyPr/>
                    <a:lstStyle/>
                    <a:p>
                      <a:pPr algn="ctr" fontAlgn="ctr"/>
                      <a:r>
                        <a:rPr lang="en-US" sz="300" u="none" strike="noStrike">
                          <a:effectLst/>
                        </a:rPr>
                        <a:t>(R,W,O)</a:t>
                      </a:r>
                      <a:endParaRPr lang="en-US" sz="300" b="0" i="0" u="none" strike="noStrike">
                        <a:solidFill>
                          <a:srgbClr val="000000"/>
                        </a:solidFill>
                        <a:effectLst/>
                        <a:latin typeface="Calibri"/>
                      </a:endParaRPr>
                    </a:p>
                  </a:txBody>
                  <a:tcPr marL="3653" marR="3653" marT="3653" marB="0" anchor="ctr"/>
                </a:tc>
                <a:tc>
                  <a:txBody>
                    <a:bodyPr/>
                    <a:lstStyle/>
                    <a:p>
                      <a:pPr algn="ctr" fontAlgn="ctr"/>
                      <a:r>
                        <a:rPr lang="en-US" sz="300" u="none" strike="noStrike">
                          <a:effectLst/>
                        </a:rPr>
                        <a:t>(C,O)</a:t>
                      </a:r>
                      <a:endParaRPr lang="en-US" sz="300" b="0" i="0" u="none" strike="noStrike">
                        <a:solidFill>
                          <a:srgbClr val="000000"/>
                        </a:solidFill>
                        <a:effectLst/>
                        <a:latin typeface="Calibri"/>
                      </a:endParaRPr>
                    </a:p>
                  </a:txBody>
                  <a:tcPr marL="3653" marR="3653" marT="3653" marB="0" anchor="ctr"/>
                </a:tc>
                <a:tc>
                  <a:txBody>
                    <a:bodyPr/>
                    <a:lstStyle/>
                    <a:p>
                      <a:pPr algn="ctr" fontAlgn="ctr"/>
                      <a:r>
                        <a:rPr lang="en-US" sz="300" u="none" strike="noStrike">
                          <a:effectLst/>
                        </a:rPr>
                        <a:t>(K, U, D)</a:t>
                      </a:r>
                      <a:endParaRPr lang="en-US" sz="300" b="0" i="0" u="none" strike="noStrike">
                        <a:solidFill>
                          <a:srgbClr val="000000"/>
                        </a:solidFill>
                        <a:effectLst/>
                        <a:latin typeface="Calibri"/>
                      </a:endParaRPr>
                    </a:p>
                  </a:txBody>
                  <a:tcPr marL="3653" marR="3653" marT="3653" marB="0" anchor="ctr"/>
                </a:tc>
                <a:tc>
                  <a:txBody>
                    <a:bodyPr/>
                    <a:lstStyle/>
                    <a:p>
                      <a:pPr algn="ctr" fontAlgn="ctr"/>
                      <a:r>
                        <a:rPr lang="pt-BR" sz="200" u="none" strike="noStrike">
                          <a:effectLst/>
                        </a:rPr>
                        <a:t>(R, U, Ap, E, C)</a:t>
                      </a:r>
                      <a:endParaRPr lang="pt-BR" sz="200" b="0" i="0" u="none" strike="noStrike">
                        <a:solidFill>
                          <a:srgbClr val="000000"/>
                        </a:solidFill>
                        <a:effectLst/>
                        <a:latin typeface="Calibri"/>
                      </a:endParaRPr>
                    </a:p>
                  </a:txBody>
                  <a:tcPr marL="3653" marR="3653" marT="3653"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53" marR="3653" marT="3653"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53" marR="3653" marT="3653"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53" marR="3653" marT="3653"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53" marR="3653" marT="3653" marB="0" anchor="ctr"/>
                </a:tc>
              </a:tr>
              <a:tr h="156030">
                <a:tc>
                  <a:txBody>
                    <a:bodyPr/>
                    <a:lstStyle/>
                    <a:p>
                      <a:pPr algn="r" fontAlgn="b"/>
                      <a:r>
                        <a:rPr lang="en-US" sz="400" u="none" strike="noStrike">
                          <a:effectLst/>
                        </a:rPr>
                        <a:t>1</a:t>
                      </a:r>
                      <a:endParaRPr lang="en-US" sz="4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a:t>
                      </a:r>
                      <a:endParaRPr lang="en-US" sz="4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3</a:t>
                      </a:r>
                      <a:endParaRPr lang="en-US" sz="4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4</a:t>
                      </a:r>
                      <a:endParaRPr lang="en-US" sz="4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5</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dirty="0">
                          <a:effectLst/>
                        </a:rPr>
                        <a:t> </a:t>
                      </a:r>
                      <a:endParaRPr lang="en-US" sz="400" b="0" i="0" u="none" strike="noStrike" dirty="0">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6</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7</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8</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9</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10</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11</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12</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13</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14</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15</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16</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17</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18</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dirty="0">
                          <a:effectLst/>
                        </a:rPr>
                        <a:t> </a:t>
                      </a:r>
                      <a:endParaRPr lang="en-US" sz="400" b="0" i="0" u="none" strike="noStrike" dirty="0">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19</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20</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21</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22</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23</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24</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25</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26</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27</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28</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29</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56030">
                <a:tc>
                  <a:txBody>
                    <a:bodyPr/>
                    <a:lstStyle/>
                    <a:p>
                      <a:pPr algn="r" fontAlgn="b"/>
                      <a:r>
                        <a:rPr lang="en-US" sz="400" u="none" strike="noStrike">
                          <a:effectLst/>
                        </a:rPr>
                        <a:t>30</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53" marR="3653" marT="3653" marB="0" anchor="b"/>
                </a:tc>
              </a:tr>
              <a:tr h="142097">
                <a:tc gridSpan="11">
                  <a:txBody>
                    <a:bodyPr/>
                    <a:lstStyle/>
                    <a:p>
                      <a:pPr algn="ctr" fontAlgn="b"/>
                      <a:r>
                        <a:rPr lang="en-US" sz="500" u="none" strike="noStrike" dirty="0">
                          <a:effectLst/>
                        </a:rPr>
                        <a:t>Turn over to complete Question scripting and Legend information for columns feedback</a:t>
                      </a:r>
                      <a:endParaRPr lang="en-US" sz="500" b="1" i="0" u="none" strike="noStrike" dirty="0">
                        <a:solidFill>
                          <a:srgbClr val="000000"/>
                        </a:solidFill>
                        <a:effectLst/>
                        <a:latin typeface="Calibri"/>
                      </a:endParaRPr>
                    </a:p>
                  </a:txBody>
                  <a:tcPr marL="3653" marR="3653" marT="365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4047409248"/>
              </p:ext>
            </p:extLst>
          </p:nvPr>
        </p:nvGraphicFramePr>
        <p:xfrm>
          <a:off x="4281854" y="1151815"/>
          <a:ext cx="4501660" cy="5178661"/>
        </p:xfrm>
        <a:graphic>
          <a:graphicData uri="http://schemas.openxmlformats.org/drawingml/2006/table">
            <a:tbl>
              <a:tblPr>
                <a:tableStyleId>{5C22544A-7EE6-4342-B048-85BDC9FD1C3A}</a:tableStyleId>
              </a:tblPr>
              <a:tblGrid>
                <a:gridCol w="110005"/>
                <a:gridCol w="2344509"/>
                <a:gridCol w="199386"/>
                <a:gridCol w="220012"/>
                <a:gridCol w="171885"/>
                <a:gridCol w="242357"/>
                <a:gridCol w="261265"/>
                <a:gridCol w="171885"/>
                <a:gridCol w="242357"/>
                <a:gridCol w="242357"/>
                <a:gridCol w="295642"/>
              </a:tblGrid>
              <a:tr h="185363">
                <a:tc>
                  <a:txBody>
                    <a:bodyPr/>
                    <a:lstStyle/>
                    <a:p>
                      <a:pPr algn="l" fontAlgn="b"/>
                      <a:endParaRPr lang="en-US" sz="400" b="0" i="0" u="none" strike="noStrike" dirty="0">
                        <a:solidFill>
                          <a:srgbClr val="000000"/>
                        </a:solidFill>
                        <a:effectLst/>
                        <a:latin typeface="Calibri"/>
                      </a:endParaRPr>
                    </a:p>
                  </a:txBody>
                  <a:tcPr marL="3670" marR="3670" marT="3670" marB="0" anchor="b"/>
                </a:tc>
                <a:tc>
                  <a:txBody>
                    <a:bodyPr/>
                    <a:lstStyle/>
                    <a:p>
                      <a:pPr algn="l" fontAlgn="b"/>
                      <a:r>
                        <a:rPr lang="en-US" sz="400" u="none" strike="noStrike">
                          <a:effectLst/>
                        </a:rPr>
                        <a:t>Teacher:                                       Building:                                         Date:</a:t>
                      </a:r>
                      <a:endParaRPr lang="en-US" sz="4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Who</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Type</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Kind</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Criteria</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B. Level</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Wait Time</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Planned Ahead</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Celebrate Mistakes</a:t>
                      </a:r>
                      <a:endParaRPr lang="en-US" sz="300" b="0"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All Students Called</a:t>
                      </a:r>
                      <a:endParaRPr lang="en-US" sz="300" b="0" i="0" u="none" strike="noStrike">
                        <a:solidFill>
                          <a:srgbClr val="000000"/>
                        </a:solidFill>
                        <a:effectLst/>
                        <a:latin typeface="Calibri"/>
                      </a:endParaRPr>
                    </a:p>
                  </a:txBody>
                  <a:tcPr marL="3670" marR="3670" marT="3670" marB="0" anchor="b"/>
                </a:tc>
              </a:tr>
              <a:tr h="147011">
                <a:tc>
                  <a:txBody>
                    <a:bodyPr/>
                    <a:lstStyle/>
                    <a:p>
                      <a:pPr algn="l" fontAlgn="b"/>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Question Scripting pg. 2                     Team Member:</a:t>
                      </a:r>
                      <a:endParaRPr lang="en-US" sz="400" b="1" i="0" u="none" strike="noStrike">
                        <a:solidFill>
                          <a:srgbClr val="000000"/>
                        </a:solidFill>
                        <a:effectLst/>
                        <a:latin typeface="Calibri"/>
                      </a:endParaRPr>
                    </a:p>
                  </a:txBody>
                  <a:tcPr marL="3670" marR="3670" marT="3670" marB="0" anchor="b"/>
                </a:tc>
                <a:tc>
                  <a:txBody>
                    <a:bodyPr/>
                    <a:lstStyle/>
                    <a:p>
                      <a:pPr algn="ctr" fontAlgn="ctr"/>
                      <a:r>
                        <a:rPr lang="en-US" sz="400" u="none" strike="noStrike">
                          <a:effectLst/>
                        </a:rPr>
                        <a:t>T, St.</a:t>
                      </a:r>
                      <a:endParaRPr lang="en-US" sz="400" b="0" i="0" u="none" strike="noStrike">
                        <a:solidFill>
                          <a:srgbClr val="000000"/>
                        </a:solidFill>
                        <a:effectLst/>
                        <a:latin typeface="Calibri"/>
                      </a:endParaRPr>
                    </a:p>
                  </a:txBody>
                  <a:tcPr marL="3670" marR="3670" marT="3670" marB="0" anchor="ctr"/>
                </a:tc>
                <a:tc>
                  <a:txBody>
                    <a:bodyPr/>
                    <a:lstStyle/>
                    <a:p>
                      <a:pPr algn="ctr" fontAlgn="ctr"/>
                      <a:r>
                        <a:rPr lang="en-US" sz="300" u="none" strike="noStrike">
                          <a:effectLst/>
                        </a:rPr>
                        <a:t>(R,W,O)</a:t>
                      </a:r>
                      <a:endParaRPr lang="en-US" sz="300" b="0" i="0" u="none" strike="noStrike">
                        <a:solidFill>
                          <a:srgbClr val="000000"/>
                        </a:solidFill>
                        <a:effectLst/>
                        <a:latin typeface="Calibri"/>
                      </a:endParaRPr>
                    </a:p>
                  </a:txBody>
                  <a:tcPr marL="3670" marR="3670" marT="3670" marB="0" anchor="ctr"/>
                </a:tc>
                <a:tc>
                  <a:txBody>
                    <a:bodyPr/>
                    <a:lstStyle/>
                    <a:p>
                      <a:pPr algn="ctr" fontAlgn="ctr"/>
                      <a:r>
                        <a:rPr lang="en-US" sz="300" u="none" strike="noStrike">
                          <a:effectLst/>
                        </a:rPr>
                        <a:t>(C,O)</a:t>
                      </a:r>
                      <a:endParaRPr lang="en-US" sz="300" b="0" i="0" u="none" strike="noStrike">
                        <a:solidFill>
                          <a:srgbClr val="000000"/>
                        </a:solidFill>
                        <a:effectLst/>
                        <a:latin typeface="Calibri"/>
                      </a:endParaRPr>
                    </a:p>
                  </a:txBody>
                  <a:tcPr marL="3670" marR="3670" marT="3670" marB="0" anchor="ctr"/>
                </a:tc>
                <a:tc>
                  <a:txBody>
                    <a:bodyPr/>
                    <a:lstStyle/>
                    <a:p>
                      <a:pPr algn="ctr" fontAlgn="ctr"/>
                      <a:r>
                        <a:rPr lang="en-US" sz="300" u="none" strike="noStrike">
                          <a:effectLst/>
                        </a:rPr>
                        <a:t>(K, U, D)</a:t>
                      </a:r>
                      <a:endParaRPr lang="en-US" sz="300" b="0" i="0" u="none" strike="noStrike">
                        <a:solidFill>
                          <a:srgbClr val="000000"/>
                        </a:solidFill>
                        <a:effectLst/>
                        <a:latin typeface="Calibri"/>
                      </a:endParaRPr>
                    </a:p>
                  </a:txBody>
                  <a:tcPr marL="3670" marR="3670" marT="3670" marB="0" anchor="ctr"/>
                </a:tc>
                <a:tc>
                  <a:txBody>
                    <a:bodyPr/>
                    <a:lstStyle/>
                    <a:p>
                      <a:pPr algn="ctr" fontAlgn="ctr"/>
                      <a:r>
                        <a:rPr lang="pt-BR" sz="200" u="none" strike="noStrike">
                          <a:effectLst/>
                        </a:rPr>
                        <a:t>(R, U, Ap, E, C)</a:t>
                      </a:r>
                      <a:endParaRPr lang="pt-BR" sz="200" b="0" i="0" u="none" strike="noStrike">
                        <a:solidFill>
                          <a:srgbClr val="000000"/>
                        </a:solidFill>
                        <a:effectLst/>
                        <a:latin typeface="Calibri"/>
                      </a:endParaRPr>
                    </a:p>
                  </a:txBody>
                  <a:tcPr marL="3670" marR="3670" marT="3670"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70" marR="3670" marT="3670"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70" marR="3670" marT="3670"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70" marR="3670" marT="3670" marB="0" anchor="ctr"/>
                </a:tc>
                <a:tc>
                  <a:txBody>
                    <a:bodyPr/>
                    <a:lstStyle/>
                    <a:p>
                      <a:pPr algn="ctr" fontAlgn="ctr"/>
                      <a:r>
                        <a:rPr lang="en-US" sz="400" u="none" strike="noStrike">
                          <a:effectLst/>
                        </a:rPr>
                        <a:t>Y, N</a:t>
                      </a:r>
                      <a:endParaRPr lang="en-US" sz="400" b="0" i="0" u="none" strike="noStrike">
                        <a:solidFill>
                          <a:srgbClr val="000000"/>
                        </a:solidFill>
                        <a:effectLst/>
                        <a:latin typeface="Calibri"/>
                      </a:endParaRPr>
                    </a:p>
                  </a:txBody>
                  <a:tcPr marL="3670" marR="3670" marT="3670" marB="0" anchor="ctr"/>
                </a:tc>
              </a:tr>
              <a:tr h="153403">
                <a:tc>
                  <a:txBody>
                    <a:bodyPr/>
                    <a:lstStyle/>
                    <a:p>
                      <a:pPr algn="r" fontAlgn="b"/>
                      <a:r>
                        <a:rPr lang="en-US" sz="400" u="none" strike="noStrike">
                          <a:effectLst/>
                        </a:rPr>
                        <a:t>1</a:t>
                      </a:r>
                      <a:endParaRPr lang="en-US" sz="4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2</a:t>
                      </a:r>
                      <a:endParaRPr lang="en-US" sz="400" b="0" i="0" u="none" strike="noStrike">
                        <a:solidFill>
                          <a:srgbClr val="000000"/>
                        </a:solidFill>
                        <a:effectLst/>
                        <a:latin typeface="Calibri"/>
                      </a:endParaRPr>
                    </a:p>
                  </a:txBody>
                  <a:tcPr marL="3670" marR="3670" marT="3670" marB="0" anchor="b"/>
                </a:tc>
                <a:tc>
                  <a:txBody>
                    <a:bodyPr/>
                    <a:lstStyle/>
                    <a:p>
                      <a:pPr algn="ctr" fontAlgn="b"/>
                      <a:r>
                        <a:rPr lang="en-US" sz="400" u="none" strike="noStrike" dirty="0">
                          <a:effectLst/>
                        </a:rPr>
                        <a:t> </a:t>
                      </a:r>
                      <a:endParaRPr lang="en-US" sz="400" b="1" i="0" u="none" strike="noStrike" dirty="0">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3</a:t>
                      </a:r>
                      <a:endParaRPr lang="en-US" sz="4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4</a:t>
                      </a:r>
                      <a:endParaRPr lang="en-US" sz="4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300" u="none" strike="noStrike">
                          <a:effectLst/>
                        </a:rPr>
                        <a:t> </a:t>
                      </a:r>
                      <a:endParaRPr lang="en-US" sz="3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c>
                  <a:txBody>
                    <a:bodyPr/>
                    <a:lstStyle/>
                    <a:p>
                      <a:pPr algn="ctr" fontAlgn="b"/>
                      <a:r>
                        <a:rPr lang="en-US" sz="400" u="none" strike="noStrike">
                          <a:effectLst/>
                        </a:rPr>
                        <a:t> </a:t>
                      </a:r>
                      <a:endParaRPr lang="en-US" sz="400" b="1"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5</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6</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7</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8</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9</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10</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11</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12</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13</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14</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15</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16</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17</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53403">
                <a:tc>
                  <a:txBody>
                    <a:bodyPr/>
                    <a:lstStyle/>
                    <a:p>
                      <a:pPr algn="r" fontAlgn="b"/>
                      <a:r>
                        <a:rPr lang="en-US" sz="400" u="none" strike="noStrike">
                          <a:effectLst/>
                        </a:rPr>
                        <a:t>18</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300" u="none" strike="noStrike">
                          <a:effectLst/>
                        </a:rPr>
                        <a:t> </a:t>
                      </a:r>
                      <a:endParaRPr lang="en-US" sz="3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none" strike="noStrike">
                          <a:effectLst/>
                        </a:rPr>
                        <a:t> </a:t>
                      </a:r>
                      <a:endParaRPr lang="en-US" sz="400" b="0" i="0" u="none" strike="noStrike">
                        <a:solidFill>
                          <a:srgbClr val="000000"/>
                        </a:solidFill>
                        <a:effectLst/>
                        <a:latin typeface="Calibri"/>
                      </a:endParaRPr>
                    </a:p>
                  </a:txBody>
                  <a:tcPr marL="3670" marR="3670" marT="3670" marB="0" anchor="b"/>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none" strike="noStrike">
                          <a:effectLst/>
                        </a:rPr>
                        <a:t>Type:  Right or Wrong; Opinion (R, W, O)</a:t>
                      </a:r>
                      <a:endParaRPr lang="en-US" sz="400" b="1"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sng" strike="noStrike">
                          <a:effectLst/>
                        </a:rPr>
                        <a:t>Right/Wrong</a:t>
                      </a:r>
                      <a:r>
                        <a:rPr lang="en-US" sz="400" u="none" strike="noStrike">
                          <a:effectLst/>
                        </a:rPr>
                        <a:t>--Asked to confirm whether or not some has the correct understanding of knowledge, skills, big ideas</a:t>
                      </a:r>
                      <a:endParaRPr lang="en-US" sz="4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sng" strike="noStrike">
                          <a:effectLst/>
                        </a:rPr>
                        <a:t>Opinion</a:t>
                      </a:r>
                      <a:r>
                        <a:rPr lang="en-US" sz="400" u="none" strike="noStrike">
                          <a:effectLst/>
                        </a:rPr>
                        <a:t>-- Asked for someone's perspective on a topic; catalyst for conversation</a:t>
                      </a:r>
                      <a:endParaRPr lang="en-US" sz="4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none" strike="noStrike">
                          <a:effectLst/>
                        </a:rPr>
                        <a:t>Kind:  Closed ended; Open ended (C, O)</a:t>
                      </a:r>
                      <a:endParaRPr lang="en-US" sz="400" b="1"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sng" strike="noStrike">
                          <a:effectLst/>
                        </a:rPr>
                        <a:t>Closed</a:t>
                      </a:r>
                      <a:r>
                        <a:rPr lang="en-US" sz="400" u="none" strike="noStrike">
                          <a:effectLst/>
                        </a:rPr>
                        <a:t>-- Limited SHORT responses; Used to check for understanding; usually a higher number asked</a:t>
                      </a:r>
                      <a:endParaRPr lang="en-US" sz="4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3714">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sng" strike="noStrike" dirty="0">
                          <a:effectLst/>
                        </a:rPr>
                        <a:t>Open</a:t>
                      </a:r>
                      <a:r>
                        <a:rPr lang="en-US" sz="400" u="none" strike="noStrike" dirty="0">
                          <a:effectLst/>
                        </a:rPr>
                        <a:t>-- Unlimited LONG responses; Used to push thinking, to prompt deeper thought, and to provide a setting where students can make personal connections with learning; usually a small number asked</a:t>
                      </a:r>
                      <a:endParaRPr lang="en-US" sz="400" b="0" i="0" u="none" strike="noStrike" dirty="0">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none" strike="noStrike">
                          <a:effectLst/>
                        </a:rPr>
                        <a:t>Criteria:  Know, Understand-Big Idea, Do- Skill (K, U, D)</a:t>
                      </a:r>
                      <a:endParaRPr lang="en-US" sz="400" b="1"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a:txBody>
                    <a:bodyPr/>
                    <a:lstStyle/>
                    <a:p>
                      <a:pPr algn="l" fontAlgn="b"/>
                      <a:r>
                        <a:rPr lang="en-US" sz="400" u="sng" strike="noStrike">
                          <a:effectLst/>
                        </a:rPr>
                        <a:t>Knowledge</a:t>
                      </a:r>
                      <a:r>
                        <a:rPr lang="en-US" sz="400" u="none" strike="noStrike">
                          <a:effectLst/>
                        </a:rPr>
                        <a:t>- explore what a student knows about a topic</a:t>
                      </a:r>
                      <a:endParaRPr lang="en-US" sz="400" b="0" i="0" u="none" strike="noStrike">
                        <a:solidFill>
                          <a:srgbClr val="000000"/>
                        </a:solidFill>
                        <a:effectLst/>
                        <a:latin typeface="Calibri"/>
                      </a:endParaRPr>
                    </a:p>
                  </a:txBody>
                  <a:tcPr marL="3670" marR="3670" marT="3670" marB="0" anchor="b"/>
                </a:tc>
                <a:tc gridSpan="9">
                  <a:txBody>
                    <a:bodyPr/>
                    <a:lstStyle/>
                    <a:p>
                      <a:pPr algn="ctr" fontAlgn="b"/>
                      <a:r>
                        <a:rPr lang="en-US" sz="400" u="sng" strike="noStrike">
                          <a:effectLst/>
                        </a:rPr>
                        <a:t>Skill</a:t>
                      </a:r>
                      <a:r>
                        <a:rPr lang="en-US" sz="400" u="none" strike="noStrike">
                          <a:effectLst/>
                        </a:rPr>
                        <a:t>- explore how well a student can do something</a:t>
                      </a:r>
                      <a:endParaRPr lang="en-US" sz="4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10">
                  <a:txBody>
                    <a:bodyPr/>
                    <a:lstStyle/>
                    <a:p>
                      <a:pPr algn="ctr" fontAlgn="b"/>
                      <a:r>
                        <a:rPr lang="en-US" sz="400" u="sng" strike="noStrike">
                          <a:effectLst/>
                        </a:rPr>
                        <a:t>Big Idea</a:t>
                      </a:r>
                      <a:r>
                        <a:rPr lang="en-US" sz="400" u="none" strike="noStrike">
                          <a:effectLst/>
                        </a:rPr>
                        <a:t>- explore concepts, themes, content structures, and broad topics</a:t>
                      </a:r>
                      <a:endParaRPr lang="en-US" sz="4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89">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b"/>
                      <a:r>
                        <a:rPr lang="en-US" sz="400" u="none" strike="noStrike">
                          <a:effectLst/>
                        </a:rPr>
                        <a:t>Bloom's Taxonomy</a:t>
                      </a:r>
                      <a:endParaRPr lang="en-US" sz="400" b="1"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400" u="none" strike="noStrike">
                          <a:effectLst/>
                        </a:rPr>
                        <a:t>Level</a:t>
                      </a:r>
                      <a:endParaRPr lang="en-US" sz="400" b="1" i="0" u="none" strike="noStrike">
                        <a:solidFill>
                          <a:srgbClr val="000000"/>
                        </a:solidFill>
                        <a:effectLst/>
                        <a:latin typeface="Calibri"/>
                      </a:endParaRPr>
                    </a:p>
                  </a:txBody>
                  <a:tcPr marL="3670" marR="3670" marT="3670" marB="0" anchor="b"/>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ctr"/>
                      <a:r>
                        <a:rPr lang="en-US" sz="300" u="none" strike="noStrike">
                          <a:effectLst/>
                        </a:rPr>
                        <a:t>Rembering, listing, describing, identifying, retrieving, naming, locating, finding, highlighting, searching the internet</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a:effectLst/>
                        </a:rPr>
                        <a:t>Remember (R)</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ctr"/>
                      <a:r>
                        <a:rPr lang="en-US" sz="300" u="none" strike="noStrike">
                          <a:effectLst/>
                        </a:rPr>
                        <a:t>Interpreting, summarizing, inferring, paraphrasing, classifying, comparing, contrasting, inferring, explaining, blogging, commenting, annotating</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a:effectLst/>
                        </a:rPr>
                        <a:t>Understand (U)</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ctr"/>
                      <a:r>
                        <a:rPr lang="en-US" sz="300" u="none" strike="noStrike">
                          <a:effectLst/>
                        </a:rPr>
                        <a:t>Implementing, carrying out, sorting, using, executing, running, operating, uploading</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a:effectLst/>
                        </a:rPr>
                        <a:t>Apply (Ap)</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b"/>
                      <a:r>
                        <a:rPr lang="en-US" sz="400" u="none" strike="noStrike" dirty="0">
                          <a:effectLst/>
                        </a:rPr>
                        <a:t>Checking, hypothesizing, critiquing, experimenting, judging, testing, detecting, monitoring, reviewing</a:t>
                      </a:r>
                      <a:endParaRPr lang="en-US" sz="400" b="0" i="0" u="none" strike="noStrike" dirty="0">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a:effectLst/>
                        </a:rPr>
                        <a:t>Evaluate (E)</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r>
              <a:tr h="127838">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ctr"/>
                      <a:r>
                        <a:rPr lang="en-US" sz="300" u="none" strike="noStrike">
                          <a:effectLst/>
                        </a:rPr>
                        <a:t>Designing, constructing, planning, producing, inventing, devising, making, filming, animating, publishing, video casting, podcasting, directing</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a:effectLst/>
                        </a:rPr>
                        <a:t>Create (C)</a:t>
                      </a:r>
                      <a:endParaRPr lang="en-US" sz="300" b="0" i="0" u="none" strike="noStrike">
                        <a:solidFill>
                          <a:srgbClr val="000000"/>
                        </a:solidFill>
                        <a:effectLst/>
                        <a:latin typeface="Calibri"/>
                      </a:endParaRPr>
                    </a:p>
                  </a:txBody>
                  <a:tcPr marL="3670" marR="3670" marT="3670" marB="0" anchor="ctr"/>
                </a:tc>
                <a:tc hMerge="1">
                  <a:txBody>
                    <a:bodyPr/>
                    <a:lstStyle/>
                    <a:p>
                      <a:endParaRPr lang="en-US"/>
                    </a:p>
                  </a:txBody>
                  <a:tcPr/>
                </a:tc>
              </a:tr>
              <a:tr h="134230">
                <a:tc>
                  <a:txBody>
                    <a:bodyPr/>
                    <a:lstStyle/>
                    <a:p>
                      <a:pPr algn="l" fontAlgn="b"/>
                      <a:endParaRPr lang="en-US" sz="400" b="0" i="0" u="none" strike="noStrike">
                        <a:solidFill>
                          <a:srgbClr val="000000"/>
                        </a:solidFill>
                        <a:effectLst/>
                        <a:latin typeface="Calibri"/>
                      </a:endParaRPr>
                    </a:p>
                  </a:txBody>
                  <a:tcPr marL="3670" marR="3670" marT="3670" marB="0" anchor="b"/>
                </a:tc>
                <a:tc gridSpan="8">
                  <a:txBody>
                    <a:bodyPr/>
                    <a:lstStyle/>
                    <a:p>
                      <a:pPr algn="ctr" fontAlgn="b"/>
                      <a:r>
                        <a:rPr lang="en-US" sz="300" u="none" strike="noStrike">
                          <a:effectLst/>
                        </a:rPr>
                        <a:t>Discriminating, organizing, deconstructing, attributing, outlining, finding, struct-uring, integrating, dis-secting, sorting, taking apart</a:t>
                      </a:r>
                      <a:endParaRPr lang="en-US" sz="300" b="0" i="0" u="none" strike="noStrike">
                        <a:solidFill>
                          <a:srgbClr val="000000"/>
                        </a:solidFill>
                        <a:effectLst/>
                        <a:latin typeface="Calibri"/>
                      </a:endParaRPr>
                    </a:p>
                  </a:txBody>
                  <a:tcPr marL="3670" marR="3670" marT="367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300" u="none" strike="noStrike" dirty="0">
                          <a:effectLst/>
                        </a:rPr>
                        <a:t>Analyze (A)</a:t>
                      </a:r>
                      <a:endParaRPr lang="en-US" sz="300" b="0" i="0" u="none" strike="noStrike" dirty="0">
                        <a:solidFill>
                          <a:srgbClr val="000000"/>
                        </a:solidFill>
                        <a:effectLst/>
                        <a:latin typeface="Calibri"/>
                      </a:endParaRPr>
                    </a:p>
                  </a:txBody>
                  <a:tcPr marL="3670" marR="3670" marT="3670" marB="0" anchor="ctr"/>
                </a:tc>
                <a:tc hMerge="1">
                  <a:txBody>
                    <a:bodyPr/>
                    <a:lstStyle/>
                    <a:p>
                      <a:endParaRPr lang="en-US"/>
                    </a:p>
                  </a:txBody>
                  <a:tcPr/>
                </a:tc>
              </a:tr>
            </a:tbl>
          </a:graphicData>
        </a:graphic>
      </p:graphicFrame>
      <p:sp>
        <p:nvSpPr>
          <p:cNvPr id="4" name="Title 3"/>
          <p:cNvSpPr>
            <a:spLocks noGrp="1"/>
          </p:cNvSpPr>
          <p:nvPr>
            <p:ph type="title"/>
          </p:nvPr>
        </p:nvSpPr>
        <p:spPr/>
        <p:txBody>
          <a:bodyPr/>
          <a:lstStyle/>
          <a:p>
            <a:pPr algn="ctr"/>
            <a:r>
              <a:rPr lang="en-US" dirty="0" smtClean="0"/>
              <a:t>Planning and observation tool</a:t>
            </a:r>
            <a:endParaRPr lang="en-US" dirty="0"/>
          </a:p>
        </p:txBody>
      </p:sp>
    </p:spTree>
    <p:extLst>
      <p:ext uri="{BB962C8B-B14F-4D97-AF65-F5344CB8AC3E}">
        <p14:creationId xmlns:p14="http://schemas.microsoft.com/office/powerpoint/2010/main" val="156002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82" y="272454"/>
            <a:ext cx="7520940" cy="548640"/>
          </a:xfrm>
        </p:spPr>
        <p:txBody>
          <a:bodyPr/>
          <a:lstStyle/>
          <a:p>
            <a:r>
              <a:rPr lang="en-US" dirty="0" smtClean="0">
                <a:solidFill>
                  <a:srgbClr val="FF0000"/>
                </a:solidFill>
              </a:rPr>
              <a:t>Engagement – how will I know I have it?</a:t>
            </a:r>
            <a:endParaRPr lang="en-US" dirty="0">
              <a:solidFill>
                <a:srgbClr val="FF0000"/>
              </a:solidFill>
            </a:endParaRPr>
          </a:p>
        </p:txBody>
      </p:sp>
      <p:sp>
        <p:nvSpPr>
          <p:cNvPr id="5" name="Text Placeholder 4"/>
          <p:cNvSpPr>
            <a:spLocks noGrp="1"/>
          </p:cNvSpPr>
          <p:nvPr>
            <p:ph type="body" idx="1"/>
          </p:nvPr>
        </p:nvSpPr>
        <p:spPr>
          <a:xfrm>
            <a:off x="708893" y="1229774"/>
            <a:ext cx="3200400" cy="382555"/>
          </a:xfrm>
        </p:spPr>
        <p:txBody>
          <a:bodyPr>
            <a:noAutofit/>
          </a:bodyPr>
          <a:lstStyle/>
          <a:p>
            <a:pPr algn="ctr"/>
            <a:r>
              <a:rPr lang="en-US" sz="2500" b="1" u="sng" dirty="0" smtClean="0"/>
              <a:t>Teacher will</a:t>
            </a:r>
            <a:r>
              <a:rPr lang="en-US" sz="2500" b="1" dirty="0" smtClean="0"/>
              <a:t>:</a:t>
            </a:r>
            <a:endParaRPr lang="en-US" sz="2500" b="1" dirty="0"/>
          </a:p>
        </p:txBody>
      </p:sp>
      <p:sp>
        <p:nvSpPr>
          <p:cNvPr id="3" name="Content Placeholder 2"/>
          <p:cNvSpPr>
            <a:spLocks noGrp="1"/>
          </p:cNvSpPr>
          <p:nvPr>
            <p:ph sz="half" idx="2"/>
          </p:nvPr>
        </p:nvSpPr>
        <p:spPr>
          <a:xfrm>
            <a:off x="281354" y="1726240"/>
            <a:ext cx="4355959" cy="3287099"/>
          </a:xfrm>
        </p:spPr>
        <p:txBody>
          <a:bodyPr>
            <a:noAutofit/>
          </a:bodyPr>
          <a:lstStyle/>
          <a:p>
            <a:pPr>
              <a:buFont typeface="Wingdings" panose="05000000000000000000" pitchFamily="2" charset="2"/>
              <a:buChar char=""/>
            </a:pPr>
            <a:r>
              <a:rPr lang="en-US" sz="1800" dirty="0"/>
              <a:t>Strategically  and intentionally utilize the questions planned for their instructional purpose.</a:t>
            </a:r>
          </a:p>
          <a:p>
            <a:pPr>
              <a:buFont typeface="Wingdings" panose="05000000000000000000" pitchFamily="2" charset="2"/>
              <a:buChar char=""/>
            </a:pPr>
            <a:r>
              <a:rPr lang="en-US" sz="1800" dirty="0"/>
              <a:t>Provide learning tasks that  are relevant, meaningful, and important.</a:t>
            </a:r>
          </a:p>
          <a:p>
            <a:pPr>
              <a:buFont typeface="Wingdings" panose="05000000000000000000" pitchFamily="2" charset="2"/>
              <a:buChar char=""/>
            </a:pPr>
            <a:r>
              <a:rPr lang="en-US" sz="1800" dirty="0"/>
              <a:t>Provide a productive mix of different types of groupings and learning opportunities suitable for lesson objectives.</a:t>
            </a:r>
          </a:p>
          <a:p>
            <a:pPr>
              <a:buFont typeface="Wingdings" panose="05000000000000000000" pitchFamily="2" charset="2"/>
              <a:buChar char=""/>
            </a:pPr>
            <a:r>
              <a:rPr lang="en-US" sz="1800" dirty="0"/>
              <a:t>Be </a:t>
            </a:r>
            <a:r>
              <a:rPr lang="en-US" sz="1800" dirty="0" smtClean="0"/>
              <a:t>passionate about teaching.</a:t>
            </a:r>
            <a:endParaRPr lang="en-US" sz="1800" dirty="0"/>
          </a:p>
        </p:txBody>
      </p:sp>
      <p:sp>
        <p:nvSpPr>
          <p:cNvPr id="6" name="Text Placeholder 5"/>
          <p:cNvSpPr>
            <a:spLocks noGrp="1"/>
          </p:cNvSpPr>
          <p:nvPr>
            <p:ph type="body" sz="quarter" idx="3"/>
          </p:nvPr>
        </p:nvSpPr>
        <p:spPr>
          <a:xfrm>
            <a:off x="5132069" y="1068355"/>
            <a:ext cx="3200400" cy="548640"/>
          </a:xfrm>
        </p:spPr>
        <p:txBody>
          <a:bodyPr>
            <a:normAutofit/>
          </a:bodyPr>
          <a:lstStyle/>
          <a:p>
            <a:pPr algn="ctr"/>
            <a:r>
              <a:rPr lang="en-US" sz="2500" b="1" u="sng" dirty="0" smtClean="0"/>
              <a:t>Students will:</a:t>
            </a:r>
            <a:endParaRPr lang="en-US" sz="2500" b="1" u="sng" dirty="0"/>
          </a:p>
        </p:txBody>
      </p:sp>
      <p:sp>
        <p:nvSpPr>
          <p:cNvPr id="7" name="Content Placeholder 6"/>
          <p:cNvSpPr>
            <a:spLocks noGrp="1"/>
          </p:cNvSpPr>
          <p:nvPr>
            <p:ph sz="quarter" idx="4"/>
          </p:nvPr>
        </p:nvSpPr>
        <p:spPr>
          <a:xfrm>
            <a:off x="4842588" y="1863399"/>
            <a:ext cx="3750906" cy="2092781"/>
          </a:xfrm>
        </p:spPr>
        <p:txBody>
          <a:bodyPr>
            <a:normAutofit/>
          </a:bodyPr>
          <a:lstStyle/>
          <a:p>
            <a:pPr>
              <a:buFont typeface="Wingdings" panose="05000000000000000000" pitchFamily="2" charset="2"/>
              <a:buChar char="¶"/>
            </a:pPr>
            <a:r>
              <a:rPr lang="en-US" sz="1800" dirty="0" smtClean="0"/>
              <a:t>Show </a:t>
            </a:r>
            <a:r>
              <a:rPr lang="en-US" sz="1800" dirty="0"/>
              <a:t>an observable attraction to their work.</a:t>
            </a:r>
          </a:p>
          <a:p>
            <a:pPr>
              <a:buFont typeface="Wingdings" panose="05000000000000000000" pitchFamily="2" charset="2"/>
              <a:buChar char="¶"/>
            </a:pPr>
            <a:r>
              <a:rPr lang="en-US" sz="1800" dirty="0"/>
              <a:t>Persist in their work despite challenges and obstacles.</a:t>
            </a:r>
          </a:p>
          <a:p>
            <a:pPr>
              <a:buFont typeface="Wingdings" panose="05000000000000000000" pitchFamily="2" charset="2"/>
              <a:buChar char="¶"/>
            </a:pPr>
            <a:r>
              <a:rPr lang="en-US" sz="1800" dirty="0"/>
              <a:t>Show application of their work in real time </a:t>
            </a:r>
            <a:r>
              <a:rPr lang="en-US" sz="1800" dirty="0" smtClean="0"/>
              <a:t>connections</a:t>
            </a:r>
            <a:r>
              <a:rPr lang="en-US" sz="1800" dirty="0"/>
              <a:t>.</a:t>
            </a:r>
          </a:p>
        </p:txBody>
      </p:sp>
      <p:sp>
        <p:nvSpPr>
          <p:cNvPr id="8" name="Text Placeholder 4"/>
          <p:cNvSpPr txBox="1">
            <a:spLocks/>
          </p:cNvSpPr>
          <p:nvPr/>
        </p:nvSpPr>
        <p:spPr>
          <a:xfrm>
            <a:off x="3360348" y="5346440"/>
            <a:ext cx="5158733" cy="811763"/>
          </a:xfrm>
          <a:prstGeom prst="rect">
            <a:avLst/>
          </a:prstGeom>
          <a:ln w="76200">
            <a:solidFill>
              <a:srgbClr val="FF0000"/>
            </a:solidFill>
            <a:prstDash val="sysDot"/>
          </a:ln>
        </p:spPr>
        <p:txBody>
          <a:bodyPr vert="horz" lIns="91440" tIns="45720" rIns="91440" bIns="45720" rtlCol="0" anchor="ctr">
            <a:normAutofit/>
          </a:bodyPr>
          <a:lstStyle>
            <a:lvl1pPr marL="0" indent="0" algn="l" defTabSz="914400" rtl="0" eaLnBrk="1" latinLnBrk="0" hangingPunct="1">
              <a:spcBef>
                <a:spcPts val="800"/>
              </a:spcBef>
              <a:buFont typeface="Arial" pitchFamily="34" charset="0"/>
              <a:buNone/>
              <a:defRPr lang="en-US" sz="1400" b="0" kern="1200" cap="all" spc="400" baseline="0" dirty="0" smtClean="0">
                <a:solidFill>
                  <a:schemeClr val="tx1"/>
                </a:solidFill>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600" b="1" kern="1200">
                <a:solidFill>
                  <a:schemeClr val="tx1"/>
                </a:solidFill>
                <a:latin typeface="+mn-lt"/>
                <a:ea typeface="+mn-ea"/>
                <a:cs typeface="+mn-cs"/>
              </a:defRPr>
            </a:lvl9pPr>
          </a:lstStyle>
          <a:p>
            <a:pPr algn="ctr"/>
            <a:r>
              <a:rPr lang="en-US" sz="1800" b="1" dirty="0" smtClean="0"/>
              <a:t>Engagement is </a:t>
            </a:r>
            <a:r>
              <a:rPr lang="en-US" sz="1800" b="1" u="sng" dirty="0" smtClean="0"/>
              <a:t>NOT</a:t>
            </a:r>
            <a:r>
              <a:rPr lang="en-US" sz="1800" b="1" dirty="0" smtClean="0"/>
              <a:t> just keeping students busy!</a:t>
            </a:r>
            <a:endParaRPr lang="en-US" sz="1800" b="1" dirty="0"/>
          </a:p>
        </p:txBody>
      </p:sp>
    </p:spTree>
    <p:extLst>
      <p:ext uri="{BB962C8B-B14F-4D97-AF65-F5344CB8AC3E}">
        <p14:creationId xmlns:p14="http://schemas.microsoft.com/office/powerpoint/2010/main" val="2308930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402" y="104898"/>
            <a:ext cx="940778" cy="5385593"/>
          </a:xfrm>
        </p:spPr>
        <p:txBody>
          <a:bodyPr vert="wordArtVert"/>
          <a:lstStyle/>
          <a:p>
            <a:pPr algn="ctr"/>
            <a:r>
              <a:rPr lang="en-US" dirty="0" smtClean="0">
                <a:solidFill>
                  <a:srgbClr val="00B050"/>
                </a:solidFill>
              </a:rPr>
              <a:t>engagement </a:t>
            </a:r>
            <a:r>
              <a:rPr lang="en-US" dirty="0" smtClean="0">
                <a:solidFill>
                  <a:srgbClr val="00B050"/>
                </a:solidFill>
              </a:rPr>
              <a:t>resources</a:t>
            </a:r>
            <a:endParaRPr lang="en-US" dirty="0">
              <a:solidFill>
                <a:srgbClr val="00B050"/>
              </a:solidFill>
            </a:endParaRPr>
          </a:p>
        </p:txBody>
      </p:sp>
      <p:sp>
        <p:nvSpPr>
          <p:cNvPr id="8" name="Content Placeholder 7"/>
          <p:cNvSpPr>
            <a:spLocks noGrp="1"/>
          </p:cNvSpPr>
          <p:nvPr>
            <p:ph idx="1"/>
          </p:nvPr>
        </p:nvSpPr>
        <p:spPr>
          <a:xfrm>
            <a:off x="1420837" y="215106"/>
            <a:ext cx="7520940" cy="6506308"/>
          </a:xfrm>
          <a:ln w="38100">
            <a:solidFill>
              <a:srgbClr val="00B050"/>
            </a:solidFill>
          </a:ln>
        </p:spPr>
        <p:txBody>
          <a:bodyPr>
            <a:noAutofit/>
          </a:bodyPr>
          <a:lstStyle/>
          <a:p>
            <a:pPr marL="228600" indent="-228600">
              <a:buAutoNum type="arabicPeriod"/>
            </a:pPr>
            <a:r>
              <a:rPr lang="en-US" sz="1200" dirty="0" smtClean="0">
                <a:solidFill>
                  <a:srgbClr val="00B050"/>
                </a:solidFill>
              </a:rPr>
              <a:t>Corwin- </a:t>
            </a:r>
            <a:r>
              <a:rPr lang="en-US" sz="1200" dirty="0" smtClean="0">
                <a:solidFill>
                  <a:srgbClr val="00B050"/>
                </a:solidFill>
              </a:rPr>
              <a:t>High Impact Instruction:  Video </a:t>
            </a:r>
            <a:r>
              <a:rPr lang="en-US" sz="1200" dirty="0" smtClean="0">
                <a:solidFill>
                  <a:srgbClr val="00B050"/>
                </a:solidFill>
              </a:rPr>
              <a:t>8.2</a:t>
            </a:r>
            <a:r>
              <a:rPr lang="en-US" sz="1200" dirty="0" smtClean="0">
                <a:solidFill>
                  <a:srgbClr val="00B050"/>
                </a:solidFill>
              </a:rPr>
              <a:t>– </a:t>
            </a:r>
            <a:r>
              <a:rPr lang="en-US" sz="1200" dirty="0" smtClean="0"/>
              <a:t>http</a:t>
            </a:r>
            <a:r>
              <a:rPr lang="en-US" sz="1200" dirty="0"/>
              <a:t>://www.corwin.com/highimpactinstruction/videos.htm</a:t>
            </a:r>
          </a:p>
          <a:p>
            <a:r>
              <a:rPr lang="en-US" sz="1200" dirty="0" smtClean="0">
                <a:solidFill>
                  <a:srgbClr val="00B050"/>
                </a:solidFill>
              </a:rPr>
              <a:t>2. </a:t>
            </a:r>
            <a:r>
              <a:rPr lang="en-US" sz="1200" dirty="0">
                <a:solidFill>
                  <a:srgbClr val="00B050"/>
                </a:solidFill>
              </a:rPr>
              <a:t>Corwin- High Impact Instruction: </a:t>
            </a:r>
            <a:r>
              <a:rPr lang="en-US" sz="1200" dirty="0" smtClean="0">
                <a:solidFill>
                  <a:srgbClr val="00B050"/>
                </a:solidFill>
              </a:rPr>
              <a:t>Video </a:t>
            </a:r>
            <a:r>
              <a:rPr lang="en-US" sz="1200" dirty="0" smtClean="0">
                <a:solidFill>
                  <a:srgbClr val="00B050"/>
                </a:solidFill>
              </a:rPr>
              <a:t>8.3</a:t>
            </a:r>
            <a:r>
              <a:rPr lang="en-US" sz="1200" dirty="0" smtClean="0">
                <a:solidFill>
                  <a:srgbClr val="00B050"/>
                </a:solidFill>
              </a:rPr>
              <a:t>--  </a:t>
            </a:r>
            <a:r>
              <a:rPr lang="en-US" sz="1200" dirty="0" smtClean="0">
                <a:hlinkClick r:id="rId2"/>
              </a:rPr>
              <a:t>http</a:t>
            </a:r>
            <a:r>
              <a:rPr lang="en-US" sz="1200" dirty="0">
                <a:hlinkClick r:id="rId2"/>
              </a:rPr>
              <a:t>://</a:t>
            </a:r>
            <a:r>
              <a:rPr lang="en-US" sz="1200" dirty="0" smtClean="0">
                <a:hlinkClick r:id="rId2"/>
              </a:rPr>
              <a:t>www.corwin.com/highimpactinstruction/videos.htm</a:t>
            </a:r>
            <a:endParaRPr lang="en-US" sz="1200" dirty="0" smtClean="0"/>
          </a:p>
          <a:p>
            <a:r>
              <a:rPr lang="en-US" sz="1200" dirty="0" smtClean="0">
                <a:solidFill>
                  <a:srgbClr val="00B050"/>
                </a:solidFill>
              </a:rPr>
              <a:t>3. </a:t>
            </a:r>
            <a:r>
              <a:rPr lang="en-US" sz="1200" dirty="0">
                <a:solidFill>
                  <a:srgbClr val="00B050"/>
                </a:solidFill>
              </a:rPr>
              <a:t>Corwin- High Impact Instruction: </a:t>
            </a:r>
            <a:r>
              <a:rPr lang="en-US" sz="1200" dirty="0">
                <a:solidFill>
                  <a:srgbClr val="00B050"/>
                </a:solidFill>
              </a:rPr>
              <a:t>Video </a:t>
            </a:r>
            <a:r>
              <a:rPr lang="en-US" sz="1200" dirty="0" smtClean="0">
                <a:solidFill>
                  <a:srgbClr val="00B050"/>
                </a:solidFill>
              </a:rPr>
              <a:t>P2.1- Levels of Engagement</a:t>
            </a:r>
            <a:endParaRPr lang="en-US" sz="1200" dirty="0">
              <a:solidFill>
                <a:srgbClr val="00B050"/>
              </a:solidFill>
            </a:endParaRPr>
          </a:p>
          <a:p>
            <a:pPr algn="r"/>
            <a:r>
              <a:rPr lang="en-US" sz="1200" dirty="0" smtClean="0">
                <a:hlinkClick r:id="rId2"/>
              </a:rPr>
              <a:t>http</a:t>
            </a:r>
            <a:r>
              <a:rPr lang="en-US" sz="1200" dirty="0">
                <a:hlinkClick r:id="rId2"/>
              </a:rPr>
              <a:t>://</a:t>
            </a:r>
            <a:r>
              <a:rPr lang="en-US" sz="1200" dirty="0" smtClean="0">
                <a:hlinkClick r:id="rId2"/>
              </a:rPr>
              <a:t>www.corwin.com/highimpactinstruction/videos.htm</a:t>
            </a:r>
            <a:endParaRPr lang="en-US" sz="1200" dirty="0" smtClean="0"/>
          </a:p>
          <a:p>
            <a:r>
              <a:rPr lang="en-US" sz="1200" dirty="0" smtClean="0"/>
              <a:t>4. </a:t>
            </a:r>
            <a:r>
              <a:rPr lang="en-US" sz="1200" u="sng" dirty="0">
                <a:hlinkClick r:id="rId3"/>
              </a:rPr>
              <a:t>https://www.teachingchannel.org/videos/big-brain-protocol</a:t>
            </a:r>
            <a:endParaRPr lang="en-US" sz="1200" dirty="0"/>
          </a:p>
          <a:p>
            <a:r>
              <a:rPr lang="en-US" sz="1200" dirty="0" smtClean="0"/>
              <a:t>5. </a:t>
            </a:r>
            <a:r>
              <a:rPr lang="en-US" sz="1200" u="sng" dirty="0">
                <a:hlinkClick r:id="rId4"/>
              </a:rPr>
              <a:t>https://www.teachingchannel.org/videos/peer-learning-between-students</a:t>
            </a:r>
            <a:endParaRPr lang="en-US" sz="1200" dirty="0"/>
          </a:p>
          <a:p>
            <a:r>
              <a:rPr lang="en-US" sz="1200" dirty="0" smtClean="0"/>
              <a:t>6. </a:t>
            </a:r>
            <a:r>
              <a:rPr lang="en-US" sz="1200" u="sng" dirty="0">
                <a:hlinkClick r:id="rId5"/>
              </a:rPr>
              <a:t>https://www.teachingchannel.org/videos/think-pair-share-lesson-idea</a:t>
            </a:r>
            <a:endParaRPr lang="en-US" sz="1200" dirty="0"/>
          </a:p>
          <a:p>
            <a:r>
              <a:rPr lang="en-US" sz="1200" dirty="0" smtClean="0"/>
              <a:t>7.  Morning </a:t>
            </a:r>
            <a:r>
              <a:rPr lang="en-US" sz="1200" dirty="0"/>
              <a:t>Meeting</a:t>
            </a:r>
            <a:r>
              <a:rPr lang="en-US" sz="1200" dirty="0" smtClean="0"/>
              <a:t>: </a:t>
            </a:r>
            <a:r>
              <a:rPr lang="en-US" sz="1200" u="sng" dirty="0" smtClean="0">
                <a:hlinkClick r:id="rId6"/>
              </a:rPr>
              <a:t>https</a:t>
            </a:r>
            <a:r>
              <a:rPr lang="en-US" sz="1200" u="sng" dirty="0">
                <a:hlinkClick r:id="rId6"/>
              </a:rPr>
              <a:t>://www.teachingchannel.org/videos/classroom-morning-meeting</a:t>
            </a:r>
            <a:endParaRPr lang="en-US" sz="1200" dirty="0"/>
          </a:p>
          <a:p>
            <a:r>
              <a:rPr lang="en-US" sz="1200" dirty="0" smtClean="0">
                <a:solidFill>
                  <a:srgbClr val="00B050"/>
                </a:solidFill>
              </a:rPr>
              <a:t>8. 4</a:t>
            </a:r>
            <a:r>
              <a:rPr lang="en-US" sz="1200" dirty="0" smtClean="0">
                <a:solidFill>
                  <a:srgbClr val="00B050"/>
                </a:solidFill>
              </a:rPr>
              <a:t>. </a:t>
            </a:r>
            <a:r>
              <a:rPr lang="en-US" sz="1200" dirty="0" smtClean="0">
                <a:solidFill>
                  <a:srgbClr val="00B050"/>
                </a:solidFill>
              </a:rPr>
              <a:t>11</a:t>
            </a:r>
            <a:r>
              <a:rPr lang="en-US" sz="1200" dirty="0" smtClean="0">
                <a:solidFill>
                  <a:srgbClr val="00B050"/>
                </a:solidFill>
              </a:rPr>
              <a:t>.  </a:t>
            </a:r>
            <a:r>
              <a:rPr lang="en-US" sz="1200" u="sng" dirty="0" smtClean="0">
                <a:solidFill>
                  <a:srgbClr val="00B050"/>
                </a:solidFill>
              </a:rPr>
              <a:t>Corwin- High Impact Instruction Toolkit:  </a:t>
            </a:r>
            <a:r>
              <a:rPr lang="en-US" sz="1200" dirty="0" smtClean="0">
                <a:solidFill>
                  <a:srgbClr val="00B050"/>
                </a:solidFill>
              </a:rPr>
              <a:t>- </a:t>
            </a:r>
            <a:r>
              <a:rPr lang="en-US" sz="1200" dirty="0" smtClean="0"/>
              <a:t>http</a:t>
            </a:r>
            <a:r>
              <a:rPr lang="en-US" sz="1200" dirty="0"/>
              <a:t>://www.corwin.com/highimpactinstruction/toolkit.htm</a:t>
            </a:r>
            <a:endParaRPr lang="en-US" sz="1200" dirty="0" smtClean="0"/>
          </a:p>
          <a:p>
            <a:pPr>
              <a:buFontTx/>
              <a:buChar char="-"/>
            </a:pPr>
            <a:r>
              <a:rPr lang="en-US" sz="1200" dirty="0" smtClean="0"/>
              <a:t>Figure 8.1- </a:t>
            </a:r>
            <a:r>
              <a:rPr lang="en-US" sz="1200" dirty="0"/>
              <a:t>Success Factors                               - Figure 8.4- Think, Pair, Share Checklist</a:t>
            </a:r>
          </a:p>
          <a:p>
            <a:pPr>
              <a:buFontTx/>
              <a:buChar char="-"/>
            </a:pPr>
            <a:r>
              <a:rPr lang="en-US" sz="1200" dirty="0" smtClean="0"/>
              <a:t>Figure 8.3- Turn to Your Neighbor Checklist      - </a:t>
            </a:r>
            <a:r>
              <a:rPr lang="en-US" sz="1200" dirty="0"/>
              <a:t>Figure s 8.5, 8.6, and 8.7</a:t>
            </a:r>
          </a:p>
          <a:p>
            <a:pPr>
              <a:buFontTx/>
              <a:buChar char="-"/>
            </a:pPr>
            <a:r>
              <a:rPr lang="en-US" sz="1200" dirty="0" smtClean="0">
                <a:solidFill>
                  <a:srgbClr val="00B050"/>
                </a:solidFill>
              </a:rPr>
              <a:t>9. Student </a:t>
            </a:r>
            <a:r>
              <a:rPr lang="en-US" sz="1200" dirty="0">
                <a:solidFill>
                  <a:srgbClr val="00B050"/>
                </a:solidFill>
              </a:rPr>
              <a:t>Engagement: Resource </a:t>
            </a:r>
            <a:r>
              <a:rPr lang="en-US" sz="1200" dirty="0">
                <a:solidFill>
                  <a:srgbClr val="00B050"/>
                </a:solidFill>
              </a:rPr>
              <a:t>Roundup  </a:t>
            </a:r>
            <a:r>
              <a:rPr lang="en-US" sz="1200" u="sng" dirty="0" smtClean="0">
                <a:hlinkClick r:id="rId7"/>
              </a:rPr>
              <a:t>http</a:t>
            </a:r>
            <a:r>
              <a:rPr lang="en-US" sz="1200" u="sng" dirty="0">
                <a:hlinkClick r:id="rId7"/>
              </a:rPr>
              <a:t>://</a:t>
            </a:r>
            <a:r>
              <a:rPr lang="en-US" sz="1200" u="sng" dirty="0" smtClean="0">
                <a:hlinkClick r:id="rId7"/>
              </a:rPr>
              <a:t>www.edutopia.org/student-engagement-resources</a:t>
            </a:r>
            <a:endParaRPr lang="en-US" sz="1200" u="sng" dirty="0" smtClean="0"/>
          </a:p>
          <a:p>
            <a:r>
              <a:rPr lang="en-US" sz="1200" dirty="0" smtClean="0">
                <a:solidFill>
                  <a:srgbClr val="00B050"/>
                </a:solidFill>
              </a:rPr>
              <a:t>10. How </a:t>
            </a:r>
            <a:r>
              <a:rPr lang="en-US" sz="1200" dirty="0">
                <a:solidFill>
                  <a:srgbClr val="00B050"/>
                </a:solidFill>
              </a:rPr>
              <a:t>to Keep Kids Engaged in </a:t>
            </a:r>
            <a:r>
              <a:rPr lang="en-US" sz="1200" dirty="0">
                <a:solidFill>
                  <a:srgbClr val="00B050"/>
                </a:solidFill>
              </a:rPr>
              <a:t>Class  </a:t>
            </a:r>
            <a:r>
              <a:rPr lang="en-US" sz="1200" u="sng" dirty="0" smtClean="0">
                <a:hlinkClick r:id="rId8"/>
              </a:rPr>
              <a:t>http</a:t>
            </a:r>
            <a:r>
              <a:rPr lang="en-US" sz="1200" u="sng" dirty="0">
                <a:hlinkClick r:id="rId8"/>
              </a:rPr>
              <a:t>://www.edutopia.org/classroom-student-participation-tips</a:t>
            </a:r>
            <a:endParaRPr lang="en-US" sz="1200" dirty="0"/>
          </a:p>
          <a:p>
            <a:r>
              <a:rPr lang="en-US" sz="1200" dirty="0" smtClean="0">
                <a:solidFill>
                  <a:srgbClr val="00B050"/>
                </a:solidFill>
              </a:rPr>
              <a:t>11. The </a:t>
            </a:r>
            <a:r>
              <a:rPr lang="en-US" sz="1200" dirty="0">
                <a:solidFill>
                  <a:srgbClr val="00B050"/>
                </a:solidFill>
              </a:rPr>
              <a:t>8 Minutes That Matter </a:t>
            </a:r>
            <a:r>
              <a:rPr lang="en-US" sz="1200" dirty="0">
                <a:solidFill>
                  <a:srgbClr val="00B050"/>
                </a:solidFill>
              </a:rPr>
              <a:t>Most  </a:t>
            </a:r>
            <a:r>
              <a:rPr lang="en-US" sz="1200" u="sng" dirty="0" smtClean="0">
                <a:hlinkClick r:id="rId9"/>
              </a:rPr>
              <a:t>http</a:t>
            </a:r>
            <a:r>
              <a:rPr lang="en-US" sz="1200" u="sng" dirty="0">
                <a:hlinkClick r:id="rId9"/>
              </a:rPr>
              <a:t>://www.edutopia.org/blog/8-minutes-that-matter-most-brian-sztabnik</a:t>
            </a:r>
            <a:endParaRPr lang="en-US" sz="1200" dirty="0"/>
          </a:p>
          <a:p>
            <a:r>
              <a:rPr lang="en-US" sz="1200" dirty="0" smtClean="0">
                <a:solidFill>
                  <a:srgbClr val="00B050"/>
                </a:solidFill>
              </a:rPr>
              <a:t>12. Art </a:t>
            </a:r>
            <a:r>
              <a:rPr lang="en-US" sz="1200" dirty="0">
                <a:solidFill>
                  <a:srgbClr val="00B050"/>
                </a:solidFill>
              </a:rPr>
              <a:t>and Science of Teaching / The Many Uses of Exit </a:t>
            </a:r>
            <a:r>
              <a:rPr lang="en-US" sz="1200" dirty="0">
                <a:solidFill>
                  <a:srgbClr val="00B050"/>
                </a:solidFill>
              </a:rPr>
              <a:t>Slips  </a:t>
            </a:r>
            <a:r>
              <a:rPr lang="en-US" sz="1200" u="sng" dirty="0" smtClean="0">
                <a:hlinkClick r:id="rId10"/>
              </a:rPr>
              <a:t>http</a:t>
            </a:r>
            <a:r>
              <a:rPr lang="en-US" sz="1200" u="sng" dirty="0">
                <a:hlinkClick r:id="rId10"/>
              </a:rPr>
              <a:t>://www.ascd.org/publications/educational-leadership/oct12/vol70/num02/The-Many-Uses-of-Exit-Slips.aspx</a:t>
            </a:r>
            <a:endParaRPr lang="en-US" sz="1200" dirty="0"/>
          </a:p>
          <a:p>
            <a:r>
              <a:rPr lang="en-US" sz="1200" dirty="0" smtClean="0">
                <a:solidFill>
                  <a:srgbClr val="00B050"/>
                </a:solidFill>
              </a:rPr>
              <a:t>13. Engage </a:t>
            </a:r>
            <a:r>
              <a:rPr lang="en-US" sz="1200" dirty="0">
                <a:solidFill>
                  <a:srgbClr val="00B050"/>
                </a:solidFill>
              </a:rPr>
              <a:t>me or Enrage me article: </a:t>
            </a:r>
            <a:r>
              <a:rPr lang="en-US" sz="1200" b="0" dirty="0" smtClean="0">
                <a:hlinkClick r:id="rId11"/>
              </a:rPr>
              <a:t>https</a:t>
            </a:r>
            <a:r>
              <a:rPr lang="en-US" sz="1200" b="0" dirty="0">
                <a:hlinkClick r:id="rId11"/>
              </a:rPr>
              <a:t>://</a:t>
            </a:r>
            <a:r>
              <a:rPr lang="en-US" sz="1200" b="0" dirty="0" smtClean="0">
                <a:hlinkClick r:id="rId11"/>
              </a:rPr>
              <a:t>net.educause.edu/ir/library/pdf/erm0553.pdf</a:t>
            </a:r>
            <a:endParaRPr lang="en-US" sz="1200" b="0" dirty="0" smtClean="0"/>
          </a:p>
          <a:p>
            <a:endParaRPr lang="en-US" sz="1200" b="0" dirty="0" smtClean="0"/>
          </a:p>
          <a:p>
            <a:pPr>
              <a:buAutoNum type="arabicPeriod" startAt="14"/>
            </a:pPr>
            <a:r>
              <a:rPr lang="en-US" sz="1200" dirty="0" smtClean="0">
                <a:solidFill>
                  <a:srgbClr val="00B050"/>
                </a:solidFill>
              </a:rPr>
              <a:t>Corwin- </a:t>
            </a:r>
            <a:r>
              <a:rPr lang="en-US" sz="1200" dirty="0">
                <a:solidFill>
                  <a:srgbClr val="00B050"/>
                </a:solidFill>
              </a:rPr>
              <a:t>High Impact Instruction: </a:t>
            </a:r>
            <a:r>
              <a:rPr lang="en-US" sz="1200" dirty="0" smtClean="0">
                <a:solidFill>
                  <a:srgbClr val="00B050"/>
                </a:solidFill>
              </a:rPr>
              <a:t> Video 7.1, Video 7.2, and Video 7.3 - Stories </a:t>
            </a:r>
          </a:p>
          <a:p>
            <a:pPr marL="0" indent="0" algn="r"/>
            <a:r>
              <a:rPr lang="en-US" sz="1200" dirty="0" smtClean="0">
                <a:hlinkClick r:id="rId2"/>
              </a:rPr>
              <a:t>http</a:t>
            </a:r>
            <a:r>
              <a:rPr lang="en-US" sz="1200" dirty="0">
                <a:hlinkClick r:id="rId2"/>
              </a:rPr>
              <a:t>://</a:t>
            </a:r>
            <a:r>
              <a:rPr lang="en-US" sz="1200" dirty="0" smtClean="0">
                <a:hlinkClick r:id="rId2"/>
              </a:rPr>
              <a:t>www.corwin.com/highimpactinstruction/videos.htm</a:t>
            </a:r>
            <a:endParaRPr lang="en-US" sz="1200" dirty="0">
              <a:solidFill>
                <a:srgbClr val="00B050"/>
              </a:solidFill>
            </a:endParaRPr>
          </a:p>
          <a:p>
            <a:r>
              <a:rPr lang="en-US" sz="1200" dirty="0" smtClean="0">
                <a:solidFill>
                  <a:srgbClr val="00B050"/>
                </a:solidFill>
              </a:rPr>
              <a:t>15.  TESS (Teacher Excellence and Support System)- </a:t>
            </a:r>
            <a:r>
              <a:rPr lang="en-US" sz="1200" dirty="0" smtClean="0"/>
              <a:t>POSSIBLE </a:t>
            </a:r>
            <a:r>
              <a:rPr lang="en-US" sz="1200" dirty="0"/>
              <a:t>STRATEGIES TO ENHANCE INSTRUCTIONAL PRACTICE </a:t>
            </a:r>
            <a:endParaRPr lang="en-US" sz="1200" dirty="0" smtClean="0">
              <a:solidFill>
                <a:srgbClr val="00B050"/>
              </a:solidFill>
            </a:endParaRPr>
          </a:p>
          <a:p>
            <a:pPr marL="0" indent="0" algn="r"/>
            <a:r>
              <a:rPr lang="en-US" sz="1200" dirty="0" smtClean="0">
                <a:solidFill>
                  <a:srgbClr val="00B050"/>
                </a:solidFill>
              </a:rPr>
              <a:t> </a:t>
            </a:r>
            <a:r>
              <a:rPr lang="en-US" sz="1200" b="0" dirty="0">
                <a:hlinkClick r:id="rId12"/>
              </a:rPr>
              <a:t>http://ideas.aetn.org/edweb/tess/next-steps/TESS%20Deeper%20Into%20Danielson%20Handout.pdf</a:t>
            </a:r>
            <a:endParaRPr lang="en-US" sz="1200" dirty="0"/>
          </a:p>
        </p:txBody>
      </p:sp>
      <p:sp>
        <p:nvSpPr>
          <p:cNvPr id="2" name="TextBox 1"/>
          <p:cNvSpPr txBox="1"/>
          <p:nvPr/>
        </p:nvSpPr>
        <p:spPr>
          <a:xfrm>
            <a:off x="175845" y="5508075"/>
            <a:ext cx="1169377" cy="1200329"/>
          </a:xfrm>
          <a:prstGeom prst="rect">
            <a:avLst/>
          </a:prstGeom>
          <a:noFill/>
        </p:spPr>
        <p:txBody>
          <a:bodyPr wrap="square" rtlCol="0">
            <a:spAutoFit/>
          </a:bodyPr>
          <a:lstStyle/>
          <a:p>
            <a:r>
              <a:rPr lang="en-US" sz="1200" dirty="0" smtClean="0">
                <a:solidFill>
                  <a:srgbClr val="00B050"/>
                </a:solidFill>
              </a:rPr>
              <a:t>Copy and paste the URL into an Internet browser to view resource.</a:t>
            </a:r>
            <a:endParaRPr lang="en-US" sz="1200" dirty="0">
              <a:solidFill>
                <a:srgbClr val="00B050"/>
              </a:solidFill>
            </a:endParaRPr>
          </a:p>
        </p:txBody>
      </p:sp>
    </p:spTree>
    <p:extLst>
      <p:ext uri="{BB962C8B-B14F-4D97-AF65-F5344CB8AC3E}">
        <p14:creationId xmlns:p14="http://schemas.microsoft.com/office/powerpoint/2010/main" val="274763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650" y="348965"/>
            <a:ext cx="5111309" cy="548640"/>
          </a:xfrm>
        </p:spPr>
        <p:txBody>
          <a:bodyPr/>
          <a:lstStyle/>
          <a:p>
            <a:r>
              <a:rPr lang="en-US" dirty="0" smtClean="0"/>
              <a:t>District team commitment:</a:t>
            </a:r>
            <a:endParaRPr lang="en-US" dirty="0"/>
          </a:p>
        </p:txBody>
      </p:sp>
      <p:sp>
        <p:nvSpPr>
          <p:cNvPr id="3" name="Content Placeholder 2"/>
          <p:cNvSpPr>
            <a:spLocks noGrp="1"/>
          </p:cNvSpPr>
          <p:nvPr>
            <p:ph idx="1"/>
          </p:nvPr>
        </p:nvSpPr>
        <p:spPr>
          <a:xfrm>
            <a:off x="3443930" y="1119289"/>
            <a:ext cx="5092648" cy="3835266"/>
          </a:xfrm>
        </p:spPr>
        <p:txBody>
          <a:bodyPr>
            <a:normAutofit/>
          </a:bodyPr>
          <a:lstStyle/>
          <a:p>
            <a:r>
              <a:rPr lang="en-US" u="sng" dirty="0" smtClean="0"/>
              <a:t>During the course of the school year, we will…..</a:t>
            </a:r>
          </a:p>
          <a:p>
            <a:pPr>
              <a:buFont typeface="Wingdings 2" panose="05020102010507070707" pitchFamily="18" charset="2"/>
              <a:buChar char=""/>
            </a:pPr>
            <a:r>
              <a:rPr lang="en-US" dirty="0" smtClean="0"/>
              <a:t>Visit our schools and classrooms to collect data on implementation and impact of our focus areas identified throughout the school year.</a:t>
            </a:r>
          </a:p>
          <a:p>
            <a:pPr>
              <a:buFont typeface="Wingdings 2" panose="05020102010507070707" pitchFamily="18" charset="2"/>
              <a:buChar char=""/>
            </a:pPr>
            <a:r>
              <a:rPr lang="en-US" dirty="0" smtClean="0"/>
              <a:t>Work monthly with our schools to provide additional support, training, practice, and resources for our identified focus areas.</a:t>
            </a:r>
          </a:p>
          <a:p>
            <a:pPr>
              <a:buFont typeface="Wingdings 2" panose="05020102010507070707" pitchFamily="18" charset="2"/>
              <a:buChar char=""/>
            </a:pPr>
            <a:r>
              <a:rPr lang="en-US" dirty="0" smtClean="0"/>
              <a:t>Collaboratively grow  with you from the improvement process to better direct instructional practices and training for our staff and our school district.</a:t>
            </a:r>
          </a:p>
          <a:p>
            <a:pPr>
              <a:buFont typeface="Wingdings 2" panose="05020102010507070707" pitchFamily="18" charset="2"/>
              <a:buChar char=""/>
            </a:pPr>
            <a:r>
              <a:rPr lang="en-US" dirty="0" smtClean="0"/>
              <a:t>Analyze the data collected to inform our District team on our practices to determine improvements, next steps, and celebrations of all schools’ work.</a:t>
            </a:r>
          </a:p>
          <a:p>
            <a:endParaRPr lang="en-US" dirty="0"/>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237" y="1426028"/>
            <a:ext cx="3106251" cy="293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62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46670"/>
            <a:ext cx="7520940" cy="548640"/>
          </a:xfrm>
        </p:spPr>
        <p:txBody>
          <a:bodyPr/>
          <a:lstStyle/>
          <a:p>
            <a:r>
              <a:rPr lang="en-US" dirty="0" smtClean="0"/>
              <a:t>Moving forward:			</a:t>
            </a:r>
            <a:endParaRPr lang="en-US" dirty="0"/>
          </a:p>
        </p:txBody>
      </p:sp>
      <p:sp>
        <p:nvSpPr>
          <p:cNvPr id="3" name="Content Placeholder 2"/>
          <p:cNvSpPr>
            <a:spLocks noGrp="1"/>
          </p:cNvSpPr>
          <p:nvPr>
            <p:ph idx="1"/>
          </p:nvPr>
        </p:nvSpPr>
        <p:spPr>
          <a:xfrm>
            <a:off x="1455576" y="598595"/>
            <a:ext cx="5990253" cy="4315229"/>
          </a:xfrm>
        </p:spPr>
        <p:txBody>
          <a:bodyPr>
            <a:noAutofit/>
          </a:bodyPr>
          <a:lstStyle/>
          <a:p>
            <a:pPr>
              <a:buFont typeface="Wingdings" panose="05000000000000000000" pitchFamily="2" charset="2"/>
              <a:buChar char="ü"/>
            </a:pPr>
            <a:r>
              <a:rPr lang="en-US" sz="1900" dirty="0" smtClean="0"/>
              <a:t>The District Team and Building principals will review data collected to determine additional training opportunities, dates, and times to provide staff.</a:t>
            </a:r>
          </a:p>
          <a:p>
            <a:pPr>
              <a:buFont typeface="Wingdings" panose="05000000000000000000" pitchFamily="2" charset="2"/>
              <a:buChar char="ü"/>
            </a:pPr>
            <a:r>
              <a:rPr lang="en-US" sz="1900" dirty="0" smtClean="0"/>
              <a:t>Staff will receive training  opportunities with a strategy of focus, see how the strategy works, practice the strategy, then receive feedback on their strategy implementation.</a:t>
            </a:r>
          </a:p>
          <a:p>
            <a:pPr>
              <a:buFont typeface="Wingdings" panose="05000000000000000000" pitchFamily="2" charset="2"/>
              <a:buChar char="ü"/>
            </a:pPr>
            <a:r>
              <a:rPr lang="en-US" sz="1900" dirty="0" smtClean="0"/>
              <a:t>Staff will also be involved in the process of providing feedback on strategy implementation.</a:t>
            </a:r>
          </a:p>
          <a:p>
            <a:pPr>
              <a:buFont typeface="Wingdings" panose="05000000000000000000" pitchFamily="2" charset="2"/>
              <a:buChar char="ü"/>
            </a:pPr>
            <a:r>
              <a:rPr lang="en-US" sz="1900" dirty="0" smtClean="0"/>
              <a:t>This process will be utilized monthly and repeated with another strategy of focus followed by training, practice, and feedback.</a:t>
            </a:r>
          </a:p>
          <a:p>
            <a:pPr>
              <a:buFont typeface="Wingdings" panose="05000000000000000000" pitchFamily="2" charset="2"/>
              <a:buChar char="ü"/>
            </a:pPr>
            <a:r>
              <a:rPr lang="en-US" sz="1900" dirty="0" smtClean="0"/>
              <a:t>Time frame:  December through April.  </a:t>
            </a:r>
            <a:r>
              <a:rPr lang="en-US" sz="1200" dirty="0" smtClean="0"/>
              <a:t>Questioning will be trained and implemented with feedback through January.</a:t>
            </a:r>
            <a:endParaRPr lang="en-US" sz="1200" dirty="0"/>
          </a:p>
        </p:txBody>
      </p:sp>
      <p:sp>
        <p:nvSpPr>
          <p:cNvPr id="4" name="Title 1"/>
          <p:cNvSpPr txBox="1">
            <a:spLocks/>
          </p:cNvSpPr>
          <p:nvPr/>
        </p:nvSpPr>
        <p:spPr>
          <a:xfrm>
            <a:off x="4284500" y="5188442"/>
            <a:ext cx="4429126" cy="124629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1600" dirty="0" smtClean="0"/>
              <a:t>Data Collected through this process will be utilized for our Summer 2016 data Retreat Analysis and improvement of practice.		</a:t>
            </a:r>
            <a:endParaRPr lang="en-US" sz="1600" dirty="0"/>
          </a:p>
        </p:txBody>
      </p:sp>
    </p:spTree>
    <p:extLst>
      <p:ext uri="{BB962C8B-B14F-4D97-AF65-F5344CB8AC3E}">
        <p14:creationId xmlns:p14="http://schemas.microsoft.com/office/powerpoint/2010/main" val="418831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42792" y="420614"/>
            <a:ext cx="4786605" cy="2323052"/>
          </a:xfrm>
        </p:spPr>
        <p:txBody>
          <a:bodyPr>
            <a:normAutofit fontScale="92500" lnSpcReduction="10000"/>
          </a:bodyPr>
          <a:lstStyle/>
          <a:p>
            <a:pPr algn="ctr"/>
            <a:r>
              <a:rPr lang="en-US" i="1" u="sng" dirty="0" smtClean="0">
                <a:solidFill>
                  <a:srgbClr val="FF0000"/>
                </a:solidFill>
              </a:rPr>
              <a:t>Task</a:t>
            </a:r>
            <a:r>
              <a:rPr lang="en-US" i="1" u="sng" dirty="0" smtClean="0"/>
              <a:t>:</a:t>
            </a:r>
          </a:p>
          <a:p>
            <a:pPr marL="457200" indent="-457200">
              <a:buFont typeface="Wingdings" panose="05000000000000000000" pitchFamily="2" charset="2"/>
              <a:buChar char="&amp;"/>
            </a:pPr>
            <a:r>
              <a:rPr lang="en-US" sz="2600" b="0" dirty="0" smtClean="0"/>
              <a:t>Staff will complete an on-line pre-assessment survey to direct additional training needs and resources within Questioning for our priority focus in December.   </a:t>
            </a:r>
            <a:endParaRPr lang="en-US" sz="2600" b="0" dirty="0"/>
          </a:p>
        </p:txBody>
      </p:sp>
      <p:sp>
        <p:nvSpPr>
          <p:cNvPr id="4" name="Title 3"/>
          <p:cNvSpPr>
            <a:spLocks noGrp="1"/>
          </p:cNvSpPr>
          <p:nvPr>
            <p:ph type="title"/>
          </p:nvPr>
        </p:nvSpPr>
        <p:spPr>
          <a:xfrm>
            <a:off x="281622" y="223935"/>
            <a:ext cx="3665228" cy="1985866"/>
          </a:xfrm>
          <a:ln w="38100">
            <a:solidFill>
              <a:srgbClr val="FF0000"/>
            </a:solidFill>
          </a:ln>
        </p:spPr>
        <p:txBody>
          <a:bodyPr/>
          <a:lstStyle/>
          <a:p>
            <a:pPr algn="ctr"/>
            <a:r>
              <a:rPr lang="en-US" sz="2100" cap="none" dirty="0" smtClean="0"/>
              <a:t>After reviewing this </a:t>
            </a:r>
            <a:r>
              <a:rPr lang="en-US" sz="2100" cap="none" dirty="0" err="1"/>
              <a:t>P</a:t>
            </a:r>
            <a:r>
              <a:rPr lang="en-US" sz="2100" cap="none" dirty="0" err="1" smtClean="0"/>
              <a:t>owerpoint</a:t>
            </a:r>
            <a:r>
              <a:rPr lang="en-US" sz="2100" cap="none" dirty="0" smtClean="0"/>
              <a:t> and its examples, staff will participate by completing the task by </a:t>
            </a:r>
            <a:r>
              <a:rPr lang="en-US" sz="2200" i="1" u="sng" cap="none" dirty="0" smtClean="0"/>
              <a:t>November 24</a:t>
            </a:r>
            <a:r>
              <a:rPr lang="en-US" sz="2200" i="1" u="sng" cap="none" baseline="30000" dirty="0" smtClean="0"/>
              <a:t>th</a:t>
            </a:r>
            <a:r>
              <a:rPr lang="en-US" sz="2200" i="1" u="sng" cap="none" dirty="0" smtClean="0"/>
              <a:t>by noon.</a:t>
            </a:r>
            <a:endParaRPr lang="en-US" sz="2200" i="1" u="sng" cap="none"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4765" y="4055496"/>
            <a:ext cx="7157452" cy="2655277"/>
          </a:xfrm>
          <a:prstGeom prst="rect">
            <a:avLst/>
          </a:prstGeom>
          <a:ln>
            <a:solidFill>
              <a:schemeClr val="accent2">
                <a:lumMod val="65000"/>
                <a:lumOff val="35000"/>
              </a:schemeClr>
            </a:solidFill>
          </a:ln>
        </p:spPr>
      </p:pic>
      <p:sp>
        <p:nvSpPr>
          <p:cNvPr id="2" name="TextBox 1"/>
          <p:cNvSpPr txBox="1"/>
          <p:nvPr/>
        </p:nvSpPr>
        <p:spPr>
          <a:xfrm>
            <a:off x="886412" y="2855167"/>
            <a:ext cx="7157452" cy="1200329"/>
          </a:xfrm>
          <a:prstGeom prst="rect">
            <a:avLst/>
          </a:prstGeom>
          <a:noFill/>
          <a:ln>
            <a:solidFill>
              <a:schemeClr val="accent2">
                <a:lumMod val="65000"/>
                <a:lumOff val="35000"/>
              </a:schemeClr>
            </a:solidFill>
          </a:ln>
        </p:spPr>
        <p:txBody>
          <a:bodyPr wrap="square" rtlCol="0">
            <a:spAutoFit/>
          </a:bodyPr>
          <a:lstStyle/>
          <a:p>
            <a:r>
              <a:rPr lang="en-US" u="sng" dirty="0" smtClean="0"/>
              <a:t>Click link for Pre-Assessment survey</a:t>
            </a:r>
            <a:r>
              <a:rPr lang="en-US" u="sng" dirty="0"/>
              <a:t>:  </a:t>
            </a:r>
            <a:r>
              <a:rPr lang="en-US" dirty="0" smtClean="0"/>
              <a:t>Use the link for the survey sent to you through e-mail.  Complete it through Google. </a:t>
            </a:r>
            <a:r>
              <a:rPr lang="en-US"/>
              <a:t>https://docs.google.com/forms/d/1YnBngPFPaC6AFsHUUfWNh1MzTkIfIQKV0KubasS0v3Y/viewform</a:t>
            </a:r>
            <a:endParaRPr lang="en-US" dirty="0" smtClean="0"/>
          </a:p>
        </p:txBody>
      </p:sp>
      <p:sp>
        <p:nvSpPr>
          <p:cNvPr id="6" name="TextBox 5"/>
          <p:cNvSpPr txBox="1"/>
          <p:nvPr/>
        </p:nvSpPr>
        <p:spPr>
          <a:xfrm>
            <a:off x="281622" y="2259604"/>
            <a:ext cx="3596054" cy="246221"/>
          </a:xfrm>
          <a:prstGeom prst="rect">
            <a:avLst/>
          </a:prstGeom>
          <a:noFill/>
        </p:spPr>
        <p:txBody>
          <a:bodyPr wrap="square" rtlCol="0">
            <a:spAutoFit/>
          </a:bodyPr>
          <a:lstStyle/>
          <a:p>
            <a:r>
              <a:rPr lang="en-US" sz="1000" dirty="0" smtClean="0"/>
              <a:t>If you are scheduled to be out, please complete by Nov. 23</a:t>
            </a:r>
            <a:r>
              <a:rPr lang="en-US" sz="1000" baseline="30000" dirty="0" smtClean="0"/>
              <a:t>rd</a:t>
            </a:r>
            <a:r>
              <a:rPr lang="en-US" sz="1000" dirty="0" smtClean="0"/>
              <a:t>.</a:t>
            </a:r>
            <a:endParaRPr lang="en-US" sz="1000" dirty="0"/>
          </a:p>
        </p:txBody>
      </p:sp>
    </p:spTree>
    <p:extLst>
      <p:ext uri="{BB962C8B-B14F-4D97-AF65-F5344CB8AC3E}">
        <p14:creationId xmlns:p14="http://schemas.microsoft.com/office/powerpoint/2010/main" val="317936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D064A12-998B-41A8-886A-AFCC69AA6830-L0-001.png"/>
          <p:cNvPicPr/>
          <p:nvPr/>
        </p:nvPicPr>
        <p:blipFill>
          <a:blip r:embed="rId3">
            <a:extLst/>
          </a:blip>
          <a:stretch>
            <a:fillRect/>
          </a:stretch>
        </p:blipFill>
        <p:spPr>
          <a:xfrm>
            <a:off x="1443084" y="358418"/>
            <a:ext cx="6103425" cy="4577569"/>
          </a:xfrm>
          <a:prstGeom prst="rect">
            <a:avLst/>
          </a:prstGeom>
          <a:ln w="12700">
            <a:miter lim="400000"/>
          </a:ln>
        </p:spPr>
      </p:pic>
      <p:sp>
        <p:nvSpPr>
          <p:cNvPr id="2" name="TextBox 1"/>
          <p:cNvSpPr txBox="1"/>
          <p:nvPr/>
        </p:nvSpPr>
        <p:spPr>
          <a:xfrm>
            <a:off x="1539550" y="5430416"/>
            <a:ext cx="6092891" cy="523220"/>
          </a:xfrm>
          <a:prstGeom prst="rect">
            <a:avLst/>
          </a:prstGeom>
          <a:noFill/>
        </p:spPr>
        <p:txBody>
          <a:bodyPr wrap="square" rtlCol="0">
            <a:spAutoFit/>
          </a:bodyPr>
          <a:lstStyle/>
          <a:p>
            <a:r>
              <a:rPr lang="en-US" sz="2800" b="1" dirty="0" smtClean="0"/>
              <a:t>DATA Retreat: July 21</a:t>
            </a:r>
            <a:r>
              <a:rPr lang="en-US" sz="2800" b="1" baseline="30000" dirty="0" smtClean="0"/>
              <a:t>st</a:t>
            </a:r>
            <a:r>
              <a:rPr lang="en-US" sz="2800" b="1" dirty="0" smtClean="0"/>
              <a:t> and 22</a:t>
            </a:r>
            <a:r>
              <a:rPr lang="en-US" sz="2800" b="1" baseline="30000" dirty="0" smtClean="0"/>
              <a:t>nd</a:t>
            </a:r>
            <a:r>
              <a:rPr lang="en-US" sz="2800" b="1" dirty="0" smtClean="0"/>
              <a:t>-- 2015</a:t>
            </a:r>
            <a:endParaRPr lang="en-US" sz="2800" b="1" dirty="0"/>
          </a:p>
        </p:txBody>
      </p:sp>
      <p:sp>
        <p:nvSpPr>
          <p:cNvPr id="3" name="Rectangle 2"/>
          <p:cNvSpPr/>
          <p:nvPr/>
        </p:nvSpPr>
        <p:spPr>
          <a:xfrm>
            <a:off x="4206749" y="6062179"/>
            <a:ext cx="3339760" cy="369332"/>
          </a:xfrm>
          <a:prstGeom prst="rect">
            <a:avLst/>
          </a:prstGeom>
        </p:spPr>
        <p:txBody>
          <a:bodyPr wrap="none">
            <a:spAutoFit/>
          </a:bodyPr>
          <a:lstStyle/>
          <a:p>
            <a:r>
              <a:rPr lang="en-US" dirty="0"/>
              <a:t>&gt; </a:t>
            </a:r>
            <a:r>
              <a:rPr lang="en-US" u="sng" dirty="0">
                <a:hlinkClick r:id="rId4"/>
              </a:rPr>
              <a:t>http://youtu.be/kcnyMHNt_Bg</a:t>
            </a:r>
            <a:endParaRPr lang="en-US" dirty="0"/>
          </a:p>
        </p:txBody>
      </p:sp>
    </p:spTree>
    <p:extLst>
      <p:ext uri="{BB962C8B-B14F-4D97-AF65-F5344CB8AC3E}">
        <p14:creationId xmlns:p14="http://schemas.microsoft.com/office/powerpoint/2010/main" val="2776935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9817"/>
            <a:ext cx="7520940" cy="1005840"/>
          </a:xfrm>
        </p:spPr>
        <p:txBody>
          <a:bodyPr/>
          <a:lstStyle/>
          <a:p>
            <a:r>
              <a:rPr lang="en-US" dirty="0"/>
              <a:t>Our Road to </a:t>
            </a:r>
            <a:r>
              <a:rPr lang="en-US" dirty="0" smtClean="0"/>
              <a:t>Rigor--- </a:t>
            </a:r>
            <a:br>
              <a:rPr lang="en-US" dirty="0" smtClean="0"/>
            </a:br>
            <a:r>
              <a:rPr lang="en-US" dirty="0" smtClean="0"/>
              <a:t>		Our Question, Table &amp; Graph</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30618" y="1175657"/>
            <a:ext cx="4195887" cy="510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7" y="1175657"/>
            <a:ext cx="4348568" cy="510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79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0233" y="151156"/>
            <a:ext cx="7520940" cy="977848"/>
          </a:xfrm>
        </p:spPr>
        <p:txBody>
          <a:bodyPr/>
          <a:lstStyle/>
          <a:p>
            <a:r>
              <a:rPr lang="en-US" dirty="0"/>
              <a:t>Our Road to Rigor-</a:t>
            </a:r>
            <a:r>
              <a:rPr lang="en-US" dirty="0" smtClean="0"/>
              <a:t>--  Our observations</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416" y="979714"/>
            <a:ext cx="532130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409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54" y="289249"/>
            <a:ext cx="7774733" cy="961053"/>
          </a:xfrm>
        </p:spPr>
        <p:txBody>
          <a:bodyPr/>
          <a:lstStyle/>
          <a:p>
            <a:r>
              <a:rPr lang="en-US" dirty="0"/>
              <a:t>Our Road to Rigor---</a:t>
            </a:r>
            <a:br>
              <a:rPr lang="en-US" dirty="0"/>
            </a:br>
            <a:r>
              <a:rPr lang="en-US" dirty="0"/>
              <a:t>Our </a:t>
            </a:r>
            <a:r>
              <a:rPr lang="en-US" dirty="0" smtClean="0"/>
              <a:t>hops– District Hypothesis of Practice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269" y="1250302"/>
            <a:ext cx="5676900" cy="551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63273" y="1903445"/>
            <a:ext cx="1847462" cy="707886"/>
          </a:xfrm>
          <a:prstGeom prst="rect">
            <a:avLst/>
          </a:prstGeom>
          <a:noFill/>
          <a:ln w="57150">
            <a:solidFill>
              <a:schemeClr val="tx1"/>
            </a:solidFill>
          </a:ln>
        </p:spPr>
        <p:txBody>
          <a:bodyPr wrap="square" rtlCol="0">
            <a:spAutoFit/>
          </a:bodyPr>
          <a:lstStyle/>
          <a:p>
            <a:r>
              <a:rPr lang="en-US" sz="1000" dirty="0" smtClean="0"/>
              <a:t>It could be that clear and consistent “Look </a:t>
            </a:r>
            <a:r>
              <a:rPr lang="en-US" sz="1000" dirty="0" err="1" smtClean="0"/>
              <a:t>fors</a:t>
            </a:r>
            <a:r>
              <a:rPr lang="en-US" sz="1000" dirty="0" smtClean="0"/>
              <a:t>” have not been/have not had data taken and communicated</a:t>
            </a:r>
            <a:endParaRPr lang="en-US" sz="1000" dirty="0"/>
          </a:p>
        </p:txBody>
      </p:sp>
      <p:sp>
        <p:nvSpPr>
          <p:cNvPr id="4" name="TextBox 3"/>
          <p:cNvSpPr txBox="1"/>
          <p:nvPr/>
        </p:nvSpPr>
        <p:spPr>
          <a:xfrm>
            <a:off x="7233169" y="3321698"/>
            <a:ext cx="1677566" cy="553998"/>
          </a:xfrm>
          <a:prstGeom prst="rect">
            <a:avLst/>
          </a:prstGeom>
          <a:noFill/>
          <a:ln w="57150">
            <a:solidFill>
              <a:schemeClr val="tx1"/>
            </a:solidFill>
          </a:ln>
        </p:spPr>
        <p:txBody>
          <a:bodyPr wrap="square" rtlCol="0">
            <a:spAutoFit/>
          </a:bodyPr>
          <a:lstStyle/>
          <a:p>
            <a:r>
              <a:rPr lang="en-US" sz="1000" dirty="0"/>
              <a:t>Don’t see a correlation between yearly walk through and assessing rigor</a:t>
            </a:r>
          </a:p>
        </p:txBody>
      </p:sp>
      <p:sp>
        <p:nvSpPr>
          <p:cNvPr id="5" name="TextBox 4"/>
          <p:cNvSpPr txBox="1"/>
          <p:nvPr/>
        </p:nvSpPr>
        <p:spPr>
          <a:xfrm>
            <a:off x="1556269" y="6111551"/>
            <a:ext cx="1959427" cy="400110"/>
          </a:xfrm>
          <a:prstGeom prst="rect">
            <a:avLst/>
          </a:prstGeom>
          <a:noFill/>
          <a:ln w="57150">
            <a:solidFill>
              <a:schemeClr val="tx1"/>
            </a:solidFill>
          </a:ln>
        </p:spPr>
        <p:txBody>
          <a:bodyPr wrap="square" rtlCol="0">
            <a:spAutoFit/>
          </a:bodyPr>
          <a:lstStyle/>
          <a:p>
            <a:r>
              <a:rPr lang="en-US" sz="1000" dirty="0"/>
              <a:t>I agree with communication of  expectations- need more</a:t>
            </a:r>
          </a:p>
        </p:txBody>
      </p:sp>
      <p:sp>
        <p:nvSpPr>
          <p:cNvPr id="6" name="TextBox 5"/>
          <p:cNvSpPr txBox="1"/>
          <p:nvPr/>
        </p:nvSpPr>
        <p:spPr>
          <a:xfrm>
            <a:off x="5299787" y="1884164"/>
            <a:ext cx="774441" cy="369332"/>
          </a:xfrm>
          <a:prstGeom prst="rect">
            <a:avLst/>
          </a:prstGeom>
          <a:noFill/>
        </p:spPr>
        <p:txBody>
          <a:bodyPr wrap="square" rtlCol="0">
            <a:spAutoFit/>
          </a:bodyPr>
          <a:lstStyle/>
          <a:p>
            <a:r>
              <a:rPr lang="en-US" dirty="0" smtClean="0"/>
              <a:t>Don’t</a:t>
            </a:r>
            <a:endParaRPr lang="en-US" dirty="0"/>
          </a:p>
        </p:txBody>
      </p:sp>
    </p:spTree>
    <p:extLst>
      <p:ext uri="{BB962C8B-B14F-4D97-AF65-F5344CB8AC3E}">
        <p14:creationId xmlns:p14="http://schemas.microsoft.com/office/powerpoint/2010/main" val="199950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60" y="253793"/>
            <a:ext cx="7520940" cy="804048"/>
          </a:xfrm>
        </p:spPr>
        <p:txBody>
          <a:bodyPr/>
          <a:lstStyle/>
          <a:p>
            <a:r>
              <a:rPr lang="en-US" dirty="0"/>
              <a:t>Our Road to Rigor---</a:t>
            </a:r>
            <a:br>
              <a:rPr lang="en-US" dirty="0"/>
            </a:br>
            <a:r>
              <a:rPr lang="en-US" dirty="0" smtClean="0"/>
              <a:t>	Our Initial concern-- focus</a:t>
            </a:r>
            <a:endParaRPr lang="en-US" dirty="0"/>
          </a:p>
        </p:txBody>
      </p:sp>
      <p:pic>
        <p:nvPicPr>
          <p:cNvPr id="4" name="Content Placeholder 3"/>
          <p:cNvPicPr>
            <a:picLocks noGrp="1" noChangeAspect="1"/>
          </p:cNvPicPr>
          <p:nvPr>
            <p:ph idx="1"/>
          </p:nvPr>
        </p:nvPicPr>
        <p:blipFill>
          <a:blip r:embed="rId2"/>
          <a:stretch>
            <a:fillRect/>
          </a:stretch>
        </p:blipFill>
        <p:spPr>
          <a:xfrm>
            <a:off x="6572028" y="1474292"/>
            <a:ext cx="2124104" cy="2977716"/>
          </a:xfrm>
          <a:ln>
            <a:solidFill>
              <a:schemeClr val="tx1">
                <a:lumMod val="75000"/>
                <a:lumOff val="25000"/>
              </a:schemeClr>
            </a:solidFill>
          </a:ln>
        </p:spPr>
      </p:pic>
      <p:sp>
        <p:nvSpPr>
          <p:cNvPr id="3" name="TextBox 2"/>
          <p:cNvSpPr txBox="1"/>
          <p:nvPr/>
        </p:nvSpPr>
        <p:spPr>
          <a:xfrm>
            <a:off x="74645" y="1141949"/>
            <a:ext cx="5747658" cy="3477875"/>
          </a:xfrm>
          <a:prstGeom prst="rect">
            <a:avLst/>
          </a:prstGeom>
          <a:noFill/>
        </p:spPr>
        <p:txBody>
          <a:bodyPr wrap="square" rtlCol="0">
            <a:spAutoFit/>
          </a:bodyPr>
          <a:lstStyle/>
          <a:p>
            <a:pPr marL="342900" indent="-342900" algn="ctr">
              <a:buFont typeface="Wingdings 3" panose="05040102010807070707" pitchFamily="18" charset="2"/>
              <a:buChar char=""/>
            </a:pPr>
            <a:r>
              <a:rPr lang="en-US" sz="2000" dirty="0" smtClean="0">
                <a:latin typeface="Constantia" panose="02030602050306030303" pitchFamily="18" charset="0"/>
              </a:rPr>
              <a:t>What message are we sending to students and parents when our students are receiving A’s and B’s for their course work grades , but yet, students are NOT meeting  the required ACT/ASPIRE/K-PREP/MAP benchmarks for their grade level content standards for state level testing, school accountability, and for individual student college and career readiness?</a:t>
            </a:r>
          </a:p>
          <a:p>
            <a:pPr marL="342900" indent="-342900" algn="ctr">
              <a:buFont typeface="Wingdings 3" panose="05040102010807070707" pitchFamily="18" charset="2"/>
              <a:buChar char=""/>
            </a:pPr>
            <a:endParaRPr lang="en-US" sz="2000" dirty="0" smtClean="0">
              <a:latin typeface="Constantia" panose="02030602050306030303" pitchFamily="18" charset="0"/>
            </a:endParaRPr>
          </a:p>
          <a:p>
            <a:pPr marL="342900" indent="-342900" algn="ctr">
              <a:buFont typeface="Wingdings 3" panose="05040102010807070707" pitchFamily="18" charset="2"/>
              <a:buChar char=""/>
            </a:pPr>
            <a:r>
              <a:rPr lang="en-US" sz="2000" dirty="0" smtClean="0">
                <a:latin typeface="Constantia" panose="02030602050306030303" pitchFamily="18" charset="0"/>
              </a:rPr>
              <a:t>What are the beliefs, practices, and policies for grading among our schools and district?</a:t>
            </a:r>
          </a:p>
        </p:txBody>
      </p:sp>
      <p:sp>
        <p:nvSpPr>
          <p:cNvPr id="5" name="TextBox 4"/>
          <p:cNvSpPr txBox="1"/>
          <p:nvPr/>
        </p:nvSpPr>
        <p:spPr>
          <a:xfrm>
            <a:off x="1996277" y="5271796"/>
            <a:ext cx="6961398" cy="1077218"/>
          </a:xfrm>
          <a:prstGeom prst="rect">
            <a:avLst/>
          </a:prstGeom>
          <a:noFill/>
        </p:spPr>
        <p:txBody>
          <a:bodyPr wrap="square" rtlCol="0">
            <a:spAutoFit/>
          </a:bodyPr>
          <a:lstStyle/>
          <a:p>
            <a:pPr algn="ctr"/>
            <a:r>
              <a:rPr lang="en-US" sz="3200" b="1" dirty="0">
                <a:latin typeface="Aharoni" panose="02010803020104030203" pitchFamily="2" charset="-79"/>
                <a:cs typeface="Aharoni" panose="02010803020104030203" pitchFamily="2" charset="-79"/>
              </a:rPr>
              <a:t>What was your school team’s Primary Concern at Data Retreat?</a:t>
            </a:r>
          </a:p>
        </p:txBody>
      </p:sp>
    </p:spTree>
    <p:extLst>
      <p:ext uri="{BB962C8B-B14F-4D97-AF65-F5344CB8AC3E}">
        <p14:creationId xmlns:p14="http://schemas.microsoft.com/office/powerpoint/2010/main" val="55259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479"/>
            <a:ext cx="7520940" cy="548640"/>
          </a:xfrm>
        </p:spPr>
        <p:txBody>
          <a:bodyPr/>
          <a:lstStyle/>
          <a:p>
            <a:pPr algn="r"/>
            <a:r>
              <a:rPr lang="en-US" dirty="0"/>
              <a:t>Bracken </a:t>
            </a:r>
            <a:r>
              <a:rPr lang="en-US" dirty="0" smtClean="0"/>
              <a:t>County rigor defined:</a:t>
            </a:r>
            <a:endParaRPr lang="en-US" dirty="0"/>
          </a:p>
        </p:txBody>
      </p:sp>
      <p:sp>
        <p:nvSpPr>
          <p:cNvPr id="3" name="Content Placeholder 2"/>
          <p:cNvSpPr>
            <a:spLocks noGrp="1"/>
          </p:cNvSpPr>
          <p:nvPr>
            <p:ph idx="1"/>
          </p:nvPr>
        </p:nvSpPr>
        <p:spPr>
          <a:xfrm>
            <a:off x="822960" y="737119"/>
            <a:ext cx="7520940" cy="4254759"/>
          </a:xfrm>
        </p:spPr>
        <p:txBody>
          <a:bodyPr>
            <a:noAutofit/>
          </a:bodyPr>
          <a:lstStyle/>
          <a:p>
            <a:r>
              <a:rPr lang="en-US" sz="2200" dirty="0"/>
              <a:t>Academic rigor is learning through </a:t>
            </a:r>
            <a:r>
              <a:rPr lang="en-US" sz="2200" dirty="0" smtClean="0"/>
              <a:t>…</a:t>
            </a:r>
          </a:p>
          <a:p>
            <a:pPr lvl="3">
              <a:buFont typeface="Wingdings" panose="05000000000000000000" pitchFamily="2" charset="2"/>
              <a:buChar char="ü"/>
            </a:pPr>
            <a:r>
              <a:rPr lang="en-US" sz="2000" dirty="0" smtClean="0"/>
              <a:t>strategically</a:t>
            </a:r>
            <a:r>
              <a:rPr lang="en-US" sz="2000" dirty="0"/>
              <a:t>, </a:t>
            </a:r>
            <a:r>
              <a:rPr lang="en-US" sz="2000" dirty="0" smtClean="0"/>
              <a:t>intentionally </a:t>
            </a:r>
            <a:r>
              <a:rPr lang="en-US" sz="2000" dirty="0"/>
              <a:t>planned curriculum </a:t>
            </a:r>
            <a:endParaRPr lang="en-US" sz="2000" dirty="0" smtClean="0"/>
          </a:p>
          <a:p>
            <a:pPr lvl="3">
              <a:buFont typeface="Wingdings" panose="05000000000000000000" pitchFamily="2" charset="2"/>
              <a:buChar char="ü"/>
            </a:pPr>
            <a:r>
              <a:rPr lang="en-US" sz="2000" dirty="0"/>
              <a:t>f</a:t>
            </a:r>
            <a:r>
              <a:rPr lang="en-US" sz="2000" dirty="0" smtClean="0"/>
              <a:t>ocused and aligned standards </a:t>
            </a:r>
          </a:p>
          <a:p>
            <a:pPr lvl="3">
              <a:buFont typeface="Wingdings" panose="05000000000000000000" pitchFamily="2" charset="2"/>
              <a:buChar char="ü"/>
            </a:pPr>
            <a:r>
              <a:rPr lang="en-US" sz="2000" dirty="0" smtClean="0"/>
              <a:t>diverse </a:t>
            </a:r>
            <a:r>
              <a:rPr lang="en-US" sz="2000" dirty="0"/>
              <a:t>and multiple learning styles, needs, and experiences </a:t>
            </a:r>
            <a:endParaRPr lang="en-US" sz="2000" dirty="0" smtClean="0"/>
          </a:p>
          <a:p>
            <a:pPr lvl="3">
              <a:buFont typeface="Wingdings" panose="05000000000000000000" pitchFamily="2" charset="2"/>
              <a:buChar char="ü"/>
            </a:pPr>
            <a:r>
              <a:rPr lang="en-US" sz="2000" dirty="0"/>
              <a:t>i</a:t>
            </a:r>
            <a:r>
              <a:rPr lang="en-US" sz="2000" dirty="0" smtClean="0"/>
              <a:t>mmersing students </a:t>
            </a:r>
            <a:r>
              <a:rPr lang="en-US" sz="2000" dirty="0"/>
              <a:t>as workers, investigators, and problem solvers </a:t>
            </a:r>
            <a:endParaRPr lang="en-US" sz="2000" dirty="0" smtClean="0"/>
          </a:p>
          <a:p>
            <a:pPr lvl="3">
              <a:buFont typeface="Wingdings" panose="05000000000000000000" pitchFamily="2" charset="2"/>
              <a:buChar char="ü"/>
            </a:pPr>
            <a:r>
              <a:rPr lang="en-US" sz="2000" dirty="0" smtClean="0"/>
              <a:t>utilizing </a:t>
            </a:r>
            <a:r>
              <a:rPr lang="en-US" sz="2000" dirty="0"/>
              <a:t>critical, creative, and higher order thinking skills </a:t>
            </a:r>
            <a:endParaRPr lang="en-US" sz="2000" dirty="0" smtClean="0"/>
          </a:p>
          <a:p>
            <a:pPr lvl="3">
              <a:buFont typeface="Wingdings" panose="05000000000000000000" pitchFamily="2" charset="2"/>
              <a:buChar char="ü"/>
            </a:pPr>
            <a:r>
              <a:rPr lang="en-US" sz="2000" dirty="0"/>
              <a:t>g</a:t>
            </a:r>
            <a:r>
              <a:rPr lang="en-US" sz="2000" dirty="0" smtClean="0"/>
              <a:t>enerating student self-discovery and intellectual engagement through new </a:t>
            </a:r>
            <a:r>
              <a:rPr lang="en-US" sz="2000" dirty="0"/>
              <a:t>ideas, meanings, and knowledge </a:t>
            </a:r>
            <a:endParaRPr lang="en-US" sz="2000" dirty="0" smtClean="0"/>
          </a:p>
          <a:p>
            <a:pPr lvl="3">
              <a:buFont typeface="Wingdings" panose="05000000000000000000" pitchFamily="2" charset="2"/>
              <a:buChar char="ü"/>
            </a:pPr>
            <a:r>
              <a:rPr lang="en-US" sz="2000" dirty="0" smtClean="0"/>
              <a:t>working </a:t>
            </a:r>
            <a:r>
              <a:rPr lang="en-US" sz="2000" dirty="0"/>
              <a:t>with </a:t>
            </a:r>
            <a:r>
              <a:rPr lang="en-US" sz="2000" dirty="0" smtClean="0"/>
              <a:t>challenging text </a:t>
            </a:r>
            <a:r>
              <a:rPr lang="en-US" sz="2000" dirty="0"/>
              <a:t>and mediums that pose dilemmas, conduct inquiry, take positions, examine multiple meanings, and </a:t>
            </a:r>
            <a:r>
              <a:rPr lang="en-US" sz="2000" dirty="0" smtClean="0"/>
              <a:t>apply </a:t>
            </a:r>
            <a:r>
              <a:rPr lang="en-US" sz="2000" dirty="0"/>
              <a:t>to current life </a:t>
            </a:r>
            <a:r>
              <a:rPr lang="en-US" sz="2000" dirty="0" smtClean="0"/>
              <a:t>situations.</a:t>
            </a:r>
            <a:endParaRPr lang="en-US" sz="2000" dirty="0"/>
          </a:p>
        </p:txBody>
      </p:sp>
      <p:sp>
        <p:nvSpPr>
          <p:cNvPr id="5" name="Content Placeholder 2"/>
          <p:cNvSpPr txBox="1">
            <a:spLocks/>
          </p:cNvSpPr>
          <p:nvPr/>
        </p:nvSpPr>
        <p:spPr>
          <a:xfrm>
            <a:off x="1943100" y="5243221"/>
            <a:ext cx="6831623" cy="1053267"/>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Focus Areas for Year 1 Implementation:  </a:t>
            </a:r>
          </a:p>
          <a:p>
            <a:pPr algn="ctr"/>
            <a:r>
              <a:rPr lang="en-US" sz="3200" dirty="0" smtClean="0">
                <a:latin typeface="Aharoni" panose="02010803020104030203" pitchFamily="2" charset="-79"/>
                <a:cs typeface="Aharoni" panose="02010803020104030203" pitchFamily="2" charset="-79"/>
              </a:rPr>
              <a:t>Questioning and Engagement</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7944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365760"/>
            <a:ext cx="8569570" cy="548640"/>
          </a:xfrm>
        </p:spPr>
        <p:txBody>
          <a:bodyPr/>
          <a:lstStyle/>
          <a:p>
            <a:r>
              <a:rPr lang="en-US" dirty="0" smtClean="0">
                <a:solidFill>
                  <a:srgbClr val="00B050"/>
                </a:solidFill>
              </a:rPr>
              <a:t>questioning –how will I know I am successful?</a:t>
            </a:r>
            <a:endParaRPr lang="en-US" dirty="0">
              <a:solidFill>
                <a:srgbClr val="00B050"/>
              </a:solidFill>
            </a:endParaRPr>
          </a:p>
        </p:txBody>
      </p:sp>
      <p:sp>
        <p:nvSpPr>
          <p:cNvPr id="5" name="Text Placeholder 4"/>
          <p:cNvSpPr>
            <a:spLocks noGrp="1"/>
          </p:cNvSpPr>
          <p:nvPr>
            <p:ph type="body" idx="1"/>
          </p:nvPr>
        </p:nvSpPr>
        <p:spPr>
          <a:xfrm>
            <a:off x="794968" y="1117698"/>
            <a:ext cx="3200400" cy="376957"/>
          </a:xfrm>
        </p:spPr>
        <p:txBody>
          <a:bodyPr>
            <a:noAutofit/>
          </a:bodyPr>
          <a:lstStyle/>
          <a:p>
            <a:pPr algn="ctr"/>
            <a:r>
              <a:rPr lang="en-US" sz="2500" b="1" u="sng" dirty="0" smtClean="0"/>
              <a:t>Teachers will</a:t>
            </a:r>
            <a:r>
              <a:rPr lang="en-US" sz="2500" dirty="0" smtClean="0"/>
              <a:t>:</a:t>
            </a:r>
            <a:endParaRPr lang="en-US" sz="2500" dirty="0"/>
          </a:p>
        </p:txBody>
      </p:sp>
      <p:sp>
        <p:nvSpPr>
          <p:cNvPr id="3" name="Content Placeholder 2"/>
          <p:cNvSpPr>
            <a:spLocks noGrp="1"/>
          </p:cNvSpPr>
          <p:nvPr>
            <p:ph sz="half" idx="2"/>
          </p:nvPr>
        </p:nvSpPr>
        <p:spPr>
          <a:xfrm>
            <a:off x="251927" y="1599267"/>
            <a:ext cx="4366726" cy="3289974"/>
          </a:xfrm>
        </p:spPr>
        <p:txBody>
          <a:bodyPr>
            <a:normAutofit lnSpcReduction="10000"/>
          </a:bodyPr>
          <a:lstStyle/>
          <a:p>
            <a:pPr>
              <a:buFont typeface="Wingdings 2" panose="05020102010507070707" pitchFamily="18" charset="2"/>
              <a:buChar char=""/>
            </a:pPr>
            <a:r>
              <a:rPr lang="en-US" sz="1900" dirty="0"/>
              <a:t>Intentionally and strategically plan questions and how to ask them at the right time to be a catalyst for powerful, exciting, and memorable learning.</a:t>
            </a:r>
          </a:p>
          <a:p>
            <a:pPr>
              <a:lnSpc>
                <a:spcPct val="90000"/>
              </a:lnSpc>
              <a:buFont typeface="Wingdings 2" panose="05020102010507070707" pitchFamily="18" charset="2"/>
              <a:buChar char="²"/>
            </a:pPr>
            <a:r>
              <a:rPr lang="en-US" sz="1900" dirty="0" smtClean="0"/>
              <a:t>Frame their questions around knowledge</a:t>
            </a:r>
            <a:r>
              <a:rPr lang="en-US" sz="1900" dirty="0"/>
              <a:t>, skills, and big ideas </a:t>
            </a:r>
            <a:r>
              <a:rPr lang="en-US" sz="1900" dirty="0" smtClean="0"/>
              <a:t>that students needs to learn.</a:t>
            </a:r>
            <a:endParaRPr lang="en-US" sz="1900" dirty="0"/>
          </a:p>
          <a:p>
            <a:pPr>
              <a:buFont typeface="Wingdings 2" panose="05020102010507070707" pitchFamily="18" charset="2"/>
              <a:buChar char=""/>
            </a:pPr>
            <a:r>
              <a:rPr lang="en-US" sz="1900" dirty="0"/>
              <a:t>Choose the right type, kind, and level of questioning to reinforce and intensify different kinds of learning.</a:t>
            </a:r>
          </a:p>
          <a:p>
            <a:endParaRPr lang="en-US" dirty="0"/>
          </a:p>
        </p:txBody>
      </p:sp>
      <p:sp>
        <p:nvSpPr>
          <p:cNvPr id="6" name="Text Placeholder 5"/>
          <p:cNvSpPr>
            <a:spLocks noGrp="1"/>
          </p:cNvSpPr>
          <p:nvPr>
            <p:ph type="body" sz="quarter" idx="3"/>
          </p:nvPr>
        </p:nvSpPr>
        <p:spPr>
          <a:xfrm>
            <a:off x="5185207" y="1080430"/>
            <a:ext cx="3200400" cy="419878"/>
          </a:xfrm>
        </p:spPr>
        <p:txBody>
          <a:bodyPr>
            <a:noAutofit/>
          </a:bodyPr>
          <a:lstStyle/>
          <a:p>
            <a:pPr algn="ctr"/>
            <a:r>
              <a:rPr lang="en-US" sz="2500" b="1" u="sng" dirty="0" smtClean="0"/>
              <a:t>Students will:</a:t>
            </a:r>
            <a:endParaRPr lang="en-US" sz="2500" b="1" u="sng" dirty="0"/>
          </a:p>
        </p:txBody>
      </p:sp>
      <p:sp>
        <p:nvSpPr>
          <p:cNvPr id="7" name="Content Placeholder 6"/>
          <p:cNvSpPr>
            <a:spLocks noGrp="1"/>
          </p:cNvSpPr>
          <p:nvPr>
            <p:ph sz="quarter" idx="4"/>
          </p:nvPr>
        </p:nvSpPr>
        <p:spPr>
          <a:xfrm>
            <a:off x="4954554" y="1640322"/>
            <a:ext cx="3610947" cy="3010055"/>
          </a:xfrm>
        </p:spPr>
        <p:txBody>
          <a:bodyPr>
            <a:normAutofit/>
          </a:bodyPr>
          <a:lstStyle/>
          <a:p>
            <a:pPr>
              <a:buFont typeface="Wingdings 2" panose="05020102010507070707" pitchFamily="18" charset="2"/>
              <a:buChar char="²"/>
            </a:pPr>
            <a:r>
              <a:rPr lang="en-US" sz="1900" dirty="0"/>
              <a:t>Formulate questions and initiate topics.</a:t>
            </a:r>
          </a:p>
          <a:p>
            <a:pPr>
              <a:buFont typeface="Wingdings 2" panose="05020102010507070707" pitchFamily="18" charset="2"/>
              <a:buChar char="²"/>
            </a:pPr>
            <a:r>
              <a:rPr lang="en-US" sz="1900" dirty="0" smtClean="0"/>
              <a:t>Initiate </a:t>
            </a:r>
            <a:r>
              <a:rPr lang="en-US" sz="1900" dirty="0"/>
              <a:t>discussion participation through self or teacher direction.</a:t>
            </a:r>
          </a:p>
          <a:p>
            <a:pPr>
              <a:buFont typeface="Wingdings 2" panose="05020102010507070707" pitchFamily="18" charset="2"/>
              <a:buChar char=""/>
            </a:pPr>
            <a:r>
              <a:rPr lang="en-US" sz="1900" dirty="0"/>
              <a:t>Build upon the contributions of others through relevant and meaningful </a:t>
            </a:r>
            <a:r>
              <a:rPr lang="en-US" sz="1900" dirty="0" smtClean="0"/>
              <a:t>responses/ questions.</a:t>
            </a:r>
            <a:endParaRPr lang="en-US" sz="1900" dirty="0"/>
          </a:p>
          <a:p>
            <a:pPr>
              <a:buFont typeface="Wingdings 2" panose="05020102010507070707" pitchFamily="18" charset="2"/>
              <a:buChar char="²"/>
            </a:pPr>
            <a:endParaRPr lang="en-US" dirty="0" smtClean="0"/>
          </a:p>
          <a:p>
            <a:endParaRPr lang="en-US" dirty="0" smtClean="0"/>
          </a:p>
          <a:p>
            <a:endParaRPr lang="en-US" sz="3200" dirty="0">
              <a:latin typeface="Aharoni" panose="02010803020104030203" pitchFamily="2" charset="-79"/>
              <a:cs typeface="Aharoni" panose="02010803020104030203" pitchFamily="2" charset="-79"/>
            </a:endParaRPr>
          </a:p>
        </p:txBody>
      </p:sp>
      <p:sp>
        <p:nvSpPr>
          <p:cNvPr id="4" name="Rectangle 3"/>
          <p:cNvSpPr/>
          <p:nvPr/>
        </p:nvSpPr>
        <p:spPr>
          <a:xfrm>
            <a:off x="3066425" y="5214554"/>
            <a:ext cx="5878283" cy="1077218"/>
          </a:xfrm>
          <a:prstGeom prst="rect">
            <a:avLst/>
          </a:prstGeom>
          <a:ln w="38100">
            <a:solidFill>
              <a:srgbClr val="00B050"/>
            </a:solidFill>
            <a:prstDash val="lgDashDotDot"/>
          </a:ln>
        </p:spPr>
        <p:txBody>
          <a:bodyPr wrap="square">
            <a:spAutoFit/>
          </a:bodyPr>
          <a:lstStyle/>
          <a:p>
            <a:pPr algn="ctr"/>
            <a:r>
              <a:rPr lang="en-US" sz="3200" b="1" dirty="0">
                <a:latin typeface="Aharoni" panose="02010803020104030203" pitchFamily="2" charset="-79"/>
                <a:cs typeface="Aharoni" panose="02010803020104030203" pitchFamily="2" charset="-79"/>
              </a:rPr>
              <a:t>Effective questioning puts learning ahead of activities</a:t>
            </a:r>
            <a:r>
              <a:rPr lang="en-US" dirty="0"/>
              <a:t>.</a:t>
            </a:r>
          </a:p>
        </p:txBody>
      </p:sp>
    </p:spTree>
    <p:extLst>
      <p:ext uri="{BB962C8B-B14F-4D97-AF65-F5344CB8AC3E}">
        <p14:creationId xmlns:p14="http://schemas.microsoft.com/office/powerpoint/2010/main" val="1634618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7402" y="104898"/>
            <a:ext cx="940778" cy="5385593"/>
          </a:xfrm>
        </p:spPr>
        <p:txBody>
          <a:bodyPr vert="wordArtVert"/>
          <a:lstStyle/>
          <a:p>
            <a:pPr algn="ctr"/>
            <a:r>
              <a:rPr lang="en-US" dirty="0">
                <a:solidFill>
                  <a:srgbClr val="00B050"/>
                </a:solidFill>
              </a:rPr>
              <a:t>Questioning </a:t>
            </a:r>
            <a:r>
              <a:rPr lang="en-US" dirty="0" smtClean="0">
                <a:solidFill>
                  <a:srgbClr val="00B050"/>
                </a:solidFill>
              </a:rPr>
              <a:t>resources</a:t>
            </a:r>
            <a:endParaRPr lang="en-US" dirty="0">
              <a:solidFill>
                <a:srgbClr val="00B050"/>
              </a:solidFill>
            </a:endParaRPr>
          </a:p>
        </p:txBody>
      </p:sp>
      <p:sp>
        <p:nvSpPr>
          <p:cNvPr id="8" name="Content Placeholder 7"/>
          <p:cNvSpPr>
            <a:spLocks noGrp="1"/>
          </p:cNvSpPr>
          <p:nvPr>
            <p:ph idx="1"/>
          </p:nvPr>
        </p:nvSpPr>
        <p:spPr>
          <a:xfrm>
            <a:off x="1420837" y="215106"/>
            <a:ext cx="7520940" cy="6506308"/>
          </a:xfrm>
          <a:ln w="38100">
            <a:solidFill>
              <a:srgbClr val="00B050"/>
            </a:solidFill>
          </a:ln>
        </p:spPr>
        <p:txBody>
          <a:bodyPr>
            <a:noAutofit/>
          </a:bodyPr>
          <a:lstStyle/>
          <a:p>
            <a:pPr marL="0" indent="0"/>
            <a:r>
              <a:rPr lang="en-US" sz="1200" dirty="0" smtClean="0">
                <a:solidFill>
                  <a:srgbClr val="00B050"/>
                </a:solidFill>
              </a:rPr>
              <a:t>1.  Corwin- High Impact Instruction:  Video 2.1– Wendy </a:t>
            </a:r>
            <a:r>
              <a:rPr lang="en-US" sz="1200" dirty="0" err="1" smtClean="0">
                <a:solidFill>
                  <a:srgbClr val="00B050"/>
                </a:solidFill>
              </a:rPr>
              <a:t>Hopf</a:t>
            </a:r>
            <a:r>
              <a:rPr lang="en-US" sz="1200" dirty="0" smtClean="0">
                <a:solidFill>
                  <a:srgbClr val="00B050"/>
                </a:solidFill>
              </a:rPr>
              <a:t>-  Content Planning–  </a:t>
            </a:r>
          </a:p>
          <a:p>
            <a:pPr marL="0" indent="0" algn="r"/>
            <a:r>
              <a:rPr lang="en-US" sz="1200" dirty="0" smtClean="0"/>
              <a:t>http</a:t>
            </a:r>
            <a:r>
              <a:rPr lang="en-US" sz="1200" dirty="0"/>
              <a:t>://www.corwin.com/highimpactinstruction/videos.htm</a:t>
            </a:r>
          </a:p>
          <a:p>
            <a:r>
              <a:rPr lang="en-US" sz="1200" dirty="0" smtClean="0">
                <a:solidFill>
                  <a:srgbClr val="00B050"/>
                </a:solidFill>
              </a:rPr>
              <a:t>2. </a:t>
            </a:r>
            <a:r>
              <a:rPr lang="en-US" sz="1200" dirty="0">
                <a:solidFill>
                  <a:srgbClr val="00B050"/>
                </a:solidFill>
              </a:rPr>
              <a:t>Corwin- High Impact Instruction: </a:t>
            </a:r>
            <a:r>
              <a:rPr lang="en-US" sz="1200" dirty="0" smtClean="0">
                <a:solidFill>
                  <a:srgbClr val="00B050"/>
                </a:solidFill>
              </a:rPr>
              <a:t>Video 3.1--  Chris </a:t>
            </a:r>
            <a:r>
              <a:rPr lang="en-US" sz="1200" dirty="0" err="1" smtClean="0">
                <a:solidFill>
                  <a:srgbClr val="00B050"/>
                </a:solidFill>
              </a:rPr>
              <a:t>Korinek</a:t>
            </a:r>
            <a:r>
              <a:rPr lang="en-US" sz="1200" dirty="0" smtClean="0">
                <a:solidFill>
                  <a:srgbClr val="00B050"/>
                </a:solidFill>
              </a:rPr>
              <a:t>- Talks about questions</a:t>
            </a:r>
          </a:p>
          <a:p>
            <a:pPr algn="r"/>
            <a:r>
              <a:rPr lang="en-US" sz="1200" dirty="0">
                <a:hlinkClick r:id="rId2"/>
              </a:rPr>
              <a:t>http://</a:t>
            </a:r>
            <a:r>
              <a:rPr lang="en-US" sz="1200" dirty="0" smtClean="0">
                <a:hlinkClick r:id="rId2"/>
              </a:rPr>
              <a:t>www.corwin.com/highimpactinstruction/videos.htm</a:t>
            </a:r>
            <a:endParaRPr lang="en-US" sz="1200" dirty="0" smtClean="0"/>
          </a:p>
          <a:p>
            <a:r>
              <a:rPr lang="en-US" sz="1200" dirty="0" smtClean="0">
                <a:solidFill>
                  <a:srgbClr val="00B050"/>
                </a:solidFill>
              </a:rPr>
              <a:t>3. </a:t>
            </a:r>
            <a:r>
              <a:rPr lang="en-US" sz="1200" dirty="0">
                <a:solidFill>
                  <a:srgbClr val="00B050"/>
                </a:solidFill>
              </a:rPr>
              <a:t>Corwin- High Impact Instruction: Video 5</a:t>
            </a:r>
            <a:r>
              <a:rPr lang="en-US" sz="1200" dirty="0" smtClean="0">
                <a:solidFill>
                  <a:srgbClr val="00B050"/>
                </a:solidFill>
              </a:rPr>
              <a:t>.1-</a:t>
            </a:r>
            <a:r>
              <a:rPr lang="en-US" sz="1200" dirty="0">
                <a:solidFill>
                  <a:srgbClr val="00B050"/>
                </a:solidFill>
              </a:rPr>
              <a:t>-  </a:t>
            </a:r>
            <a:r>
              <a:rPr lang="en-US" sz="1200" dirty="0" smtClean="0">
                <a:solidFill>
                  <a:srgbClr val="00B050"/>
                </a:solidFill>
              </a:rPr>
              <a:t>Wendy </a:t>
            </a:r>
            <a:r>
              <a:rPr lang="en-US" sz="1200" dirty="0" err="1" smtClean="0">
                <a:solidFill>
                  <a:srgbClr val="00B050"/>
                </a:solidFill>
              </a:rPr>
              <a:t>Hopf</a:t>
            </a:r>
            <a:r>
              <a:rPr lang="en-US" sz="1200" dirty="0" smtClean="0">
                <a:solidFill>
                  <a:srgbClr val="00B050"/>
                </a:solidFill>
              </a:rPr>
              <a:t>– Thinking Prompts</a:t>
            </a:r>
            <a:endParaRPr lang="en-US" sz="1200" dirty="0">
              <a:solidFill>
                <a:srgbClr val="00B050"/>
              </a:solidFill>
            </a:endParaRPr>
          </a:p>
          <a:p>
            <a:pPr algn="r"/>
            <a:r>
              <a:rPr lang="en-US" sz="1200" dirty="0"/>
              <a:t>http://www.corwin.com/highimpactinstruction/videos.htm</a:t>
            </a:r>
          </a:p>
          <a:p>
            <a:r>
              <a:rPr lang="en-US" sz="1200" dirty="0" smtClean="0">
                <a:solidFill>
                  <a:srgbClr val="00B050"/>
                </a:solidFill>
              </a:rPr>
              <a:t>4.  </a:t>
            </a:r>
            <a:r>
              <a:rPr lang="en-US" sz="1200" u="sng" dirty="0" smtClean="0">
                <a:solidFill>
                  <a:srgbClr val="00B050"/>
                </a:solidFill>
              </a:rPr>
              <a:t>Checking </a:t>
            </a:r>
            <a:r>
              <a:rPr lang="en-US" sz="1200" u="sng" dirty="0">
                <a:solidFill>
                  <a:srgbClr val="00B050"/>
                </a:solidFill>
              </a:rPr>
              <a:t>in with Questions </a:t>
            </a:r>
            <a:r>
              <a:rPr lang="en-US" sz="1200" u="sng" dirty="0" smtClean="0">
                <a:solidFill>
                  <a:srgbClr val="00B050"/>
                </a:solidFill>
              </a:rPr>
              <a:t>Video-</a:t>
            </a:r>
            <a:r>
              <a:rPr lang="en-US" sz="1200" dirty="0" smtClean="0">
                <a:solidFill>
                  <a:srgbClr val="00B050"/>
                </a:solidFill>
              </a:rPr>
              <a:t>-  </a:t>
            </a:r>
            <a:r>
              <a:rPr lang="en-US" sz="1100" dirty="0" smtClean="0">
                <a:solidFill>
                  <a:srgbClr val="00B050"/>
                </a:solidFill>
              </a:rPr>
              <a:t>Keep </a:t>
            </a:r>
            <a:r>
              <a:rPr lang="en-US" sz="1100" dirty="0">
                <a:solidFill>
                  <a:srgbClr val="00B050"/>
                </a:solidFill>
              </a:rPr>
              <a:t>asking your students the right questions. If you continually ask students questions, you can check their level of understanding and if they are ready to move on to the next task or concept</a:t>
            </a:r>
            <a:r>
              <a:rPr lang="en-US" sz="1100" dirty="0" smtClean="0">
                <a:solidFill>
                  <a:srgbClr val="00B050"/>
                </a:solidFill>
              </a:rPr>
              <a:t>.</a:t>
            </a:r>
            <a:r>
              <a:rPr lang="en-US" sz="1200" dirty="0" smtClean="0">
                <a:solidFill>
                  <a:srgbClr val="00B050"/>
                </a:solidFill>
              </a:rPr>
              <a:t>				</a:t>
            </a:r>
            <a:r>
              <a:rPr lang="en-US" sz="1200" u="sng" dirty="0" smtClean="0">
                <a:hlinkClick r:id="rId3"/>
              </a:rPr>
              <a:t>https</a:t>
            </a:r>
            <a:r>
              <a:rPr lang="en-US" sz="1200" u="sng" dirty="0">
                <a:hlinkClick r:id="rId3"/>
              </a:rPr>
              <a:t>://www.teachingchannel.org/videos/checking-in-with-questions</a:t>
            </a:r>
            <a:r>
              <a:rPr lang="en-US" sz="1200" dirty="0"/>
              <a:t> </a:t>
            </a:r>
          </a:p>
          <a:p>
            <a:r>
              <a:rPr lang="en-US" sz="1200" dirty="0" smtClean="0">
                <a:solidFill>
                  <a:srgbClr val="00B050"/>
                </a:solidFill>
              </a:rPr>
              <a:t>5.  </a:t>
            </a:r>
            <a:r>
              <a:rPr lang="en-US" sz="1200" u="sng" dirty="0" smtClean="0">
                <a:solidFill>
                  <a:srgbClr val="00B050"/>
                </a:solidFill>
              </a:rPr>
              <a:t>Writing </a:t>
            </a:r>
            <a:r>
              <a:rPr lang="en-US" sz="1200" u="sng" dirty="0">
                <a:solidFill>
                  <a:srgbClr val="00B050"/>
                </a:solidFill>
              </a:rPr>
              <a:t>Higher Order </a:t>
            </a:r>
            <a:r>
              <a:rPr lang="en-US" sz="1200" u="sng" dirty="0" smtClean="0">
                <a:solidFill>
                  <a:srgbClr val="00B050"/>
                </a:solidFill>
              </a:rPr>
              <a:t>Questions-</a:t>
            </a:r>
            <a:r>
              <a:rPr lang="en-US" sz="1200" dirty="0" smtClean="0">
                <a:solidFill>
                  <a:srgbClr val="00B050"/>
                </a:solidFill>
              </a:rPr>
              <a:t>-  </a:t>
            </a:r>
            <a:r>
              <a:rPr lang="en-US" sz="1100" dirty="0" smtClean="0">
                <a:solidFill>
                  <a:srgbClr val="00B050"/>
                </a:solidFill>
              </a:rPr>
              <a:t>Having </a:t>
            </a:r>
            <a:r>
              <a:rPr lang="en-US" sz="1100" dirty="0">
                <a:solidFill>
                  <a:srgbClr val="00B050"/>
                </a:solidFill>
              </a:rPr>
              <a:t>students develop better questions, or even higher order questions, allows for a deeper understanding of a subject. Watch as Ms. Francisco uses a variety of strategies to encourage higher order questioning from her students</a:t>
            </a:r>
            <a:r>
              <a:rPr lang="en-US" sz="1100" dirty="0" smtClean="0">
                <a:solidFill>
                  <a:srgbClr val="00B050"/>
                </a:solidFill>
              </a:rPr>
              <a:t>.</a:t>
            </a:r>
            <a:r>
              <a:rPr lang="en-US" sz="1200" dirty="0" smtClean="0"/>
              <a:t>	</a:t>
            </a:r>
            <a:r>
              <a:rPr lang="en-US" sz="1200" u="sng" dirty="0" smtClean="0">
                <a:hlinkClick r:id="rId4"/>
              </a:rPr>
              <a:t>https</a:t>
            </a:r>
            <a:r>
              <a:rPr lang="en-US" sz="1200" u="sng" dirty="0">
                <a:hlinkClick r:id="rId4"/>
              </a:rPr>
              <a:t>://www.teachingchannel.org/videos/developing-better-questions</a:t>
            </a:r>
            <a:r>
              <a:rPr lang="en-US" sz="1200" dirty="0"/>
              <a:t> </a:t>
            </a:r>
          </a:p>
          <a:p>
            <a:r>
              <a:rPr lang="en-US" sz="1200" dirty="0" smtClean="0">
                <a:solidFill>
                  <a:srgbClr val="00B050"/>
                </a:solidFill>
              </a:rPr>
              <a:t>6.  </a:t>
            </a:r>
            <a:r>
              <a:rPr lang="en-US" sz="1200" u="sng" dirty="0" smtClean="0">
                <a:solidFill>
                  <a:srgbClr val="00B050"/>
                </a:solidFill>
              </a:rPr>
              <a:t>Designing </a:t>
            </a:r>
            <a:r>
              <a:rPr lang="en-US" sz="1200" u="sng" dirty="0">
                <a:solidFill>
                  <a:srgbClr val="00B050"/>
                </a:solidFill>
              </a:rPr>
              <a:t>Leveled Questions</a:t>
            </a:r>
            <a:r>
              <a:rPr lang="en-US" sz="1200" dirty="0">
                <a:solidFill>
                  <a:srgbClr val="00B050"/>
                </a:solidFill>
              </a:rPr>
              <a:t> </a:t>
            </a:r>
            <a:r>
              <a:rPr lang="en-US" sz="1200" dirty="0" smtClean="0">
                <a:solidFill>
                  <a:srgbClr val="00B050"/>
                </a:solidFill>
              </a:rPr>
              <a:t>--  When </a:t>
            </a:r>
            <a:r>
              <a:rPr lang="en-US" sz="1200" dirty="0">
                <a:solidFill>
                  <a:srgbClr val="00B050"/>
                </a:solidFill>
              </a:rPr>
              <a:t>teachers take time to design good questions for their students that consider learning goals, student understanding improves. Watch one teacher discuss how she designs questions for her classroom</a:t>
            </a:r>
            <a:r>
              <a:rPr lang="en-US" sz="1200" dirty="0" smtClean="0">
                <a:solidFill>
                  <a:srgbClr val="00B050"/>
                </a:solidFill>
              </a:rPr>
              <a:t>.	</a:t>
            </a:r>
            <a:r>
              <a:rPr lang="en-US" sz="1200" u="sng" dirty="0" smtClean="0">
                <a:hlinkClick r:id="rId5"/>
              </a:rPr>
              <a:t>https</a:t>
            </a:r>
            <a:r>
              <a:rPr lang="en-US" sz="1200" u="sng" dirty="0">
                <a:hlinkClick r:id="rId5"/>
              </a:rPr>
              <a:t>://www.teachingchannel.org/videos/designing-questions</a:t>
            </a:r>
            <a:r>
              <a:rPr lang="en-US" sz="1200" dirty="0"/>
              <a:t> </a:t>
            </a:r>
          </a:p>
          <a:p>
            <a:r>
              <a:rPr lang="en-US" sz="1200" dirty="0" smtClean="0">
                <a:solidFill>
                  <a:srgbClr val="00B050"/>
                </a:solidFill>
              </a:rPr>
              <a:t>7.  </a:t>
            </a:r>
            <a:r>
              <a:rPr lang="en-US" sz="1200" u="sng" dirty="0" smtClean="0">
                <a:solidFill>
                  <a:srgbClr val="00B050"/>
                </a:solidFill>
              </a:rPr>
              <a:t>Using </a:t>
            </a:r>
            <a:r>
              <a:rPr lang="en-US" sz="1200" u="sng" dirty="0">
                <a:solidFill>
                  <a:srgbClr val="00B050"/>
                </a:solidFill>
              </a:rPr>
              <a:t>Questioning to Develop Understanding</a:t>
            </a:r>
            <a:r>
              <a:rPr lang="en-US" sz="1200" dirty="0">
                <a:solidFill>
                  <a:srgbClr val="00B050"/>
                </a:solidFill>
              </a:rPr>
              <a:t> </a:t>
            </a:r>
            <a:r>
              <a:rPr lang="en-US" sz="1200" dirty="0" smtClean="0">
                <a:solidFill>
                  <a:srgbClr val="00B050"/>
                </a:solidFill>
              </a:rPr>
              <a:t>--  Develop </a:t>
            </a:r>
            <a:r>
              <a:rPr lang="en-US" sz="1200" dirty="0">
                <a:solidFill>
                  <a:srgbClr val="00B050"/>
                </a:solidFill>
              </a:rPr>
              <a:t>effective questioning techniques for your lessons. Teachers can assess understanding and lead students to find answers on their own with effective questioning strategies</a:t>
            </a:r>
            <a:r>
              <a:rPr lang="en-US" sz="1200" dirty="0" smtClean="0">
                <a:solidFill>
                  <a:srgbClr val="00B050"/>
                </a:solidFill>
              </a:rPr>
              <a:t>.		</a:t>
            </a:r>
            <a:r>
              <a:rPr lang="en-US" sz="1200" u="sng" dirty="0" smtClean="0">
                <a:hlinkClick r:id="rId6"/>
              </a:rPr>
              <a:t>https</a:t>
            </a:r>
            <a:r>
              <a:rPr lang="en-US" sz="1200" u="sng" dirty="0">
                <a:hlinkClick r:id="rId6"/>
              </a:rPr>
              <a:t>://www.teachingchannel.org/videos/questioning-in-the-classroom</a:t>
            </a:r>
            <a:r>
              <a:rPr lang="en-US" sz="1200" dirty="0"/>
              <a:t> </a:t>
            </a:r>
          </a:p>
          <a:p>
            <a:r>
              <a:rPr lang="en-US" sz="1200" dirty="0" smtClean="0">
                <a:solidFill>
                  <a:srgbClr val="00B050"/>
                </a:solidFill>
              </a:rPr>
              <a:t>8.  </a:t>
            </a:r>
            <a:r>
              <a:rPr lang="en-US" sz="1200" u="sng" dirty="0" smtClean="0">
                <a:solidFill>
                  <a:srgbClr val="00B050"/>
                </a:solidFill>
              </a:rPr>
              <a:t>The </a:t>
            </a:r>
            <a:r>
              <a:rPr lang="en-US" sz="1200" u="sng" dirty="0">
                <a:solidFill>
                  <a:srgbClr val="00B050"/>
                </a:solidFill>
              </a:rPr>
              <a:t>Power of Effective </a:t>
            </a:r>
            <a:r>
              <a:rPr lang="en-US" sz="1200" u="sng" dirty="0" smtClean="0">
                <a:solidFill>
                  <a:srgbClr val="00B050"/>
                </a:solidFill>
              </a:rPr>
              <a:t>Questioning</a:t>
            </a:r>
            <a:r>
              <a:rPr lang="en-US" sz="1200" dirty="0" smtClean="0">
                <a:solidFill>
                  <a:srgbClr val="00B050"/>
                </a:solidFill>
              </a:rPr>
              <a:t>.--  </a:t>
            </a:r>
            <a:r>
              <a:rPr lang="en-US" sz="1200" dirty="0" smtClean="0"/>
              <a:t>	</a:t>
            </a:r>
            <a:r>
              <a:rPr lang="en-US" sz="1200" dirty="0" smtClean="0">
                <a:hlinkClick r:id="rId7"/>
              </a:rPr>
              <a:t>https</a:t>
            </a:r>
            <a:r>
              <a:rPr lang="en-US" sz="1200" dirty="0">
                <a:hlinkClick r:id="rId7"/>
              </a:rPr>
              <a:t>://www.youtube.com/watch?v=1dO0dO__</a:t>
            </a:r>
            <a:r>
              <a:rPr lang="en-US" sz="1200" dirty="0" smtClean="0">
                <a:hlinkClick r:id="rId7"/>
              </a:rPr>
              <a:t>wmE</a:t>
            </a:r>
            <a:r>
              <a:rPr lang="en-US" sz="1200" dirty="0" smtClean="0"/>
              <a:t>  </a:t>
            </a:r>
          </a:p>
          <a:p>
            <a:pPr marL="0" indent="0"/>
            <a:r>
              <a:rPr lang="en-US" sz="1200" dirty="0" smtClean="0">
                <a:solidFill>
                  <a:srgbClr val="00B050"/>
                </a:solidFill>
              </a:rPr>
              <a:t>9.  </a:t>
            </a:r>
            <a:r>
              <a:rPr lang="en-US" sz="1200" u="sng" dirty="0" smtClean="0">
                <a:solidFill>
                  <a:srgbClr val="00B050"/>
                </a:solidFill>
              </a:rPr>
              <a:t>Questioning </a:t>
            </a:r>
            <a:r>
              <a:rPr lang="en-US" sz="1200" u="sng" dirty="0">
                <a:solidFill>
                  <a:srgbClr val="00B050"/>
                </a:solidFill>
              </a:rPr>
              <a:t>and Discussion </a:t>
            </a:r>
            <a:r>
              <a:rPr lang="en-US" sz="1200" u="sng" dirty="0" smtClean="0">
                <a:solidFill>
                  <a:srgbClr val="00B050"/>
                </a:solidFill>
              </a:rPr>
              <a:t>Techniques </a:t>
            </a:r>
            <a:r>
              <a:rPr lang="en-US" sz="1200" u="sng" dirty="0">
                <a:solidFill>
                  <a:srgbClr val="00B050"/>
                </a:solidFill>
              </a:rPr>
              <a:t>for the learner centered </a:t>
            </a:r>
            <a:r>
              <a:rPr lang="en-US" sz="1200" u="sng" dirty="0" smtClean="0">
                <a:solidFill>
                  <a:srgbClr val="00B050"/>
                </a:solidFill>
              </a:rPr>
              <a:t>classroom-</a:t>
            </a:r>
            <a:r>
              <a:rPr lang="en-US" sz="1200" dirty="0" smtClean="0">
                <a:solidFill>
                  <a:srgbClr val="00B050"/>
                </a:solidFill>
              </a:rPr>
              <a:t>-  </a:t>
            </a:r>
            <a:endParaRPr lang="en-US" sz="1200" dirty="0">
              <a:solidFill>
                <a:srgbClr val="00B050"/>
              </a:solidFill>
            </a:endParaRPr>
          </a:p>
          <a:p>
            <a:pPr marL="0" indent="0" algn="r"/>
            <a:r>
              <a:rPr lang="en-US" sz="1200" dirty="0" smtClean="0"/>
              <a:t> </a:t>
            </a:r>
            <a:r>
              <a:rPr lang="en-US" sz="1200" dirty="0" smtClean="0">
                <a:hlinkClick r:id="rId8"/>
              </a:rPr>
              <a:t>https</a:t>
            </a:r>
            <a:r>
              <a:rPr lang="en-US" sz="1200" dirty="0">
                <a:hlinkClick r:id="rId8"/>
              </a:rPr>
              <a:t>://</a:t>
            </a:r>
            <a:r>
              <a:rPr lang="en-US" sz="1200" dirty="0" smtClean="0">
                <a:hlinkClick r:id="rId8"/>
              </a:rPr>
              <a:t>www.youtube.com/watch?v=y1QVIcDsnEg</a:t>
            </a:r>
            <a:r>
              <a:rPr lang="en-US" sz="1200" dirty="0" smtClean="0"/>
              <a:t>  </a:t>
            </a:r>
          </a:p>
          <a:p>
            <a:r>
              <a:rPr lang="en-US" sz="1200" dirty="0" smtClean="0">
                <a:solidFill>
                  <a:srgbClr val="00B050"/>
                </a:solidFill>
              </a:rPr>
              <a:t>10.  </a:t>
            </a:r>
            <a:r>
              <a:rPr lang="en-US" sz="1200" u="sng" dirty="0" smtClean="0">
                <a:solidFill>
                  <a:srgbClr val="00B050"/>
                </a:solidFill>
              </a:rPr>
              <a:t>Questions </a:t>
            </a:r>
            <a:r>
              <a:rPr lang="en-US" sz="1200" u="sng" dirty="0">
                <a:solidFill>
                  <a:srgbClr val="00B050"/>
                </a:solidFill>
              </a:rPr>
              <a:t>in the </a:t>
            </a:r>
            <a:r>
              <a:rPr lang="en-US" sz="1200" u="sng" dirty="0" smtClean="0">
                <a:solidFill>
                  <a:srgbClr val="00B050"/>
                </a:solidFill>
              </a:rPr>
              <a:t>Classroom</a:t>
            </a:r>
            <a:r>
              <a:rPr lang="en-US" sz="1200" dirty="0" smtClean="0">
                <a:solidFill>
                  <a:srgbClr val="00B050"/>
                </a:solidFill>
              </a:rPr>
              <a:t>--  </a:t>
            </a:r>
            <a:r>
              <a:rPr lang="en-US" sz="1200" dirty="0" smtClean="0">
                <a:hlinkClick r:id="rId9"/>
              </a:rPr>
              <a:t>https</a:t>
            </a:r>
            <a:r>
              <a:rPr lang="en-US" sz="1200" dirty="0">
                <a:hlinkClick r:id="rId9"/>
              </a:rPr>
              <a:t>://</a:t>
            </a:r>
            <a:r>
              <a:rPr lang="en-US" sz="1200" dirty="0" smtClean="0">
                <a:hlinkClick r:id="rId9"/>
              </a:rPr>
              <a:t>www.youtube.com/watch?v=uxomuepN38o</a:t>
            </a:r>
            <a:r>
              <a:rPr lang="en-US" sz="1200" dirty="0" smtClean="0"/>
              <a:t>   </a:t>
            </a:r>
          </a:p>
          <a:p>
            <a:r>
              <a:rPr lang="en-US" sz="1200" dirty="0" smtClean="0">
                <a:solidFill>
                  <a:srgbClr val="00B050"/>
                </a:solidFill>
              </a:rPr>
              <a:t>11.  </a:t>
            </a:r>
            <a:r>
              <a:rPr lang="en-US" sz="1200" u="sng" dirty="0" smtClean="0">
                <a:solidFill>
                  <a:srgbClr val="00B050"/>
                </a:solidFill>
              </a:rPr>
              <a:t>Corwin- High Impact Instruction Toolkit:  </a:t>
            </a:r>
            <a:r>
              <a:rPr lang="en-US" sz="1200" dirty="0" smtClean="0">
                <a:solidFill>
                  <a:srgbClr val="00B050"/>
                </a:solidFill>
              </a:rPr>
              <a:t>- </a:t>
            </a:r>
            <a:r>
              <a:rPr lang="en-US" sz="1200" dirty="0" smtClean="0"/>
              <a:t>http</a:t>
            </a:r>
            <a:r>
              <a:rPr lang="en-US" sz="1200" dirty="0"/>
              <a:t>://www.corwin.com/highimpactinstruction/toolkit.htm</a:t>
            </a:r>
            <a:endParaRPr lang="en-US" sz="1200" dirty="0" smtClean="0"/>
          </a:p>
          <a:p>
            <a:r>
              <a:rPr lang="en-US" sz="1200" dirty="0" smtClean="0"/>
              <a:t>- Figure 2.1 How to Create Guiding Questions	- Figure 4.17 Learning Map and Guided Questions</a:t>
            </a:r>
          </a:p>
          <a:p>
            <a:r>
              <a:rPr lang="en-US" sz="1200" dirty="0" smtClean="0"/>
              <a:t>- Resource:  Attributes of Eff. Thinking Prompts </a:t>
            </a:r>
            <a:r>
              <a:rPr lang="en-US" sz="1200" dirty="0" err="1" smtClean="0"/>
              <a:t>Cklist</a:t>
            </a:r>
            <a:r>
              <a:rPr lang="en-US" sz="1200" dirty="0" smtClean="0"/>
              <a:t>	- Figure 4.21 Daily Use of Learning Map/Guided Ques.</a:t>
            </a:r>
          </a:p>
          <a:p>
            <a:endParaRPr lang="en-US" sz="1200" dirty="0">
              <a:solidFill>
                <a:srgbClr val="00B050"/>
              </a:solidFill>
            </a:endParaRPr>
          </a:p>
        </p:txBody>
      </p:sp>
      <p:sp>
        <p:nvSpPr>
          <p:cNvPr id="2" name="TextBox 1"/>
          <p:cNvSpPr txBox="1"/>
          <p:nvPr/>
        </p:nvSpPr>
        <p:spPr>
          <a:xfrm>
            <a:off x="175845" y="5508075"/>
            <a:ext cx="1169377" cy="1200329"/>
          </a:xfrm>
          <a:prstGeom prst="rect">
            <a:avLst/>
          </a:prstGeom>
          <a:noFill/>
        </p:spPr>
        <p:txBody>
          <a:bodyPr wrap="square" rtlCol="0">
            <a:spAutoFit/>
          </a:bodyPr>
          <a:lstStyle/>
          <a:p>
            <a:r>
              <a:rPr lang="en-US" sz="1200" dirty="0" smtClean="0">
                <a:solidFill>
                  <a:srgbClr val="00B050"/>
                </a:solidFill>
              </a:rPr>
              <a:t>Copy and paste the URL into an Internet browser to view resource.</a:t>
            </a:r>
            <a:endParaRPr lang="en-US" sz="1200" dirty="0">
              <a:solidFill>
                <a:srgbClr val="00B050"/>
              </a:solidFill>
            </a:endParaRPr>
          </a:p>
        </p:txBody>
      </p:sp>
    </p:spTree>
    <p:extLst>
      <p:ext uri="{BB962C8B-B14F-4D97-AF65-F5344CB8AC3E}">
        <p14:creationId xmlns:p14="http://schemas.microsoft.com/office/powerpoint/2010/main" val="1302407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Rigor Template">
      <a:dk1>
        <a:srgbClr val="000000"/>
      </a:dk1>
      <a:lt1>
        <a:srgbClr val="FFFFFF"/>
      </a:lt1>
      <a:dk2>
        <a:srgbClr val="434342"/>
      </a:dk2>
      <a:lt2>
        <a:srgbClr val="CDD7D9"/>
      </a:lt2>
      <a:accent1>
        <a:srgbClr val="797B7E"/>
      </a:accent1>
      <a:accent2>
        <a:srgbClr val="000000"/>
      </a:accent2>
      <a:accent3>
        <a:srgbClr val="0070C0"/>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919</TotalTime>
  <Words>1701</Words>
  <Application>Microsoft Office PowerPoint</Application>
  <PresentationFormat>On-screen Show (4:3)</PresentationFormat>
  <Paragraphs>707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Classroom Rigor in Bracken County Schools</vt:lpstr>
      <vt:lpstr>PowerPoint Presentation</vt:lpstr>
      <vt:lpstr>Our Road to Rigor---    Our Question, Table &amp; Graph</vt:lpstr>
      <vt:lpstr>Our Road to Rigor---  Our observations</vt:lpstr>
      <vt:lpstr>Our Road to Rigor--- Our hops– District Hypothesis of Practice</vt:lpstr>
      <vt:lpstr>Our Road to Rigor---  Our Initial concern-- focus</vt:lpstr>
      <vt:lpstr>Bracken County rigor defined:</vt:lpstr>
      <vt:lpstr>questioning –how will I know I am successful?</vt:lpstr>
      <vt:lpstr>Questioning resources</vt:lpstr>
      <vt:lpstr>Planning and observation tool</vt:lpstr>
      <vt:lpstr>Engagement – how will I know I have it?</vt:lpstr>
      <vt:lpstr>engagement resources</vt:lpstr>
      <vt:lpstr>District team commitment:</vt:lpstr>
      <vt:lpstr>Moving forward:   </vt:lpstr>
      <vt:lpstr>After reviewing this Powerpoint and its examples, staff will participate by completing the task by November 24thby noon.</vt:lpstr>
    </vt:vector>
  </TitlesOfParts>
  <Company>NKCES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Rigor in Bracken County Schools</dc:title>
  <dc:creator>Vanessa Groneck</dc:creator>
  <cp:lastModifiedBy>Jefferson, Leah - Principal</cp:lastModifiedBy>
  <cp:revision>132</cp:revision>
  <cp:lastPrinted>2016-04-02T17:28:09Z</cp:lastPrinted>
  <dcterms:created xsi:type="dcterms:W3CDTF">2015-10-07T12:41:58Z</dcterms:created>
  <dcterms:modified xsi:type="dcterms:W3CDTF">2016-04-02T17:28:24Z</dcterms:modified>
</cp:coreProperties>
</file>