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23"/>
  </p:notesMasterIdLst>
  <p:handoutMasterIdLst>
    <p:handoutMasterId r:id="rId24"/>
  </p:handoutMasterIdLst>
  <p:sldIdLst>
    <p:sldId id="256" r:id="rId2"/>
    <p:sldId id="258" r:id="rId3"/>
    <p:sldId id="276" r:id="rId4"/>
    <p:sldId id="259" r:id="rId5"/>
    <p:sldId id="267" r:id="rId6"/>
    <p:sldId id="271" r:id="rId7"/>
    <p:sldId id="272" r:id="rId8"/>
    <p:sldId id="266" r:id="rId9"/>
    <p:sldId id="274" r:id="rId10"/>
    <p:sldId id="278" r:id="rId11"/>
    <p:sldId id="279" r:id="rId12"/>
    <p:sldId id="263" r:id="rId13"/>
    <p:sldId id="273" r:id="rId14"/>
    <p:sldId id="281" r:id="rId15"/>
    <p:sldId id="282" r:id="rId16"/>
    <p:sldId id="280" r:id="rId17"/>
    <p:sldId id="268" r:id="rId18"/>
    <p:sldId id="269" r:id="rId19"/>
    <p:sldId id="270" r:id="rId20"/>
    <p:sldId id="264" r:id="rId21"/>
    <p:sldId id="265"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555"/>
  </p:normalViewPr>
  <p:slideViewPr>
    <p:cSldViewPr snapToGrid="0">
      <p:cViewPr varScale="1">
        <p:scale>
          <a:sx n="60" d="100"/>
          <a:sy n="60" d="100"/>
        </p:scale>
        <p:origin x="96" y="105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8CFD402-0695-48FA-B580-F7AEC6E2B6EC}" type="datetimeFigureOut">
              <a:rPr lang="en-US" smtClean="0"/>
              <a:t>8/25/2025</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69DE253-22EF-49B5-9E0D-645EE118B707}" type="slidenum">
              <a:rPr lang="en-US" smtClean="0"/>
              <a:t>‹#›</a:t>
            </a:fld>
            <a:endParaRPr lang="en-US" dirty="0"/>
          </a:p>
        </p:txBody>
      </p:sp>
    </p:spTree>
    <p:extLst>
      <p:ext uri="{BB962C8B-B14F-4D97-AF65-F5344CB8AC3E}">
        <p14:creationId xmlns:p14="http://schemas.microsoft.com/office/powerpoint/2010/main" val="452021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AF12997-3CA0-4C4F-9A88-1CEC2C67706E}" type="datetimeFigureOut">
              <a:rPr lang="en-US" smtClean="0"/>
              <a:t>8/25/2025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B327613-7F9B-4CA3-B702-331330EF7C66}" type="slidenum">
              <a:rPr lang="en-US" smtClean="0"/>
              <a:t>‹#›</a:t>
            </a:fld>
            <a:endParaRPr lang="en-US"/>
          </a:p>
        </p:txBody>
      </p:sp>
    </p:spTree>
    <p:extLst>
      <p:ext uri="{BB962C8B-B14F-4D97-AF65-F5344CB8AC3E}">
        <p14:creationId xmlns:p14="http://schemas.microsoft.com/office/powerpoint/2010/main" val="313035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27613-7F9B-4CA3-B702-331330EF7C66}" type="slidenum">
              <a:rPr lang="en-US" smtClean="0"/>
              <a:t>1</a:t>
            </a:fld>
            <a:endParaRPr lang="en-US" dirty="0"/>
          </a:p>
        </p:txBody>
      </p:sp>
    </p:spTree>
    <p:extLst>
      <p:ext uri="{BB962C8B-B14F-4D97-AF65-F5344CB8AC3E}">
        <p14:creationId xmlns:p14="http://schemas.microsoft.com/office/powerpoint/2010/main" val="47586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27613-7F9B-4CA3-B702-331330EF7C66}" type="slidenum">
              <a:rPr lang="en-US" smtClean="0"/>
              <a:t>10</a:t>
            </a:fld>
            <a:endParaRPr lang="en-US" dirty="0"/>
          </a:p>
        </p:txBody>
      </p:sp>
    </p:spTree>
    <p:extLst>
      <p:ext uri="{BB962C8B-B14F-4D97-AF65-F5344CB8AC3E}">
        <p14:creationId xmlns:p14="http://schemas.microsoft.com/office/powerpoint/2010/main" val="365026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27613-7F9B-4CA3-B702-331330EF7C66}" type="slidenum">
              <a:rPr lang="en-US" smtClean="0"/>
              <a:t>12</a:t>
            </a:fld>
            <a:endParaRPr lang="en-US" dirty="0"/>
          </a:p>
        </p:txBody>
      </p:sp>
    </p:spTree>
    <p:extLst>
      <p:ext uri="{BB962C8B-B14F-4D97-AF65-F5344CB8AC3E}">
        <p14:creationId xmlns:p14="http://schemas.microsoft.com/office/powerpoint/2010/main" val="3108000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27613-7F9B-4CA3-B702-331330EF7C66}" type="slidenum">
              <a:rPr lang="en-US" smtClean="0"/>
              <a:t>13</a:t>
            </a:fld>
            <a:endParaRPr lang="en-US" dirty="0"/>
          </a:p>
        </p:txBody>
      </p:sp>
    </p:spTree>
    <p:extLst>
      <p:ext uri="{BB962C8B-B14F-4D97-AF65-F5344CB8AC3E}">
        <p14:creationId xmlns:p14="http://schemas.microsoft.com/office/powerpoint/2010/main" val="418046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27613-7F9B-4CA3-B702-331330EF7C66}" type="slidenum">
              <a:rPr lang="en-US" smtClean="0"/>
              <a:t>17</a:t>
            </a:fld>
            <a:endParaRPr lang="en-US" dirty="0"/>
          </a:p>
        </p:txBody>
      </p:sp>
    </p:spTree>
    <p:extLst>
      <p:ext uri="{BB962C8B-B14F-4D97-AF65-F5344CB8AC3E}">
        <p14:creationId xmlns:p14="http://schemas.microsoft.com/office/powerpoint/2010/main" val="234244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27613-7F9B-4CA3-B702-331330EF7C66}" type="slidenum">
              <a:rPr lang="en-US" smtClean="0"/>
              <a:t>18</a:t>
            </a:fld>
            <a:endParaRPr lang="en-US" dirty="0"/>
          </a:p>
        </p:txBody>
      </p:sp>
    </p:spTree>
    <p:extLst>
      <p:ext uri="{BB962C8B-B14F-4D97-AF65-F5344CB8AC3E}">
        <p14:creationId xmlns:p14="http://schemas.microsoft.com/office/powerpoint/2010/main" val="616118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27613-7F9B-4CA3-B702-331330EF7C66}" type="slidenum">
              <a:rPr lang="en-US" smtClean="0"/>
              <a:t>19</a:t>
            </a:fld>
            <a:endParaRPr lang="en-US" dirty="0"/>
          </a:p>
        </p:txBody>
      </p:sp>
    </p:spTree>
    <p:extLst>
      <p:ext uri="{BB962C8B-B14F-4D97-AF65-F5344CB8AC3E}">
        <p14:creationId xmlns:p14="http://schemas.microsoft.com/office/powerpoint/2010/main" val="254974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27613-7F9B-4CA3-B702-331330EF7C66}" type="slidenum">
              <a:rPr lang="en-US" smtClean="0"/>
              <a:t>20</a:t>
            </a:fld>
            <a:endParaRPr lang="en-US"/>
          </a:p>
        </p:txBody>
      </p:sp>
    </p:spTree>
    <p:extLst>
      <p:ext uri="{BB962C8B-B14F-4D97-AF65-F5344CB8AC3E}">
        <p14:creationId xmlns:p14="http://schemas.microsoft.com/office/powerpoint/2010/main" val="524053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27613-7F9B-4CA3-B702-331330EF7C66}" type="slidenum">
              <a:rPr lang="en-US" smtClean="0"/>
              <a:t>21</a:t>
            </a:fld>
            <a:endParaRPr lang="en-US"/>
          </a:p>
        </p:txBody>
      </p:sp>
    </p:spTree>
    <p:extLst>
      <p:ext uri="{BB962C8B-B14F-4D97-AF65-F5344CB8AC3E}">
        <p14:creationId xmlns:p14="http://schemas.microsoft.com/office/powerpoint/2010/main" val="54787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the meeting I have included an agenda for you to follow along throughout the meeting. The agenda covers all of the topics that will be discussed throughout the presentation.</a:t>
            </a:r>
          </a:p>
        </p:txBody>
      </p:sp>
      <p:sp>
        <p:nvSpPr>
          <p:cNvPr id="4" name="Slide Number Placeholder 3"/>
          <p:cNvSpPr>
            <a:spLocks noGrp="1"/>
          </p:cNvSpPr>
          <p:nvPr>
            <p:ph type="sldNum" sz="quarter" idx="10"/>
          </p:nvPr>
        </p:nvSpPr>
        <p:spPr/>
        <p:txBody>
          <a:bodyPr/>
          <a:lstStyle/>
          <a:p>
            <a:fld id="{9B327613-7F9B-4CA3-B702-331330EF7C66}" type="slidenum">
              <a:rPr lang="en-US" smtClean="0"/>
              <a:t>2</a:t>
            </a:fld>
            <a:endParaRPr lang="en-US" dirty="0"/>
          </a:p>
        </p:txBody>
      </p:sp>
    </p:spTree>
    <p:extLst>
      <p:ext uri="{BB962C8B-B14F-4D97-AF65-F5344CB8AC3E}">
        <p14:creationId xmlns:p14="http://schemas.microsoft.com/office/powerpoint/2010/main" val="392143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27613-7F9B-4CA3-B702-331330EF7C66}" type="slidenum">
              <a:rPr lang="en-US" smtClean="0"/>
              <a:t>3</a:t>
            </a:fld>
            <a:endParaRPr lang="en-US" dirty="0"/>
          </a:p>
        </p:txBody>
      </p:sp>
    </p:spTree>
    <p:extLst>
      <p:ext uri="{BB962C8B-B14F-4D97-AF65-F5344CB8AC3E}">
        <p14:creationId xmlns:p14="http://schemas.microsoft.com/office/powerpoint/2010/main" val="67525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27613-7F9B-4CA3-B702-331330EF7C66}" type="slidenum">
              <a:rPr lang="en-US" smtClean="0"/>
              <a:t>4</a:t>
            </a:fld>
            <a:endParaRPr lang="en-US" dirty="0"/>
          </a:p>
        </p:txBody>
      </p:sp>
    </p:spTree>
    <p:extLst>
      <p:ext uri="{BB962C8B-B14F-4D97-AF65-F5344CB8AC3E}">
        <p14:creationId xmlns:p14="http://schemas.microsoft.com/office/powerpoint/2010/main" val="162970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27613-7F9B-4CA3-B702-331330EF7C66}" type="slidenum">
              <a:rPr lang="en-US" smtClean="0"/>
              <a:t>5</a:t>
            </a:fld>
            <a:endParaRPr lang="en-US" dirty="0"/>
          </a:p>
        </p:txBody>
      </p:sp>
    </p:spTree>
    <p:extLst>
      <p:ext uri="{BB962C8B-B14F-4D97-AF65-F5344CB8AC3E}">
        <p14:creationId xmlns:p14="http://schemas.microsoft.com/office/powerpoint/2010/main" val="168070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27613-7F9B-4CA3-B702-331330EF7C66}" type="slidenum">
              <a:rPr lang="en-US" smtClean="0"/>
              <a:t>6</a:t>
            </a:fld>
            <a:endParaRPr lang="en-US" dirty="0"/>
          </a:p>
        </p:txBody>
      </p:sp>
    </p:spTree>
    <p:extLst>
      <p:ext uri="{BB962C8B-B14F-4D97-AF65-F5344CB8AC3E}">
        <p14:creationId xmlns:p14="http://schemas.microsoft.com/office/powerpoint/2010/main" val="10512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27613-7F9B-4CA3-B702-331330EF7C66}" type="slidenum">
              <a:rPr lang="en-US" smtClean="0"/>
              <a:t>7</a:t>
            </a:fld>
            <a:endParaRPr lang="en-US" dirty="0"/>
          </a:p>
        </p:txBody>
      </p:sp>
    </p:spTree>
    <p:extLst>
      <p:ext uri="{BB962C8B-B14F-4D97-AF65-F5344CB8AC3E}">
        <p14:creationId xmlns:p14="http://schemas.microsoft.com/office/powerpoint/2010/main" val="4275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27613-7F9B-4CA3-B702-331330EF7C66}" type="slidenum">
              <a:rPr lang="en-US" smtClean="0"/>
              <a:t>8</a:t>
            </a:fld>
            <a:endParaRPr lang="en-US" dirty="0"/>
          </a:p>
        </p:txBody>
      </p:sp>
    </p:spTree>
    <p:extLst>
      <p:ext uri="{BB962C8B-B14F-4D97-AF65-F5344CB8AC3E}">
        <p14:creationId xmlns:p14="http://schemas.microsoft.com/office/powerpoint/2010/main" val="49508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27613-7F9B-4CA3-B702-331330EF7C66}" type="slidenum">
              <a:rPr lang="en-US" smtClean="0"/>
              <a:t>9</a:t>
            </a:fld>
            <a:endParaRPr lang="en-US" dirty="0"/>
          </a:p>
        </p:txBody>
      </p:sp>
    </p:spTree>
    <p:extLst>
      <p:ext uri="{BB962C8B-B14F-4D97-AF65-F5344CB8AC3E}">
        <p14:creationId xmlns:p14="http://schemas.microsoft.com/office/powerpoint/2010/main" val="354566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94BA495-3C0A-4E5F-A843-D1A116A96A8D}" type="datetimeFigureOut">
              <a:rPr lang="en-US" smtClean="0"/>
              <a:t>8/25/2025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78C9D43-4CE7-4719-B473-73CC1E46D1BC}"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5209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4BA495-3C0A-4E5F-A843-D1A116A96A8D}" type="datetimeFigureOut">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8C9D43-4CE7-4719-B473-73CC1E46D1BC}" type="slidenum">
              <a:rPr lang="en-US" smtClean="0"/>
              <a:t>‹#›</a:t>
            </a:fld>
            <a:endParaRPr lang="en-US" dirty="0"/>
          </a:p>
        </p:txBody>
      </p:sp>
    </p:spTree>
    <p:extLst>
      <p:ext uri="{BB962C8B-B14F-4D97-AF65-F5344CB8AC3E}">
        <p14:creationId xmlns:p14="http://schemas.microsoft.com/office/powerpoint/2010/main" val="347478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4BA495-3C0A-4E5F-A843-D1A116A96A8D}" type="datetimeFigureOut">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8C9D43-4CE7-4719-B473-73CC1E46D1BC}" type="slidenum">
              <a:rPr lang="en-US" smtClean="0"/>
              <a:t>‹#›</a:t>
            </a:fld>
            <a:endParaRPr lang="en-US" dirty="0"/>
          </a:p>
        </p:txBody>
      </p:sp>
    </p:spTree>
    <p:extLst>
      <p:ext uri="{BB962C8B-B14F-4D97-AF65-F5344CB8AC3E}">
        <p14:creationId xmlns:p14="http://schemas.microsoft.com/office/powerpoint/2010/main" val="303299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4BA495-3C0A-4E5F-A843-D1A116A96A8D}" type="datetimeFigureOut">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8C9D43-4CE7-4719-B473-73CC1E46D1BC}" type="slidenum">
              <a:rPr lang="en-US" smtClean="0"/>
              <a:t>‹#›</a:t>
            </a:fld>
            <a:endParaRPr lang="en-US" dirty="0"/>
          </a:p>
        </p:txBody>
      </p:sp>
    </p:spTree>
    <p:extLst>
      <p:ext uri="{BB962C8B-B14F-4D97-AF65-F5344CB8AC3E}">
        <p14:creationId xmlns:p14="http://schemas.microsoft.com/office/powerpoint/2010/main" val="298433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94BA495-3C0A-4E5F-A843-D1A116A96A8D}" type="datetimeFigureOut">
              <a:rPr lang="en-US" smtClean="0"/>
              <a:t>8/25/2025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78C9D43-4CE7-4719-B473-73CC1E46D1BC}"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3827315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4BA495-3C0A-4E5F-A843-D1A116A96A8D}" type="datetimeFigureOut">
              <a:rPr lang="en-US" smtClean="0"/>
              <a:t>8/25/2025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8C9D43-4CE7-4719-B473-73CC1E46D1BC}" type="slidenum">
              <a:rPr lang="en-US" smtClean="0"/>
              <a:t>‹#›</a:t>
            </a:fld>
            <a:endParaRPr lang="en-US" dirty="0"/>
          </a:p>
        </p:txBody>
      </p:sp>
    </p:spTree>
    <p:extLst>
      <p:ext uri="{BB962C8B-B14F-4D97-AF65-F5344CB8AC3E}">
        <p14:creationId xmlns:p14="http://schemas.microsoft.com/office/powerpoint/2010/main" val="15134429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4BA495-3C0A-4E5F-A843-D1A116A96A8D}" type="datetimeFigureOut">
              <a:rPr lang="en-US" smtClean="0"/>
              <a:t>8/25/2025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8C9D43-4CE7-4719-B473-73CC1E46D1BC}" type="slidenum">
              <a:rPr lang="en-US" smtClean="0"/>
              <a:t>‹#›</a:t>
            </a:fld>
            <a:endParaRPr lang="en-US" dirty="0"/>
          </a:p>
        </p:txBody>
      </p:sp>
    </p:spTree>
    <p:extLst>
      <p:ext uri="{BB962C8B-B14F-4D97-AF65-F5344CB8AC3E}">
        <p14:creationId xmlns:p14="http://schemas.microsoft.com/office/powerpoint/2010/main" val="14149477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4BA495-3C0A-4E5F-A843-D1A116A96A8D}" type="datetimeFigureOut">
              <a:rPr lang="en-US" smtClean="0"/>
              <a:t>8/25/2025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C9D43-4CE7-4719-B473-73CC1E46D1BC}" type="slidenum">
              <a:rPr lang="en-US" smtClean="0"/>
              <a:t>‹#›</a:t>
            </a:fld>
            <a:endParaRPr lang="en-US" dirty="0"/>
          </a:p>
        </p:txBody>
      </p:sp>
    </p:spTree>
    <p:extLst>
      <p:ext uri="{BB962C8B-B14F-4D97-AF65-F5344CB8AC3E}">
        <p14:creationId xmlns:p14="http://schemas.microsoft.com/office/powerpoint/2010/main" val="335968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BA495-3C0A-4E5F-A843-D1A116A96A8D}" type="datetimeFigureOut">
              <a:rPr lang="en-US" smtClean="0"/>
              <a:t>8/25/2025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8C9D43-4CE7-4719-B473-73CC1E46D1BC}" type="slidenum">
              <a:rPr lang="en-US" smtClean="0"/>
              <a:t>‹#›</a:t>
            </a:fld>
            <a:endParaRPr lang="en-US" dirty="0"/>
          </a:p>
        </p:txBody>
      </p:sp>
    </p:spTree>
    <p:extLst>
      <p:ext uri="{BB962C8B-B14F-4D97-AF65-F5344CB8AC3E}">
        <p14:creationId xmlns:p14="http://schemas.microsoft.com/office/powerpoint/2010/main" val="106714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194BA495-3C0A-4E5F-A843-D1A116A96A8D}" type="datetimeFigureOut">
              <a:rPr lang="en-US" smtClean="0"/>
              <a:t>8/25/2025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F78C9D43-4CE7-4719-B473-73CC1E46D1BC}"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265499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194BA495-3C0A-4E5F-A843-D1A116A96A8D}" type="datetimeFigureOut">
              <a:rPr lang="en-US" smtClean="0"/>
              <a:t>8/25/2025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F78C9D43-4CE7-4719-B473-73CC1E46D1BC}" type="slidenum">
              <a:rPr lang="en-US" smtClean="0"/>
              <a:t>‹#›</a:t>
            </a:fld>
            <a:endParaRPr lang="en-US" dirty="0"/>
          </a:p>
        </p:txBody>
      </p:sp>
    </p:spTree>
    <p:extLst>
      <p:ext uri="{BB962C8B-B14F-4D97-AF65-F5344CB8AC3E}">
        <p14:creationId xmlns:p14="http://schemas.microsoft.com/office/powerpoint/2010/main" val="269321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94BA495-3C0A-4E5F-A843-D1A116A96A8D}" type="datetimeFigureOut">
              <a:rPr lang="en-US" smtClean="0"/>
              <a:t>8/25/2025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78C9D43-4CE7-4719-B473-73CC1E46D1BC}"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482247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tes.hcbe.ne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897427" y="1396242"/>
            <a:ext cx="8494025" cy="2585323"/>
          </a:xfrm>
          <a:prstGeom prst="rect">
            <a:avLst/>
          </a:prstGeom>
          <a:noFill/>
        </p:spPr>
        <p:txBody>
          <a:bodyPr wrap="square" rtlCol="0">
            <a:spAutoFit/>
          </a:bodyPr>
          <a:lstStyle/>
          <a:p>
            <a:pPr algn="ctr"/>
            <a:r>
              <a:rPr lang="en-US" sz="5400" dirty="0">
                <a:solidFill>
                  <a:schemeClr val="accent2">
                    <a:lumMod val="75000"/>
                  </a:schemeClr>
                </a:solidFill>
                <a:latin typeface="+mj-lt"/>
                <a:ea typeface="+mj-ea"/>
                <a:cs typeface="+mj-cs"/>
              </a:rPr>
              <a:t>Tucker Elementary School </a:t>
            </a:r>
          </a:p>
          <a:p>
            <a:pPr algn="ctr"/>
            <a:r>
              <a:rPr lang="en-US" sz="5400" dirty="0">
                <a:solidFill>
                  <a:schemeClr val="accent2">
                    <a:lumMod val="75000"/>
                  </a:schemeClr>
                </a:solidFill>
                <a:latin typeface="+mj-lt"/>
                <a:ea typeface="+mj-ea"/>
                <a:cs typeface="+mj-cs"/>
              </a:rPr>
              <a:t>Title I Annual Parent Meeting</a:t>
            </a:r>
          </a:p>
          <a:p>
            <a:pPr algn="ctr"/>
            <a:r>
              <a:rPr lang="en-US" sz="5400" dirty="0">
                <a:solidFill>
                  <a:schemeClr val="accent2">
                    <a:lumMod val="75000"/>
                  </a:schemeClr>
                </a:solidFill>
                <a:latin typeface="+mj-lt"/>
                <a:ea typeface="+mj-ea"/>
                <a:cs typeface="+mj-cs"/>
              </a:rPr>
              <a:t>August 26, 2025</a:t>
            </a:r>
          </a:p>
        </p:txBody>
      </p:sp>
      <p:pic>
        <p:nvPicPr>
          <p:cNvPr id="2" name="Picture 1"/>
          <p:cNvPicPr>
            <a:picLocks noChangeAspect="1"/>
          </p:cNvPicPr>
          <p:nvPr/>
        </p:nvPicPr>
        <p:blipFill>
          <a:blip r:embed="rId3"/>
          <a:stretch>
            <a:fillRect/>
          </a:stretch>
        </p:blipFill>
        <p:spPr>
          <a:xfrm>
            <a:off x="4602290" y="3981565"/>
            <a:ext cx="2987420" cy="2785770"/>
          </a:xfrm>
          <a:prstGeom prst="rect">
            <a:avLst/>
          </a:prstGeom>
        </p:spPr>
      </p:pic>
    </p:spTree>
    <p:extLst>
      <p:ext uri="{BB962C8B-B14F-4D97-AF65-F5344CB8AC3E}">
        <p14:creationId xmlns:p14="http://schemas.microsoft.com/office/powerpoint/2010/main" val="4113679193"/>
      </p:ext>
    </p:extLst>
  </p:cSld>
  <p:clrMapOvr>
    <a:masterClrMapping/>
  </p:clrMapOvr>
  <mc:AlternateContent xmlns:mc="http://schemas.openxmlformats.org/markup-compatibility/2006" xmlns:p14="http://schemas.microsoft.com/office/powerpoint/2010/main">
    <mc:Choice Requires="p14">
      <p:transition spd="slow" p14:dur="2000" advTm="16835"/>
    </mc:Choice>
    <mc:Fallback xmlns="">
      <p:transition spd="slow" advTm="16835"/>
    </mc:Fallback>
  </mc:AlternateContent>
  <p:extLst>
    <p:ext uri="{E180D4A7-C9FB-4DFB-919C-405C955672EB}">
      <p14:showEvtLst xmlns:p14="http://schemas.microsoft.com/office/powerpoint/2010/main">
        <p14:playEvt time="203" objId="8"/>
        <p14:playEvt time="280" objId="9"/>
        <p14:stopEvt time="15514" objId="9"/>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331" y="334819"/>
            <a:ext cx="7773338" cy="1295400"/>
          </a:xfrm>
        </p:spPr>
        <p:txBody>
          <a:bodyPr>
            <a:noAutofit/>
          </a:bodyPr>
          <a:lstStyle/>
          <a:p>
            <a:pPr algn="ctr"/>
            <a:r>
              <a:rPr lang="en-US" sz="4400" b="1" dirty="0"/>
              <a:t>Is my child’s teacher qualified?</a:t>
            </a:r>
            <a:br>
              <a:rPr lang="en-US" sz="4400" b="1" dirty="0"/>
            </a:br>
            <a:r>
              <a:rPr lang="en-US" sz="4400" b="1" dirty="0"/>
              <a:t>What is right to know?</a:t>
            </a:r>
          </a:p>
        </p:txBody>
      </p:sp>
      <p:sp>
        <p:nvSpPr>
          <p:cNvPr id="4" name="Content Placeholder 3"/>
          <p:cNvSpPr>
            <a:spLocks noGrp="1"/>
          </p:cNvSpPr>
          <p:nvPr>
            <p:ph idx="1"/>
          </p:nvPr>
        </p:nvSpPr>
        <p:spPr>
          <a:xfrm>
            <a:off x="1006839" y="2394205"/>
            <a:ext cx="10178322" cy="3593591"/>
          </a:xfrm>
        </p:spPr>
        <p:txBody>
          <a:bodyPr/>
          <a:lstStyle/>
          <a:p>
            <a:pPr marL="0" indent="0" algn="ctr">
              <a:buNone/>
            </a:pPr>
            <a:r>
              <a:rPr lang="en-US" sz="5400" dirty="0"/>
              <a:t>All our teachers are highly qualified.</a:t>
            </a:r>
          </a:p>
          <a:p>
            <a:pPr marL="0" indent="0" algn="ctr">
              <a:buNone/>
            </a:pPr>
            <a:r>
              <a:rPr lang="en-US" sz="2800" dirty="0"/>
              <a:t>(Parent’s Right to Know*)</a:t>
            </a:r>
          </a:p>
          <a:p>
            <a:pPr marL="457200" indent="-457200"/>
            <a:endParaRPr lang="en-US" sz="2800" dirty="0">
              <a:latin typeface="Book Antiqua" panose="02040602050305030304" pitchFamily="18" charset="0"/>
            </a:endParaRPr>
          </a:p>
          <a:p>
            <a:endParaRPr lang="en-US" dirty="0"/>
          </a:p>
        </p:txBody>
      </p:sp>
      <p:pic>
        <p:nvPicPr>
          <p:cNvPr id="3" name="Picture 2" descr="&lt;strong&gt;Teacher&lt;/strong&gt; &lt;strong&gt;in front&lt;/strong&gt; &lt;strong&gt;of class&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4191001"/>
            <a:ext cx="5715000" cy="2560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76623578"/>
      </p:ext>
    </p:extLst>
  </p:cSld>
  <p:clrMapOvr>
    <a:masterClrMapping/>
  </p:clrMapOvr>
  <mc:AlternateContent xmlns:mc="http://schemas.openxmlformats.org/markup-compatibility/2006" xmlns:p14="http://schemas.microsoft.com/office/powerpoint/2010/main">
    <mc:Choice Requires="p14">
      <p:transition p14:dur="0" advTm="32792"/>
    </mc:Choice>
    <mc:Fallback xmlns="">
      <p:transition advTm="32792"/>
    </mc:Fallback>
  </mc:AlternateContent>
  <p:extLst>
    <p:ext uri="{E180D4A7-C9FB-4DFB-919C-405C955672EB}">
      <p14:showEvtLst xmlns:p14="http://schemas.microsoft.com/office/powerpoint/2010/main">
        <p14:playEvt time="0" objId="5"/>
        <p14:stopEvt time="32118" objId="5"/>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297C8-6531-3993-B047-F448065240FD}"/>
              </a:ext>
            </a:extLst>
          </p:cNvPr>
          <p:cNvSpPr txBox="1"/>
          <p:nvPr/>
        </p:nvSpPr>
        <p:spPr>
          <a:xfrm>
            <a:off x="1648287" y="1420758"/>
            <a:ext cx="8895425" cy="4016484"/>
          </a:xfrm>
          <a:prstGeom prst="rect">
            <a:avLst/>
          </a:prstGeom>
          <a:noFill/>
        </p:spPr>
        <p:txBody>
          <a:bodyPr wrap="square" rtlCol="0">
            <a:spAutoFit/>
          </a:bodyPr>
          <a:lstStyle/>
          <a:p>
            <a:pPr algn="ctr"/>
            <a:r>
              <a:rPr lang="en-US" sz="8500" dirty="0">
                <a:solidFill>
                  <a:schemeClr val="tx2"/>
                </a:solidFill>
              </a:rPr>
              <a:t>Dr. Watson </a:t>
            </a:r>
          </a:p>
          <a:p>
            <a:pPr algn="ctr"/>
            <a:r>
              <a:rPr lang="en-US" sz="8500" dirty="0">
                <a:solidFill>
                  <a:schemeClr val="tx2"/>
                </a:solidFill>
              </a:rPr>
              <a:t> Assistant Principal of Instruction</a:t>
            </a:r>
          </a:p>
        </p:txBody>
      </p:sp>
    </p:spTree>
    <p:extLst>
      <p:ext uri="{BB962C8B-B14F-4D97-AF65-F5344CB8AC3E}">
        <p14:creationId xmlns:p14="http://schemas.microsoft.com/office/powerpoint/2010/main" val="413227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0110" y="165463"/>
            <a:ext cx="8596668" cy="1320800"/>
          </a:xfrm>
        </p:spPr>
        <p:txBody>
          <a:bodyPr/>
          <a:lstStyle/>
          <a:p>
            <a:pPr algn="ctr"/>
            <a:r>
              <a:rPr lang="en-US" dirty="0"/>
              <a:t>Testing</a:t>
            </a:r>
          </a:p>
        </p:txBody>
      </p:sp>
      <p:sp>
        <p:nvSpPr>
          <p:cNvPr id="3" name="Content Placeholder 2"/>
          <p:cNvSpPr>
            <a:spLocks noGrp="1"/>
          </p:cNvSpPr>
          <p:nvPr>
            <p:ph idx="1"/>
          </p:nvPr>
        </p:nvSpPr>
        <p:spPr>
          <a:xfrm>
            <a:off x="914400" y="1339273"/>
            <a:ext cx="9672138" cy="4976754"/>
          </a:xfrm>
        </p:spPr>
        <p:txBody>
          <a:bodyPr>
            <a:normAutofit fontScale="47500" lnSpcReduction="20000"/>
          </a:bodyPr>
          <a:lstStyle/>
          <a:p>
            <a:pPr lvl="1"/>
            <a:endParaRPr lang="en-US" sz="1600" dirty="0"/>
          </a:p>
          <a:p>
            <a:pPr lvl="1">
              <a:buFont typeface="Arial" panose="020B0604020202020204" pitchFamily="34" charset="0"/>
              <a:buChar char="•"/>
            </a:pPr>
            <a:r>
              <a:rPr lang="en-US" sz="3800" dirty="0"/>
              <a:t>GA Milestones Testing</a:t>
            </a:r>
          </a:p>
          <a:p>
            <a:pPr lvl="2"/>
            <a:r>
              <a:rPr lang="en-US" sz="3200" dirty="0"/>
              <a:t>In Spring 2023, students in 3</a:t>
            </a:r>
            <a:r>
              <a:rPr lang="en-US" sz="3200" baseline="30000" dirty="0"/>
              <a:t>rd</a:t>
            </a:r>
            <a:r>
              <a:rPr lang="en-US" sz="3200" dirty="0"/>
              <a:t>-5</a:t>
            </a:r>
            <a:r>
              <a:rPr lang="en-US" sz="3200" baseline="30000" dirty="0"/>
              <a:t>th</a:t>
            </a:r>
            <a:r>
              <a:rPr lang="en-US" sz="3200" dirty="0"/>
              <a:t> grade will be required to take the Georgia Milestones Assessment</a:t>
            </a:r>
          </a:p>
          <a:p>
            <a:pPr lvl="1">
              <a:buFont typeface="Arial" panose="020B0604020202020204" pitchFamily="34" charset="0"/>
              <a:buChar char="•"/>
            </a:pPr>
            <a:r>
              <a:rPr lang="en-US" sz="3800" dirty="0"/>
              <a:t>MAP Testing (Measure of Academic progress)</a:t>
            </a:r>
          </a:p>
          <a:p>
            <a:pPr lvl="2"/>
            <a:r>
              <a:rPr lang="en-US" sz="3600" dirty="0"/>
              <a:t>Helps teachers, parents, and administrators improve learning for all students and make informed decisions to promote a child's academic growth</a:t>
            </a:r>
          </a:p>
          <a:p>
            <a:pPr lvl="1">
              <a:buFont typeface="Arial" panose="020B0604020202020204" pitchFamily="34" charset="0"/>
              <a:buChar char="•"/>
            </a:pPr>
            <a:r>
              <a:rPr lang="en-US" sz="3800" dirty="0"/>
              <a:t>HCLI Testing  (Houston County Literacy Inventory)</a:t>
            </a:r>
          </a:p>
          <a:p>
            <a:pPr lvl="2"/>
            <a:r>
              <a:rPr lang="en-US" sz="3600" dirty="0"/>
              <a:t>Checks reading fluency, comprehension, and determines the reading level of the student</a:t>
            </a:r>
          </a:p>
          <a:p>
            <a:pPr lvl="1">
              <a:buFont typeface="Arial" panose="020B0604020202020204" pitchFamily="34" charset="0"/>
              <a:buChar char="•"/>
            </a:pPr>
            <a:r>
              <a:rPr lang="en-US" sz="3800" dirty="0"/>
              <a:t>GKIDS Testing (Georgia Kindergarten Inventory of Developing Skills)</a:t>
            </a:r>
          </a:p>
          <a:p>
            <a:pPr lvl="2"/>
            <a:r>
              <a:rPr lang="en-US" sz="3600" dirty="0"/>
              <a:t>Provide teachers with information about the level of instructional support needed by individual students entering kindergarten and first grade</a:t>
            </a:r>
          </a:p>
          <a:p>
            <a:pPr marL="457200" lvl="1" indent="0" algn="just">
              <a:buNone/>
            </a:pPr>
            <a:endParaRPr lang="en-US" sz="3800" dirty="0"/>
          </a:p>
          <a:p>
            <a:pPr marL="457200" lvl="1" indent="0" algn="just">
              <a:buNone/>
            </a:pPr>
            <a:r>
              <a:rPr lang="en-US" sz="3800" dirty="0"/>
              <a:t>Tests measure student achievement of the state content standards, student preparedness for the next course and help identify students who may need more support.</a:t>
            </a:r>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2980" y="165463"/>
            <a:ext cx="1641478" cy="3011055"/>
          </a:xfrm>
          <a:prstGeom prst="rect">
            <a:avLst/>
          </a:prstGeom>
        </p:spPr>
      </p:pic>
    </p:spTree>
    <p:extLst>
      <p:ext uri="{BB962C8B-B14F-4D97-AF65-F5344CB8AC3E}">
        <p14:creationId xmlns:p14="http://schemas.microsoft.com/office/powerpoint/2010/main" val="2424818130"/>
      </p:ext>
    </p:extLst>
  </p:cSld>
  <p:clrMapOvr>
    <a:masterClrMapping/>
  </p:clrMapOvr>
  <mc:AlternateContent xmlns:mc="http://schemas.openxmlformats.org/markup-compatibility/2006" xmlns:p14="http://schemas.microsoft.com/office/powerpoint/2010/main">
    <mc:Choice Requires="p14">
      <p:transition spd="slow" p14:dur="2000" advTm="74525"/>
    </mc:Choice>
    <mc:Fallback xmlns="">
      <p:transition spd="slow" advTm="74525"/>
    </mc:Fallback>
  </mc:AlternateContent>
  <p:extLst>
    <p:ext uri="{E180D4A7-C9FB-4DFB-919C-405C955672EB}">
      <p14:showEvtLst xmlns:p14="http://schemas.microsoft.com/office/powerpoint/2010/main">
        <p14:playEvt time="0" objId="5"/>
        <p14:stopEvt time="74525" objId="5"/>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6313" y="271231"/>
            <a:ext cx="10178322" cy="1492132"/>
          </a:xfrm>
        </p:spPr>
        <p:txBody>
          <a:bodyPr/>
          <a:lstStyle/>
          <a:p>
            <a:r>
              <a:rPr lang="en-US" dirty="0"/>
              <a:t>What is a School-Parent Compact?</a:t>
            </a:r>
          </a:p>
        </p:txBody>
      </p:sp>
      <p:sp>
        <p:nvSpPr>
          <p:cNvPr id="3" name="Content Placeholder 2"/>
          <p:cNvSpPr>
            <a:spLocks noGrp="1"/>
          </p:cNvSpPr>
          <p:nvPr>
            <p:ph idx="1"/>
          </p:nvPr>
        </p:nvSpPr>
        <p:spPr>
          <a:xfrm>
            <a:off x="974585" y="1716185"/>
            <a:ext cx="10801777" cy="1099591"/>
          </a:xfrm>
        </p:spPr>
        <p:txBody>
          <a:bodyPr>
            <a:normAutofit fontScale="92500" lnSpcReduction="10000"/>
          </a:bodyPr>
          <a:lstStyle/>
          <a:p>
            <a:r>
              <a:rPr lang="en-US" sz="1600" dirty="0"/>
              <a:t>A school-parent compact is an agreement that explains how parents, teachers, and students will work together to make sure all students reach grade-level standards.</a:t>
            </a:r>
          </a:p>
          <a:p>
            <a:r>
              <a:rPr lang="en-US" sz="1600" dirty="0"/>
              <a:t>This agreement is developed by stakeholders and is reviewed/revised annually based upon feedback from all stakeholders. During parent-teacher conferences the compacts will be discussed.</a:t>
            </a:r>
          </a:p>
        </p:txBody>
      </p:sp>
      <p:pic>
        <p:nvPicPr>
          <p:cNvPr id="11" name="Picture 10" descr="A close-up of a school goal&#10;&#10;AI-generated content may be incorrect.">
            <a:extLst>
              <a:ext uri="{FF2B5EF4-FFF2-40B4-BE49-F238E27FC236}">
                <a16:creationId xmlns:a16="http://schemas.microsoft.com/office/drawing/2014/main" id="{F43C1738-D3A2-89E7-2F99-CAB022197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585" y="2946171"/>
            <a:ext cx="5264777" cy="3994953"/>
          </a:xfrm>
          <a:prstGeom prst="rect">
            <a:avLst/>
          </a:prstGeom>
        </p:spPr>
      </p:pic>
      <p:pic>
        <p:nvPicPr>
          <p:cNvPr id="13" name="Picture 12" descr="A close-up of a brochure">
            <a:extLst>
              <a:ext uri="{FF2B5EF4-FFF2-40B4-BE49-F238E27FC236}">
                <a16:creationId xmlns:a16="http://schemas.microsoft.com/office/drawing/2014/main" id="{DE7EE79A-2AA2-EA93-8046-0A722430A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843439"/>
            <a:ext cx="5281333" cy="4043745"/>
          </a:xfrm>
          <a:prstGeom prst="rect">
            <a:avLst/>
          </a:prstGeom>
        </p:spPr>
      </p:pic>
    </p:spTree>
    <p:extLst>
      <p:ext uri="{BB962C8B-B14F-4D97-AF65-F5344CB8AC3E}">
        <p14:creationId xmlns:p14="http://schemas.microsoft.com/office/powerpoint/2010/main" val="2158237223"/>
      </p:ext>
    </p:extLst>
  </p:cSld>
  <p:clrMapOvr>
    <a:masterClrMapping/>
  </p:clrMapOvr>
  <mc:AlternateContent xmlns:mc="http://schemas.openxmlformats.org/markup-compatibility/2006" xmlns:p14="http://schemas.microsoft.com/office/powerpoint/2010/main">
    <mc:Choice Requires="p14">
      <p:transition spd="slow" p14:dur="2000" advTm="36615"/>
    </mc:Choice>
    <mc:Fallback xmlns="">
      <p:transition spd="slow" advTm="36615"/>
    </mc:Fallback>
  </mc:AlternateContent>
  <p:extLst>
    <p:ext uri="{E180D4A7-C9FB-4DFB-919C-405C955672EB}">
      <p14:showEvtLst xmlns:p14="http://schemas.microsoft.com/office/powerpoint/2010/main">
        <p14:playEvt time="0" objId="4"/>
        <p14:stopEvt time="35274" objId="4"/>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DC3E654-5171-FDD1-6F4E-B21275C0A0F4}"/>
              </a:ext>
            </a:extLst>
          </p:cNvPr>
          <p:cNvSpPr>
            <a:spLocks noGrp="1"/>
          </p:cNvSpPr>
          <p:nvPr>
            <p:ph type="title" idx="4294967295"/>
          </p:nvPr>
        </p:nvSpPr>
        <p:spPr>
          <a:xfrm>
            <a:off x="1186099" y="1063523"/>
            <a:ext cx="10179050" cy="6047395"/>
          </a:xfrm>
        </p:spPr>
        <p:txBody>
          <a:bodyPr>
            <a:noAutofit/>
          </a:bodyPr>
          <a:lstStyle/>
          <a:p>
            <a:pPr algn="ctr"/>
            <a:br>
              <a:rPr lang="en-US" sz="8500" dirty="0">
                <a:latin typeface="Gill Sans MT" panose="020B0502020104020203" pitchFamily="34" charset="0"/>
              </a:rPr>
            </a:br>
            <a:endParaRPr lang="en-US" sz="8500" dirty="0">
              <a:latin typeface="Gill Sans MT" panose="020B0502020104020203" pitchFamily="34" charset="0"/>
            </a:endParaRPr>
          </a:p>
        </p:txBody>
      </p:sp>
      <p:sp>
        <p:nvSpPr>
          <p:cNvPr id="15" name="TextBox 14">
            <a:extLst>
              <a:ext uri="{FF2B5EF4-FFF2-40B4-BE49-F238E27FC236}">
                <a16:creationId xmlns:a16="http://schemas.microsoft.com/office/drawing/2014/main" id="{5581BD1A-E629-EC7B-65CF-EE37C2F6DA79}"/>
              </a:ext>
            </a:extLst>
          </p:cNvPr>
          <p:cNvSpPr txBox="1"/>
          <p:nvPr/>
        </p:nvSpPr>
        <p:spPr>
          <a:xfrm>
            <a:off x="1461919" y="1277035"/>
            <a:ext cx="9543982" cy="4016484"/>
          </a:xfrm>
          <a:prstGeom prst="rect">
            <a:avLst/>
          </a:prstGeom>
          <a:noFill/>
        </p:spPr>
        <p:txBody>
          <a:bodyPr wrap="square">
            <a:spAutoFit/>
          </a:bodyPr>
          <a:lstStyle/>
          <a:p>
            <a:pPr algn="ctr"/>
            <a:r>
              <a:rPr lang="en-US" sz="8500" dirty="0"/>
              <a:t>Mr. Jeffrey Whitaker Assistant Principal of Discipline </a:t>
            </a:r>
          </a:p>
        </p:txBody>
      </p:sp>
    </p:spTree>
    <p:extLst>
      <p:ext uri="{BB962C8B-B14F-4D97-AF65-F5344CB8AC3E}">
        <p14:creationId xmlns:p14="http://schemas.microsoft.com/office/powerpoint/2010/main" val="76218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D15A-D6F8-1931-6633-B5ADA5D1BF2D}"/>
              </a:ext>
            </a:extLst>
          </p:cNvPr>
          <p:cNvSpPr>
            <a:spLocks noGrp="1"/>
          </p:cNvSpPr>
          <p:nvPr>
            <p:ph type="title"/>
          </p:nvPr>
        </p:nvSpPr>
        <p:spPr/>
        <p:txBody>
          <a:bodyPr/>
          <a:lstStyle/>
          <a:p>
            <a:pPr algn="ctr"/>
            <a:r>
              <a:rPr lang="en-US" dirty="0"/>
              <a:t>What is </a:t>
            </a:r>
            <a:r>
              <a:rPr lang="en-US" dirty="0" err="1"/>
              <a:t>pbis</a:t>
            </a:r>
            <a:r>
              <a:rPr lang="en-US" dirty="0"/>
              <a:t>?</a:t>
            </a:r>
          </a:p>
        </p:txBody>
      </p:sp>
      <p:sp>
        <p:nvSpPr>
          <p:cNvPr id="3" name="Content Placeholder 2">
            <a:extLst>
              <a:ext uri="{FF2B5EF4-FFF2-40B4-BE49-F238E27FC236}">
                <a16:creationId xmlns:a16="http://schemas.microsoft.com/office/drawing/2014/main" id="{DA252FB5-2CB3-F2AA-2FAE-65F670D8CC83}"/>
              </a:ext>
            </a:extLst>
          </p:cNvPr>
          <p:cNvSpPr>
            <a:spLocks noGrp="1"/>
          </p:cNvSpPr>
          <p:nvPr>
            <p:ph idx="1"/>
          </p:nvPr>
        </p:nvSpPr>
        <p:spPr>
          <a:xfrm>
            <a:off x="1251678" y="1247083"/>
            <a:ext cx="10178322" cy="1254867"/>
          </a:xfrm>
        </p:spPr>
        <p:txBody>
          <a:bodyPr>
            <a:noAutofit/>
          </a:bodyPr>
          <a:lstStyle/>
          <a:p>
            <a:pPr marL="0" indent="0">
              <a:buNone/>
            </a:pPr>
            <a:r>
              <a:rPr lang="en-US" sz="3000" dirty="0"/>
              <a:t>The Positive Behavior Interventions and Support program is based on the idea of recognizing positive behavior of students. Students who take responsibility of their behavior will be recognized and rewarded in a variety of ways. </a:t>
            </a:r>
          </a:p>
        </p:txBody>
      </p:sp>
      <p:pic>
        <p:nvPicPr>
          <p:cNvPr id="1026" name="Picture 2" descr="What is PBIS? – Positive Behavior ...">
            <a:extLst>
              <a:ext uri="{FF2B5EF4-FFF2-40B4-BE49-F238E27FC236}">
                <a16:creationId xmlns:a16="http://schemas.microsoft.com/office/drawing/2014/main" id="{80FC4BA3-A7DC-331B-39F2-8753A098F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377" y="4356051"/>
            <a:ext cx="2857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hart of children and food&#10;&#10;AI-generated content may be incorrect.">
            <a:extLst>
              <a:ext uri="{FF2B5EF4-FFF2-40B4-BE49-F238E27FC236}">
                <a16:creationId xmlns:a16="http://schemas.microsoft.com/office/drawing/2014/main" id="{0C01DFE0-CE93-F5A0-E07C-1D31F6F2D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503" y="3429000"/>
            <a:ext cx="2488622" cy="3429000"/>
          </a:xfrm>
          <a:prstGeom prst="rect">
            <a:avLst/>
          </a:prstGeom>
        </p:spPr>
      </p:pic>
      <p:pic>
        <p:nvPicPr>
          <p:cNvPr id="7" name="Picture 6" descr="A chart of children's rules&#10;&#10;AI-generated content may be incorrect.">
            <a:extLst>
              <a:ext uri="{FF2B5EF4-FFF2-40B4-BE49-F238E27FC236}">
                <a16:creationId xmlns:a16="http://schemas.microsoft.com/office/drawing/2014/main" id="{C0D82656-FABB-B4F2-F77E-DC1EDD18E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719" y="3375257"/>
            <a:ext cx="2596536" cy="3482744"/>
          </a:xfrm>
          <a:prstGeom prst="rect">
            <a:avLst/>
          </a:prstGeom>
        </p:spPr>
      </p:pic>
    </p:spTree>
    <p:extLst>
      <p:ext uri="{BB962C8B-B14F-4D97-AF65-F5344CB8AC3E}">
        <p14:creationId xmlns:p14="http://schemas.microsoft.com/office/powerpoint/2010/main" val="2407609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50F3B-3D75-D13F-879F-B4F5166ADC90}"/>
              </a:ext>
            </a:extLst>
          </p:cNvPr>
          <p:cNvSpPr txBox="1"/>
          <p:nvPr/>
        </p:nvSpPr>
        <p:spPr>
          <a:xfrm>
            <a:off x="1653465" y="1420758"/>
            <a:ext cx="8885069" cy="40164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0" i="0" u="none" strike="noStrike" kern="1200" cap="none" spc="0" normalizeH="0" baseline="0" noProof="0" dirty="0">
                <a:ln>
                  <a:noFill/>
                </a:ln>
                <a:solidFill>
                  <a:prstClr val="black"/>
                </a:solidFill>
                <a:effectLst/>
                <a:uLnTx/>
                <a:uFillTx/>
                <a:latin typeface="Gill Sans MT" panose="020B0502020104020203"/>
                <a:ea typeface="+mn-ea"/>
                <a:cs typeface="+mn-cs"/>
              </a:rPr>
              <a:t>Dalas Wright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0" i="0" u="none" strike="noStrike" kern="1200" cap="none" spc="0" normalizeH="0" baseline="0" noProof="0" dirty="0">
                <a:ln>
                  <a:noFill/>
                </a:ln>
                <a:solidFill>
                  <a:prstClr val="black"/>
                </a:solidFill>
                <a:effectLst/>
                <a:uLnTx/>
                <a:uFillTx/>
                <a:latin typeface="Gill Sans MT" panose="020B0502020104020203"/>
                <a:ea typeface="+mn-ea"/>
                <a:cs typeface="+mn-cs"/>
              </a:rPr>
              <a:t>Family Engagement Liaison</a:t>
            </a:r>
          </a:p>
        </p:txBody>
      </p:sp>
    </p:spTree>
    <p:extLst>
      <p:ext uri="{BB962C8B-B14F-4D97-AF65-F5344CB8AC3E}">
        <p14:creationId xmlns:p14="http://schemas.microsoft.com/office/powerpoint/2010/main" val="54276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Title I SPENDING</a:t>
            </a:r>
          </a:p>
        </p:txBody>
      </p:sp>
      <p:sp>
        <p:nvSpPr>
          <p:cNvPr id="3" name="Content Placeholder 2"/>
          <p:cNvSpPr>
            <a:spLocks noGrp="1"/>
          </p:cNvSpPr>
          <p:nvPr>
            <p:ph idx="1"/>
          </p:nvPr>
        </p:nvSpPr>
        <p:spPr>
          <a:xfrm>
            <a:off x="1251678" y="1370934"/>
            <a:ext cx="8670174" cy="4268588"/>
          </a:xfrm>
        </p:spPr>
        <p:txBody>
          <a:bodyPr>
            <a:noAutofit/>
          </a:bodyPr>
          <a:lstStyle/>
          <a:p>
            <a:pPr lvl="1">
              <a:buFont typeface="Arial" panose="020B0604020202020204" pitchFamily="34" charset="0"/>
              <a:buChar char="•"/>
            </a:pPr>
            <a:r>
              <a:rPr lang="en-US" sz="2800" dirty="0"/>
              <a:t>Family Engagement Coordinator</a:t>
            </a:r>
          </a:p>
          <a:p>
            <a:pPr lvl="1">
              <a:buFont typeface="Arial" panose="020B0604020202020204" pitchFamily="34" charset="0"/>
              <a:buChar char="•"/>
            </a:pPr>
            <a:r>
              <a:rPr lang="en-US" sz="2800" dirty="0"/>
              <a:t>Parent Events and Workshops</a:t>
            </a:r>
          </a:p>
          <a:p>
            <a:pPr lvl="1">
              <a:buFont typeface="Arial" panose="020B0604020202020204" pitchFamily="34" charset="0"/>
              <a:buChar char="•"/>
            </a:pPr>
            <a:r>
              <a:rPr lang="en-US" sz="2800" dirty="0"/>
              <a:t>Parent Newsletter</a:t>
            </a:r>
          </a:p>
          <a:p>
            <a:pPr lvl="1">
              <a:buFont typeface="Arial" panose="020B0604020202020204" pitchFamily="34" charset="0"/>
              <a:buChar char="•"/>
            </a:pPr>
            <a:r>
              <a:rPr lang="en-US" sz="2800" dirty="0"/>
              <a:t>Parent Resource Center</a:t>
            </a:r>
          </a:p>
          <a:p>
            <a:pPr lvl="1">
              <a:buFont typeface="Arial" panose="020B0604020202020204" pitchFamily="34" charset="0"/>
              <a:buChar char="•"/>
            </a:pPr>
            <a:r>
              <a:rPr lang="en-US" sz="2800" dirty="0"/>
              <a:t>Technology</a:t>
            </a:r>
          </a:p>
          <a:p>
            <a:pPr lvl="1">
              <a:buFont typeface="Arial" panose="020B0604020202020204" pitchFamily="34" charset="0"/>
              <a:buChar char="•"/>
            </a:pPr>
            <a:r>
              <a:rPr lang="en-US" sz="2800" dirty="0"/>
              <a:t>Instructional Supplies</a:t>
            </a:r>
          </a:p>
          <a:p>
            <a:pPr lvl="1">
              <a:buFont typeface="Arial" panose="020B0604020202020204" pitchFamily="34" charset="0"/>
              <a:buChar char="•"/>
            </a:pPr>
            <a:r>
              <a:rPr lang="en-US" sz="2800" dirty="0"/>
              <a:t>Professional Development</a:t>
            </a:r>
          </a:p>
          <a:p>
            <a:pPr lvl="1">
              <a:buFont typeface="Arial" panose="020B0604020202020204" pitchFamily="34" charset="0"/>
              <a:buChar char="•"/>
            </a:pPr>
            <a:r>
              <a:rPr lang="en-US" sz="2800" dirty="0"/>
              <a:t>Intervention Teacher</a:t>
            </a:r>
          </a:p>
        </p:txBody>
      </p:sp>
      <p:sp>
        <p:nvSpPr>
          <p:cNvPr id="6" name="Rectangle 3"/>
          <p:cNvSpPr>
            <a:spLocks noChangeArrowheads="1"/>
          </p:cNvSpPr>
          <p:nvPr/>
        </p:nvSpPr>
        <p:spPr bwMode="auto">
          <a:xfrm>
            <a:off x="0" y="3771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345" y="2863066"/>
            <a:ext cx="1922189" cy="3473836"/>
          </a:xfrm>
          <a:prstGeom prst="rect">
            <a:avLst/>
          </a:prstGeom>
        </p:spPr>
      </p:pic>
    </p:spTree>
    <p:extLst>
      <p:ext uri="{BB962C8B-B14F-4D97-AF65-F5344CB8AC3E}">
        <p14:creationId xmlns:p14="http://schemas.microsoft.com/office/powerpoint/2010/main" val="2692621681"/>
      </p:ext>
    </p:extLst>
  </p:cSld>
  <p:clrMapOvr>
    <a:masterClrMapping/>
  </p:clrMapOvr>
  <mc:AlternateContent xmlns:mc="http://schemas.openxmlformats.org/markup-compatibility/2006" xmlns:p14="http://schemas.microsoft.com/office/powerpoint/2010/main">
    <mc:Choice Requires="p14">
      <p:transition spd="slow" p14:dur="2000" advTm="32614"/>
    </mc:Choice>
    <mc:Fallback xmlns="">
      <p:transition spd="slow" advTm="32614"/>
    </mc:Fallback>
  </mc:AlternateContent>
  <p:extLst>
    <p:ext uri="{E180D4A7-C9FB-4DFB-919C-405C955672EB}">
      <p14:showEvtLst xmlns:p14="http://schemas.microsoft.com/office/powerpoint/2010/main">
        <p14:playEvt time="1" objId="4"/>
        <p14:stopEvt time="32614" objId="4"/>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3369" y="199201"/>
            <a:ext cx="10377828" cy="1205346"/>
          </a:xfrm>
        </p:spPr>
        <p:txBody>
          <a:bodyPr>
            <a:normAutofit/>
          </a:bodyPr>
          <a:lstStyle/>
          <a:p>
            <a:pPr algn="ctr"/>
            <a:r>
              <a:rPr lang="en-US" sz="4400" u="sng" dirty="0"/>
              <a:t>TES Parent Engagement OPPORTUNTITIES</a:t>
            </a:r>
          </a:p>
        </p:txBody>
      </p:sp>
      <p:sp>
        <p:nvSpPr>
          <p:cNvPr id="3" name="Content Placeholder 2"/>
          <p:cNvSpPr>
            <a:spLocks noGrp="1"/>
          </p:cNvSpPr>
          <p:nvPr>
            <p:ph idx="1"/>
          </p:nvPr>
        </p:nvSpPr>
        <p:spPr>
          <a:xfrm>
            <a:off x="902563" y="932158"/>
            <a:ext cx="5193437" cy="5832626"/>
          </a:xfrm>
        </p:spPr>
        <p:txBody>
          <a:bodyPr>
            <a:normAutofit fontScale="85000" lnSpcReduction="20000"/>
          </a:bodyPr>
          <a:lstStyle/>
          <a:p>
            <a:pPr marL="457200" lvl="1" indent="0">
              <a:buNone/>
            </a:pPr>
            <a:r>
              <a:rPr lang="en-US" sz="2200" b="1" u="sng" dirty="0">
                <a:solidFill>
                  <a:schemeClr val="tx1"/>
                </a:solidFill>
              </a:rPr>
              <a:t>Shared Decision Making:</a:t>
            </a:r>
          </a:p>
          <a:p>
            <a:pPr marL="457200" lvl="1" indent="0">
              <a:buNone/>
            </a:pPr>
            <a:r>
              <a:rPr lang="en-US" sz="2200" dirty="0">
                <a:solidFill>
                  <a:schemeClr val="tx1"/>
                </a:solidFill>
              </a:rPr>
              <a:t>Parent Action Team Meetings (November 3</a:t>
            </a:r>
            <a:r>
              <a:rPr lang="en-US" sz="2200" baseline="30000" dirty="0">
                <a:solidFill>
                  <a:schemeClr val="tx1"/>
                </a:solidFill>
              </a:rPr>
              <a:t>rd</a:t>
            </a:r>
            <a:r>
              <a:rPr lang="en-US" sz="2200" dirty="0">
                <a:solidFill>
                  <a:schemeClr val="tx1"/>
                </a:solidFill>
              </a:rPr>
              <a:t>) </a:t>
            </a:r>
          </a:p>
          <a:p>
            <a:pPr marL="457200" lvl="1" indent="0">
              <a:buNone/>
            </a:pPr>
            <a:r>
              <a:rPr lang="en-US" sz="2200" dirty="0">
                <a:solidFill>
                  <a:schemeClr val="tx1"/>
                </a:solidFill>
              </a:rPr>
              <a:t>Shared Decision-Making Meeting for Parents (March 5</a:t>
            </a:r>
            <a:r>
              <a:rPr lang="en-US" sz="2200" baseline="30000" dirty="0">
                <a:solidFill>
                  <a:schemeClr val="tx1"/>
                </a:solidFill>
              </a:rPr>
              <a:t>th</a:t>
            </a:r>
            <a:r>
              <a:rPr lang="en-US" sz="2200" dirty="0">
                <a:solidFill>
                  <a:schemeClr val="tx1"/>
                </a:solidFill>
              </a:rPr>
              <a:t>)</a:t>
            </a:r>
          </a:p>
          <a:p>
            <a:pPr marL="457200" lvl="1" indent="0">
              <a:buNone/>
            </a:pPr>
            <a:r>
              <a:rPr lang="en-US" sz="2200" dirty="0">
                <a:solidFill>
                  <a:schemeClr val="tx1"/>
                </a:solidFill>
              </a:rPr>
              <a:t>Parent Survey (January 2026)</a:t>
            </a:r>
          </a:p>
          <a:p>
            <a:pPr marL="457200" lvl="1" indent="0">
              <a:buNone/>
            </a:pPr>
            <a:endParaRPr lang="en-US" dirty="0">
              <a:solidFill>
                <a:schemeClr val="tx1"/>
              </a:solidFill>
            </a:endParaRPr>
          </a:p>
          <a:p>
            <a:pPr marL="457200" lvl="1" indent="0">
              <a:buNone/>
            </a:pPr>
            <a:r>
              <a:rPr lang="en-US" sz="2200" b="1" u="sng" dirty="0">
                <a:solidFill>
                  <a:schemeClr val="tx1"/>
                </a:solidFill>
              </a:rPr>
              <a:t>Parent Engagement:</a:t>
            </a:r>
          </a:p>
          <a:p>
            <a:pPr marL="457200" lvl="1" indent="0">
              <a:buNone/>
            </a:pPr>
            <a:r>
              <a:rPr lang="en-US" sz="2200" dirty="0">
                <a:solidFill>
                  <a:schemeClr val="tx1"/>
                </a:solidFill>
              </a:rPr>
              <a:t>Monthly Newsletter</a:t>
            </a:r>
          </a:p>
          <a:p>
            <a:pPr marL="457200" lvl="1" indent="0">
              <a:buNone/>
            </a:pPr>
            <a:r>
              <a:rPr lang="en-US" sz="2200" dirty="0">
                <a:solidFill>
                  <a:schemeClr val="tx1"/>
                </a:solidFill>
              </a:rPr>
              <a:t>Parent Teacher Conferences </a:t>
            </a:r>
          </a:p>
          <a:p>
            <a:pPr marL="457200" lvl="1" indent="0">
              <a:buNone/>
            </a:pPr>
            <a:r>
              <a:rPr lang="en-US" sz="2200" dirty="0">
                <a:solidFill>
                  <a:schemeClr val="tx1"/>
                </a:solidFill>
              </a:rPr>
              <a:t>Tech &amp; Testing Night</a:t>
            </a:r>
          </a:p>
          <a:p>
            <a:pPr marL="457200" lvl="1" indent="0">
              <a:buNone/>
            </a:pPr>
            <a:r>
              <a:rPr lang="en-US" sz="2200" dirty="0">
                <a:solidFill>
                  <a:schemeClr val="tx1"/>
                </a:solidFill>
              </a:rPr>
              <a:t>Family Math and Literacy Night</a:t>
            </a:r>
          </a:p>
          <a:p>
            <a:pPr marL="457200" lvl="1" indent="0">
              <a:buNone/>
            </a:pPr>
            <a:r>
              <a:rPr lang="en-US" sz="2200" dirty="0">
                <a:solidFill>
                  <a:schemeClr val="tx1"/>
                </a:solidFill>
              </a:rPr>
              <a:t>Family STEM Night</a:t>
            </a:r>
          </a:p>
          <a:p>
            <a:pPr marL="457200" lvl="1" indent="0">
              <a:buNone/>
            </a:pPr>
            <a:r>
              <a:rPr lang="en-US" sz="2200" dirty="0">
                <a:solidFill>
                  <a:schemeClr val="tx1"/>
                </a:solidFill>
              </a:rPr>
              <a:t>Family Fun Night</a:t>
            </a:r>
          </a:p>
          <a:p>
            <a:pPr marL="457200" lvl="1" indent="0">
              <a:buNone/>
            </a:pPr>
            <a:r>
              <a:rPr lang="en-US" sz="2200" dirty="0">
                <a:solidFill>
                  <a:schemeClr val="tx1"/>
                </a:solidFill>
              </a:rPr>
              <a:t>Bingo for Books!</a:t>
            </a:r>
          </a:p>
          <a:p>
            <a:pPr marL="457200" lvl="1" indent="0">
              <a:buNone/>
            </a:pPr>
            <a:r>
              <a:rPr lang="en-US" sz="2200" dirty="0">
                <a:solidFill>
                  <a:schemeClr val="tx1"/>
                </a:solidFill>
              </a:rPr>
              <a:t>Tigers Talent Show</a:t>
            </a:r>
          </a:p>
          <a:p>
            <a:pPr marL="457200" lvl="1" indent="0">
              <a:buNone/>
            </a:pPr>
            <a:r>
              <a:rPr lang="en-US" sz="2200" dirty="0">
                <a:solidFill>
                  <a:schemeClr val="tx1"/>
                </a:solidFill>
              </a:rPr>
              <a:t>Spring Read-Nic</a:t>
            </a:r>
          </a:p>
          <a:p>
            <a:pPr marL="457200" lvl="1" indent="0">
              <a:buNone/>
            </a:pPr>
            <a:r>
              <a:rPr lang="en-US" sz="2200" dirty="0">
                <a:solidFill>
                  <a:schemeClr val="tx1"/>
                </a:solidFill>
              </a:rPr>
              <a:t>Milestones Prep</a:t>
            </a:r>
          </a:p>
        </p:txBody>
      </p:sp>
      <p:sp>
        <p:nvSpPr>
          <p:cNvPr id="6" name="Rectangle 3"/>
          <p:cNvSpPr>
            <a:spLocks noChangeArrowheads="1"/>
          </p:cNvSpPr>
          <p:nvPr/>
        </p:nvSpPr>
        <p:spPr bwMode="auto">
          <a:xfrm>
            <a:off x="0" y="3771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5" name="Picture 4"/>
          <p:cNvPicPr>
            <a:picLocks noChangeAspect="1"/>
          </p:cNvPicPr>
          <p:nvPr/>
        </p:nvPicPr>
        <p:blipFill>
          <a:blip r:embed="rId3"/>
          <a:stretch>
            <a:fillRect/>
          </a:stretch>
        </p:blipFill>
        <p:spPr>
          <a:xfrm>
            <a:off x="8917122" y="820478"/>
            <a:ext cx="2848612" cy="1657368"/>
          </a:xfrm>
          <a:prstGeom prst="rect">
            <a:avLst/>
          </a:prstGeom>
        </p:spPr>
      </p:pic>
      <p:sp>
        <p:nvSpPr>
          <p:cNvPr id="8" name="TextBox 7"/>
          <p:cNvSpPr txBox="1"/>
          <p:nvPr/>
        </p:nvSpPr>
        <p:spPr>
          <a:xfrm>
            <a:off x="6880775" y="5797868"/>
            <a:ext cx="4513811" cy="646331"/>
          </a:xfrm>
          <a:prstGeom prst="rect">
            <a:avLst/>
          </a:prstGeom>
          <a:noFill/>
        </p:spPr>
        <p:txBody>
          <a:bodyPr wrap="square" rtlCol="0">
            <a:spAutoFit/>
          </a:bodyPr>
          <a:lstStyle/>
          <a:p>
            <a:pPr algn="ctr"/>
            <a:r>
              <a:rPr lang="en-US" dirty="0"/>
              <a:t>Be Sure to Follow Us on Facebook and Check our School Website and HCSD App!! </a:t>
            </a:r>
          </a:p>
        </p:txBody>
      </p:sp>
      <p:sp>
        <p:nvSpPr>
          <p:cNvPr id="12" name="TextBox 11"/>
          <p:cNvSpPr txBox="1"/>
          <p:nvPr/>
        </p:nvSpPr>
        <p:spPr>
          <a:xfrm>
            <a:off x="6452283" y="2321594"/>
            <a:ext cx="2309977" cy="1569660"/>
          </a:xfrm>
          <a:prstGeom prst="rect">
            <a:avLst/>
          </a:prstGeom>
          <a:noFill/>
        </p:spPr>
        <p:txBody>
          <a:bodyPr wrap="square" rtlCol="0">
            <a:spAutoFit/>
          </a:bodyPr>
          <a:lstStyle/>
          <a:p>
            <a:r>
              <a:rPr lang="en-US" sz="2000" b="1" u="sng" dirty="0"/>
              <a:t>Share your voice:</a:t>
            </a:r>
          </a:p>
          <a:p>
            <a:r>
              <a:rPr lang="en-US" sz="2000" dirty="0"/>
              <a:t>PTO</a:t>
            </a:r>
          </a:p>
          <a:p>
            <a:r>
              <a:rPr lang="en-US" sz="2000" dirty="0"/>
              <a:t>School Council</a:t>
            </a:r>
          </a:p>
          <a:p>
            <a:endParaRPr lang="en-US" dirty="0"/>
          </a:p>
          <a:p>
            <a:endParaRPr lang="en-US" dirty="0"/>
          </a:p>
        </p:txBody>
      </p:sp>
      <p:pic>
        <p:nvPicPr>
          <p:cNvPr id="4" name="Picture 3"/>
          <p:cNvPicPr>
            <a:picLocks noChangeAspect="1"/>
          </p:cNvPicPr>
          <p:nvPr/>
        </p:nvPicPr>
        <p:blipFill>
          <a:blip r:embed="rId4"/>
          <a:stretch>
            <a:fillRect/>
          </a:stretch>
        </p:blipFill>
        <p:spPr>
          <a:xfrm>
            <a:off x="6984211" y="3942472"/>
            <a:ext cx="1423206" cy="1597151"/>
          </a:xfrm>
          <a:prstGeom prst="rect">
            <a:avLst/>
          </a:prstGeom>
        </p:spPr>
      </p:pic>
      <p:pic>
        <p:nvPicPr>
          <p:cNvPr id="9" name="Picture 8"/>
          <p:cNvPicPr>
            <a:picLocks noChangeAspect="1"/>
          </p:cNvPicPr>
          <p:nvPr/>
        </p:nvPicPr>
        <p:blipFill>
          <a:blip r:embed="rId5"/>
          <a:stretch>
            <a:fillRect/>
          </a:stretch>
        </p:blipFill>
        <p:spPr>
          <a:xfrm>
            <a:off x="10514545" y="4347562"/>
            <a:ext cx="1326143" cy="1089333"/>
          </a:xfrm>
          <a:prstGeom prst="rect">
            <a:avLst/>
          </a:prstGeom>
        </p:spPr>
      </p:pic>
      <p:pic>
        <p:nvPicPr>
          <p:cNvPr id="11" name="Picture 10" descr="A two cell phones with a blue screen&#10;&#10;AI-generated content may be incorrect.">
            <a:extLst>
              <a:ext uri="{FF2B5EF4-FFF2-40B4-BE49-F238E27FC236}">
                <a16:creationId xmlns:a16="http://schemas.microsoft.com/office/drawing/2014/main" id="{354FDCB4-9E3F-156E-2EB0-6BD3362BE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5957" y="3928152"/>
            <a:ext cx="1906629" cy="1916797"/>
          </a:xfrm>
          <a:prstGeom prst="rect">
            <a:avLst/>
          </a:prstGeom>
        </p:spPr>
      </p:pic>
    </p:spTree>
    <p:extLst>
      <p:ext uri="{BB962C8B-B14F-4D97-AF65-F5344CB8AC3E}">
        <p14:creationId xmlns:p14="http://schemas.microsoft.com/office/powerpoint/2010/main" val="2509602940"/>
      </p:ext>
    </p:extLst>
  </p:cSld>
  <p:clrMapOvr>
    <a:masterClrMapping/>
  </p:clrMapOvr>
  <mc:AlternateContent xmlns:mc="http://schemas.openxmlformats.org/markup-compatibility/2006" xmlns:p14="http://schemas.microsoft.com/office/powerpoint/2010/main">
    <mc:Choice Requires="p14">
      <p:transition spd="slow" p14:dur="2000" advTm="24843"/>
    </mc:Choice>
    <mc:Fallback xmlns="">
      <p:transition spd="slow" advTm="24843"/>
    </mc:Fallback>
  </mc:AlternateContent>
  <p:extLst>
    <p:ext uri="{E180D4A7-C9FB-4DFB-919C-405C955672EB}">
      <p14:showEvtLst xmlns:p14="http://schemas.microsoft.com/office/powerpoint/2010/main">
        <p14:playEvt time="0" objId="4"/>
        <p14:stopEvt time="24075" objId="4"/>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Federal Programs</a:t>
            </a:r>
          </a:p>
        </p:txBody>
      </p:sp>
      <p:sp>
        <p:nvSpPr>
          <p:cNvPr id="3" name="Content Placeholder 2"/>
          <p:cNvSpPr>
            <a:spLocks noGrp="1"/>
          </p:cNvSpPr>
          <p:nvPr>
            <p:ph idx="1"/>
          </p:nvPr>
        </p:nvSpPr>
        <p:spPr>
          <a:xfrm>
            <a:off x="1251679" y="1774174"/>
            <a:ext cx="10016606" cy="3895106"/>
          </a:xfrm>
        </p:spPr>
        <p:txBody>
          <a:bodyPr>
            <a:noAutofit/>
          </a:bodyPr>
          <a:lstStyle/>
          <a:p>
            <a:pPr lvl="1">
              <a:buFont typeface="Arial" panose="020B0604020202020204" pitchFamily="34" charset="0"/>
              <a:buChar char="•"/>
            </a:pPr>
            <a:r>
              <a:rPr lang="en-US" sz="3600" dirty="0"/>
              <a:t>ESOL – Jessica Perez</a:t>
            </a:r>
          </a:p>
          <a:p>
            <a:pPr lvl="1">
              <a:buFont typeface="Arial" panose="020B0604020202020204" pitchFamily="34" charset="0"/>
              <a:buChar char="•"/>
            </a:pPr>
            <a:endParaRPr lang="en-US" sz="3600" dirty="0"/>
          </a:p>
          <a:p>
            <a:pPr lvl="1">
              <a:buFont typeface="Arial" panose="020B0604020202020204" pitchFamily="34" charset="0"/>
              <a:buChar char="•"/>
            </a:pPr>
            <a:r>
              <a:rPr lang="en-US" sz="3600" dirty="0"/>
              <a:t>McKinney-Vento Homeless – Patricia Lane</a:t>
            </a:r>
          </a:p>
          <a:p>
            <a:pPr lvl="1">
              <a:buFont typeface="Arial" panose="020B0604020202020204" pitchFamily="34" charset="0"/>
              <a:buChar char="•"/>
            </a:pPr>
            <a:endParaRPr lang="en-US" sz="3600" dirty="0"/>
          </a:p>
          <a:p>
            <a:pPr lvl="1">
              <a:buFont typeface="Arial" panose="020B0604020202020204" pitchFamily="34" charset="0"/>
              <a:buChar char="•"/>
            </a:pPr>
            <a:r>
              <a:rPr lang="en-US" sz="3600" dirty="0"/>
              <a:t>Migrant Education – Araceli Ulmer</a:t>
            </a:r>
          </a:p>
          <a:p>
            <a:pPr lvl="1">
              <a:buFont typeface="Arial" panose="020B0604020202020204" pitchFamily="34" charset="0"/>
              <a:buChar char="•"/>
            </a:pPr>
            <a:endParaRPr lang="en-US" sz="3600" dirty="0"/>
          </a:p>
          <a:p>
            <a:pPr lvl="1">
              <a:buFont typeface="Arial" panose="020B0604020202020204" pitchFamily="34" charset="0"/>
              <a:buChar char="•"/>
            </a:pPr>
            <a:r>
              <a:rPr lang="en-US" sz="3600" dirty="0"/>
              <a:t>Located at the Central Office </a:t>
            </a:r>
          </a:p>
        </p:txBody>
      </p:sp>
    </p:spTree>
    <p:extLst>
      <p:ext uri="{BB962C8B-B14F-4D97-AF65-F5344CB8AC3E}">
        <p14:creationId xmlns:p14="http://schemas.microsoft.com/office/powerpoint/2010/main" val="2562574629"/>
      </p:ext>
    </p:extLst>
  </p:cSld>
  <p:clrMapOvr>
    <a:masterClrMapping/>
  </p:clrMapOvr>
  <mc:AlternateContent xmlns:mc="http://schemas.openxmlformats.org/markup-compatibility/2006" xmlns:p14="http://schemas.microsoft.com/office/powerpoint/2010/main">
    <mc:Choice Requires="p14">
      <p:transition spd="slow" p14:dur="2000" advTm="24884"/>
    </mc:Choice>
    <mc:Fallback xmlns="">
      <p:transition spd="slow" advTm="24884"/>
    </mc:Fallback>
  </mc:AlternateContent>
  <p:extLst>
    <p:ext uri="{E180D4A7-C9FB-4DFB-919C-405C955672EB}">
      <p14:showEvtLst xmlns:p14="http://schemas.microsoft.com/office/powerpoint/2010/main">
        <p14:playEvt time="0" objId="4"/>
        <p14:stopEvt time="23777"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BCF39A7A-89EA-4D7E-870A-3C099F599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668" y="160867"/>
            <a:ext cx="10950700" cy="65362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
            <a:extLst>
              <a:ext uri="{FF2B5EF4-FFF2-40B4-BE49-F238E27FC236}">
                <a16:creationId xmlns:a16="http://schemas.microsoft.com/office/drawing/2014/main" id="{7B1200C0-8D6D-42B6-ADB7-E4795C0D0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9872"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2"/>
          </a:solidFill>
          <a:ln w="0">
            <a:noFill/>
            <a:prstDash val="solid"/>
            <a:round/>
            <a:headEnd/>
            <a:tailEnd/>
          </a:ln>
        </p:spPr>
        <p:txBody>
          <a:bodyPr/>
          <a:lstStyle/>
          <a:p>
            <a:endParaRPr lang="en-US" dirty="0"/>
          </a:p>
        </p:txBody>
      </p:sp>
      <p:sp>
        <p:nvSpPr>
          <p:cNvPr id="70" name="Freeform 6">
            <a:extLst>
              <a:ext uri="{FF2B5EF4-FFF2-40B4-BE49-F238E27FC236}">
                <a16:creationId xmlns:a16="http://schemas.microsoft.com/office/drawing/2014/main" id="{1AD880E1-1BBB-4E9C-ABD0-632428BB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dirty="0"/>
          </a:p>
        </p:txBody>
      </p:sp>
      <p:sp>
        <p:nvSpPr>
          <p:cNvPr id="72" name="Rectangle 71">
            <a:extLst>
              <a:ext uri="{FF2B5EF4-FFF2-40B4-BE49-F238E27FC236}">
                <a16:creationId xmlns:a16="http://schemas.microsoft.com/office/drawing/2014/main" id="{3FE92B7D-47AE-4A59-8B04-31731220B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4" name="Rectangle 2">
            <a:extLst>
              <a:ext uri="{FF2B5EF4-FFF2-40B4-BE49-F238E27FC236}">
                <a16:creationId xmlns:a16="http://schemas.microsoft.com/office/drawing/2014/main" id="{8943D731-4F94-864C-C65C-5BDAFB7DB0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42" name="Picture 41" descr="A black paw prints on a white background&#10;&#10;Description automatically generated">
            <a:extLst>
              <a:ext uri="{FF2B5EF4-FFF2-40B4-BE49-F238E27FC236}">
                <a16:creationId xmlns:a16="http://schemas.microsoft.com/office/drawing/2014/main" id="{9C299DED-AE72-41E3-C440-4A70B2A8C179}"/>
              </a:ext>
            </a:extLst>
          </p:cNvPr>
          <p:cNvPicPr>
            <a:picLocks noChangeAspect="1"/>
          </p:cNvPicPr>
          <p:nvPr/>
        </p:nvPicPr>
        <p:blipFill>
          <a:blip r:embed="rId3">
            <a:duotone>
              <a:schemeClr val="accent2">
                <a:shade val="45000"/>
                <a:satMod val="135000"/>
              </a:schemeClr>
              <a:prstClr val="white"/>
            </a:duotone>
            <a:alphaModFix/>
            <a:extLst>
              <a:ext uri="{28A0092B-C50C-407E-A947-70E740481C1C}">
                <a14:useLocalDpi xmlns:a14="http://schemas.microsoft.com/office/drawing/2010/main" val="0"/>
              </a:ext>
            </a:extLst>
          </a:blip>
          <a:stretch>
            <a:fillRect/>
          </a:stretch>
        </p:blipFill>
        <p:spPr>
          <a:xfrm rot="17212464">
            <a:off x="6397086" y="2218834"/>
            <a:ext cx="6141678" cy="2386591"/>
          </a:xfrm>
          <a:prstGeom prst="rect">
            <a:avLst/>
          </a:prstGeom>
          <a:noFill/>
        </p:spPr>
      </p:pic>
      <p:pic>
        <p:nvPicPr>
          <p:cNvPr id="5" name="Picture 4" descr="A questionnaire with black text&#10;&#10;AI-generated content may be incorrect.">
            <a:extLst>
              <a:ext uri="{FF2B5EF4-FFF2-40B4-BE49-F238E27FC236}">
                <a16:creationId xmlns:a16="http://schemas.microsoft.com/office/drawing/2014/main" id="{53989BF1-C9DD-5894-4478-B86E230A7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6848" y="254557"/>
            <a:ext cx="3823658" cy="6348884"/>
          </a:xfrm>
          <a:prstGeom prst="rect">
            <a:avLst/>
          </a:prstGeom>
        </p:spPr>
      </p:pic>
    </p:spTree>
    <p:extLst>
      <p:ext uri="{BB962C8B-B14F-4D97-AF65-F5344CB8AC3E}">
        <p14:creationId xmlns:p14="http://schemas.microsoft.com/office/powerpoint/2010/main" val="3677898295"/>
      </p:ext>
    </p:extLst>
  </p:cSld>
  <p:clrMapOvr>
    <a:masterClrMapping/>
  </p:clrMapOvr>
  <mc:AlternateContent xmlns:mc="http://schemas.openxmlformats.org/markup-compatibility/2006" xmlns:p14="http://schemas.microsoft.com/office/powerpoint/2010/main">
    <mc:Choice Requires="p14">
      <p:transition spd="slow" p14:dur="2000" advTm="11996"/>
    </mc:Choice>
    <mc:Fallback xmlns="">
      <p:transition spd="slow" advTm="11996"/>
    </mc:Fallback>
  </mc:AlternateContent>
  <p:extLst>
    <p:ext uri="{E180D4A7-C9FB-4DFB-919C-405C955672EB}">
      <p14:showEvtLst xmlns:p14="http://schemas.microsoft.com/office/powerpoint/2010/main">
        <p14:playEvt time="0" objId="3"/>
        <p14:stopEvt time="10938"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8" y="250501"/>
            <a:ext cx="10178322" cy="1492132"/>
          </a:xfrm>
        </p:spPr>
        <p:txBody>
          <a:bodyPr/>
          <a:lstStyle/>
          <a:p>
            <a:pPr algn="ctr"/>
            <a:r>
              <a:rPr lang="en-US" dirty="0"/>
              <a:t>CONTACT Information</a:t>
            </a:r>
          </a:p>
        </p:txBody>
      </p:sp>
      <p:sp>
        <p:nvSpPr>
          <p:cNvPr id="3" name="Content Placeholder 2"/>
          <p:cNvSpPr>
            <a:spLocks noGrp="1"/>
          </p:cNvSpPr>
          <p:nvPr>
            <p:ph idx="1"/>
          </p:nvPr>
        </p:nvSpPr>
        <p:spPr>
          <a:xfrm>
            <a:off x="1049788" y="1204547"/>
            <a:ext cx="10582102" cy="5353008"/>
          </a:xfrm>
        </p:spPr>
        <p:txBody>
          <a:bodyPr>
            <a:normAutofit fontScale="92500"/>
          </a:bodyPr>
          <a:lstStyle/>
          <a:p>
            <a:pPr marL="457200" lvl="1" indent="0" algn="ctr">
              <a:buNone/>
            </a:pPr>
            <a:r>
              <a:rPr lang="en-US" sz="3600" dirty="0"/>
              <a:t>Contact us with any questions you have, and we will address your concerns as quickly as possible. </a:t>
            </a:r>
          </a:p>
          <a:p>
            <a:pPr marL="457200" lvl="1" indent="0">
              <a:buNone/>
            </a:pPr>
            <a:r>
              <a:rPr lang="en-US" sz="3600" dirty="0"/>
              <a:t>Mrs. Eddie Williams, </a:t>
            </a:r>
            <a:r>
              <a:rPr lang="en-US" sz="3600" b="1" dirty="0"/>
              <a:t>Principal</a:t>
            </a:r>
          </a:p>
          <a:p>
            <a:pPr marL="457200" lvl="1" indent="0">
              <a:buNone/>
            </a:pPr>
            <a:r>
              <a:rPr lang="en-US" sz="3600" dirty="0"/>
              <a:t>Dr. Grace Watson, </a:t>
            </a:r>
            <a:r>
              <a:rPr lang="en-US" sz="3600" b="1" dirty="0"/>
              <a:t>Assistant Principal of Instruction</a:t>
            </a:r>
          </a:p>
          <a:p>
            <a:pPr marL="457200" lvl="1" indent="0">
              <a:buNone/>
            </a:pPr>
            <a:r>
              <a:rPr lang="en-US" sz="3600" dirty="0"/>
              <a:t>Mr. Jeffrey Whitaker,  </a:t>
            </a:r>
            <a:r>
              <a:rPr lang="en-US" sz="3600" b="1" dirty="0"/>
              <a:t>Assistant Principal of Discipline</a:t>
            </a:r>
          </a:p>
          <a:p>
            <a:pPr marL="457200" lvl="1" indent="0">
              <a:buNone/>
            </a:pPr>
            <a:r>
              <a:rPr lang="en-US" sz="3600" dirty="0"/>
              <a:t>Mrs. Lora </a:t>
            </a:r>
            <a:r>
              <a:rPr lang="en-US" sz="3600" dirty="0" err="1"/>
              <a:t>Ostrat</a:t>
            </a:r>
            <a:r>
              <a:rPr lang="en-US" sz="3600" dirty="0"/>
              <a:t>,  </a:t>
            </a:r>
            <a:r>
              <a:rPr lang="en-US" sz="3600" b="1" dirty="0"/>
              <a:t>Counselor</a:t>
            </a:r>
          </a:p>
          <a:p>
            <a:pPr marL="457200" lvl="1" indent="0">
              <a:buNone/>
            </a:pPr>
            <a:r>
              <a:rPr lang="en-US" sz="3600" dirty="0"/>
              <a:t>Mrs. Dalas Wright, </a:t>
            </a:r>
            <a:r>
              <a:rPr lang="en-US" sz="3600" b="1" dirty="0"/>
              <a:t>Family Engagement Liaison</a:t>
            </a:r>
          </a:p>
          <a:p>
            <a:pPr marL="914400" lvl="2" indent="0">
              <a:buNone/>
            </a:pPr>
            <a:r>
              <a:rPr lang="en-US" sz="2600" dirty="0"/>
              <a:t>(478)-988-6278 ext. 3387 or via email at dalas.wright@hcbe.net</a:t>
            </a:r>
          </a:p>
        </p:txBody>
      </p:sp>
    </p:spTree>
    <p:extLst>
      <p:ext uri="{BB962C8B-B14F-4D97-AF65-F5344CB8AC3E}">
        <p14:creationId xmlns:p14="http://schemas.microsoft.com/office/powerpoint/2010/main" val="1717555545"/>
      </p:ext>
    </p:extLst>
  </p:cSld>
  <p:clrMapOvr>
    <a:masterClrMapping/>
  </p:clrMapOvr>
  <mc:AlternateContent xmlns:mc="http://schemas.openxmlformats.org/markup-compatibility/2006" xmlns:p14="http://schemas.microsoft.com/office/powerpoint/2010/main">
    <mc:Choice Requires="p14">
      <p:transition spd="slow" p14:dur="2000" advTm="42024"/>
    </mc:Choice>
    <mc:Fallback xmlns="">
      <p:transition spd="slow" advTm="42024"/>
    </mc:Fallback>
  </mc:AlternateContent>
  <p:extLst>
    <p:ext uri="{E180D4A7-C9FB-4DFB-919C-405C955672EB}">
      <p14:showEvtLst xmlns:p14="http://schemas.microsoft.com/office/powerpoint/2010/main">
        <p14:playEvt time="1" objId="4"/>
        <p14:stopEvt time="41703" objId="4"/>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110" y="776647"/>
            <a:ext cx="10178322" cy="1380627"/>
          </a:xfrm>
        </p:spPr>
        <p:txBody>
          <a:bodyPr>
            <a:normAutofit/>
          </a:bodyPr>
          <a:lstStyle/>
          <a:p>
            <a:pPr marL="457200" lvl="1" indent="0" algn="ctr">
              <a:buNone/>
            </a:pPr>
            <a:r>
              <a:rPr lang="en-US" sz="3600" b="1" dirty="0"/>
              <a:t>THANK YOU FOR BEING HERE AND SHARING YOUR VOICE!</a:t>
            </a:r>
          </a:p>
          <a:p>
            <a:pPr marL="457200" lvl="1" indent="0">
              <a:buNone/>
            </a:pPr>
            <a:endParaRPr lang="en-US" sz="36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440" y="2152167"/>
            <a:ext cx="2559632" cy="41468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9135" y="2209726"/>
            <a:ext cx="1826568" cy="408933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8342" y="2209726"/>
            <a:ext cx="2304160" cy="416414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7688" y="2191079"/>
            <a:ext cx="2506359" cy="4210120"/>
          </a:xfrm>
          <a:prstGeom prst="rect">
            <a:avLst/>
          </a:prstGeom>
        </p:spPr>
      </p:pic>
    </p:spTree>
    <p:extLst>
      <p:ext uri="{BB962C8B-B14F-4D97-AF65-F5344CB8AC3E}">
        <p14:creationId xmlns:p14="http://schemas.microsoft.com/office/powerpoint/2010/main" val="1186974047"/>
      </p:ext>
    </p:extLst>
  </p:cSld>
  <p:clrMapOvr>
    <a:masterClrMapping/>
  </p:clrMapOvr>
  <mc:AlternateContent xmlns:mc="http://schemas.openxmlformats.org/markup-compatibility/2006" xmlns:p14="http://schemas.microsoft.com/office/powerpoint/2010/main">
    <mc:Choice Requires="p14">
      <p:transition spd="slow" p14:dur="2000" advTm="20516"/>
    </mc:Choice>
    <mc:Fallback xmlns="">
      <p:transition spd="slow" advTm="20516"/>
    </mc:Fallback>
  </mc:AlternateContent>
  <p:extLst>
    <p:ext uri="{E180D4A7-C9FB-4DFB-919C-405C955672EB}">
      <p14:showEvtLst xmlns:p14="http://schemas.microsoft.com/office/powerpoint/2010/main">
        <p14:playEvt time="1" objId="2"/>
        <p14:stopEvt time="18865"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title I school?</a:t>
            </a:r>
          </a:p>
        </p:txBody>
      </p:sp>
      <p:sp>
        <p:nvSpPr>
          <p:cNvPr id="3" name="Content Placeholder 2"/>
          <p:cNvSpPr>
            <a:spLocks noGrp="1"/>
          </p:cNvSpPr>
          <p:nvPr>
            <p:ph idx="1"/>
          </p:nvPr>
        </p:nvSpPr>
        <p:spPr>
          <a:xfrm>
            <a:off x="1099930" y="1470991"/>
            <a:ext cx="10330070" cy="4408601"/>
          </a:xfrm>
        </p:spPr>
        <p:txBody>
          <a:bodyPr>
            <a:normAutofit/>
          </a:bodyPr>
          <a:lstStyle/>
          <a:p>
            <a:r>
              <a:rPr lang="en-US" dirty="0"/>
              <a:t>The purpose of Title I under ESSA is to “ensure that all children have a fair, equal, and significant opportunity to obtain a high-quality education and reach at a minimum, proficiency on challenging state academic achievement standards and state academic assessments.”</a:t>
            </a:r>
          </a:p>
          <a:p>
            <a:endParaRPr lang="en-US" dirty="0"/>
          </a:p>
          <a:p>
            <a:pPr marL="0" indent="0">
              <a:buNone/>
            </a:pPr>
            <a:r>
              <a:rPr lang="en-US" dirty="0"/>
              <a:t>A Title I school works to:</a:t>
            </a:r>
          </a:p>
          <a:p>
            <a:r>
              <a:rPr lang="en-US" dirty="0"/>
              <a:t>Identify students most in need of educational help </a:t>
            </a:r>
          </a:p>
          <a:p>
            <a:r>
              <a:rPr lang="en-US" dirty="0"/>
              <a:t>Set goals for improvement</a:t>
            </a:r>
          </a:p>
          <a:p>
            <a:r>
              <a:rPr lang="en-US" dirty="0"/>
              <a:t>Measure student progress and develop programs that add to classroom instruction</a:t>
            </a:r>
          </a:p>
          <a:p>
            <a:r>
              <a:rPr lang="en-US" dirty="0"/>
              <a:t>Involve parents in all aspects of the program</a:t>
            </a:r>
          </a:p>
        </p:txBody>
      </p:sp>
      <p:pic>
        <p:nvPicPr>
          <p:cNvPr id="4" name="Picture 3"/>
          <p:cNvPicPr>
            <a:picLocks noChangeAspect="1"/>
          </p:cNvPicPr>
          <p:nvPr/>
        </p:nvPicPr>
        <p:blipFill>
          <a:blip r:embed="rId3"/>
          <a:stretch>
            <a:fillRect/>
          </a:stretch>
        </p:blipFill>
        <p:spPr>
          <a:xfrm>
            <a:off x="8854938" y="4757530"/>
            <a:ext cx="1804238" cy="1888435"/>
          </a:xfrm>
          <a:prstGeom prst="rect">
            <a:avLst/>
          </a:prstGeom>
        </p:spPr>
      </p:pic>
    </p:spTree>
    <p:extLst>
      <p:ext uri="{BB962C8B-B14F-4D97-AF65-F5344CB8AC3E}">
        <p14:creationId xmlns:p14="http://schemas.microsoft.com/office/powerpoint/2010/main" val="2840837253"/>
      </p:ext>
    </p:extLst>
  </p:cSld>
  <p:clrMapOvr>
    <a:masterClrMapping/>
  </p:clrMapOvr>
  <mc:AlternateContent xmlns:mc="http://schemas.openxmlformats.org/markup-compatibility/2006" xmlns:p14="http://schemas.microsoft.com/office/powerpoint/2010/main">
    <mc:Choice Requires="p14">
      <p:transition spd="slow" p14:dur="2000" advTm="43304"/>
    </mc:Choice>
    <mc:Fallback xmlns="">
      <p:transition spd="slow" advTm="43304"/>
    </mc:Fallback>
  </mc:AlternateContent>
  <p:extLst>
    <p:ext uri="{E180D4A7-C9FB-4DFB-919C-405C955672EB}">
      <p14:showEvtLst xmlns:p14="http://schemas.microsoft.com/office/powerpoint/2010/main">
        <p14:playEvt time="0" objId="5"/>
        <p14:stopEvt time="40513" objId="5"/>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Purpose of Title I</a:t>
            </a:r>
          </a:p>
        </p:txBody>
      </p:sp>
      <p:sp>
        <p:nvSpPr>
          <p:cNvPr id="3" name="Content Placeholder 2"/>
          <p:cNvSpPr>
            <a:spLocks noGrp="1"/>
          </p:cNvSpPr>
          <p:nvPr>
            <p:ph idx="1"/>
          </p:nvPr>
        </p:nvSpPr>
        <p:spPr>
          <a:xfrm>
            <a:off x="1251678" y="1172096"/>
            <a:ext cx="10178322" cy="4272740"/>
          </a:xfrm>
        </p:spPr>
        <p:txBody>
          <a:bodyPr>
            <a:noAutofit/>
          </a:bodyPr>
          <a:lstStyle/>
          <a:p>
            <a:pPr lvl="0" algn="just"/>
            <a:r>
              <a:rPr lang="en-US" sz="2400" dirty="0"/>
              <a:t>Tucker Elementary is a Title I School. </a:t>
            </a:r>
          </a:p>
          <a:p>
            <a:pPr lvl="0" algn="just"/>
            <a:r>
              <a:rPr lang="en-US" sz="2400" dirty="0"/>
              <a:t>TES receives additional federal funds for the purpose of improving teaching and learning for students. </a:t>
            </a:r>
          </a:p>
          <a:p>
            <a:pPr lvl="0" algn="just"/>
            <a:r>
              <a:rPr lang="en-US" sz="2400" dirty="0"/>
              <a:t>All students in our school benefit from these funds. </a:t>
            </a:r>
          </a:p>
          <a:p>
            <a:pPr lvl="0" algn="just"/>
            <a:r>
              <a:rPr lang="en-US" sz="2400" dirty="0"/>
              <a:t>Title I requires that these funds be used for programs that will improve student achievement and include ways to help parents help their children to succeed (parent engagement).</a:t>
            </a:r>
          </a:p>
          <a:p>
            <a:pPr lvl="0" algn="just"/>
            <a:r>
              <a:rPr lang="en-US" sz="2400" dirty="0"/>
              <a:t>Title I school requirements include:  Annual Title One Meeting, School-Parent-Student Compact, Joint Development and Decision Making, Parent based engagement events/activities</a:t>
            </a:r>
          </a:p>
          <a:p>
            <a:endParaRPr lang="en-US" sz="2400" dirty="0"/>
          </a:p>
        </p:txBody>
      </p:sp>
    </p:spTree>
    <p:extLst>
      <p:ext uri="{BB962C8B-B14F-4D97-AF65-F5344CB8AC3E}">
        <p14:creationId xmlns:p14="http://schemas.microsoft.com/office/powerpoint/2010/main" val="912178860"/>
      </p:ext>
    </p:extLst>
  </p:cSld>
  <p:clrMapOvr>
    <a:masterClrMapping/>
  </p:clrMapOvr>
  <mc:AlternateContent xmlns:mc="http://schemas.openxmlformats.org/markup-compatibility/2006" xmlns:p14="http://schemas.microsoft.com/office/powerpoint/2010/main">
    <mc:Choice Requires="p14">
      <p:transition spd="slow" p14:dur="2000" advTm="40759"/>
    </mc:Choice>
    <mc:Fallback xmlns="">
      <p:transition spd="slow" advTm="40759"/>
    </mc:Fallback>
  </mc:AlternateContent>
  <p:extLst>
    <p:ext uri="{E180D4A7-C9FB-4DFB-919C-405C955672EB}">
      <p14:showEvtLst xmlns:p14="http://schemas.microsoft.com/office/powerpoint/2010/main">
        <p14:playEvt time="0" objId="4"/>
        <p14:stopEvt time="40360" objId="4"/>
      </p14:showEvtLst>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753" y="210947"/>
            <a:ext cx="11230494" cy="1492132"/>
          </a:xfrm>
        </p:spPr>
        <p:txBody>
          <a:bodyPr>
            <a:noAutofit/>
          </a:bodyPr>
          <a:lstStyle/>
          <a:p>
            <a:pPr algn="ctr"/>
            <a:r>
              <a:rPr lang="en-US" sz="5000" dirty="0"/>
              <a:t>Title I Requirements</a:t>
            </a:r>
          </a:p>
        </p:txBody>
      </p:sp>
      <p:sp>
        <p:nvSpPr>
          <p:cNvPr id="4" name="Rectangle 2"/>
          <p:cNvSpPr>
            <a:spLocks noChangeArrowheads="1"/>
          </p:cNvSpPr>
          <p:nvPr/>
        </p:nvSpPr>
        <p:spPr bwMode="auto">
          <a:xfrm>
            <a:off x="1213657" y="1142108"/>
            <a:ext cx="944510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US" altLang="en-US" sz="5400" dirty="0">
                <a:solidFill>
                  <a:schemeClr val="accent2"/>
                </a:solidFill>
                <a:latin typeface="+mn-lt"/>
              </a:rPr>
              <a:t>www. </a:t>
            </a:r>
            <a:r>
              <a:rPr lang="en-US" altLang="en-US" sz="5400" dirty="0">
                <a:solidFill>
                  <a:schemeClr val="accent2"/>
                </a:solidFill>
                <a:latin typeface="+mn-lt"/>
                <a:hlinkClick r:id="rId4">
                  <a:extLst>
                    <a:ext uri="{A12FA001-AC4F-418D-AE19-62706E023703}">
                      <ahyp:hlinkClr xmlns:ahyp="http://schemas.microsoft.com/office/drawing/2018/hyperlinkcolor" val="tx"/>
                    </a:ext>
                  </a:extLst>
                </a:hlinkClick>
              </a:rPr>
              <a:t>http://tes.hcbe.net/</a:t>
            </a:r>
            <a:endParaRPr lang="en-US" altLang="en-US" sz="5400" dirty="0">
              <a:solidFill>
                <a:schemeClr val="accent2"/>
              </a:solidFill>
              <a:latin typeface="+mn-lt"/>
            </a:endParaRPr>
          </a:p>
          <a:p>
            <a:pPr defTabSz="914400"/>
            <a:endParaRPr lang="en-US" altLang="en-US" sz="3600" dirty="0">
              <a:solidFill>
                <a:schemeClr val="tx1">
                  <a:lumMod val="65000"/>
                  <a:lumOff val="35000"/>
                </a:schemeClr>
              </a:solidFill>
              <a:latin typeface="+mn-lt"/>
            </a:endParaRPr>
          </a:p>
          <a:p>
            <a:pPr lvl="3" defTabSz="914400">
              <a:buFontTx/>
              <a:buChar char="•"/>
            </a:pPr>
            <a:r>
              <a:rPr lang="en-US" altLang="en-US" sz="3600" dirty="0">
                <a:solidFill>
                  <a:schemeClr val="tx1">
                    <a:lumMod val="65000"/>
                    <a:lumOff val="35000"/>
                  </a:schemeClr>
                </a:solidFill>
                <a:latin typeface="+mn-lt"/>
              </a:rPr>
              <a:t>District Family Engagement Plan</a:t>
            </a:r>
          </a:p>
          <a:p>
            <a:pPr lvl="3" defTabSz="914400">
              <a:buFontTx/>
              <a:buChar char="•"/>
            </a:pPr>
            <a:r>
              <a:rPr lang="en-US" altLang="en-US" sz="3600" dirty="0">
                <a:solidFill>
                  <a:schemeClr val="tx1">
                    <a:lumMod val="65000"/>
                    <a:lumOff val="35000"/>
                  </a:schemeClr>
                </a:solidFill>
                <a:latin typeface="+mn-lt"/>
              </a:rPr>
              <a:t>School Family Engagement Plan</a:t>
            </a:r>
          </a:p>
          <a:p>
            <a:pPr lvl="3" defTabSz="914400">
              <a:buFontTx/>
              <a:buChar char="•"/>
            </a:pPr>
            <a:r>
              <a:rPr lang="en-US" altLang="en-US" sz="3600" dirty="0">
                <a:solidFill>
                  <a:schemeClr val="tx1">
                    <a:lumMod val="65000"/>
                    <a:lumOff val="35000"/>
                  </a:schemeClr>
                </a:solidFill>
                <a:latin typeface="+mn-lt"/>
              </a:rPr>
              <a:t>School Parent Compact</a:t>
            </a:r>
          </a:p>
          <a:p>
            <a:pPr lvl="3" defTabSz="914400">
              <a:buFontTx/>
              <a:buChar char="•"/>
            </a:pPr>
            <a:r>
              <a:rPr lang="en-US" altLang="en-US" sz="3600" dirty="0">
                <a:solidFill>
                  <a:schemeClr val="tx1">
                    <a:lumMod val="65000"/>
                    <a:lumOff val="35000"/>
                  </a:schemeClr>
                </a:solidFill>
                <a:latin typeface="+mn-lt"/>
              </a:rPr>
              <a:t>Teachers Meet Professional Qualifications</a:t>
            </a:r>
          </a:p>
          <a:p>
            <a:pPr lvl="3" defTabSz="914400">
              <a:buFontTx/>
              <a:buChar char="•"/>
            </a:pPr>
            <a:r>
              <a:rPr lang="en-US" altLang="en-US" sz="3600" dirty="0">
                <a:solidFill>
                  <a:schemeClr val="tx1">
                    <a:lumMod val="65000"/>
                    <a:lumOff val="35000"/>
                  </a:schemeClr>
                </a:solidFill>
                <a:latin typeface="+mn-lt"/>
              </a:rPr>
              <a:t>Parents Right to Know</a:t>
            </a:r>
          </a:p>
          <a:p>
            <a:pPr lvl="3" defTabSz="914400">
              <a:buFontTx/>
              <a:buChar char="•"/>
            </a:pPr>
            <a:r>
              <a:rPr lang="en-US" altLang="en-US" sz="3600" dirty="0">
                <a:solidFill>
                  <a:schemeClr val="tx1">
                    <a:lumMod val="65000"/>
                    <a:lumOff val="35000"/>
                  </a:schemeClr>
                </a:solidFill>
                <a:latin typeface="+mn-lt"/>
              </a:rPr>
              <a:t>Building Staff Capacity</a:t>
            </a:r>
          </a:p>
        </p:txBody>
      </p:sp>
      <p:sp>
        <p:nvSpPr>
          <p:cNvPr id="6" name="Rectangle 3"/>
          <p:cNvSpPr>
            <a:spLocks noChangeArrowheads="1"/>
          </p:cNvSpPr>
          <p:nvPr/>
        </p:nvSpPr>
        <p:spPr bwMode="auto">
          <a:xfrm>
            <a:off x="0" y="3771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custDataLst>
      <p:tags r:id="rId1"/>
    </p:custDataLst>
    <p:extLst>
      <p:ext uri="{BB962C8B-B14F-4D97-AF65-F5344CB8AC3E}">
        <p14:creationId xmlns:p14="http://schemas.microsoft.com/office/powerpoint/2010/main" val="4047513529"/>
      </p:ext>
    </p:extLst>
  </p:cSld>
  <p:clrMapOvr>
    <a:masterClrMapping/>
  </p:clrMapOvr>
  <mc:AlternateContent xmlns:mc="http://schemas.openxmlformats.org/markup-compatibility/2006" xmlns:p14="http://schemas.microsoft.com/office/powerpoint/2010/main">
    <mc:Choice Requires="p14">
      <p:transition spd="slow" p14:dur="2000" advTm="40675"/>
    </mc:Choice>
    <mc:Fallback xmlns="">
      <p:transition spd="slow" advTm="40675"/>
    </mc:Fallback>
  </mc:AlternateContent>
  <p:extLst>
    <p:ext uri="{E180D4A7-C9FB-4DFB-919C-405C955672EB}">
      <p14:showEvtLst xmlns:p14="http://schemas.microsoft.com/office/powerpoint/2010/main">
        <p14:playEvt time="1264" objId="7"/>
        <p14:stopEvt time="39885" objId="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District &amp; School wide goals</a:t>
            </a:r>
          </a:p>
        </p:txBody>
      </p:sp>
      <p:sp>
        <p:nvSpPr>
          <p:cNvPr id="3" name="Content Placeholder 2"/>
          <p:cNvSpPr>
            <a:spLocks noGrp="1"/>
          </p:cNvSpPr>
          <p:nvPr>
            <p:ph idx="1"/>
          </p:nvPr>
        </p:nvSpPr>
        <p:spPr/>
        <p:txBody>
          <a:bodyPr/>
          <a:lstStyle/>
          <a:p>
            <a:pPr fontAlgn="base"/>
            <a:r>
              <a:rPr lang="en-US" sz="2800" dirty="0"/>
              <a:t>Increase by at least 2 percentage points the number of students performing at or above proficiency in core content areas in grades 3-11 as measured by Milestones assessment scores.</a:t>
            </a:r>
          </a:p>
          <a:p>
            <a:pPr marL="0" indent="0" fontAlgn="base">
              <a:buNone/>
            </a:pPr>
            <a:endParaRPr lang="en-US" sz="2800" dirty="0"/>
          </a:p>
          <a:p>
            <a:pPr fontAlgn="base"/>
            <a:r>
              <a:rPr lang="en-US" sz="2800" dirty="0"/>
              <a:t>Increase the percentage of parents who feel their child’s school provides various opportunities for engagement. </a:t>
            </a:r>
          </a:p>
          <a:p>
            <a:endParaRPr lang="en-US" dirty="0"/>
          </a:p>
        </p:txBody>
      </p:sp>
    </p:spTree>
    <p:extLst>
      <p:ext uri="{BB962C8B-B14F-4D97-AF65-F5344CB8AC3E}">
        <p14:creationId xmlns:p14="http://schemas.microsoft.com/office/powerpoint/2010/main" val="2324491006"/>
      </p:ext>
    </p:extLst>
  </p:cSld>
  <p:clrMapOvr>
    <a:masterClrMapping/>
  </p:clrMapOvr>
  <mc:AlternateContent xmlns:mc="http://schemas.openxmlformats.org/markup-compatibility/2006" xmlns:p14="http://schemas.microsoft.com/office/powerpoint/2010/main">
    <mc:Choice Requires="p14">
      <p:transition spd="slow" p14:dur="2000" advTm="31204"/>
    </mc:Choice>
    <mc:Fallback xmlns="">
      <p:transition spd="slow" advTm="31204"/>
    </mc:Fallback>
  </mc:AlternateContent>
  <p:extLst>
    <p:ext uri="{E180D4A7-C9FB-4DFB-919C-405C955672EB}">
      <p14:showEvtLst xmlns:p14="http://schemas.microsoft.com/office/powerpoint/2010/main">
        <p14:playEvt time="1" objId="4"/>
        <p14:stopEvt time="31115" objId="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programs and supports are in place to help my child?</a:t>
            </a:r>
          </a:p>
        </p:txBody>
      </p:sp>
      <p:sp>
        <p:nvSpPr>
          <p:cNvPr id="3" name="Content Placeholder 2"/>
          <p:cNvSpPr>
            <a:spLocks noGrp="1"/>
          </p:cNvSpPr>
          <p:nvPr>
            <p:ph idx="1"/>
          </p:nvPr>
        </p:nvSpPr>
        <p:spPr/>
        <p:txBody>
          <a:bodyPr>
            <a:noAutofit/>
          </a:bodyPr>
          <a:lstStyle/>
          <a:p>
            <a:r>
              <a:rPr lang="en-US" sz="2400" dirty="0"/>
              <a:t>Positive Behavior Intervention (PBIS) program- Reinforces positive behavior</a:t>
            </a:r>
          </a:p>
          <a:p>
            <a:r>
              <a:rPr lang="en-US" sz="2400" dirty="0"/>
              <a:t>Community Partnerships, such as the BUG Award &amp; The Summer Reading Program </a:t>
            </a:r>
          </a:p>
          <a:p>
            <a:r>
              <a:rPr lang="en-US" sz="2400" dirty="0"/>
              <a:t>Additional Paras</a:t>
            </a:r>
          </a:p>
          <a:p>
            <a:r>
              <a:rPr lang="en-US" sz="2400" dirty="0"/>
              <a:t>Early intervention program (EIP)</a:t>
            </a:r>
          </a:p>
          <a:p>
            <a:r>
              <a:rPr lang="en-US" sz="2400" dirty="0"/>
              <a:t>Differentiated and small group instruction</a:t>
            </a:r>
          </a:p>
          <a:p>
            <a:r>
              <a:rPr lang="en-US" sz="2400" dirty="0"/>
              <a:t>Remediation and enrichment</a:t>
            </a:r>
          </a:p>
        </p:txBody>
      </p:sp>
    </p:spTree>
    <p:extLst>
      <p:ext uri="{BB962C8B-B14F-4D97-AF65-F5344CB8AC3E}">
        <p14:creationId xmlns:p14="http://schemas.microsoft.com/office/powerpoint/2010/main" val="801721597"/>
      </p:ext>
    </p:extLst>
  </p:cSld>
  <p:clrMapOvr>
    <a:masterClrMapping/>
  </p:clrMapOvr>
  <mc:AlternateContent xmlns:mc="http://schemas.openxmlformats.org/markup-compatibility/2006" xmlns:p14="http://schemas.microsoft.com/office/powerpoint/2010/main">
    <mc:Choice Requires="p14">
      <p:transition spd="slow" p14:dur="2000" advTm="42361"/>
    </mc:Choice>
    <mc:Fallback xmlns="">
      <p:transition spd="slow" advTm="42361"/>
    </mc:Fallback>
  </mc:AlternateContent>
  <p:extLst>
    <p:ext uri="{E180D4A7-C9FB-4DFB-919C-405C955672EB}">
      <p14:showEvtLst xmlns:p14="http://schemas.microsoft.com/office/powerpoint/2010/main">
        <p14:playEvt time="0" objId="4"/>
        <p14:stopEvt time="42033" objId="4"/>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School Wide Program</a:t>
            </a:r>
          </a:p>
        </p:txBody>
      </p:sp>
      <p:sp>
        <p:nvSpPr>
          <p:cNvPr id="3" name="Content Placeholder 2"/>
          <p:cNvSpPr>
            <a:spLocks noGrp="1"/>
          </p:cNvSpPr>
          <p:nvPr>
            <p:ph idx="1"/>
          </p:nvPr>
        </p:nvSpPr>
        <p:spPr>
          <a:xfrm>
            <a:off x="1251678" y="1288473"/>
            <a:ext cx="9729435" cy="5278582"/>
          </a:xfrm>
        </p:spPr>
        <p:txBody>
          <a:bodyPr>
            <a:normAutofit lnSpcReduction="10000"/>
          </a:bodyPr>
          <a:lstStyle/>
          <a:p>
            <a:pPr lvl="1">
              <a:buFont typeface="Arial" panose="020B0604020202020204" pitchFamily="34" charset="0"/>
              <a:buChar char="•"/>
            </a:pPr>
            <a:r>
              <a:rPr lang="en-US" sz="3600" dirty="0"/>
              <a:t>CCRPI  and Climate Star</a:t>
            </a:r>
          </a:p>
          <a:p>
            <a:pPr lvl="2"/>
            <a:r>
              <a:rPr lang="en-US" sz="2200" dirty="0"/>
              <a:t>College and Career Readiness Performance Indicators</a:t>
            </a:r>
          </a:p>
          <a:p>
            <a:pPr lvl="2"/>
            <a:r>
              <a:rPr lang="en-US" sz="2200" dirty="0"/>
              <a:t>TES CCRPI Score for 2024 77.1</a:t>
            </a:r>
          </a:p>
          <a:p>
            <a:pPr lvl="2"/>
            <a:r>
              <a:rPr lang="en-US" sz="2200" dirty="0"/>
              <a:t>School Climate Score- 4 out of 5 stars </a:t>
            </a:r>
            <a:r>
              <a:rPr lang="en-US" sz="2200"/>
              <a:t>(94.10</a:t>
            </a:r>
            <a:r>
              <a:rPr lang="en-US" sz="2200" dirty="0"/>
              <a:t>)</a:t>
            </a:r>
          </a:p>
          <a:p>
            <a:pPr lvl="1">
              <a:buFont typeface="Arial" panose="020B0604020202020204" pitchFamily="34" charset="0"/>
              <a:buChar char="•"/>
            </a:pPr>
            <a:r>
              <a:rPr lang="en-US" sz="3600" dirty="0"/>
              <a:t>Curriculum  </a:t>
            </a:r>
            <a:r>
              <a:rPr lang="en-US" sz="2400" dirty="0"/>
              <a:t>www.GeorgiaStandards.org </a:t>
            </a:r>
          </a:p>
          <a:p>
            <a:pPr lvl="1">
              <a:buFont typeface="Arial" panose="020B0604020202020204" pitchFamily="34" charset="0"/>
              <a:buChar char="•"/>
            </a:pPr>
            <a:r>
              <a:rPr lang="en-US" sz="3600" dirty="0"/>
              <a:t>Support Programs Include:</a:t>
            </a:r>
          </a:p>
          <a:p>
            <a:pPr lvl="2">
              <a:lnSpc>
                <a:spcPct val="150000"/>
              </a:lnSpc>
              <a:buFont typeface="Wingdings" panose="05000000000000000000" pitchFamily="2" charset="2"/>
              <a:buChar char="Ø"/>
            </a:pPr>
            <a:r>
              <a:rPr lang="en-US" sz="2600" dirty="0"/>
              <a:t>Early Intervention Programs</a:t>
            </a:r>
          </a:p>
          <a:p>
            <a:pPr lvl="2">
              <a:lnSpc>
                <a:spcPct val="150000"/>
              </a:lnSpc>
              <a:buFont typeface="Wingdings" panose="05000000000000000000" pitchFamily="2" charset="2"/>
              <a:buChar char="Ø"/>
            </a:pPr>
            <a:r>
              <a:rPr lang="en-US" sz="2600" dirty="0"/>
              <a:t>Multi-Tiered System of Support (MTSS)</a:t>
            </a:r>
          </a:p>
          <a:p>
            <a:pPr lvl="2">
              <a:lnSpc>
                <a:spcPct val="150000"/>
              </a:lnSpc>
              <a:buFont typeface="Wingdings" panose="05000000000000000000" pitchFamily="2" charset="2"/>
              <a:buChar char="Ø"/>
            </a:pPr>
            <a:r>
              <a:rPr lang="en-US" sz="2600" dirty="0"/>
              <a:t>Tutoring</a:t>
            </a:r>
          </a:p>
          <a:p>
            <a:pPr lvl="2">
              <a:lnSpc>
                <a:spcPct val="15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700380463"/>
      </p:ext>
    </p:extLst>
  </p:cSld>
  <p:clrMapOvr>
    <a:masterClrMapping/>
  </p:clrMapOvr>
  <mc:AlternateContent xmlns:mc="http://schemas.openxmlformats.org/markup-compatibility/2006" xmlns:p14="http://schemas.microsoft.com/office/powerpoint/2010/main">
    <mc:Choice Requires="p14">
      <p:transition spd="slow" p14:dur="2000" advTm="46841"/>
    </mc:Choice>
    <mc:Fallback xmlns="">
      <p:transition spd="slow" advTm="46841"/>
    </mc:Fallback>
  </mc:AlternateContent>
  <p:extLst>
    <p:ext uri="{E180D4A7-C9FB-4DFB-919C-405C955672EB}">
      <p14:showEvtLst xmlns:p14="http://schemas.microsoft.com/office/powerpoint/2010/main">
        <p14:playEvt time="0" objId="4"/>
        <p14:stopEvt time="46000" objId="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 (Every student succeeds act) public school choice</a:t>
            </a:r>
          </a:p>
        </p:txBody>
      </p:sp>
      <p:sp>
        <p:nvSpPr>
          <p:cNvPr id="3" name="Content Placeholder 2"/>
          <p:cNvSpPr>
            <a:spLocks noGrp="1"/>
          </p:cNvSpPr>
          <p:nvPr>
            <p:ph idx="1"/>
          </p:nvPr>
        </p:nvSpPr>
        <p:spPr/>
        <p:txBody>
          <a:bodyPr>
            <a:normAutofit/>
          </a:bodyPr>
          <a:lstStyle/>
          <a:p>
            <a:r>
              <a:rPr lang="en-US" sz="2800" dirty="0"/>
              <a:t>House Bill 251:</a:t>
            </a:r>
          </a:p>
          <a:p>
            <a:r>
              <a:rPr lang="en-US" sz="2800" dirty="0"/>
              <a:t>Gives parents/guardians the option to request that their children attend any school within the school system based on space availability.</a:t>
            </a:r>
          </a:p>
          <a:p>
            <a:r>
              <a:rPr lang="en-US" sz="2800" dirty="0"/>
              <a:t>School districts determine available classroom space after all assigned students have been enrolled.</a:t>
            </a:r>
          </a:p>
        </p:txBody>
      </p:sp>
    </p:spTree>
    <p:extLst>
      <p:ext uri="{BB962C8B-B14F-4D97-AF65-F5344CB8AC3E}">
        <p14:creationId xmlns:p14="http://schemas.microsoft.com/office/powerpoint/2010/main" val="148256313"/>
      </p:ext>
    </p:extLst>
  </p:cSld>
  <p:clrMapOvr>
    <a:masterClrMapping/>
  </p:clrMapOvr>
  <mc:AlternateContent xmlns:mc="http://schemas.openxmlformats.org/markup-compatibility/2006" xmlns:p14="http://schemas.microsoft.com/office/powerpoint/2010/main">
    <mc:Choice Requires="p14">
      <p:transition spd="slow" p14:dur="2000" advTm="25796"/>
    </mc:Choice>
    <mc:Fallback xmlns="">
      <p:transition spd="slow" advTm="25796"/>
    </mc:Fallback>
  </mc:AlternateContent>
  <p:extLst>
    <p:ext uri="{E180D4A7-C9FB-4DFB-919C-405C955672EB}">
      <p14:showEvtLst xmlns:p14="http://schemas.microsoft.com/office/powerpoint/2010/main">
        <p14:playEvt time="0" objId="4"/>
        <p14:stopEvt time="25676" objId="4"/>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2355</TotalTime>
  <Words>989</Words>
  <Application>Microsoft Office PowerPoint</Application>
  <PresentationFormat>Widescreen</PresentationFormat>
  <Paragraphs>142</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Book Antiqua</vt:lpstr>
      <vt:lpstr>Calibri</vt:lpstr>
      <vt:lpstr>Gill Sans MT</vt:lpstr>
      <vt:lpstr>Impact</vt:lpstr>
      <vt:lpstr>Wingdings</vt:lpstr>
      <vt:lpstr>Badge</vt:lpstr>
      <vt:lpstr>PowerPoint Presentation</vt:lpstr>
      <vt:lpstr>PowerPoint Presentation</vt:lpstr>
      <vt:lpstr>What is a title I school?</vt:lpstr>
      <vt:lpstr>Purpose of Title I</vt:lpstr>
      <vt:lpstr>Title I Requirements</vt:lpstr>
      <vt:lpstr>District &amp; School wide goals</vt:lpstr>
      <vt:lpstr>What programs and supports are in place to help my child?</vt:lpstr>
      <vt:lpstr>School Wide Program</vt:lpstr>
      <vt:lpstr>E.S.S.A. (Every student succeeds act) public school choice</vt:lpstr>
      <vt:lpstr>Is my child’s teacher qualified? What is right to know?</vt:lpstr>
      <vt:lpstr>PowerPoint Presentation</vt:lpstr>
      <vt:lpstr>Testing</vt:lpstr>
      <vt:lpstr>What is a School-Parent Compact?</vt:lpstr>
      <vt:lpstr> </vt:lpstr>
      <vt:lpstr>What is pbis?</vt:lpstr>
      <vt:lpstr>PowerPoint Presentation</vt:lpstr>
      <vt:lpstr>Title I SPENDING</vt:lpstr>
      <vt:lpstr>TES Parent Engagement OPPORTUNTITIES</vt:lpstr>
      <vt:lpstr>Federal Programs</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Herbst</dc:creator>
  <cp:lastModifiedBy>Wright, Dalas H</cp:lastModifiedBy>
  <cp:revision>100</cp:revision>
  <cp:lastPrinted>2024-08-23T16:34:32Z</cp:lastPrinted>
  <dcterms:created xsi:type="dcterms:W3CDTF">2018-03-08T17:12:57Z</dcterms:created>
  <dcterms:modified xsi:type="dcterms:W3CDTF">2025-08-25T17:02:07Z</dcterms:modified>
</cp:coreProperties>
</file>