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73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 name="Google Shape;11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4" name="Google Shape;154;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0" name="Google Shape;160;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Google Shape;18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Google Shape;190;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Google Shape;196;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2" name="Google Shape;202;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8" name="Google Shape;208;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4" name="Google Shape;214;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endParaRP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dk1"/>
              </a:buClr>
              <a:buSzPts val="1800"/>
              <a:buChar char="●"/>
              <a:defRPr>
                <a:solidFill>
                  <a:schemeClr val="dk1"/>
                </a:solidFill>
              </a:defRPr>
            </a:lvl1pPr>
            <a:lvl2pPr marL="914400" lvl="1" indent="-317500" algn="l">
              <a:lnSpc>
                <a:spcPct val="115000"/>
              </a:lnSpc>
              <a:spcBef>
                <a:spcPts val="1600"/>
              </a:spcBef>
              <a:spcAft>
                <a:spcPts val="0"/>
              </a:spcAft>
              <a:buClr>
                <a:schemeClr val="dk1"/>
              </a:buClr>
              <a:buSzPts val="1400"/>
              <a:buChar char="○"/>
              <a:defRPr>
                <a:solidFill>
                  <a:schemeClr val="dk1"/>
                </a:solidFill>
              </a:defRPr>
            </a:lvl2pPr>
            <a:lvl3pPr marL="1371600" lvl="2" indent="-317500" algn="l">
              <a:lnSpc>
                <a:spcPct val="115000"/>
              </a:lnSpc>
              <a:spcBef>
                <a:spcPts val="1600"/>
              </a:spcBef>
              <a:spcAft>
                <a:spcPts val="0"/>
              </a:spcAft>
              <a:buClr>
                <a:schemeClr val="dk1"/>
              </a:buClr>
              <a:buSzPts val="1400"/>
              <a:buChar char="■"/>
              <a:defRPr>
                <a:solidFill>
                  <a:schemeClr val="dk1"/>
                </a:solidFill>
              </a:defRPr>
            </a:lvl3pPr>
            <a:lvl4pPr marL="1828800" lvl="3" indent="-317500" algn="l">
              <a:lnSpc>
                <a:spcPct val="115000"/>
              </a:lnSpc>
              <a:spcBef>
                <a:spcPts val="1600"/>
              </a:spcBef>
              <a:spcAft>
                <a:spcPts val="0"/>
              </a:spcAft>
              <a:buClr>
                <a:schemeClr val="dk1"/>
              </a:buClr>
              <a:buSzPts val="1400"/>
              <a:buChar char="●"/>
              <a:defRPr>
                <a:solidFill>
                  <a:schemeClr val="dk1"/>
                </a:solidFill>
              </a:defRPr>
            </a:lvl4pPr>
            <a:lvl5pPr marL="2286000" lvl="4" indent="-317500" algn="l">
              <a:lnSpc>
                <a:spcPct val="115000"/>
              </a:lnSpc>
              <a:spcBef>
                <a:spcPts val="1600"/>
              </a:spcBef>
              <a:spcAft>
                <a:spcPts val="0"/>
              </a:spcAft>
              <a:buClr>
                <a:schemeClr val="dk1"/>
              </a:buClr>
              <a:buSzPts val="1400"/>
              <a:buChar char="○"/>
              <a:defRPr>
                <a:solidFill>
                  <a:schemeClr val="dk1"/>
                </a:solidFill>
              </a:defRPr>
            </a:lvl5pPr>
            <a:lvl6pPr marL="2743200" lvl="5" indent="-317500" algn="l">
              <a:lnSpc>
                <a:spcPct val="115000"/>
              </a:lnSpc>
              <a:spcBef>
                <a:spcPts val="1600"/>
              </a:spcBef>
              <a:spcAft>
                <a:spcPts val="0"/>
              </a:spcAft>
              <a:buClr>
                <a:schemeClr val="dk1"/>
              </a:buClr>
              <a:buSzPts val="1400"/>
              <a:buChar char="■"/>
              <a:defRPr>
                <a:solidFill>
                  <a:schemeClr val="dk1"/>
                </a:solidFill>
              </a:defRPr>
            </a:lvl6pPr>
            <a:lvl7pPr marL="3200400" lvl="6" indent="-317500" algn="l">
              <a:lnSpc>
                <a:spcPct val="115000"/>
              </a:lnSpc>
              <a:spcBef>
                <a:spcPts val="1600"/>
              </a:spcBef>
              <a:spcAft>
                <a:spcPts val="0"/>
              </a:spcAft>
              <a:buClr>
                <a:schemeClr val="dk1"/>
              </a:buClr>
              <a:buSzPts val="1400"/>
              <a:buChar char="●"/>
              <a:defRPr>
                <a:solidFill>
                  <a:schemeClr val="dk1"/>
                </a:solidFill>
              </a:defRPr>
            </a:lvl7pPr>
            <a:lvl8pPr marL="3657600" lvl="7" indent="-317500" algn="l">
              <a:lnSpc>
                <a:spcPct val="115000"/>
              </a:lnSpc>
              <a:spcBef>
                <a:spcPts val="1600"/>
              </a:spcBef>
              <a:spcAft>
                <a:spcPts val="0"/>
              </a:spcAft>
              <a:buClr>
                <a:schemeClr val="dk1"/>
              </a:buClr>
              <a:buSzPts val="1400"/>
              <a:buChar char="○"/>
              <a:defRPr>
                <a:solidFill>
                  <a:schemeClr val="dk1"/>
                </a:solidFill>
              </a:defRPr>
            </a:lvl8pPr>
            <a:lvl9pPr marL="4114800" lvl="8" indent="-317500" algn="l">
              <a:lnSpc>
                <a:spcPct val="115000"/>
              </a:lnSpc>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Arial"/>
              <a:buChar char="●"/>
              <a:defRPr sz="1800" b="0" i="0" u="none" strike="noStrike" cap="none">
                <a:solidFill>
                  <a:schemeClr val="lt2"/>
                </a:solidFill>
                <a:latin typeface="Arial"/>
                <a:ea typeface="Arial"/>
                <a:cs typeface="Arial"/>
                <a:sym typeface="Arial"/>
              </a:defRPr>
            </a:lvl1pPr>
            <a:lvl2pPr marL="914400" marR="0" lvl="1"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l" rtl="0">
              <a:lnSpc>
                <a:spcPct val="115000"/>
              </a:lnSpc>
              <a:spcBef>
                <a:spcPts val="1600"/>
              </a:spcBef>
              <a:spcAft>
                <a:spcPts val="160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t>WORLD WAR II</a:t>
            </a:r>
            <a:endParaRPr/>
          </a:p>
        </p:txBody>
      </p:sp>
      <p:sp>
        <p:nvSpPr>
          <p:cNvPr id="55" name="Google Shape;55;p1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a:t>Chapter 11 p. 320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Hitler moves west</a:t>
            </a:r>
            <a:endParaRPr/>
          </a:p>
        </p:txBody>
      </p:sp>
      <p:sp>
        <p:nvSpPr>
          <p:cNvPr id="109" name="Google Shape;109;p2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Germany invaded France and trapped many soldiers at a port called Dunkirk </a:t>
            </a:r>
            <a:endParaRPr/>
          </a:p>
          <a:p>
            <a:pPr marL="0" lvl="0" indent="0" algn="l" rtl="0">
              <a:lnSpc>
                <a:spcPct val="115000"/>
              </a:lnSpc>
              <a:spcBef>
                <a:spcPts val="1600"/>
              </a:spcBef>
              <a:spcAft>
                <a:spcPts val="0"/>
              </a:spcAft>
              <a:buSzPts val="1800"/>
              <a:buNone/>
            </a:pPr>
            <a:r>
              <a:rPr lang="en"/>
              <a:t>British citizen ships raced across English Channel to rescue soldiers</a:t>
            </a:r>
            <a:endParaRPr/>
          </a:p>
          <a:p>
            <a:pPr marL="0" lvl="0" indent="0" algn="l" rtl="0">
              <a:lnSpc>
                <a:spcPct val="115000"/>
              </a:lnSpc>
              <a:spcBef>
                <a:spcPts val="1600"/>
              </a:spcBef>
              <a:spcAft>
                <a:spcPts val="1600"/>
              </a:spcAft>
              <a:buSzPts val="1800"/>
              <a:buNone/>
            </a:pPr>
            <a:r>
              <a:rPr lang="en"/>
              <a:t>As Germany captured Paris, Italy declared war on ALLIED powers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Battle of Britain</a:t>
            </a:r>
            <a:endParaRPr/>
          </a:p>
        </p:txBody>
      </p:sp>
      <p:sp>
        <p:nvSpPr>
          <p:cNvPr id="115" name="Google Shape;115;p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Great Britain had to face Hitler as the final battle</a:t>
            </a:r>
            <a:endParaRPr/>
          </a:p>
          <a:p>
            <a:pPr marL="0" lvl="0" indent="0" algn="l" rtl="0">
              <a:lnSpc>
                <a:spcPct val="115000"/>
              </a:lnSpc>
              <a:spcBef>
                <a:spcPts val="1600"/>
              </a:spcBef>
              <a:spcAft>
                <a:spcPts val="0"/>
              </a:spcAft>
              <a:buSzPts val="1800"/>
              <a:buNone/>
            </a:pPr>
            <a:r>
              <a:rPr lang="en"/>
              <a:t>Winston Churchill, leader of Great Britain refused to surrender to Hitler despite the bombings</a:t>
            </a:r>
            <a:endParaRPr/>
          </a:p>
          <a:p>
            <a:pPr marL="0" lvl="0" indent="0" algn="l" rtl="0">
              <a:lnSpc>
                <a:spcPct val="115000"/>
              </a:lnSpc>
              <a:spcBef>
                <a:spcPts val="1600"/>
              </a:spcBef>
              <a:spcAft>
                <a:spcPts val="0"/>
              </a:spcAft>
              <a:buSzPts val="1800"/>
              <a:buNone/>
            </a:pPr>
            <a:r>
              <a:rPr lang="en"/>
              <a:t>New tech-radar was able to detect and destroy German aircraft so Hitler cancelled the invasion of Britain</a:t>
            </a:r>
            <a:endParaRPr/>
          </a:p>
          <a:p>
            <a:pPr marL="0" lvl="0" indent="0" algn="l" rtl="0">
              <a:lnSpc>
                <a:spcPct val="115000"/>
              </a:lnSpc>
              <a:spcBef>
                <a:spcPts val="1600"/>
              </a:spcBef>
              <a:spcAft>
                <a:spcPts val="1600"/>
              </a:spcAft>
              <a:buSzPts val="1800"/>
              <a:buNone/>
            </a:pPr>
            <a:r>
              <a:rPr lang="en"/>
              <a:t>Map p. 327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USA joins WWII</a:t>
            </a:r>
            <a:endParaRPr/>
          </a:p>
        </p:txBody>
      </p:sp>
      <p:sp>
        <p:nvSpPr>
          <p:cNvPr id="121" name="Google Shape;121;p24"/>
          <p:cNvSpPr txBox="1">
            <a:spLocks noGrp="1"/>
          </p:cNvSpPr>
          <p:nvPr>
            <p:ph type="body" idx="1"/>
          </p:nvPr>
        </p:nvSpPr>
        <p:spPr>
          <a:xfrm>
            <a:off x="311700" y="1152475"/>
            <a:ext cx="8520600" cy="3720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Despite outrage of occurrences in Europe, US didn’t want to get involved</a:t>
            </a:r>
            <a:endParaRPr/>
          </a:p>
          <a:p>
            <a:pPr marL="0" lvl="0" indent="0" algn="l" rtl="0">
              <a:lnSpc>
                <a:spcPct val="115000"/>
              </a:lnSpc>
              <a:spcBef>
                <a:spcPts val="1600"/>
              </a:spcBef>
              <a:spcAft>
                <a:spcPts val="0"/>
              </a:spcAft>
              <a:buSzPts val="1800"/>
              <a:buNone/>
            </a:pPr>
            <a:r>
              <a:rPr lang="en"/>
              <a:t>FDR stated we would “be the great arsenal of democracy” and provided aid the ALLIED powers</a:t>
            </a:r>
            <a:endParaRPr/>
          </a:p>
          <a:p>
            <a:pPr marL="0" lvl="0" indent="0" algn="l" rtl="0">
              <a:lnSpc>
                <a:spcPct val="115000"/>
              </a:lnSpc>
              <a:spcBef>
                <a:spcPts val="1600"/>
              </a:spcBef>
              <a:spcAft>
                <a:spcPts val="0"/>
              </a:spcAft>
              <a:buSzPts val="1800"/>
              <a:buNone/>
            </a:pPr>
            <a:r>
              <a:rPr lang="en"/>
              <a:t>US froze Japanese assets after they invaded other countries</a:t>
            </a:r>
            <a:endParaRPr/>
          </a:p>
          <a:p>
            <a:pPr marL="0" lvl="0" indent="0" algn="l" rtl="0">
              <a:lnSpc>
                <a:spcPct val="115000"/>
              </a:lnSpc>
              <a:spcBef>
                <a:spcPts val="1600"/>
              </a:spcBef>
              <a:spcAft>
                <a:spcPts val="0"/>
              </a:spcAft>
              <a:buSzPts val="1800"/>
              <a:buNone/>
            </a:pPr>
            <a:r>
              <a:rPr lang="en"/>
              <a:t>Japan attacked US at Pearl Harbor, Hawaii-sank/damaged all battleships &amp; many airplanes and killed over 2K soldiers</a:t>
            </a:r>
            <a:endParaRPr/>
          </a:p>
          <a:p>
            <a:pPr marL="0" lvl="0" indent="0" algn="l" rtl="0">
              <a:lnSpc>
                <a:spcPct val="115000"/>
              </a:lnSpc>
              <a:spcBef>
                <a:spcPts val="1600"/>
              </a:spcBef>
              <a:spcAft>
                <a:spcPts val="0"/>
              </a:spcAft>
              <a:buSzPts val="1800"/>
              <a:buNone/>
            </a:pPr>
            <a:r>
              <a:rPr lang="en"/>
              <a:t>Show personal pics of Pearl Harbor</a:t>
            </a:r>
            <a:endParaRPr/>
          </a:p>
          <a:p>
            <a:pPr marL="0" lvl="0" indent="0" algn="l" rtl="0">
              <a:lnSpc>
                <a:spcPct val="115000"/>
              </a:lnSpc>
              <a:spcBef>
                <a:spcPts val="1600"/>
              </a:spcBef>
              <a:spcAft>
                <a:spcPts val="1600"/>
              </a:spcAft>
              <a:buSzPts val="1800"/>
              <a:buNone/>
            </a:pPr>
            <a:r>
              <a:rPr lang="en"/>
              <a:t>Movie Pearl Harbor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Remember secrets don’t make friends….</a:t>
            </a:r>
            <a:endParaRPr/>
          </a:p>
        </p:txBody>
      </p:sp>
      <p:sp>
        <p:nvSpPr>
          <p:cNvPr id="127" name="Google Shape;127;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At the same time, Hitler violated his secret promise with Stalin. </a:t>
            </a:r>
            <a:endParaRPr/>
          </a:p>
          <a:p>
            <a:pPr marL="0" lvl="0" indent="0" algn="l" rtl="0">
              <a:lnSpc>
                <a:spcPct val="115000"/>
              </a:lnSpc>
              <a:spcBef>
                <a:spcPts val="1600"/>
              </a:spcBef>
              <a:spcAft>
                <a:spcPts val="0"/>
              </a:spcAft>
              <a:buSzPts val="1800"/>
              <a:buNone/>
            </a:pPr>
            <a:r>
              <a:rPr lang="en"/>
              <a:t>Germany invaded the Soviet Union so they switched sides and joined the ALLIED powers. </a:t>
            </a:r>
            <a:endParaRPr/>
          </a:p>
          <a:p>
            <a:pPr marL="0" lvl="0" indent="0" algn="l" rtl="0">
              <a:lnSpc>
                <a:spcPct val="115000"/>
              </a:lnSpc>
              <a:spcBef>
                <a:spcPts val="1600"/>
              </a:spcBef>
              <a:spcAft>
                <a:spcPts val="1600"/>
              </a:spcAft>
              <a:buSzPts val="1800"/>
              <a:buNone/>
            </a:pPr>
            <a:r>
              <a:rPr lang="en"/>
              <a:t>America sent weapons to help Soviets fight Germany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Declaration of War </a:t>
            </a:r>
            <a:endParaRPr/>
          </a:p>
        </p:txBody>
      </p:sp>
      <p:sp>
        <p:nvSpPr>
          <p:cNvPr id="133" name="Google Shape;133;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The day after Pearl Harbor attack by Japan, FDR told Congress it was “a day that will live in infamy” and asked them to declare war on Japan. </a:t>
            </a:r>
            <a:endParaRPr/>
          </a:p>
          <a:p>
            <a:pPr marL="0" lvl="0" indent="0" algn="l" rtl="0">
              <a:lnSpc>
                <a:spcPct val="115000"/>
              </a:lnSpc>
              <a:spcBef>
                <a:spcPts val="1600"/>
              </a:spcBef>
              <a:spcAft>
                <a:spcPts val="0"/>
              </a:spcAft>
              <a:buSzPts val="1800"/>
              <a:buNone/>
            </a:pPr>
            <a:r>
              <a:rPr lang="en"/>
              <a:t>When US declared war on Japan, Germany declared war on US. </a:t>
            </a:r>
            <a:endParaRPr/>
          </a:p>
          <a:p>
            <a:pPr marL="0" lvl="0" indent="0" algn="l" rtl="0">
              <a:lnSpc>
                <a:spcPct val="115000"/>
              </a:lnSpc>
              <a:spcBef>
                <a:spcPts val="1600"/>
              </a:spcBef>
              <a:spcAft>
                <a:spcPts val="0"/>
              </a:spcAft>
              <a:buSzPts val="1800"/>
              <a:buNone/>
            </a:pPr>
            <a:r>
              <a:rPr lang="en"/>
              <a:t>Birmingham, Alabama made steel for ship production</a:t>
            </a:r>
            <a:endParaRPr/>
          </a:p>
          <a:p>
            <a:pPr marL="0" lvl="0" indent="0" algn="l" rtl="0">
              <a:lnSpc>
                <a:spcPct val="115000"/>
              </a:lnSpc>
              <a:spcBef>
                <a:spcPts val="1600"/>
              </a:spcBef>
              <a:spcAft>
                <a:spcPts val="0"/>
              </a:spcAft>
              <a:buSzPts val="1800"/>
              <a:buNone/>
            </a:pPr>
            <a:r>
              <a:rPr lang="en"/>
              <a:t>Mobile, Alabama made ships and supplied aluminum for airplane production</a:t>
            </a:r>
            <a:endParaRPr/>
          </a:p>
          <a:p>
            <a:pPr marL="0" lvl="0" indent="0" algn="l" rtl="0">
              <a:lnSpc>
                <a:spcPct val="115000"/>
              </a:lnSpc>
              <a:spcBef>
                <a:spcPts val="1600"/>
              </a:spcBef>
              <a:spcAft>
                <a:spcPts val="1600"/>
              </a:spcAft>
              <a:buSzPts val="1800"/>
              <a:buNone/>
            </a:pPr>
            <a:r>
              <a:rPr lang="en"/>
              <a:t>Tuskegee, Alabama trained African American pilots (Tuskegee Airmen pic)</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11.2 The Home Front </a:t>
            </a:r>
            <a:endParaRPr/>
          </a:p>
        </p:txBody>
      </p:sp>
      <p:sp>
        <p:nvSpPr>
          <p:cNvPr id="139" name="Google Shape;139;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Mobilizing for war brought the Great Depression to an end in America-people  worked 24 hours a day making supplies-built a ship in 4 days! Unemployment reduced to 1% as Americans more than doubled production of ALL the AXIS powers together</a:t>
            </a:r>
            <a:endParaRPr/>
          </a:p>
          <a:p>
            <a:pPr marL="0" lvl="0" indent="0" algn="l" rtl="0">
              <a:lnSpc>
                <a:spcPct val="115000"/>
              </a:lnSpc>
              <a:spcBef>
                <a:spcPts val="1600"/>
              </a:spcBef>
              <a:spcAft>
                <a:spcPts val="0"/>
              </a:spcAft>
              <a:buSzPts val="1800"/>
              <a:buNone/>
            </a:pPr>
            <a:r>
              <a:rPr lang="en"/>
              <a:t>War Production Board oversaw factory conversion to war products</a:t>
            </a:r>
            <a:endParaRPr/>
          </a:p>
          <a:p>
            <a:pPr marL="0" lvl="0" indent="0" algn="l" rtl="0">
              <a:lnSpc>
                <a:spcPct val="115000"/>
              </a:lnSpc>
              <a:spcBef>
                <a:spcPts val="1600"/>
              </a:spcBef>
              <a:spcAft>
                <a:spcPts val="1600"/>
              </a:spcAft>
              <a:buSzPts val="1800"/>
              <a:buNone/>
            </a:pPr>
            <a:r>
              <a:rPr lang="en"/>
              <a:t>More than 16M men were drafted; taxes increased to pay for war; govt sold war bonds; Gas, rubber, and sugar was rationed; victory gardens planted; metal was collected and recycled; propaganda urged everyone to do their part to support the ALLIES                                                                                                    Pic p. 333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Wartime Opportunities for Women </a:t>
            </a:r>
            <a:endParaRPr/>
          </a:p>
        </p:txBody>
      </p:sp>
      <p:sp>
        <p:nvSpPr>
          <p:cNvPr id="145" name="Google Shape;145;p2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Women once again filled the factory jobs once considered only for men </a:t>
            </a:r>
            <a:endParaRPr/>
          </a:p>
          <a:p>
            <a:pPr marL="0" lvl="0" indent="0" algn="l" rtl="0">
              <a:lnSpc>
                <a:spcPct val="115000"/>
              </a:lnSpc>
              <a:spcBef>
                <a:spcPts val="1600"/>
              </a:spcBef>
              <a:spcAft>
                <a:spcPts val="0"/>
              </a:spcAft>
              <a:buSzPts val="1800"/>
              <a:buNone/>
            </a:pPr>
            <a:r>
              <a:rPr lang="en"/>
              <a:t>Women’s Auxiliary Army Corps - special division of armed forces &amp; Women’s Airforce Service Pilots - WASP pilots flew test flights and took planes from factory to bases</a:t>
            </a:r>
            <a:endParaRPr/>
          </a:p>
          <a:p>
            <a:pPr marL="0" lvl="0" indent="0" algn="l" rtl="0">
              <a:lnSpc>
                <a:spcPct val="115000"/>
              </a:lnSpc>
              <a:spcBef>
                <a:spcPts val="1600"/>
              </a:spcBef>
              <a:spcAft>
                <a:spcPts val="1600"/>
              </a:spcAft>
              <a:buSzPts val="1800"/>
              <a:buNone/>
            </a:pPr>
            <a:r>
              <a:rPr lang="en"/>
              <a:t>Nurses were needed in combat areas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Wartime Opportunities for African Americans </a:t>
            </a:r>
            <a:endParaRPr/>
          </a:p>
        </p:txBody>
      </p:sp>
      <p:sp>
        <p:nvSpPr>
          <p:cNvPr id="151" name="Google Shape;151;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Great Migration was when African Americans moved north to escape discrimination and find factory work (instead of farm work) after WWI but….</a:t>
            </a:r>
            <a:endParaRPr/>
          </a:p>
          <a:p>
            <a:pPr marL="0" lvl="0" indent="0" algn="l" rtl="0">
              <a:lnSpc>
                <a:spcPct val="115000"/>
              </a:lnSpc>
              <a:spcBef>
                <a:spcPts val="1600"/>
              </a:spcBef>
              <a:spcAft>
                <a:spcPts val="0"/>
              </a:spcAft>
              <a:buSzPts val="1800"/>
              <a:buNone/>
            </a:pPr>
            <a:r>
              <a:rPr lang="en"/>
              <a:t>1M African Americans served in segregated units in WWII</a:t>
            </a:r>
            <a:endParaRPr/>
          </a:p>
          <a:p>
            <a:pPr marL="0" lvl="0" indent="0" algn="l" rtl="0">
              <a:lnSpc>
                <a:spcPct val="115000"/>
              </a:lnSpc>
              <a:spcBef>
                <a:spcPts val="1600"/>
              </a:spcBef>
              <a:spcAft>
                <a:spcPts val="0"/>
              </a:spcAft>
              <a:buSzPts val="1800"/>
              <a:buNone/>
            </a:pPr>
            <a:r>
              <a:rPr lang="en"/>
              <a:t>Tuskegee Airmen were pilots trained in Alabama -had to overcome same war threats along with prejudice -flew thousands of missions and won numerous awards</a:t>
            </a:r>
            <a:endParaRPr/>
          </a:p>
          <a:p>
            <a:pPr marL="0" lvl="0" indent="0" algn="l" rtl="0">
              <a:lnSpc>
                <a:spcPct val="115000"/>
              </a:lnSpc>
              <a:spcBef>
                <a:spcPts val="1600"/>
              </a:spcBef>
              <a:spcAft>
                <a:spcPts val="0"/>
              </a:spcAft>
              <a:buSzPts val="1800"/>
              <a:buNone/>
            </a:pPr>
            <a:r>
              <a:rPr lang="en"/>
              <a:t>Show personal pic </a:t>
            </a:r>
            <a:endParaRPr/>
          </a:p>
          <a:p>
            <a:pPr marL="0" lvl="0" indent="0" algn="l" rtl="0">
              <a:lnSpc>
                <a:spcPct val="115000"/>
              </a:lnSpc>
              <a:spcBef>
                <a:spcPts val="1600"/>
              </a:spcBef>
              <a:spcAft>
                <a:spcPts val="1600"/>
              </a:spcAft>
              <a:buSzPts val="1800"/>
              <a:buNone/>
            </a:pPr>
            <a:r>
              <a:rPr lang="en"/>
              <a:t>Movie: The Red Tails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Japanese American Internment</a:t>
            </a:r>
            <a:endParaRPr/>
          </a:p>
        </p:txBody>
      </p:sp>
      <p:sp>
        <p:nvSpPr>
          <p:cNvPr id="157" name="Google Shape;157;p3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Some Americans didn’t trust Japanese American immigrants after Pearl Harbor-feared that many were spies and helped the attack</a:t>
            </a:r>
            <a:endParaRPr/>
          </a:p>
          <a:p>
            <a:pPr marL="0" lvl="0" indent="0" algn="l" rtl="0">
              <a:lnSpc>
                <a:spcPct val="115000"/>
              </a:lnSpc>
              <a:spcBef>
                <a:spcPts val="1600"/>
              </a:spcBef>
              <a:spcAft>
                <a:spcPts val="0"/>
              </a:spcAft>
              <a:buSzPts val="1800"/>
              <a:buNone/>
            </a:pPr>
            <a:r>
              <a:rPr lang="en"/>
              <a:t>Without evidence, US govt approved interning Japanese Americans-relocating them to a camp/prison. Over 100K were evacuated and isolated in an internment camp. </a:t>
            </a:r>
            <a:endParaRPr/>
          </a:p>
          <a:p>
            <a:pPr marL="0" lvl="0" indent="0" algn="l" rtl="0">
              <a:lnSpc>
                <a:spcPct val="115000"/>
              </a:lnSpc>
              <a:spcBef>
                <a:spcPts val="1600"/>
              </a:spcBef>
              <a:spcAft>
                <a:spcPts val="1600"/>
              </a:spcAft>
              <a:buSzPts val="1800"/>
              <a:buNone/>
            </a:pPr>
            <a:r>
              <a:rPr lang="en"/>
              <a:t>Japanese Americans were banned from military for some time and they won many awards for their bravery and success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11.3 War in Africa</a:t>
            </a:r>
            <a:endParaRPr/>
          </a:p>
        </p:txBody>
      </p:sp>
      <p:sp>
        <p:nvSpPr>
          <p:cNvPr id="163" name="Google Shape;163;p3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1941 US entered the war. Roosevelt &amp; Churchill made agreements to attack AXIS powers. Two strategies to begin with: 1) increase troops in Great Britain to liberate France while 2) liberate northern Africa (main focus) despite Stalin’s request for help in Europe. </a:t>
            </a:r>
            <a:endParaRPr/>
          </a:p>
          <a:p>
            <a:pPr marL="0" lvl="0" indent="0" algn="l" rtl="0">
              <a:lnSpc>
                <a:spcPct val="115000"/>
              </a:lnSpc>
              <a:spcBef>
                <a:spcPts val="1600"/>
              </a:spcBef>
              <a:spcAft>
                <a:spcPts val="0"/>
              </a:spcAft>
              <a:buSzPts val="1800"/>
              <a:buNone/>
            </a:pPr>
            <a:r>
              <a:rPr lang="en"/>
              <a:t>Convoys &amp; sonar were used to travel and detect German Uboats with airplane protection above. Planes dropped bombs on AXIS factories, railroads, and cities. </a:t>
            </a:r>
            <a:endParaRPr/>
          </a:p>
          <a:p>
            <a:pPr marL="0" lvl="0" indent="0" algn="l" rtl="0">
              <a:lnSpc>
                <a:spcPct val="115000"/>
              </a:lnSpc>
              <a:spcBef>
                <a:spcPts val="1600"/>
              </a:spcBef>
              <a:spcAft>
                <a:spcPts val="1600"/>
              </a:spcAft>
              <a:buSzPts val="1800"/>
              <a:buNone/>
            </a:pPr>
            <a:r>
              <a:rPr lang="en"/>
              <a:t>Key Battles: Battle of El Alamein protected Suez Canal near Egypt; Dwight Eisenhower led US troops in liberating Morocco and Algeria; N Africa was liberated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11.1 The War Begins </a:t>
            </a:r>
            <a:endParaRPr/>
          </a:p>
        </p:txBody>
      </p:sp>
      <p:sp>
        <p:nvSpPr>
          <p:cNvPr id="61" name="Google Shape;61;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Totalitarianism is a political system in which the govt controls every aspect of citizens’ lives and several European countries had adopted such </a:t>
            </a:r>
            <a:endParaRPr/>
          </a:p>
          <a:p>
            <a:pPr marL="0" lvl="0" indent="0" algn="l" rtl="0">
              <a:lnSpc>
                <a:spcPct val="115000"/>
              </a:lnSpc>
              <a:spcBef>
                <a:spcPts val="1600"/>
              </a:spcBef>
              <a:spcAft>
                <a:spcPts val="0"/>
              </a:spcAft>
              <a:buSzPts val="1800"/>
              <a:buNone/>
            </a:pPr>
            <a:r>
              <a:rPr lang="en"/>
              <a:t>Italy-Benito Mussolini</a:t>
            </a:r>
            <a:endParaRPr/>
          </a:p>
          <a:p>
            <a:pPr marL="0" lvl="0" indent="0" algn="l" rtl="0">
              <a:lnSpc>
                <a:spcPct val="115000"/>
              </a:lnSpc>
              <a:spcBef>
                <a:spcPts val="1600"/>
              </a:spcBef>
              <a:spcAft>
                <a:spcPts val="0"/>
              </a:spcAft>
              <a:buSzPts val="1800"/>
              <a:buNone/>
            </a:pPr>
            <a:r>
              <a:rPr lang="en"/>
              <a:t>Soviet Union-Joseph Stalin</a:t>
            </a:r>
            <a:endParaRPr/>
          </a:p>
          <a:p>
            <a:pPr marL="0" lvl="0" indent="0" algn="l" rtl="0">
              <a:lnSpc>
                <a:spcPct val="115000"/>
              </a:lnSpc>
              <a:spcBef>
                <a:spcPts val="1600"/>
              </a:spcBef>
              <a:spcAft>
                <a:spcPts val="0"/>
              </a:spcAft>
              <a:buSzPts val="1800"/>
              <a:buNone/>
            </a:pPr>
            <a:r>
              <a:rPr lang="en"/>
              <a:t>Japan-Hirohito</a:t>
            </a:r>
            <a:endParaRPr/>
          </a:p>
          <a:p>
            <a:pPr marL="0" lvl="0" indent="0" algn="l" rtl="0">
              <a:lnSpc>
                <a:spcPct val="115000"/>
              </a:lnSpc>
              <a:spcBef>
                <a:spcPts val="1600"/>
              </a:spcBef>
              <a:spcAft>
                <a:spcPts val="1600"/>
              </a:spcAft>
              <a:buSzPts val="1800"/>
              <a:buNone/>
            </a:pPr>
            <a:r>
              <a:rPr lang="en"/>
              <a:t>Germany-Adolf Hitler/Nazis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War in Soviet Union </a:t>
            </a:r>
            <a:endParaRPr/>
          </a:p>
        </p:txBody>
      </p:sp>
      <p:sp>
        <p:nvSpPr>
          <p:cNvPr id="169" name="Google Shape;169;p3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Liberation began in Italy and moved north throughout Europe. Even though Mussolini was overthrown, Hitler sent German troops to block ALLIES. Eventually, Germany was driven out of Italy-and Italy was liberated. </a:t>
            </a:r>
            <a:endParaRPr/>
          </a:p>
          <a:p>
            <a:pPr marL="0" lvl="0" indent="0" algn="l" rtl="0">
              <a:lnSpc>
                <a:spcPct val="115000"/>
              </a:lnSpc>
              <a:spcBef>
                <a:spcPts val="1600"/>
              </a:spcBef>
              <a:spcAft>
                <a:spcPts val="0"/>
              </a:spcAft>
              <a:buSzPts val="1800"/>
              <a:buNone/>
            </a:pPr>
            <a:r>
              <a:rPr lang="en"/>
              <a:t>Germany and Soviet had been fighting for USSR. Due to harsh weather and few supplies, many German soldiers froze or starved while fighting. German commander defied Hitler and surrendered in order to save his troops from death. </a:t>
            </a:r>
            <a:endParaRPr/>
          </a:p>
          <a:p>
            <a:pPr marL="0" lvl="0" indent="0" algn="l" rtl="0">
              <a:lnSpc>
                <a:spcPct val="115000"/>
              </a:lnSpc>
              <a:spcBef>
                <a:spcPts val="1600"/>
              </a:spcBef>
              <a:spcAft>
                <a:spcPts val="0"/>
              </a:spcAft>
              <a:buSzPts val="1800"/>
              <a:buNone/>
            </a:pPr>
            <a:r>
              <a:rPr lang="en"/>
              <a:t>Battle of Stalingrad was a turning point of WWII. </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D-Day</a:t>
            </a:r>
            <a:endParaRPr/>
          </a:p>
        </p:txBody>
      </p:sp>
      <p:sp>
        <p:nvSpPr>
          <p:cNvPr id="175" name="Google Shape;175;p3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The next strategy was to liberate France. Dwight Eisenhower led AXIS powers. Largest sea to land invasion ever attempted. Germany expected the invasion and placed mines and barbed wire across beach and waited in bunkers. </a:t>
            </a:r>
            <a:endParaRPr/>
          </a:p>
          <a:p>
            <a:pPr marL="0" lvl="0" indent="0" algn="l" rtl="0">
              <a:lnSpc>
                <a:spcPct val="115000"/>
              </a:lnSpc>
              <a:spcBef>
                <a:spcPts val="1600"/>
              </a:spcBef>
              <a:spcAft>
                <a:spcPts val="0"/>
              </a:spcAft>
              <a:buSzPts val="1800"/>
              <a:buNone/>
            </a:pPr>
            <a:r>
              <a:rPr lang="en"/>
              <a:t>More than 150K American, British, and Canadian soldiers invaded Normandy Beach in 1944. </a:t>
            </a:r>
            <a:endParaRPr/>
          </a:p>
          <a:p>
            <a:pPr marL="0" lvl="0" indent="0" algn="l" rtl="0">
              <a:lnSpc>
                <a:spcPct val="115000"/>
              </a:lnSpc>
              <a:spcBef>
                <a:spcPts val="1600"/>
              </a:spcBef>
              <a:spcAft>
                <a:spcPts val="0"/>
              </a:spcAft>
              <a:buSzPts val="1800"/>
              <a:buNone/>
            </a:pPr>
            <a:r>
              <a:rPr lang="en"/>
              <a:t>Despite thousands of soldiers being killed, the ALLIES took control of the beaches and began driving up the hills into France toward Germany. </a:t>
            </a:r>
            <a:endParaRPr/>
          </a:p>
          <a:p>
            <a:pPr marL="0" lvl="0" indent="0" algn="l" rtl="0">
              <a:lnSpc>
                <a:spcPct val="115000"/>
              </a:lnSpc>
              <a:spcBef>
                <a:spcPts val="1600"/>
              </a:spcBef>
              <a:spcAft>
                <a:spcPts val="1600"/>
              </a:spcAft>
              <a:buSzPts val="1800"/>
              <a:buNone/>
            </a:pPr>
            <a:r>
              <a:rPr lang="en"/>
              <a:t>Movie D-Day                                                                             Analyze map p. 340</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11.4 War in the Pacific Ocean/Japan</a:t>
            </a:r>
            <a:endParaRPr/>
          </a:p>
        </p:txBody>
      </p:sp>
      <p:sp>
        <p:nvSpPr>
          <p:cNvPr id="181" name="Google Shape;181;p3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While the US recovered from Pearl Harbor destruction, Japan conquered Thailand, Burma, British colonies of Hong Kong, Singapore, Philippines, Guam, and Wake Island. </a:t>
            </a:r>
            <a:endParaRPr/>
          </a:p>
          <a:p>
            <a:pPr marL="0" lvl="0" indent="0" algn="l" rtl="0">
              <a:lnSpc>
                <a:spcPct val="115000"/>
              </a:lnSpc>
              <a:spcBef>
                <a:spcPts val="1600"/>
              </a:spcBef>
              <a:spcAft>
                <a:spcPts val="0"/>
              </a:spcAft>
              <a:buSzPts val="1800"/>
              <a:buNone/>
            </a:pPr>
            <a:r>
              <a:rPr lang="en"/>
              <a:t>American and Filipino soldiers were outnumbered and captured. Despite being exhausted, they were forced to walk over 60 miles - the Bataan Death March - more than 10K died. </a:t>
            </a:r>
            <a:endParaRPr/>
          </a:p>
          <a:p>
            <a:pPr marL="0" lvl="0" indent="0" algn="l" rtl="0">
              <a:lnSpc>
                <a:spcPct val="115000"/>
              </a:lnSpc>
              <a:spcBef>
                <a:spcPts val="1600"/>
              </a:spcBef>
              <a:spcAft>
                <a:spcPts val="1600"/>
              </a:spcAft>
              <a:buSzPts val="1800"/>
              <a:buNone/>
            </a:pPr>
            <a:r>
              <a:rPr lang="en"/>
              <a:t>Battle of Coral Sea and Battle of Midway were critical battles. Midway turned the momentum to the ALLIES.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Strategies to capture Japan </a:t>
            </a:r>
            <a:endParaRPr/>
          </a:p>
        </p:txBody>
      </p:sp>
      <p:sp>
        <p:nvSpPr>
          <p:cNvPr id="187" name="Google Shape;187;p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Navajo code talkers- American Native American indians spoke a unique language that could not be interpreted. They were used provide information and direction in secret code that Japanese didn’t know.</a:t>
            </a:r>
            <a:endParaRPr/>
          </a:p>
          <a:p>
            <a:pPr marL="0" lvl="0" indent="0" algn="l" rtl="0">
              <a:lnSpc>
                <a:spcPct val="115000"/>
              </a:lnSpc>
              <a:spcBef>
                <a:spcPts val="1600"/>
              </a:spcBef>
              <a:spcAft>
                <a:spcPts val="0"/>
              </a:spcAft>
              <a:buSzPts val="1800"/>
              <a:buNone/>
            </a:pPr>
            <a:r>
              <a:rPr lang="en"/>
              <a:t>Island hopping- liberated island by island on the path to mainland Japan so that each liberated island could be used as a base and isolating Japanese troops on the mainland. </a:t>
            </a:r>
            <a:endParaRPr/>
          </a:p>
          <a:p>
            <a:pPr marL="0" lvl="0" indent="0" algn="l" rtl="0">
              <a:lnSpc>
                <a:spcPct val="115000"/>
              </a:lnSpc>
              <a:spcBef>
                <a:spcPts val="1600"/>
              </a:spcBef>
              <a:spcAft>
                <a:spcPts val="1600"/>
              </a:spcAft>
              <a:buSzPts val="1800"/>
              <a:buNone/>
            </a:pPr>
            <a:r>
              <a:rPr lang="en"/>
              <a:t>B29 bombers attacked Japan with 20K pound bombs on more than 60 major cities.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Iwo Jima &amp; Okinawa </a:t>
            </a:r>
            <a:endParaRPr/>
          </a:p>
        </p:txBody>
      </p:sp>
      <p:sp>
        <p:nvSpPr>
          <p:cNvPr id="193" name="Google Shape;193;p3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Fiercest battles-Japanese soldiers hid in caves and vowed to fight to death</a:t>
            </a:r>
            <a:endParaRPr/>
          </a:p>
          <a:p>
            <a:pPr marL="0" lvl="0" indent="0" algn="l" rtl="0">
              <a:lnSpc>
                <a:spcPct val="115000"/>
              </a:lnSpc>
              <a:spcBef>
                <a:spcPts val="1600"/>
              </a:spcBef>
              <a:spcAft>
                <a:spcPts val="0"/>
              </a:spcAft>
              <a:buSzPts val="1800"/>
              <a:buNone/>
            </a:pPr>
            <a:r>
              <a:rPr lang="en"/>
              <a:t>Over 200K Japanese soldiers/citizens were killed. About 20K Americans died. </a:t>
            </a:r>
            <a:endParaRPr/>
          </a:p>
          <a:p>
            <a:pPr marL="0" lvl="0" indent="0" algn="l" rtl="0">
              <a:lnSpc>
                <a:spcPct val="115000"/>
              </a:lnSpc>
              <a:spcBef>
                <a:spcPts val="1600"/>
              </a:spcBef>
              <a:spcAft>
                <a:spcPts val="0"/>
              </a:spcAft>
              <a:buSzPts val="1800"/>
              <a:buNone/>
            </a:pPr>
            <a:r>
              <a:rPr lang="en"/>
              <a:t>Kamikaze pilots purposely crashed Japanese planes into American ships/aircraft carriers</a:t>
            </a:r>
            <a:endParaRPr/>
          </a:p>
          <a:p>
            <a:pPr marL="0" lvl="0" indent="0" algn="l" rtl="0">
              <a:lnSpc>
                <a:spcPct val="115000"/>
              </a:lnSpc>
              <a:spcBef>
                <a:spcPts val="1600"/>
              </a:spcBef>
              <a:spcAft>
                <a:spcPts val="0"/>
              </a:spcAft>
              <a:buSzPts val="1800"/>
              <a:buNone/>
            </a:pPr>
            <a:r>
              <a:rPr lang="en"/>
              <a:t>Marines took famous pic (p. 346) raising flag as Iwo Jima was liberated-they picked the highest point on the island to raise it so ALLIED soldiers could see it. </a:t>
            </a:r>
            <a:endParaRPr/>
          </a:p>
          <a:p>
            <a:pPr marL="0" lvl="0" indent="0" algn="l" rtl="0">
              <a:lnSpc>
                <a:spcPct val="115000"/>
              </a:lnSpc>
              <a:spcBef>
                <a:spcPts val="1600"/>
              </a:spcBef>
              <a:spcAft>
                <a:spcPts val="1600"/>
              </a:spcAft>
              <a:buSzPts val="1800"/>
              <a:buNone/>
            </a:pPr>
            <a:r>
              <a:rPr lang="en"/>
              <a:t>Next, all out assault was planned on main Japanese islands…..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11.5 Victory in Germany </a:t>
            </a:r>
            <a:endParaRPr/>
          </a:p>
        </p:txBody>
      </p:sp>
      <p:sp>
        <p:nvSpPr>
          <p:cNvPr id="199" name="Google Shape;199;p37"/>
          <p:cNvSpPr txBox="1">
            <a:spLocks noGrp="1"/>
          </p:cNvSpPr>
          <p:nvPr>
            <p:ph type="body" idx="1"/>
          </p:nvPr>
        </p:nvSpPr>
        <p:spPr>
          <a:xfrm>
            <a:off x="311700" y="1152475"/>
            <a:ext cx="8520600" cy="3779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As Americans pushed west through France towards Germany, Soviets also pushed toward Germany from the east. Hitler drafted every abled body German man (16-60) to fight. </a:t>
            </a:r>
            <a:endParaRPr/>
          </a:p>
          <a:p>
            <a:pPr marL="0" lvl="0" indent="0" algn="l" rtl="0">
              <a:lnSpc>
                <a:spcPct val="115000"/>
              </a:lnSpc>
              <a:spcBef>
                <a:spcPts val="1600"/>
              </a:spcBef>
              <a:spcAft>
                <a:spcPts val="0"/>
              </a:spcAft>
              <a:buSzPts val="1800"/>
              <a:buNone/>
            </a:pPr>
            <a:r>
              <a:rPr lang="en"/>
              <a:t>Battle of the Bulge-Germany pushed ALLIES back in the Ardennes forest but ALLIES recovered rapidly. Both sides continued to fight with hundreds of thousands casualties. </a:t>
            </a:r>
            <a:endParaRPr/>
          </a:p>
          <a:p>
            <a:pPr marL="0" lvl="0" indent="0" algn="l" rtl="0">
              <a:lnSpc>
                <a:spcPct val="115000"/>
              </a:lnSpc>
              <a:spcBef>
                <a:spcPts val="1600"/>
              </a:spcBef>
              <a:spcAft>
                <a:spcPts val="0"/>
              </a:spcAft>
              <a:buSzPts val="1800"/>
              <a:buNone/>
            </a:pPr>
            <a:r>
              <a:rPr lang="en"/>
              <a:t>As ALLIES surrounded Berlin, Hitler hid in an underground bunker and committed suicide. Germany then surrendered. </a:t>
            </a:r>
            <a:endParaRPr/>
          </a:p>
          <a:p>
            <a:pPr marL="0" lvl="0" indent="0" algn="l" rtl="0">
              <a:lnSpc>
                <a:spcPct val="115000"/>
              </a:lnSpc>
              <a:spcBef>
                <a:spcPts val="1600"/>
              </a:spcBef>
              <a:spcAft>
                <a:spcPts val="1600"/>
              </a:spcAft>
              <a:buSzPts val="1800"/>
              <a:buNone/>
            </a:pPr>
            <a:r>
              <a:rPr lang="en"/>
              <a:t>VE Day-war in Europe is over! FDR died of a stroke 1 month before the end of the war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Holocaust Horrors </a:t>
            </a:r>
            <a:endParaRPr/>
          </a:p>
        </p:txBody>
      </p:sp>
      <p:sp>
        <p:nvSpPr>
          <p:cNvPr id="205" name="Google Shape;205;p38"/>
          <p:cNvSpPr txBox="1">
            <a:spLocks noGrp="1"/>
          </p:cNvSpPr>
          <p:nvPr>
            <p:ph type="body" idx="1"/>
          </p:nvPr>
        </p:nvSpPr>
        <p:spPr>
          <a:xfrm>
            <a:off x="311700" y="1152475"/>
            <a:ext cx="8520600" cy="3614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ALLIES discovered Nazi crimes against humanity-mass murder of Jews known as the Holocaust.</a:t>
            </a:r>
            <a:endParaRPr/>
          </a:p>
          <a:p>
            <a:pPr marL="0" lvl="0" indent="0" algn="l" rtl="0">
              <a:lnSpc>
                <a:spcPct val="115000"/>
              </a:lnSpc>
              <a:spcBef>
                <a:spcPts val="1600"/>
              </a:spcBef>
              <a:spcAft>
                <a:spcPts val="0"/>
              </a:spcAft>
              <a:buSzPts val="1800"/>
              <a:buNone/>
            </a:pPr>
            <a:r>
              <a:rPr lang="en"/>
              <a:t>Jews lost citizenship, property, and belongings and were placed in concentration camps. 10M Jews eventually came under Hitler’s control throughout the war. </a:t>
            </a:r>
            <a:endParaRPr/>
          </a:p>
          <a:p>
            <a:pPr marL="0" lvl="0" indent="0" algn="l" rtl="0">
              <a:lnSpc>
                <a:spcPct val="115000"/>
              </a:lnSpc>
              <a:spcBef>
                <a:spcPts val="1600"/>
              </a:spcBef>
              <a:spcAft>
                <a:spcPts val="0"/>
              </a:spcAft>
              <a:buSzPts val="1800"/>
              <a:buNone/>
            </a:pPr>
            <a:r>
              <a:rPr lang="en"/>
              <a:t>Genocide-extermination of an entire group of people was Hitler’s final solution. </a:t>
            </a:r>
            <a:endParaRPr/>
          </a:p>
          <a:p>
            <a:pPr marL="0" lvl="0" indent="0" algn="l" rtl="0">
              <a:lnSpc>
                <a:spcPct val="115000"/>
              </a:lnSpc>
              <a:spcBef>
                <a:spcPts val="1600"/>
              </a:spcBef>
              <a:spcAft>
                <a:spcPts val="0"/>
              </a:spcAft>
              <a:buSzPts val="1800"/>
              <a:buNone/>
            </a:pPr>
            <a:r>
              <a:rPr lang="en"/>
              <a:t>Strong prisoners worked to death; weak prisoners were executed immediately </a:t>
            </a:r>
            <a:endParaRPr/>
          </a:p>
          <a:p>
            <a:pPr marL="0" lvl="0" indent="0" algn="l" rtl="0">
              <a:lnSpc>
                <a:spcPct val="115000"/>
              </a:lnSpc>
              <a:spcBef>
                <a:spcPts val="1600"/>
              </a:spcBef>
              <a:spcAft>
                <a:spcPts val="0"/>
              </a:spcAft>
              <a:buSzPts val="1800"/>
              <a:buNone/>
            </a:pPr>
            <a:r>
              <a:rPr lang="en"/>
              <a:t>Auschwitz, one of the most notorious death camps</a:t>
            </a:r>
            <a:endParaRPr/>
          </a:p>
          <a:p>
            <a:pPr marL="0" lvl="0" indent="0" algn="l" rtl="0">
              <a:lnSpc>
                <a:spcPct val="115000"/>
              </a:lnSpc>
              <a:spcBef>
                <a:spcPts val="1600"/>
              </a:spcBef>
              <a:spcAft>
                <a:spcPts val="1600"/>
              </a:spcAft>
              <a:buSzPts val="1800"/>
              <a:buNone/>
            </a:pPr>
            <a:r>
              <a:rPr lang="en"/>
              <a:t>⅔ the population of Jews were murdered during the Holocaust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Victory in Japan                                  VJ Day </a:t>
            </a:r>
            <a:endParaRPr/>
          </a:p>
        </p:txBody>
      </p:sp>
      <p:sp>
        <p:nvSpPr>
          <p:cNvPr id="211" name="Google Shape;211;p3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Invading Japan risked 1M casualties so the new US President, Harry Truman contacted scientists that had been working the “Manhattan Project” since 1942 to develop an atomic bomb-caused by splitting atom</a:t>
            </a:r>
            <a:endParaRPr/>
          </a:p>
          <a:p>
            <a:pPr marL="0" lvl="0" indent="0" algn="l" rtl="0">
              <a:lnSpc>
                <a:spcPct val="115000"/>
              </a:lnSpc>
              <a:spcBef>
                <a:spcPts val="1600"/>
              </a:spcBef>
              <a:spcAft>
                <a:spcPts val="0"/>
              </a:spcAft>
              <a:buSzPts val="1800"/>
              <a:buNone/>
            </a:pPr>
            <a:r>
              <a:rPr lang="en"/>
              <a:t>US tested it in New Mexico-bomb melted the desert sand to glass for 800 yds </a:t>
            </a:r>
            <a:endParaRPr/>
          </a:p>
          <a:p>
            <a:pPr marL="0" lvl="0" indent="0" algn="l" rtl="0">
              <a:lnSpc>
                <a:spcPct val="115000"/>
              </a:lnSpc>
              <a:spcBef>
                <a:spcPts val="1600"/>
              </a:spcBef>
              <a:spcAft>
                <a:spcPts val="0"/>
              </a:spcAft>
              <a:buSzPts val="1800"/>
              <a:buNone/>
            </a:pPr>
            <a:r>
              <a:rPr lang="en"/>
              <a:t>Japan refused to surrender so Truman ordered atomic bombs dropped by the Enola Gay B29 onto Hiroshima and Nagasaki. Then Japan surrendered in 1945. </a:t>
            </a:r>
            <a:endParaRPr/>
          </a:p>
          <a:p>
            <a:pPr marL="0" lvl="0" indent="0" algn="l" rtl="0">
              <a:lnSpc>
                <a:spcPct val="115000"/>
              </a:lnSpc>
              <a:spcBef>
                <a:spcPts val="1600"/>
              </a:spcBef>
              <a:spcAft>
                <a:spcPts val="0"/>
              </a:spcAft>
              <a:buSzPts val="1800"/>
              <a:buNone/>
            </a:pPr>
            <a:r>
              <a:rPr lang="en"/>
              <a:t>Surrendered on USS “Big Mo” since Truman was from Missouri  </a:t>
            </a:r>
            <a:endParaRPr/>
          </a:p>
          <a:p>
            <a:pPr marL="0" lvl="0" indent="0" algn="l" rtl="0">
              <a:lnSpc>
                <a:spcPct val="115000"/>
              </a:lnSpc>
              <a:spcBef>
                <a:spcPts val="1600"/>
              </a:spcBef>
              <a:spcAft>
                <a:spcPts val="1600"/>
              </a:spcAft>
              <a:buSzPts val="1800"/>
              <a:buNone/>
            </a:pPr>
            <a:r>
              <a:rPr lang="en"/>
              <a:t>Show personal pics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WWII finally was over! </a:t>
            </a:r>
            <a:endParaRPr/>
          </a:p>
        </p:txBody>
      </p:sp>
      <p:sp>
        <p:nvSpPr>
          <p:cNvPr id="217" name="Google Shape;217;p4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After 6 years of fighting around the world, over 50M people had been killed (many of them civilians) </a:t>
            </a:r>
            <a:endParaRPr/>
          </a:p>
          <a:p>
            <a:pPr marL="0" lvl="0" indent="0" algn="l" rtl="0">
              <a:lnSpc>
                <a:spcPct val="115000"/>
              </a:lnSpc>
              <a:spcBef>
                <a:spcPts val="1600"/>
              </a:spcBef>
              <a:spcAft>
                <a:spcPts val="0"/>
              </a:spcAft>
              <a:buSzPts val="1800"/>
              <a:buNone/>
            </a:pPr>
            <a:r>
              <a:rPr lang="en"/>
              <a:t>Economies in Europe and Asia were devastated with no food, water, shelter. </a:t>
            </a:r>
            <a:endParaRPr/>
          </a:p>
          <a:p>
            <a:pPr marL="0" lvl="0" indent="0" algn="l" rtl="0">
              <a:lnSpc>
                <a:spcPct val="115000"/>
              </a:lnSpc>
              <a:spcBef>
                <a:spcPts val="1600"/>
              </a:spcBef>
              <a:spcAft>
                <a:spcPts val="1600"/>
              </a:spcAft>
              <a:buSzPts val="1800"/>
              <a:buNone/>
            </a:pPr>
            <a:r>
              <a:rPr lang="en"/>
              <a:t>The US escaped such destruction and now was the strongest power left in the world. Most of post war rebuilding fell on the US.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After WWII</a:t>
            </a:r>
            <a:endParaRPr/>
          </a:p>
        </p:txBody>
      </p:sp>
      <p:sp>
        <p:nvSpPr>
          <p:cNvPr id="223" name="Google Shape;223;p4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Germany was divided in half - half to communist Soviet Union and half to Allies</a:t>
            </a:r>
            <a:endParaRPr/>
          </a:p>
          <a:p>
            <a:pPr marL="0" lvl="0" indent="0" algn="l" rtl="0">
              <a:lnSpc>
                <a:spcPct val="115000"/>
              </a:lnSpc>
              <a:spcBef>
                <a:spcPts val="1600"/>
              </a:spcBef>
              <a:spcAft>
                <a:spcPts val="0"/>
              </a:spcAft>
              <a:buSzPts val="1800"/>
              <a:buNone/>
            </a:pPr>
            <a:r>
              <a:rPr lang="en"/>
              <a:t>4 zones- Britain, France, US, USSR-capital Berlin was in USSR zone so it was also divided and separated by the Iron Curtain. </a:t>
            </a:r>
            <a:endParaRPr/>
          </a:p>
          <a:p>
            <a:pPr marL="0" lvl="0" indent="0" algn="l" rtl="0">
              <a:lnSpc>
                <a:spcPct val="115000"/>
              </a:lnSpc>
              <a:spcBef>
                <a:spcPts val="1600"/>
              </a:spcBef>
              <a:spcAft>
                <a:spcPts val="0"/>
              </a:spcAft>
              <a:buSzPts val="1800"/>
              <a:buNone/>
            </a:pPr>
            <a:r>
              <a:rPr lang="en"/>
              <a:t>United Nations was created to promote international world peace</a:t>
            </a:r>
            <a:endParaRPr/>
          </a:p>
          <a:p>
            <a:pPr marL="0" lvl="0" indent="0" algn="l" rtl="0">
              <a:lnSpc>
                <a:spcPct val="115000"/>
              </a:lnSpc>
              <a:spcBef>
                <a:spcPts val="1600"/>
              </a:spcBef>
              <a:spcAft>
                <a:spcPts val="1600"/>
              </a:spcAft>
              <a:buSzPts val="1800"/>
              <a:buNone/>
            </a:pPr>
            <a:r>
              <a:rPr lang="en"/>
              <a:t>US and USSR entered the Cold War……...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Italy </a:t>
            </a:r>
            <a:endParaRPr/>
          </a:p>
        </p:txBody>
      </p:sp>
      <p:sp>
        <p:nvSpPr>
          <p:cNvPr id="67" name="Google Shape;67;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Suffered economic depression after WWI and found a new leader in Mussolini</a:t>
            </a:r>
            <a:endParaRPr/>
          </a:p>
          <a:p>
            <a:pPr marL="0" lvl="0" indent="0" algn="l" rtl="0">
              <a:lnSpc>
                <a:spcPct val="115000"/>
              </a:lnSpc>
              <a:spcBef>
                <a:spcPts val="1600"/>
              </a:spcBef>
              <a:spcAft>
                <a:spcPts val="0"/>
              </a:spcAft>
              <a:buSzPts val="1800"/>
              <a:buNone/>
            </a:pPr>
            <a:r>
              <a:rPr lang="en"/>
              <a:t>He ruled using fascism-political system in which the govt is seen more important than citizens-very militaristic with strong leaders </a:t>
            </a:r>
            <a:endParaRPr/>
          </a:p>
          <a:p>
            <a:pPr marL="0" lvl="0" indent="0" algn="l" rtl="0">
              <a:lnSpc>
                <a:spcPct val="115000"/>
              </a:lnSpc>
              <a:spcBef>
                <a:spcPts val="1600"/>
              </a:spcBef>
              <a:spcAft>
                <a:spcPts val="0"/>
              </a:spcAft>
              <a:buSzPts val="1800"/>
              <a:buNone/>
            </a:pPr>
            <a:r>
              <a:rPr lang="en"/>
              <a:t>Mussolini restored order and improved economy but destroyed opposition and individual rights</a:t>
            </a:r>
            <a:endParaRPr/>
          </a:p>
          <a:p>
            <a:pPr marL="0" lvl="0" indent="0" algn="l" rtl="0">
              <a:lnSpc>
                <a:spcPct val="115000"/>
              </a:lnSpc>
              <a:spcBef>
                <a:spcPts val="1600"/>
              </a:spcBef>
              <a:spcAft>
                <a:spcPts val="0"/>
              </a:spcAft>
              <a:buSzPts val="1800"/>
              <a:buNone/>
            </a:pPr>
            <a:r>
              <a:rPr lang="en"/>
              <a:t>He tried to expand territory by invading Ethiopia in Africa </a:t>
            </a:r>
            <a:endParaRPr/>
          </a:p>
          <a:p>
            <a:pPr marL="0" lvl="0" indent="0" algn="l" rtl="0">
              <a:lnSpc>
                <a:spcPct val="115000"/>
              </a:lnSpc>
              <a:spcBef>
                <a:spcPts val="1600"/>
              </a:spcBef>
              <a:spcAft>
                <a:spcPts val="1600"/>
              </a:spcAft>
              <a:buSzPts val="1800"/>
              <a:buNone/>
            </a:pPr>
            <a:r>
              <a:rPr lang="en"/>
              <a:t>Ethiopia’s leader stated “It is u today. It will be you tomorrow.”</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TEST TIME </a:t>
            </a:r>
            <a:endParaRPr/>
          </a:p>
        </p:txBody>
      </p:sp>
      <p:sp>
        <p:nvSpPr>
          <p:cNvPr id="229" name="Google Shape;229;p4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Review p. 355</a:t>
            </a:r>
            <a:endParaRPr/>
          </a:p>
          <a:p>
            <a:pPr marL="0" lvl="0" indent="0" algn="l" rtl="0">
              <a:lnSpc>
                <a:spcPct val="115000"/>
              </a:lnSpc>
              <a:spcBef>
                <a:spcPts val="1600"/>
              </a:spcBef>
              <a:spcAft>
                <a:spcPts val="0"/>
              </a:spcAft>
              <a:buSzPts val="1800"/>
              <a:buNone/>
            </a:pPr>
            <a:r>
              <a:rPr lang="en"/>
              <a:t>Vocab and Key People</a:t>
            </a:r>
            <a:endParaRPr/>
          </a:p>
          <a:p>
            <a:pPr marL="0" lvl="0" indent="0" algn="l" rtl="0">
              <a:lnSpc>
                <a:spcPct val="115000"/>
              </a:lnSpc>
              <a:spcBef>
                <a:spcPts val="1600"/>
              </a:spcBef>
              <a:spcAft>
                <a:spcPts val="0"/>
              </a:spcAft>
              <a:buSzPts val="1800"/>
              <a:buNone/>
            </a:pPr>
            <a:r>
              <a:rPr lang="en"/>
              <a:t>Beginning, Middle, End, Result of war</a:t>
            </a:r>
            <a:endParaRPr/>
          </a:p>
          <a:p>
            <a:pPr marL="0" lvl="0" indent="0" algn="l" rtl="0">
              <a:lnSpc>
                <a:spcPct val="115000"/>
              </a:lnSpc>
              <a:spcBef>
                <a:spcPts val="1600"/>
              </a:spcBef>
              <a:spcAft>
                <a:spcPts val="0"/>
              </a:spcAft>
              <a:buSzPts val="1800"/>
              <a:buNone/>
            </a:pPr>
            <a:r>
              <a:rPr lang="en"/>
              <a:t>Mobilizing and strategies </a:t>
            </a:r>
            <a:endParaRPr/>
          </a:p>
          <a:p>
            <a:pPr marL="0" lvl="0" indent="0" algn="l" rtl="0">
              <a:lnSpc>
                <a:spcPct val="115000"/>
              </a:lnSpc>
              <a:spcBef>
                <a:spcPts val="1600"/>
              </a:spcBef>
              <a:spcAft>
                <a:spcPts val="0"/>
              </a:spcAft>
              <a:buSzPts val="1800"/>
              <a:buNone/>
            </a:pPr>
            <a:r>
              <a:rPr lang="en"/>
              <a:t>Quizlet</a:t>
            </a:r>
            <a:endParaRPr/>
          </a:p>
          <a:p>
            <a:pPr marL="0" lvl="0" indent="0" algn="l" rtl="0">
              <a:lnSpc>
                <a:spcPct val="115000"/>
              </a:lnSpc>
              <a:spcBef>
                <a:spcPts val="1600"/>
              </a:spcBef>
              <a:spcAft>
                <a:spcPts val="1600"/>
              </a:spcAft>
              <a:buSzPts val="1800"/>
              <a:buNone/>
            </a:pPr>
            <a:r>
              <a:rPr lang="en"/>
              <a:t>Make A’s!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Germany </a:t>
            </a:r>
            <a:endParaRPr/>
          </a:p>
        </p:txBody>
      </p:sp>
      <p:sp>
        <p:nvSpPr>
          <p:cNvPr id="73" name="Google Shape;73;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Suffered economic depression and were angry over Treaty of Versailles</a:t>
            </a:r>
            <a:endParaRPr/>
          </a:p>
          <a:p>
            <a:pPr marL="0" lvl="0" indent="0" algn="l" rtl="0">
              <a:lnSpc>
                <a:spcPct val="115000"/>
              </a:lnSpc>
              <a:spcBef>
                <a:spcPts val="1600"/>
              </a:spcBef>
              <a:spcAft>
                <a:spcPts val="0"/>
              </a:spcAft>
              <a:buSzPts val="1800"/>
              <a:buNone/>
            </a:pPr>
            <a:r>
              <a:rPr lang="en"/>
              <a:t>As a powerful influential speaker, Hitler inspired citizens and vowed to restore Germany to an international power </a:t>
            </a:r>
            <a:endParaRPr/>
          </a:p>
          <a:p>
            <a:pPr marL="0" lvl="0" indent="0" algn="l" rtl="0">
              <a:lnSpc>
                <a:spcPct val="115000"/>
              </a:lnSpc>
              <a:spcBef>
                <a:spcPts val="1600"/>
              </a:spcBef>
              <a:spcAft>
                <a:spcPts val="0"/>
              </a:spcAft>
              <a:buSzPts val="1800"/>
              <a:buNone/>
            </a:pPr>
            <a:r>
              <a:rPr lang="en"/>
              <a:t>Blamed Jews, Communists, and intellectuals for causing WWI defeat-ordered elimination of all (Holocaust)</a:t>
            </a:r>
            <a:endParaRPr/>
          </a:p>
          <a:p>
            <a:pPr marL="0" lvl="0" indent="0" algn="l" rtl="0">
              <a:lnSpc>
                <a:spcPct val="115000"/>
              </a:lnSpc>
              <a:spcBef>
                <a:spcPts val="1600"/>
              </a:spcBef>
              <a:spcAft>
                <a:spcPts val="1600"/>
              </a:spcAft>
              <a:buSzPts val="1800"/>
              <a:buNone/>
            </a:pPr>
            <a:r>
              <a:rPr lang="en"/>
              <a:t>Created National Socialist Party (NAZI) and quickly seized total control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Soviet Union </a:t>
            </a:r>
            <a:endParaRPr/>
          </a:p>
        </p:txBody>
      </p:sp>
      <p:sp>
        <p:nvSpPr>
          <p:cNvPr id="79" name="Google Shape;79;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Soviet Union had withdrawn from WWI </a:t>
            </a:r>
            <a:endParaRPr/>
          </a:p>
          <a:p>
            <a:pPr marL="0" lvl="0" indent="0" algn="l" rtl="0">
              <a:lnSpc>
                <a:spcPct val="115000"/>
              </a:lnSpc>
              <a:spcBef>
                <a:spcPts val="1600"/>
              </a:spcBef>
              <a:spcAft>
                <a:spcPts val="0"/>
              </a:spcAft>
              <a:buSzPts val="1800"/>
              <a:buNone/>
            </a:pPr>
            <a:r>
              <a:rPr lang="en"/>
              <a:t>Stalin was a ruthless dictator like Hitler</a:t>
            </a:r>
            <a:endParaRPr/>
          </a:p>
          <a:p>
            <a:pPr marL="0" lvl="0" indent="0" algn="l" rtl="0">
              <a:lnSpc>
                <a:spcPct val="115000"/>
              </a:lnSpc>
              <a:spcBef>
                <a:spcPts val="1600"/>
              </a:spcBef>
              <a:spcAft>
                <a:spcPts val="0"/>
              </a:spcAft>
              <a:buSzPts val="1800"/>
              <a:buNone/>
            </a:pPr>
            <a:r>
              <a:rPr lang="en"/>
              <a:t>Terrorized political enemies and opposition</a:t>
            </a:r>
            <a:endParaRPr/>
          </a:p>
          <a:p>
            <a:pPr marL="0" lvl="0" indent="0" algn="l" rtl="0">
              <a:lnSpc>
                <a:spcPct val="115000"/>
              </a:lnSpc>
              <a:spcBef>
                <a:spcPts val="1600"/>
              </a:spcBef>
              <a:spcAft>
                <a:spcPts val="0"/>
              </a:spcAft>
              <a:buSzPts val="1800"/>
              <a:buNone/>
            </a:pPr>
            <a:r>
              <a:rPr lang="en"/>
              <a:t>Made an agreement with Hitler that would haunt him later </a:t>
            </a: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Japan </a:t>
            </a:r>
            <a:endParaRPr/>
          </a:p>
        </p:txBody>
      </p:sp>
      <p:sp>
        <p:nvSpPr>
          <p:cNvPr id="85" name="Google Shape;85;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Hirohito was the emperor but military leaders slowly gained complete control over the govt </a:t>
            </a:r>
            <a:endParaRPr/>
          </a:p>
          <a:p>
            <a:pPr marL="0" lvl="0" indent="0" algn="l" rtl="0">
              <a:lnSpc>
                <a:spcPct val="115000"/>
              </a:lnSpc>
              <a:spcBef>
                <a:spcPts val="1600"/>
              </a:spcBef>
              <a:spcAft>
                <a:spcPts val="0"/>
              </a:spcAft>
              <a:buSzPts val="1800"/>
              <a:buNone/>
            </a:pPr>
            <a:r>
              <a:rPr lang="en"/>
              <a:t>They wanted to build a larger empire so invaded part of China </a:t>
            </a:r>
            <a:endParaRPr/>
          </a:p>
          <a:p>
            <a:pPr marL="0" lvl="0" indent="0" algn="l" rtl="0">
              <a:lnSpc>
                <a:spcPct val="115000"/>
              </a:lnSpc>
              <a:spcBef>
                <a:spcPts val="1600"/>
              </a:spcBef>
              <a:spcAft>
                <a:spcPts val="1600"/>
              </a:spcAft>
              <a:buSzPts val="1800"/>
              <a:buNone/>
            </a:pPr>
            <a:r>
              <a:rPr lang="en"/>
              <a:t>Even though America knew and was against such invasion, America feared getting involved -didn’t want another world war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Germany Expands</a:t>
            </a:r>
            <a:endParaRPr/>
          </a:p>
        </p:txBody>
      </p:sp>
      <p:sp>
        <p:nvSpPr>
          <p:cNvPr id="91" name="Google Shape;91;p1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Hitler violated the Treaty of Versaille and build a strong military</a:t>
            </a:r>
            <a:endParaRPr/>
          </a:p>
          <a:p>
            <a:pPr marL="0" lvl="0" indent="0" algn="l" rtl="0">
              <a:lnSpc>
                <a:spcPct val="115000"/>
              </a:lnSpc>
              <a:spcBef>
                <a:spcPts val="1600"/>
              </a:spcBef>
              <a:spcAft>
                <a:spcPts val="0"/>
              </a:spcAft>
              <a:buSzPts val="1800"/>
              <a:buNone/>
            </a:pPr>
            <a:r>
              <a:rPr lang="en"/>
              <a:t>They first invaded Rhineland-area that once belonged to Germany-they lost is as reparations of WWI. Then he signed an alliance with Italy’s Mussolini - AXIS powers. Japan soon joined too. </a:t>
            </a:r>
            <a:endParaRPr/>
          </a:p>
          <a:p>
            <a:pPr marL="0" lvl="0" indent="0" algn="l" rtl="0">
              <a:lnSpc>
                <a:spcPct val="115000"/>
              </a:lnSpc>
              <a:spcBef>
                <a:spcPts val="1600"/>
              </a:spcBef>
              <a:spcAft>
                <a:spcPts val="0"/>
              </a:spcAft>
              <a:buSzPts val="1800"/>
              <a:buNone/>
            </a:pPr>
            <a:r>
              <a:rPr lang="en"/>
              <a:t>Hitler then took over Austria and part of Czechoslovakia called the Sudetenland</a:t>
            </a:r>
            <a:endParaRPr/>
          </a:p>
          <a:p>
            <a:pPr marL="0" lvl="0" indent="0" algn="l" rtl="0">
              <a:lnSpc>
                <a:spcPct val="115000"/>
              </a:lnSpc>
              <a:spcBef>
                <a:spcPts val="1600"/>
              </a:spcBef>
              <a:spcAft>
                <a:spcPts val="1600"/>
              </a:spcAft>
              <a:buSzPts val="1800"/>
              <a:buNone/>
            </a:pPr>
            <a:r>
              <a:rPr lang="en"/>
              <a:t>Munich Conference-Hitler could keep land if he promised not to invade others-strategy known as appeasement to avoid war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ALLIED </a:t>
            </a:r>
            <a:endParaRPr/>
          </a:p>
        </p:txBody>
      </p:sp>
      <p:sp>
        <p:nvSpPr>
          <p:cNvPr id="97" name="Google Shape;97;p2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British leader Winston Churchill said “govt had to choose between shame and war. They have chosen shame. They will get war.”</a:t>
            </a:r>
            <a:endParaRPr/>
          </a:p>
          <a:p>
            <a:pPr marL="0" lvl="0" indent="0" algn="l" rtl="0">
              <a:lnSpc>
                <a:spcPct val="115000"/>
              </a:lnSpc>
              <a:spcBef>
                <a:spcPts val="1600"/>
              </a:spcBef>
              <a:spcAft>
                <a:spcPts val="0"/>
              </a:spcAft>
              <a:buSzPts val="1800"/>
              <a:buNone/>
            </a:pPr>
            <a:r>
              <a:rPr lang="en"/>
              <a:t>The next year, Germany took the rest of Czechoslovakia and marched towards Poland</a:t>
            </a:r>
            <a:endParaRPr/>
          </a:p>
          <a:p>
            <a:pPr marL="0" lvl="0" indent="0" algn="l" rtl="0">
              <a:lnSpc>
                <a:spcPct val="115000"/>
              </a:lnSpc>
              <a:spcBef>
                <a:spcPts val="1600"/>
              </a:spcBef>
              <a:spcAft>
                <a:spcPts val="1600"/>
              </a:spcAft>
              <a:buSzPts val="1800"/>
              <a:buNone/>
            </a:pPr>
            <a:r>
              <a:rPr lang="en"/>
              <a:t>Great Britain &amp; France pledged to defend Poland-ALLIED team formed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Secrets don’t make friends </a:t>
            </a:r>
            <a:endParaRPr/>
          </a:p>
        </p:txBody>
      </p:sp>
      <p:sp>
        <p:nvSpPr>
          <p:cNvPr id="103" name="Google Shape;103;p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Hitler made a secret agreement with Stalin</a:t>
            </a:r>
            <a:endParaRPr/>
          </a:p>
          <a:p>
            <a:pPr marL="0" lvl="0" indent="0" algn="l" rtl="0">
              <a:lnSpc>
                <a:spcPct val="115000"/>
              </a:lnSpc>
              <a:spcBef>
                <a:spcPts val="1600"/>
              </a:spcBef>
              <a:spcAft>
                <a:spcPts val="0"/>
              </a:spcAft>
              <a:buSzPts val="1800"/>
              <a:buNone/>
            </a:pPr>
            <a:r>
              <a:rPr lang="en"/>
              <a:t>They agreed to not attack each other</a:t>
            </a:r>
            <a:endParaRPr/>
          </a:p>
          <a:p>
            <a:pPr marL="0" lvl="0" indent="0" algn="l" rtl="0">
              <a:lnSpc>
                <a:spcPct val="115000"/>
              </a:lnSpc>
              <a:spcBef>
                <a:spcPts val="1600"/>
              </a:spcBef>
              <a:spcAft>
                <a:spcPts val="0"/>
              </a:spcAft>
              <a:buSzPts val="1800"/>
              <a:buNone/>
            </a:pPr>
            <a:r>
              <a:rPr lang="en"/>
              <a:t>They also agreed that they would divide Poland between them </a:t>
            </a:r>
            <a:endParaRPr/>
          </a:p>
          <a:p>
            <a:pPr marL="0" lvl="0" indent="0" algn="l" rtl="0">
              <a:lnSpc>
                <a:spcPct val="115000"/>
              </a:lnSpc>
              <a:spcBef>
                <a:spcPts val="1600"/>
              </a:spcBef>
              <a:spcAft>
                <a:spcPts val="0"/>
              </a:spcAft>
              <a:buSzPts val="1800"/>
              <a:buNone/>
            </a:pPr>
            <a:r>
              <a:rPr lang="en"/>
              <a:t>Germany used blitzkrieg (lightning war) to invade Poland as Soviets invaded from the other side -Poland was divided within a month </a:t>
            </a:r>
            <a:endParaRPr/>
          </a:p>
          <a:p>
            <a:pPr marL="0" lvl="0" indent="0" algn="l" rtl="0">
              <a:lnSpc>
                <a:spcPct val="115000"/>
              </a:lnSpc>
              <a:spcBef>
                <a:spcPts val="1600"/>
              </a:spcBef>
              <a:spcAft>
                <a:spcPts val="1600"/>
              </a:spcAft>
              <a:buSzPts val="1800"/>
              <a:buNone/>
            </a:pPr>
            <a:r>
              <a:rPr lang="en"/>
              <a:t>Germany continued to conquer Denmark, Norway, Belgium, Luxembourg, and the Netherlands</a:t>
            </a: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2000</Words>
  <Application>Microsoft Office PowerPoint</Application>
  <PresentationFormat>On-screen Show (16:9)</PresentationFormat>
  <Paragraphs>148</Paragraphs>
  <Slides>30</Slides>
  <Notes>30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30</vt:i4>
      </vt:variant>
    </vt:vector>
  </HeadingPairs>
  <TitlesOfParts>
    <vt:vector size="32" baseType="lpstr">
      <vt:lpstr>Arial</vt:lpstr>
      <vt:lpstr>Simple Dark</vt:lpstr>
      <vt:lpstr>WORLD WAR II</vt:lpstr>
      <vt:lpstr>11.1 The War Begins </vt:lpstr>
      <vt:lpstr>Italy </vt:lpstr>
      <vt:lpstr>Germany </vt:lpstr>
      <vt:lpstr>Soviet Union </vt:lpstr>
      <vt:lpstr>Japan </vt:lpstr>
      <vt:lpstr>Germany Expands</vt:lpstr>
      <vt:lpstr>ALLIED </vt:lpstr>
      <vt:lpstr>Secrets don’t make friends </vt:lpstr>
      <vt:lpstr>Hitler moves west</vt:lpstr>
      <vt:lpstr>Battle of Britain</vt:lpstr>
      <vt:lpstr>USA joins WWII</vt:lpstr>
      <vt:lpstr>Remember secrets don’t make friends….</vt:lpstr>
      <vt:lpstr>Declaration of War </vt:lpstr>
      <vt:lpstr>11.2 The Home Front </vt:lpstr>
      <vt:lpstr>Wartime Opportunities for Women </vt:lpstr>
      <vt:lpstr>Wartime Opportunities for African Americans </vt:lpstr>
      <vt:lpstr>Japanese American Internment</vt:lpstr>
      <vt:lpstr>11.3 War in Africa</vt:lpstr>
      <vt:lpstr>War in Soviet Union </vt:lpstr>
      <vt:lpstr>D-Day</vt:lpstr>
      <vt:lpstr>11.4 War in the Pacific Ocean/Japan</vt:lpstr>
      <vt:lpstr>Strategies to capture Japan </vt:lpstr>
      <vt:lpstr>Iwo Jima &amp; Okinawa </vt:lpstr>
      <vt:lpstr>11.5 Victory in Germany </vt:lpstr>
      <vt:lpstr>Holocaust Horrors </vt:lpstr>
      <vt:lpstr>Victory in Japan                                  VJ Day </vt:lpstr>
      <vt:lpstr>WWII finally was over! </vt:lpstr>
      <vt:lpstr>After WWII</vt:lpstr>
      <vt:lpstr>TEST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dc:title>
  <cp:lastModifiedBy>Taylor Cochran</cp:lastModifiedBy>
  <cp:revision>1</cp:revision>
  <dcterms:modified xsi:type="dcterms:W3CDTF">2024-02-01T20:56:33Z</dcterms:modified>
</cp:coreProperties>
</file>