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1" r:id="rId7"/>
    <p:sldId id="259" r:id="rId8"/>
    <p:sldId id="260" r:id="rId9"/>
    <p:sldId id="264" r:id="rId10"/>
    <p:sldId id="281" r:id="rId11"/>
    <p:sldId id="279" r:id="rId12"/>
    <p:sldId id="280" r:id="rId13"/>
    <p:sldId id="261" r:id="rId14"/>
    <p:sldId id="268" r:id="rId15"/>
    <p:sldId id="269" r:id="rId16"/>
    <p:sldId id="270" r:id="rId17"/>
    <p:sldId id="277" r:id="rId18"/>
    <p:sldId id="266" r:id="rId19"/>
    <p:sldId id="267" r:id="rId20"/>
    <p:sldId id="272" r:id="rId21"/>
    <p:sldId id="273" r:id="rId22"/>
    <p:sldId id="274" r:id="rId23"/>
    <p:sldId id="275" r:id="rId24"/>
    <p:sldId id="278"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Nyquell" userId="11954429-3a40-48e3-a1ec-44137f84ac40" providerId="ADAL" clId="{5FD3E2B3-758C-4322-A100-981F2085A188}"/>
    <pc:docChg chg="modSld">
      <pc:chgData name="Terry, Nyquell" userId="11954429-3a40-48e3-a1ec-44137f84ac40" providerId="ADAL" clId="{5FD3E2B3-758C-4322-A100-981F2085A188}" dt="2026-09-15T20:40:15.647" v="1" actId="20577"/>
      <pc:docMkLst>
        <pc:docMk/>
      </pc:docMkLst>
      <pc:sldChg chg="modSp mod">
        <pc:chgData name="Terry, Nyquell" userId="11954429-3a40-48e3-a1ec-44137f84ac40" providerId="ADAL" clId="{5FD3E2B3-758C-4322-A100-981F2085A188}" dt="2026-09-15T20:40:15.647" v="1" actId="20577"/>
        <pc:sldMkLst>
          <pc:docMk/>
          <pc:sldMk cId="1387519695" sldId="256"/>
        </pc:sldMkLst>
        <pc:spChg chg="mod">
          <ac:chgData name="Terry, Nyquell" userId="11954429-3a40-48e3-a1ec-44137f84ac40" providerId="ADAL" clId="{5FD3E2B3-758C-4322-A100-981F2085A188}" dt="2026-09-15T20:40:15.647" v="1" actId="20577"/>
          <ac:spMkLst>
            <pc:docMk/>
            <pc:sldMk cId="1387519695" sldId="256"/>
            <ac:spMk id="3" creationId="{00000000-0000-0000-0000-000000000000}"/>
          </ac:spMkLst>
        </pc:spChg>
      </pc:sldChg>
    </pc:docChg>
  </pc:docChgLst>
  <pc:docChgLst>
    <pc:chgData name="Terry, Nyquell" userId="11954429-3a40-48e3-a1ec-44137f84ac40" providerId="ADAL" clId="{38CE204F-F3D6-4D36-B33A-FC949C56B363}"/>
    <pc:docChg chg="undo custSel modSld">
      <pc:chgData name="Terry, Nyquell" userId="11954429-3a40-48e3-a1ec-44137f84ac40" providerId="ADAL" clId="{38CE204F-F3D6-4D36-B33A-FC949C56B363}" dt="2026-09-14T17:45:55.634" v="62" actId="1076"/>
      <pc:docMkLst>
        <pc:docMk/>
      </pc:docMkLst>
      <pc:sldChg chg="modSp mod">
        <pc:chgData name="Terry, Nyquell" userId="11954429-3a40-48e3-a1ec-44137f84ac40" providerId="ADAL" clId="{38CE204F-F3D6-4D36-B33A-FC949C56B363}" dt="2026-09-14T17:40:22.932" v="50" actId="33524"/>
        <pc:sldMkLst>
          <pc:docMk/>
          <pc:sldMk cId="3670772949" sldId="259"/>
        </pc:sldMkLst>
        <pc:spChg chg="mod">
          <ac:chgData name="Terry, Nyquell" userId="11954429-3a40-48e3-a1ec-44137f84ac40" providerId="ADAL" clId="{38CE204F-F3D6-4D36-B33A-FC949C56B363}" dt="2026-09-14T17:40:22.932" v="50" actId="33524"/>
          <ac:spMkLst>
            <pc:docMk/>
            <pc:sldMk cId="3670772949" sldId="259"/>
            <ac:spMk id="3" creationId="{00000000-0000-0000-0000-000000000000}"/>
          </ac:spMkLst>
        </pc:spChg>
      </pc:sldChg>
      <pc:sldChg chg="addSp delSp modSp mod setBg">
        <pc:chgData name="Terry, Nyquell" userId="11954429-3a40-48e3-a1ec-44137f84ac40" providerId="ADAL" clId="{38CE204F-F3D6-4D36-B33A-FC949C56B363}" dt="2026-09-14T17:45:55.634" v="62" actId="1076"/>
        <pc:sldMkLst>
          <pc:docMk/>
          <pc:sldMk cId="3830074063" sldId="268"/>
        </pc:sldMkLst>
        <pc:spChg chg="mod">
          <ac:chgData name="Terry, Nyquell" userId="11954429-3a40-48e3-a1ec-44137f84ac40" providerId="ADAL" clId="{38CE204F-F3D6-4D36-B33A-FC949C56B363}" dt="2026-09-14T17:45:14.516" v="54" actId="26606"/>
          <ac:spMkLst>
            <pc:docMk/>
            <pc:sldMk cId="3830074063" sldId="268"/>
            <ac:spMk id="2" creationId="{00000000-0000-0000-0000-000000000000}"/>
          </ac:spMkLst>
        </pc:spChg>
        <pc:spChg chg="add del">
          <ac:chgData name="Terry, Nyquell" userId="11954429-3a40-48e3-a1ec-44137f84ac40" providerId="ADAL" clId="{38CE204F-F3D6-4D36-B33A-FC949C56B363}" dt="2026-09-14T17:45:14.516" v="54" actId="26606"/>
          <ac:spMkLst>
            <pc:docMk/>
            <pc:sldMk cId="3830074063" sldId="268"/>
            <ac:spMk id="13" creationId="{E1A0FC2D-3A4B-1350-95EB-DD4ECDABB8CE}"/>
          </ac:spMkLst>
        </pc:spChg>
        <pc:spChg chg="add del">
          <ac:chgData name="Terry, Nyquell" userId="11954429-3a40-48e3-a1ec-44137f84ac40" providerId="ADAL" clId="{38CE204F-F3D6-4D36-B33A-FC949C56B363}" dt="2026-09-14T17:45:14.516" v="54" actId="26606"/>
          <ac:spMkLst>
            <pc:docMk/>
            <pc:sldMk cId="3830074063" sldId="268"/>
            <ac:spMk id="16" creationId="{93B08880-F4DE-42E0-AE26-F56F56349643}"/>
          </ac:spMkLst>
        </pc:spChg>
        <pc:spChg chg="add del">
          <ac:chgData name="Terry, Nyquell" userId="11954429-3a40-48e3-a1ec-44137f84ac40" providerId="ADAL" clId="{38CE204F-F3D6-4D36-B33A-FC949C56B363}" dt="2026-09-14T17:45:14.516" v="54" actId="26606"/>
          <ac:spMkLst>
            <pc:docMk/>
            <pc:sldMk cId="3830074063" sldId="268"/>
            <ac:spMk id="18" creationId="{8A2A689E-17C0-4832-920D-11B3E03EE987}"/>
          </ac:spMkLst>
        </pc:spChg>
        <pc:grpChg chg="add del">
          <ac:chgData name="Terry, Nyquell" userId="11954429-3a40-48e3-a1ec-44137f84ac40" providerId="ADAL" clId="{38CE204F-F3D6-4D36-B33A-FC949C56B363}" dt="2026-09-14T17:45:14.516" v="54" actId="26606"/>
          <ac:grpSpMkLst>
            <pc:docMk/>
            <pc:sldMk cId="3830074063" sldId="268"/>
            <ac:grpSpMk id="20" creationId="{364A290D-B7BC-40B4-AB97-0C801BCCE267}"/>
          </ac:grpSpMkLst>
        </pc:grpChg>
        <pc:picChg chg="add del mod replId">
          <ac:chgData name="Terry, Nyquell" userId="11954429-3a40-48e3-a1ec-44137f84ac40" providerId="ADAL" clId="{38CE204F-F3D6-4D36-B33A-FC949C56B363}" dt="2026-09-14T17:45:14.516" v="54" actId="26606"/>
          <ac:picMkLst>
            <pc:docMk/>
            <pc:sldMk cId="3830074063" sldId="268"/>
            <ac:picMk id="4" creationId="{00000000-0000-0000-0000-000000000000}"/>
          </ac:picMkLst>
        </pc:picChg>
        <pc:picChg chg="add mod">
          <ac:chgData name="Terry, Nyquell" userId="11954429-3a40-48e3-a1ec-44137f84ac40" providerId="ADAL" clId="{38CE204F-F3D6-4D36-B33A-FC949C56B363}" dt="2026-09-14T17:45:55.634" v="62" actId="1076"/>
          <ac:picMkLst>
            <pc:docMk/>
            <pc:sldMk cId="3830074063" sldId="268"/>
            <ac:picMk id="5" creationId="{6F25AF04-A19E-70C4-EEAF-F41FBA3F3448}"/>
          </ac:picMkLst>
        </pc:picChg>
        <pc:picChg chg="add del mod ord">
          <ac:chgData name="Terry, Nyquell" userId="11954429-3a40-48e3-a1ec-44137f84ac40" providerId="ADAL" clId="{38CE204F-F3D6-4D36-B33A-FC949C56B363}" dt="2026-09-14T17:45:50.926" v="61" actId="478"/>
          <ac:picMkLst>
            <pc:docMk/>
            <pc:sldMk cId="3830074063" sldId="268"/>
            <ac:picMk id="9" creationId="{D667ED49-1262-2A2A-BD38-ECA04C91AD64}"/>
          </ac:picMkLst>
        </pc:picChg>
      </pc:sldChg>
      <pc:sldChg chg="addSp delSp modSp mod">
        <pc:chgData name="Terry, Nyquell" userId="11954429-3a40-48e3-a1ec-44137f84ac40" providerId="ADAL" clId="{38CE204F-F3D6-4D36-B33A-FC949C56B363}" dt="2026-08-25T17:28:33.168" v="47" actId="1076"/>
        <pc:sldMkLst>
          <pc:docMk/>
          <pc:sldMk cId="4004613372" sldId="269"/>
        </pc:sldMkLst>
        <pc:picChg chg="add mod">
          <ac:chgData name="Terry, Nyquell" userId="11954429-3a40-48e3-a1ec-44137f84ac40" providerId="ADAL" clId="{38CE204F-F3D6-4D36-B33A-FC949C56B363}" dt="2026-08-25T17:28:33.168" v="47" actId="1076"/>
          <ac:picMkLst>
            <pc:docMk/>
            <pc:sldMk cId="4004613372" sldId="269"/>
            <ac:picMk id="5" creationId="{D851E3A6-A53C-8361-966F-3BA3ACBCE51C}"/>
          </ac:picMkLst>
        </pc:picChg>
      </pc:sldChg>
      <pc:sldChg chg="modSp mod">
        <pc:chgData name="Terry, Nyquell" userId="11954429-3a40-48e3-a1ec-44137f84ac40" providerId="ADAL" clId="{38CE204F-F3D6-4D36-B33A-FC949C56B363}" dt="2026-08-25T17:25:44.041" v="40" actId="20577"/>
        <pc:sldMkLst>
          <pc:docMk/>
          <pc:sldMk cId="1117816530" sldId="275"/>
        </pc:sldMkLst>
        <pc:spChg chg="mod">
          <ac:chgData name="Terry, Nyquell" userId="11954429-3a40-48e3-a1ec-44137f84ac40" providerId="ADAL" clId="{38CE204F-F3D6-4D36-B33A-FC949C56B363}" dt="2026-08-25T17:25:44.041" v="40" actId="20577"/>
          <ac:spMkLst>
            <pc:docMk/>
            <pc:sldMk cId="1117816530" sldId="275"/>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857158A-BFD9-476A-A9D7-6DEA167CF442}"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166579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57158A-BFD9-476A-A9D7-6DEA167CF442}"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1972718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57158A-BFD9-476A-A9D7-6DEA167CF442}"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4162035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57158A-BFD9-476A-A9D7-6DEA167CF442}"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398119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57158A-BFD9-476A-A9D7-6DEA167CF442}"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287212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57158A-BFD9-476A-A9D7-6DEA167CF442}"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1792183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7158A-BFD9-476A-A9D7-6DEA167CF442}"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2659531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57158A-BFD9-476A-A9D7-6DEA167CF442}"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896872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57158A-BFD9-476A-A9D7-6DEA167CF442}"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1464491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57158A-BFD9-476A-A9D7-6DEA167CF442}"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1828758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57158A-BFD9-476A-A9D7-6DEA167CF442}"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039BF-A589-48E3-A0B9-1E8E8C1098B9}" type="slidenum">
              <a:rPr lang="en-US" smtClean="0"/>
              <a:t>‹#›</a:t>
            </a:fld>
            <a:endParaRPr lang="en-US"/>
          </a:p>
        </p:txBody>
      </p:sp>
    </p:spTree>
    <p:extLst>
      <p:ext uri="{BB962C8B-B14F-4D97-AF65-F5344CB8AC3E}">
        <p14:creationId xmlns:p14="http://schemas.microsoft.com/office/powerpoint/2010/main" val="3260248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7158A-BFD9-476A-A9D7-6DEA167CF442}" type="datetimeFigureOut">
              <a:rPr lang="en-US" smtClean="0"/>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9039BF-A589-48E3-A0B9-1E8E8C1098B9}" type="slidenum">
              <a:rPr lang="en-US" smtClean="0"/>
              <a:t>‹#›</a:t>
            </a:fld>
            <a:endParaRPr lang="en-US"/>
          </a:p>
        </p:txBody>
      </p:sp>
    </p:spTree>
    <p:extLst>
      <p:ext uri="{BB962C8B-B14F-4D97-AF65-F5344CB8AC3E}">
        <p14:creationId xmlns:p14="http://schemas.microsoft.com/office/powerpoint/2010/main" val="468252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6378"/>
            <a:ext cx="9144000" cy="2387600"/>
          </a:xfrm>
        </p:spPr>
        <p:txBody>
          <a:bodyPr>
            <a:normAutofit/>
          </a:bodyPr>
          <a:lstStyle/>
          <a:p>
            <a:r>
              <a:rPr lang="en-US" dirty="0">
                <a:latin typeface="Baskerville Old Face" panose="02020602080505020303" pitchFamily="18" charset="0"/>
              </a:rPr>
              <a:t>Northside High School </a:t>
            </a:r>
            <a:br>
              <a:rPr lang="en-US" dirty="0">
                <a:latin typeface="Baskerville Old Face" panose="02020602080505020303" pitchFamily="18" charset="0"/>
              </a:rPr>
            </a:br>
            <a:endParaRPr lang="en-US" dirty="0">
              <a:latin typeface="Baskerville Old Face" panose="02020602080505020303" pitchFamily="18" charset="0"/>
            </a:endParaRPr>
          </a:p>
        </p:txBody>
      </p:sp>
      <p:sp>
        <p:nvSpPr>
          <p:cNvPr id="3" name="Subtitle 2"/>
          <p:cNvSpPr>
            <a:spLocks noGrp="1"/>
          </p:cNvSpPr>
          <p:nvPr>
            <p:ph type="subTitle" idx="1"/>
          </p:nvPr>
        </p:nvSpPr>
        <p:spPr>
          <a:xfrm>
            <a:off x="1524000" y="1806097"/>
            <a:ext cx="9144000" cy="1655762"/>
          </a:xfrm>
        </p:spPr>
        <p:txBody>
          <a:bodyPr>
            <a:normAutofit/>
          </a:bodyPr>
          <a:lstStyle/>
          <a:p>
            <a:r>
              <a:rPr lang="en-US" sz="4800" dirty="0">
                <a:latin typeface="Baskerville Old Face" panose="02020602080505020303" pitchFamily="18" charset="0"/>
              </a:rPr>
              <a:t>Title I Information Session</a:t>
            </a:r>
          </a:p>
          <a:p>
            <a:r>
              <a:rPr lang="en-US" sz="3200" b="1" dirty="0">
                <a:latin typeface="Baskerville Old Face" panose="02020602080505020303" pitchFamily="18" charset="0"/>
              </a:rPr>
              <a:t>September 15, 2026</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9578" y="3360763"/>
            <a:ext cx="3321629" cy="3321629"/>
          </a:xfrm>
          <a:prstGeom prst="rect">
            <a:avLst/>
          </a:prstGeom>
        </p:spPr>
      </p:pic>
    </p:spTree>
    <p:extLst>
      <p:ext uri="{BB962C8B-B14F-4D97-AF65-F5344CB8AC3E}">
        <p14:creationId xmlns:p14="http://schemas.microsoft.com/office/powerpoint/2010/main" val="1387519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is a Title I School?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128" y="3699164"/>
            <a:ext cx="2740699" cy="2625589"/>
          </a:xfrm>
          <a:prstGeom prst="rect">
            <a:avLst/>
          </a:prstGeom>
        </p:spPr>
      </p:pic>
      <p:sp>
        <p:nvSpPr>
          <p:cNvPr id="3" name="Content Placeholder 2"/>
          <p:cNvSpPr>
            <a:spLocks noGrp="1"/>
          </p:cNvSpPr>
          <p:nvPr>
            <p:ph idx="1"/>
          </p:nvPr>
        </p:nvSpPr>
        <p:spPr>
          <a:xfrm>
            <a:off x="838200" y="1476490"/>
            <a:ext cx="10515600" cy="4351338"/>
          </a:xfrm>
        </p:spPr>
        <p:txBody>
          <a:bodyPr/>
          <a:lstStyle/>
          <a:p>
            <a:pPr marL="0" indent="0" algn="ctr">
              <a:buNone/>
            </a:pPr>
            <a:endParaRPr lang="en-US" dirty="0"/>
          </a:p>
          <a:p>
            <a:pPr marL="0" indent="0" algn="ctr">
              <a:buNone/>
            </a:pPr>
            <a:r>
              <a:rPr lang="en-US" sz="2400" dirty="0"/>
              <a:t>Title I is a program that provides federal funds through the Georgia Department of Education to local educational agencies and public schools with high numbers or percentages of children in poverty to help ensure that all children meet challenging state academic content and student academic achievement standards.</a:t>
            </a:r>
          </a:p>
          <a:p>
            <a:pPr algn="ctr"/>
            <a:endParaRPr lang="en-US" dirty="0"/>
          </a:p>
          <a:p>
            <a:pPr algn="ctr"/>
            <a:endParaRPr lang="en-US" dirty="0"/>
          </a:p>
          <a:p>
            <a:pPr algn="ctr"/>
            <a:endParaRPr lang="en-US" dirty="0"/>
          </a:p>
          <a:p>
            <a:pPr algn="ctr"/>
            <a:endParaRPr lang="en-US" dirty="0"/>
          </a:p>
          <a:p>
            <a:pPr algn="ctr"/>
            <a:endParaRPr lang="en-US" dirty="0"/>
          </a:p>
          <a:p>
            <a:pPr marL="0" indent="0" algn="ctr">
              <a:buNone/>
            </a:pPr>
            <a:endParaRPr lang="en-US" dirty="0"/>
          </a:p>
        </p:txBody>
      </p:sp>
    </p:spTree>
    <p:extLst>
      <p:ext uri="{BB962C8B-B14F-4D97-AF65-F5344CB8AC3E}">
        <p14:creationId xmlns:p14="http://schemas.microsoft.com/office/powerpoint/2010/main" val="1958510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How is Title I Parent and Family Engagement Money Spent?</a:t>
            </a:r>
          </a:p>
        </p:txBody>
      </p:sp>
      <p:sp>
        <p:nvSpPr>
          <p:cNvPr id="3" name="Content Placeholder 2"/>
          <p:cNvSpPr>
            <a:spLocks noGrp="1"/>
          </p:cNvSpPr>
          <p:nvPr>
            <p:ph idx="1"/>
          </p:nvPr>
        </p:nvSpPr>
        <p:spPr>
          <a:xfrm>
            <a:off x="838200" y="1825624"/>
            <a:ext cx="10515600" cy="4758055"/>
          </a:xfrm>
        </p:spPr>
        <p:txBody>
          <a:bodyPr>
            <a:normAutofit/>
          </a:bodyPr>
          <a:lstStyle/>
          <a:p>
            <a:pPr marL="0" indent="0" algn="ctr">
              <a:buNone/>
            </a:pPr>
            <a:r>
              <a:rPr lang="en-US" dirty="0">
                <a:latin typeface="Baskerville Old Face" panose="02020602080505020303" pitchFamily="18" charset="0"/>
              </a:rPr>
              <a:t>NHS uses its Title funds for: </a:t>
            </a:r>
          </a:p>
          <a:p>
            <a:r>
              <a:rPr lang="en-US" sz="2400" dirty="0">
                <a:latin typeface="Baskerville Old Face" panose="02020602080505020303" pitchFamily="18" charset="0"/>
              </a:rPr>
              <a:t>Personnel</a:t>
            </a:r>
          </a:p>
          <a:p>
            <a:pPr lvl="1"/>
            <a:r>
              <a:rPr lang="en-US" sz="2200" b="1" dirty="0">
                <a:latin typeface="Baskerville Old Face" panose="02020602080505020303" pitchFamily="18" charset="0"/>
              </a:rPr>
              <a:t>Intervention Teacher - </a:t>
            </a:r>
            <a:r>
              <a:rPr lang="en-US" sz="2200" dirty="0">
                <a:latin typeface="Baskerville Old Face" panose="02020602080505020303" pitchFamily="18" charset="0"/>
              </a:rPr>
              <a:t>supports students who need to recover credits</a:t>
            </a:r>
          </a:p>
          <a:p>
            <a:pPr lvl="1"/>
            <a:r>
              <a:rPr lang="en-US" sz="2200" b="1" dirty="0">
                <a:latin typeface="Baskerville Old Face" panose="02020602080505020303" pitchFamily="18" charset="0"/>
              </a:rPr>
              <a:t>Intervention Specialist</a:t>
            </a:r>
            <a:r>
              <a:rPr lang="en-US" sz="2200" dirty="0">
                <a:latin typeface="Baskerville Old Face" panose="02020602080505020303" pitchFamily="18" charset="0"/>
              </a:rPr>
              <a:t> - work on graduation plans for students who are under-credited &amp; over age limit.</a:t>
            </a:r>
          </a:p>
          <a:p>
            <a:pPr lvl="1"/>
            <a:r>
              <a:rPr lang="en-US" sz="2200" b="1" dirty="0">
                <a:latin typeface="Baskerville Old Face" panose="02020602080505020303" pitchFamily="18" charset="0"/>
              </a:rPr>
              <a:t>Family Engagement Liaison </a:t>
            </a:r>
            <a:r>
              <a:rPr lang="en-US" sz="2200" dirty="0">
                <a:latin typeface="Baskerville Old Face" panose="02020602080505020303" pitchFamily="18" charset="0"/>
              </a:rPr>
              <a:t>– plans family engagement workshops and other activities that support student academic achievement and creates a welcoming environment </a:t>
            </a:r>
          </a:p>
          <a:p>
            <a:r>
              <a:rPr lang="en-US" sz="2400" dirty="0">
                <a:latin typeface="Baskerville Old Face" panose="02020602080505020303" pitchFamily="18" charset="0"/>
              </a:rPr>
              <a:t>Supplies</a:t>
            </a:r>
          </a:p>
          <a:p>
            <a:r>
              <a:rPr lang="en-US" sz="2400" dirty="0">
                <a:latin typeface="Baskerville Old Face" panose="02020602080505020303" pitchFamily="18" charset="0"/>
              </a:rPr>
              <a:t>Books/materials for classroom</a:t>
            </a:r>
          </a:p>
          <a:p>
            <a:r>
              <a:rPr lang="en-US" sz="2400" dirty="0">
                <a:latin typeface="Baskerville Old Face" panose="02020602080505020303" pitchFamily="18" charset="0"/>
              </a:rPr>
              <a:t>Technology</a:t>
            </a:r>
          </a:p>
          <a:p>
            <a:r>
              <a:rPr lang="en-US" sz="2400" dirty="0">
                <a:latin typeface="Baskerville Old Face" panose="02020602080505020303" pitchFamily="18" charset="0"/>
              </a:rPr>
              <a:t>Training for teachers – course team planning days</a:t>
            </a:r>
          </a:p>
          <a:p>
            <a:pPr marL="0" indent="0">
              <a:buNone/>
            </a:pPr>
            <a:endParaRPr lang="en-US" dirty="0">
              <a:latin typeface="Baskerville Old Face" panose="020206020805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3737" y="4870512"/>
            <a:ext cx="1795291" cy="1504162"/>
          </a:xfrm>
          <a:prstGeom prst="rect">
            <a:avLst/>
          </a:prstGeom>
        </p:spPr>
      </p:pic>
    </p:spTree>
    <p:extLst>
      <p:ext uri="{BB962C8B-B14F-4D97-AF65-F5344CB8AC3E}">
        <p14:creationId xmlns:p14="http://schemas.microsoft.com/office/powerpoint/2010/main" val="3373342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are our Title I School wide goals?</a:t>
            </a:r>
          </a:p>
        </p:txBody>
      </p:sp>
      <p:sp>
        <p:nvSpPr>
          <p:cNvPr id="3" name="Content Placeholder 2"/>
          <p:cNvSpPr>
            <a:spLocks noGrp="1"/>
          </p:cNvSpPr>
          <p:nvPr>
            <p:ph idx="1"/>
          </p:nvPr>
        </p:nvSpPr>
        <p:spPr/>
        <p:txBody>
          <a:bodyPr>
            <a:normAutofit/>
          </a:bodyPr>
          <a:lstStyle/>
          <a:p>
            <a:pPr marL="0" indent="0" algn="ctr">
              <a:buNone/>
            </a:pPr>
            <a:r>
              <a:rPr lang="en-US" sz="3600" dirty="0">
                <a:latin typeface="Baskerville Old Face" panose="02020602080505020303" pitchFamily="18" charset="0"/>
              </a:rPr>
              <a:t>Our goals are high-quality instruction for all students and providing intervention and support for students who need them.</a:t>
            </a: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t="23536" b="16666"/>
          <a:stretch/>
        </p:blipFill>
        <p:spPr>
          <a:xfrm>
            <a:off x="2860964" y="3534302"/>
            <a:ext cx="6470072" cy="2901730"/>
          </a:xfrm>
          <a:prstGeom prst="rect">
            <a:avLst/>
          </a:prstGeom>
        </p:spPr>
      </p:pic>
    </p:spTree>
    <p:extLst>
      <p:ext uri="{BB962C8B-B14F-4D97-AF65-F5344CB8AC3E}">
        <p14:creationId xmlns:p14="http://schemas.microsoft.com/office/powerpoint/2010/main" val="367077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programs/supports are in place to help my child?</a:t>
            </a:r>
          </a:p>
        </p:txBody>
      </p:sp>
      <p:sp>
        <p:nvSpPr>
          <p:cNvPr id="3" name="Content Placeholder 2"/>
          <p:cNvSpPr>
            <a:spLocks noGrp="1"/>
          </p:cNvSpPr>
          <p:nvPr>
            <p:ph idx="1"/>
          </p:nvPr>
        </p:nvSpPr>
        <p:spPr>
          <a:xfrm>
            <a:off x="838200" y="1190561"/>
            <a:ext cx="10515600" cy="4351338"/>
          </a:xfrm>
        </p:spPr>
        <p:txBody>
          <a:bodyPr/>
          <a:lstStyle/>
          <a:p>
            <a:pPr marL="0" indent="0">
              <a:buNone/>
            </a:pPr>
            <a:endParaRPr lang="en-US" dirty="0">
              <a:latin typeface="Baskerville Old Face" panose="02020602080505020303" pitchFamily="18" charset="0"/>
            </a:endParaRPr>
          </a:p>
          <a:p>
            <a:r>
              <a:rPr lang="en-US" dirty="0">
                <a:latin typeface="Baskerville Old Face" panose="02020602080505020303" pitchFamily="18" charset="0"/>
              </a:rPr>
              <a:t>Structured after-school tutoring program</a:t>
            </a:r>
          </a:p>
          <a:p>
            <a:r>
              <a:rPr lang="en-US" dirty="0">
                <a:latin typeface="Baskerville Old Face" panose="02020602080505020303" pitchFamily="18" charset="0"/>
              </a:rPr>
              <a:t>IXL Software that utilizes MAP scores to build student’s foundational knowledge and close gaps in learning</a:t>
            </a:r>
          </a:p>
          <a:p>
            <a:r>
              <a:rPr lang="en-US" dirty="0">
                <a:latin typeface="Baskerville Old Face" panose="02020602080505020303" pitchFamily="18" charset="0"/>
              </a:rPr>
              <a:t>PBIS to positively impact behavior goals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0322" y="3857979"/>
            <a:ext cx="4711565" cy="2650256"/>
          </a:xfrm>
          <a:prstGeom prst="rect">
            <a:avLst/>
          </a:prstGeom>
        </p:spPr>
      </p:pic>
    </p:spTree>
    <p:extLst>
      <p:ext uri="{BB962C8B-B14F-4D97-AF65-F5344CB8AC3E}">
        <p14:creationId xmlns:p14="http://schemas.microsoft.com/office/powerpoint/2010/main" val="3773582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curriculum does our school use?</a:t>
            </a:r>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6036" t="25481" r="28054" b="39559"/>
          <a:stretch/>
        </p:blipFill>
        <p:spPr>
          <a:xfrm>
            <a:off x="2892829" y="3532909"/>
            <a:ext cx="6675120" cy="3135395"/>
          </a:xfrm>
        </p:spPr>
      </p:pic>
      <p:sp>
        <p:nvSpPr>
          <p:cNvPr id="7" name="TextBox 6"/>
          <p:cNvSpPr txBox="1"/>
          <p:nvPr/>
        </p:nvSpPr>
        <p:spPr>
          <a:xfrm>
            <a:off x="730135" y="2086494"/>
            <a:ext cx="10623665" cy="830997"/>
          </a:xfrm>
          <a:prstGeom prst="rect">
            <a:avLst/>
          </a:prstGeom>
          <a:noFill/>
        </p:spPr>
        <p:txBody>
          <a:bodyPr wrap="square" rtlCol="0">
            <a:spAutoFit/>
          </a:bodyPr>
          <a:lstStyle/>
          <a:p>
            <a:pPr algn="ctr"/>
            <a:r>
              <a:rPr lang="en-US" sz="2400" dirty="0">
                <a:latin typeface="Baskerville Old Face" panose="02020602080505020303" pitchFamily="18" charset="0"/>
              </a:rPr>
              <a:t>NHS follows Georgia’s Standards of Excellence with the help of various </a:t>
            </a:r>
          </a:p>
          <a:p>
            <a:pPr algn="ctr"/>
            <a:r>
              <a:rPr lang="en-US" sz="2400" dirty="0">
                <a:latin typeface="Baskerville Old Face" panose="02020602080505020303" pitchFamily="18" charset="0"/>
              </a:rPr>
              <a:t>textbooks and resources</a:t>
            </a:r>
          </a:p>
        </p:txBody>
      </p:sp>
    </p:spTree>
    <p:extLst>
      <p:ext uri="{BB962C8B-B14F-4D97-AF65-F5344CB8AC3E}">
        <p14:creationId xmlns:p14="http://schemas.microsoft.com/office/powerpoint/2010/main" val="3434832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tests will my child take?</a:t>
            </a:r>
          </a:p>
        </p:txBody>
      </p:sp>
      <p:sp>
        <p:nvSpPr>
          <p:cNvPr id="3" name="Content Placeholder 2"/>
          <p:cNvSpPr>
            <a:spLocks noGrp="1"/>
          </p:cNvSpPr>
          <p:nvPr>
            <p:ph idx="1"/>
          </p:nvPr>
        </p:nvSpPr>
        <p:spPr/>
        <p:txBody>
          <a:bodyPr/>
          <a:lstStyle/>
          <a:p>
            <a:r>
              <a:rPr lang="en-US" dirty="0">
                <a:latin typeface="Baskerville Old Face" panose="02020602080505020303" pitchFamily="18" charset="0"/>
              </a:rPr>
              <a:t>Normal classroom assessments</a:t>
            </a:r>
          </a:p>
          <a:p>
            <a:r>
              <a:rPr lang="en-US" dirty="0">
                <a:latin typeface="Baskerville Old Face" panose="02020602080505020303" pitchFamily="18" charset="0"/>
              </a:rPr>
              <a:t>MAP tests for 9</a:t>
            </a:r>
            <a:r>
              <a:rPr lang="en-US" baseline="30000" dirty="0">
                <a:latin typeface="Baskerville Old Face" panose="02020602080505020303" pitchFamily="18" charset="0"/>
              </a:rPr>
              <a:t>th</a:t>
            </a:r>
            <a:r>
              <a:rPr lang="en-US" dirty="0">
                <a:latin typeface="Baskerville Old Face" panose="02020602080505020303" pitchFamily="18" charset="0"/>
              </a:rPr>
              <a:t> and 10</a:t>
            </a:r>
            <a:r>
              <a:rPr lang="en-US" baseline="30000" dirty="0">
                <a:latin typeface="Baskerville Old Face" panose="02020602080505020303" pitchFamily="18" charset="0"/>
              </a:rPr>
              <a:t>th</a:t>
            </a:r>
            <a:r>
              <a:rPr lang="en-US" dirty="0">
                <a:latin typeface="Baskerville Old Face" panose="02020602080505020303" pitchFamily="18" charset="0"/>
              </a:rPr>
              <a:t> graders in ELA/Reading and Math</a:t>
            </a:r>
          </a:p>
          <a:p>
            <a:r>
              <a:rPr lang="en-US" dirty="0">
                <a:latin typeface="Baskerville Old Face" panose="02020602080505020303" pitchFamily="18" charset="0"/>
              </a:rPr>
              <a:t>EOC in Biology, Algebra 1CC, US History, and 10</a:t>
            </a:r>
            <a:r>
              <a:rPr lang="en-US" baseline="30000" dirty="0">
                <a:latin typeface="Baskerville Old Face" panose="02020602080505020303" pitchFamily="18" charset="0"/>
              </a:rPr>
              <a:t>th</a:t>
            </a:r>
            <a:r>
              <a:rPr lang="en-US" dirty="0">
                <a:latin typeface="Baskerville Old Face" panose="02020602080505020303" pitchFamily="18" charset="0"/>
              </a:rPr>
              <a:t> Grade Literature &amp; Composition II</a:t>
            </a:r>
          </a:p>
          <a:p>
            <a:r>
              <a:rPr lang="en-US" dirty="0">
                <a:latin typeface="Baskerville Old Face" panose="02020602080505020303" pitchFamily="18" charset="0"/>
              </a:rPr>
              <a:t>AP tests for those in the courses</a:t>
            </a:r>
          </a:p>
          <a:p>
            <a:r>
              <a:rPr lang="en-US" dirty="0">
                <a:latin typeface="Baskerville Old Face" panose="02020602080505020303" pitchFamily="18" charset="0"/>
              </a:rPr>
              <a:t>PSAT for all 10</a:t>
            </a:r>
            <a:r>
              <a:rPr lang="en-US" baseline="30000" dirty="0">
                <a:latin typeface="Baskerville Old Face" panose="02020602080505020303" pitchFamily="18" charset="0"/>
              </a:rPr>
              <a:t>th</a:t>
            </a:r>
            <a:r>
              <a:rPr lang="en-US" dirty="0">
                <a:latin typeface="Baskerville Old Face" panose="02020602080505020303" pitchFamily="18" charset="0"/>
              </a:rPr>
              <a:t> graders</a:t>
            </a:r>
          </a:p>
          <a:p>
            <a:r>
              <a:rPr lang="en-US" dirty="0">
                <a:latin typeface="Baskerville Old Face" panose="02020602080505020303" pitchFamily="18" charset="0"/>
              </a:rPr>
              <a:t>SAT/ACT/ASVAB based on student needs</a:t>
            </a:r>
          </a:p>
        </p:txBody>
      </p:sp>
      <p:pic>
        <p:nvPicPr>
          <p:cNvPr id="4" name="Picture 3" descr="PSICOSYSTEM: Evaluación: Test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52775">
            <a:off x="8139928" y="3926427"/>
            <a:ext cx="2872060" cy="2459542"/>
          </a:xfrm>
          <a:prstGeom prst="rect">
            <a:avLst/>
          </a:prstGeom>
        </p:spPr>
      </p:pic>
    </p:spTree>
    <p:extLst>
      <p:ext uri="{BB962C8B-B14F-4D97-AF65-F5344CB8AC3E}">
        <p14:creationId xmlns:p14="http://schemas.microsoft.com/office/powerpoint/2010/main" val="364315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808"/>
            <a:ext cx="10515600" cy="1325563"/>
          </a:xfrm>
        </p:spPr>
        <p:txBody>
          <a:bodyPr/>
          <a:lstStyle/>
          <a:p>
            <a:pPr algn="ctr"/>
            <a:r>
              <a:rPr lang="en-US" dirty="0">
                <a:latin typeface="Baskerville Old Face" panose="02020602080505020303" pitchFamily="18" charset="0"/>
              </a:rPr>
              <a:t>How do these tests measure my child’s progress?</a:t>
            </a:r>
          </a:p>
        </p:txBody>
      </p:sp>
      <p:sp>
        <p:nvSpPr>
          <p:cNvPr id="3" name="Content Placeholder 2"/>
          <p:cNvSpPr>
            <a:spLocks noGrp="1"/>
          </p:cNvSpPr>
          <p:nvPr>
            <p:ph idx="1"/>
          </p:nvPr>
        </p:nvSpPr>
        <p:spPr>
          <a:xfrm>
            <a:off x="838200" y="1483742"/>
            <a:ext cx="10515600" cy="5244861"/>
          </a:xfrm>
        </p:spPr>
        <p:txBody>
          <a:bodyPr>
            <a:normAutofit/>
          </a:bodyPr>
          <a:lstStyle/>
          <a:p>
            <a:r>
              <a:rPr lang="en-US" sz="2400" b="1" dirty="0">
                <a:latin typeface="Baskerville Old Face" panose="02020602080505020303" pitchFamily="18" charset="0"/>
              </a:rPr>
              <a:t>Classroom Assessments</a:t>
            </a:r>
            <a:r>
              <a:rPr lang="en-US" sz="2400" dirty="0">
                <a:latin typeface="Baskerville Old Face" panose="02020602080505020303" pitchFamily="18" charset="0"/>
              </a:rPr>
              <a:t>: Teachers analyze the data of common summative and common formative to remediate and monitor student progress.</a:t>
            </a:r>
          </a:p>
          <a:p>
            <a:endParaRPr lang="en-US" sz="2400" dirty="0">
              <a:latin typeface="Baskerville Old Face" panose="02020602080505020303" pitchFamily="18" charset="0"/>
            </a:endParaRPr>
          </a:p>
          <a:p>
            <a:r>
              <a:rPr lang="en-US" sz="2400" b="1" dirty="0">
                <a:latin typeface="Baskerville Old Face" panose="02020602080505020303" pitchFamily="18" charset="0"/>
              </a:rPr>
              <a:t>MAP Growth measures: Achievement: </a:t>
            </a:r>
            <a:r>
              <a:rPr lang="en-US" sz="2400" dirty="0">
                <a:latin typeface="Baskerville Old Face" panose="02020602080505020303" pitchFamily="18" charset="0"/>
              </a:rPr>
              <a:t>Your child’s current understanding and performance in a subject compared to other students nationwide at the same grade level. </a:t>
            </a:r>
            <a:r>
              <a:rPr lang="en-US" sz="2400" b="1" dirty="0">
                <a:latin typeface="Baskerville Old Face" panose="02020602080505020303" pitchFamily="18" charset="0"/>
              </a:rPr>
              <a:t>Growth: </a:t>
            </a:r>
            <a:r>
              <a:rPr lang="en-US" sz="2400" dirty="0">
                <a:latin typeface="Baskerville Old Face" panose="02020602080505020303" pitchFamily="18" charset="0"/>
              </a:rPr>
              <a:t>The progress a student has made overtime, from one testing period to the next.</a:t>
            </a:r>
          </a:p>
          <a:p>
            <a:pPr marL="0" indent="0">
              <a:buNone/>
            </a:pPr>
            <a:endParaRPr lang="en-US" sz="2400" dirty="0">
              <a:latin typeface="Baskerville Old Face" panose="02020602080505020303" pitchFamily="18" charset="0"/>
            </a:endParaRPr>
          </a:p>
          <a:p>
            <a:r>
              <a:rPr lang="en-US" sz="2400" b="1" dirty="0">
                <a:latin typeface="Baskerville Old Face" panose="02020602080505020303" pitchFamily="18" charset="0"/>
              </a:rPr>
              <a:t>End of Course Tests</a:t>
            </a:r>
            <a:r>
              <a:rPr lang="en-US" sz="2400" dirty="0">
                <a:latin typeface="Baskerville Old Face" panose="02020602080505020303" pitchFamily="18" charset="0"/>
              </a:rPr>
              <a:t> (EOC) test students on their knowledge of the standards. Students are provided with a numerical score for grading and the designation of “Beginning Learner”, “Developing Learner”, “Proficient Learner”, and “Distinguished Learner” for each EOC they take.</a:t>
            </a:r>
          </a:p>
          <a:p>
            <a:endParaRPr lang="en-US" dirty="0">
              <a:latin typeface="Baskerville Old Face" panose="02020602080505020303" pitchFamily="18" charset="0"/>
            </a:endParaRPr>
          </a:p>
        </p:txBody>
      </p:sp>
    </p:spTree>
    <p:extLst>
      <p:ext uri="{BB962C8B-B14F-4D97-AF65-F5344CB8AC3E}">
        <p14:creationId xmlns:p14="http://schemas.microsoft.com/office/powerpoint/2010/main" val="658464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proficiency level is my child expected to meet?</a:t>
            </a:r>
          </a:p>
        </p:txBody>
      </p:sp>
      <p:sp>
        <p:nvSpPr>
          <p:cNvPr id="3" name="Content Placeholder 2"/>
          <p:cNvSpPr>
            <a:spLocks noGrp="1"/>
          </p:cNvSpPr>
          <p:nvPr>
            <p:ph idx="1"/>
          </p:nvPr>
        </p:nvSpPr>
        <p:spPr>
          <a:xfrm>
            <a:off x="771698" y="2440767"/>
            <a:ext cx="10515600" cy="4351338"/>
          </a:xfrm>
        </p:spPr>
        <p:txBody>
          <a:bodyPr>
            <a:normAutofit/>
          </a:bodyPr>
          <a:lstStyle/>
          <a:p>
            <a:pPr marL="0" indent="0" algn="ctr">
              <a:buNone/>
            </a:pPr>
            <a:r>
              <a:rPr lang="en-US" sz="3200" b="1" dirty="0">
                <a:latin typeface="Baskerville Old Face" panose="02020602080505020303" pitchFamily="18" charset="0"/>
              </a:rPr>
              <a:t>The NHS expectation is proficient or above for EOCs.</a:t>
            </a:r>
          </a:p>
        </p:txBody>
      </p:sp>
      <p:pic>
        <p:nvPicPr>
          <p:cNvPr id="4" name="Picture 3" descr="Knowledge - Highlighted Words and Phras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0956" y="4232205"/>
            <a:ext cx="3260633" cy="2175308"/>
          </a:xfrm>
          <a:prstGeom prst="rect">
            <a:avLst/>
          </a:prstGeom>
        </p:spPr>
      </p:pic>
    </p:spTree>
    <p:extLst>
      <p:ext uri="{BB962C8B-B14F-4D97-AF65-F5344CB8AC3E}">
        <p14:creationId xmlns:p14="http://schemas.microsoft.com/office/powerpoint/2010/main" val="1676608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is required, by law, for Parent and Family Engagement?</a:t>
            </a:r>
          </a:p>
        </p:txBody>
      </p:sp>
      <p:sp>
        <p:nvSpPr>
          <p:cNvPr id="3" name="Content Placeholder 2"/>
          <p:cNvSpPr>
            <a:spLocks noGrp="1"/>
          </p:cNvSpPr>
          <p:nvPr>
            <p:ph idx="1"/>
          </p:nvPr>
        </p:nvSpPr>
        <p:spPr>
          <a:xfrm>
            <a:off x="653143" y="1825624"/>
            <a:ext cx="11038113" cy="4457609"/>
          </a:xfrm>
        </p:spPr>
        <p:txBody>
          <a:bodyPr>
            <a:normAutofit/>
          </a:bodyPr>
          <a:lstStyle/>
          <a:p>
            <a:pPr marL="0" indent="0">
              <a:buNone/>
            </a:pPr>
            <a:r>
              <a:rPr lang="en-US" i="1" dirty="0">
                <a:latin typeface="Baskerville Old Face" panose="02020602080505020303" pitchFamily="18" charset="0"/>
              </a:rPr>
              <a:t>Northside High School is required to provide families opportunities to be engaged in the education of their child by providing:</a:t>
            </a:r>
          </a:p>
          <a:p>
            <a:r>
              <a:rPr lang="en-US" b="1" dirty="0">
                <a:latin typeface="Baskerville Old Face" panose="02020602080505020303" pitchFamily="18" charset="0"/>
              </a:rPr>
              <a:t>Annual Title I Meeting </a:t>
            </a:r>
            <a:r>
              <a:rPr lang="en-US" dirty="0">
                <a:latin typeface="Baskerville Old Face" panose="02020602080505020303" pitchFamily="18" charset="0"/>
              </a:rPr>
              <a:t>to explain what it means to be a Title I school</a:t>
            </a:r>
            <a:endParaRPr lang="en-US" b="1" dirty="0">
              <a:latin typeface="Baskerville Old Face" panose="02020602080505020303" pitchFamily="18" charset="0"/>
            </a:endParaRPr>
          </a:p>
          <a:p>
            <a:r>
              <a:rPr lang="en-US" b="1" dirty="0">
                <a:latin typeface="Baskerville Old Face" panose="02020602080505020303" pitchFamily="18" charset="0"/>
              </a:rPr>
              <a:t>Academic-based activities </a:t>
            </a:r>
            <a:r>
              <a:rPr lang="en-US" dirty="0">
                <a:latin typeface="Baskerville Old Face" panose="02020602080505020303" pitchFamily="18" charset="0"/>
              </a:rPr>
              <a:t>covering Literacy, Curriculum Standards, Technology, Testing and ESOL</a:t>
            </a:r>
          </a:p>
          <a:p>
            <a:r>
              <a:rPr lang="en-US" b="1" dirty="0">
                <a:latin typeface="Baskerville Old Face" panose="02020602080505020303" pitchFamily="18" charset="0"/>
              </a:rPr>
              <a:t>Welcoming Climate</a:t>
            </a:r>
          </a:p>
          <a:p>
            <a:r>
              <a:rPr lang="en-US" b="1" dirty="0">
                <a:latin typeface="Baskerville Old Face" panose="02020602080505020303" pitchFamily="18" charset="0"/>
              </a:rPr>
              <a:t>Shared Decision-Making opportunities</a:t>
            </a:r>
            <a:r>
              <a:rPr lang="en-US" dirty="0">
                <a:latin typeface="Baskerville Old Face" panose="02020602080505020303" pitchFamily="18" charset="0"/>
              </a:rPr>
              <a:t> to include  surveys and input meetings</a:t>
            </a:r>
          </a:p>
          <a:p>
            <a:r>
              <a:rPr lang="en-US" b="1" dirty="0">
                <a:latin typeface="Baskerville Old Face" panose="02020602080505020303" pitchFamily="18" charset="0"/>
              </a:rPr>
              <a:t>Professional Develop for Staff</a:t>
            </a:r>
            <a:r>
              <a:rPr lang="en-US" dirty="0">
                <a:latin typeface="Baskerville Old Face" panose="02020602080505020303" pitchFamily="18" charset="0"/>
              </a:rPr>
              <a:t> on the importance of family engagement</a:t>
            </a:r>
          </a:p>
          <a:p>
            <a:endParaRPr lang="en-US" dirty="0">
              <a:latin typeface="Baskerville Old Face" panose="02020602080505020303" pitchFamily="18" charset="0"/>
            </a:endParaRPr>
          </a:p>
          <a:p>
            <a:endParaRPr lang="en-US" dirty="0">
              <a:latin typeface="Baskerville Old Face" panose="02020602080505020303" pitchFamily="18" charset="0"/>
            </a:endParaRPr>
          </a:p>
          <a:p>
            <a:pPr marL="0" indent="0">
              <a:buNone/>
            </a:pPr>
            <a:endParaRPr lang="en-US" dirty="0">
              <a:latin typeface="Baskerville Old Face" panose="02020602080505020303" pitchFamily="18" charset="0"/>
            </a:endParaRPr>
          </a:p>
          <a:p>
            <a:pPr marL="0" indent="0">
              <a:buNone/>
            </a:pPr>
            <a:endParaRPr lang="en-US" dirty="0">
              <a:latin typeface="Baskerville Old Face" panose="02020602080505020303" pitchFamily="18" charset="0"/>
            </a:endParaRPr>
          </a:p>
        </p:txBody>
      </p:sp>
    </p:spTree>
    <p:extLst>
      <p:ext uri="{BB962C8B-B14F-4D97-AF65-F5344CB8AC3E}">
        <p14:creationId xmlns:p14="http://schemas.microsoft.com/office/powerpoint/2010/main" val="253895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816" y="356813"/>
            <a:ext cx="10766367" cy="1325563"/>
          </a:xfrm>
        </p:spPr>
        <p:txBody>
          <a:bodyPr/>
          <a:lstStyle/>
          <a:p>
            <a:pPr algn="ctr"/>
            <a:r>
              <a:rPr lang="en-US">
                <a:latin typeface="Baskerville Old Face" panose="02020602080505020303" pitchFamily="18" charset="0"/>
              </a:rPr>
              <a:t>What is the District’s Parent and Family Engagement Plan?</a:t>
            </a:r>
            <a:endParaRPr lang="en-US" dirty="0">
              <a:latin typeface="Baskerville Old Face" panose="02020602080505020303"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3234" y="1946365"/>
            <a:ext cx="5697383" cy="4598126"/>
          </a:xfrm>
        </p:spPr>
      </p:pic>
      <p:pic>
        <p:nvPicPr>
          <p:cNvPr id="5" name="Picture 4">
            <a:extLst>
              <a:ext uri="{FF2B5EF4-FFF2-40B4-BE49-F238E27FC236}">
                <a16:creationId xmlns:a16="http://schemas.microsoft.com/office/drawing/2014/main" id="{6F25AF04-A19E-70C4-EEAF-F41FBA3F3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8968" y="1682376"/>
            <a:ext cx="3860215" cy="4982957"/>
          </a:xfrm>
          <a:prstGeom prst="rect">
            <a:avLst/>
          </a:prstGeom>
        </p:spPr>
      </p:pic>
    </p:spTree>
    <p:extLst>
      <p:ext uri="{BB962C8B-B14F-4D97-AF65-F5344CB8AC3E}">
        <p14:creationId xmlns:p14="http://schemas.microsoft.com/office/powerpoint/2010/main" val="3830074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577" y="365125"/>
            <a:ext cx="11234057" cy="1325563"/>
          </a:xfrm>
        </p:spPr>
        <p:txBody>
          <a:bodyPr>
            <a:normAutofit/>
          </a:bodyPr>
          <a:lstStyle/>
          <a:p>
            <a:pPr algn="ctr"/>
            <a:r>
              <a:rPr lang="en-US" sz="3600" b="1" dirty="0">
                <a:latin typeface="Baskerville Old Face" panose="02020602080505020303" pitchFamily="18" charset="0"/>
              </a:rPr>
              <a:t>What is the NHS Parent and Family Engagement Plan?</a:t>
            </a:r>
          </a:p>
        </p:txBody>
      </p:sp>
      <p:sp>
        <p:nvSpPr>
          <p:cNvPr id="3" name="Content Placeholder 2"/>
          <p:cNvSpPr>
            <a:spLocks noGrp="1"/>
          </p:cNvSpPr>
          <p:nvPr>
            <p:ph sz="half" idx="1"/>
          </p:nvPr>
        </p:nvSpPr>
        <p:spPr/>
        <p:txBody>
          <a:bodyPr/>
          <a:lstStyle/>
          <a:p>
            <a:pPr marL="0" indent="0" algn="ctr">
              <a:buNone/>
            </a:pPr>
            <a:endParaRPr lang="en-US" dirty="0">
              <a:latin typeface="Baskerville Old Face" panose="02020602080505020303" pitchFamily="18" charset="0"/>
            </a:endParaRPr>
          </a:p>
          <a:p>
            <a:pPr marL="0" indent="0">
              <a:buNone/>
            </a:pPr>
            <a:r>
              <a:rPr lang="en-US" dirty="0">
                <a:latin typeface="Baskerville Old Face" panose="02020602080505020303" pitchFamily="18" charset="0"/>
              </a:rPr>
              <a:t>This plan describes how NHS will provide opportunities to improve family engagement to support student learning.</a:t>
            </a:r>
          </a:p>
        </p:txBody>
      </p:sp>
      <p:pic>
        <p:nvPicPr>
          <p:cNvPr id="5" name="Picture 4">
            <a:extLst>
              <a:ext uri="{FF2B5EF4-FFF2-40B4-BE49-F238E27FC236}">
                <a16:creationId xmlns:a16="http://schemas.microsoft.com/office/drawing/2014/main" id="{D851E3A6-A53C-8361-966F-3BA3ACBCE5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2" y="1328926"/>
            <a:ext cx="5468131" cy="5344735"/>
          </a:xfrm>
          <a:prstGeom prst="rect">
            <a:avLst/>
          </a:prstGeom>
        </p:spPr>
      </p:pic>
    </p:spTree>
    <p:extLst>
      <p:ext uri="{BB962C8B-B14F-4D97-AF65-F5344CB8AC3E}">
        <p14:creationId xmlns:p14="http://schemas.microsoft.com/office/powerpoint/2010/main" val="4004613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is the School – Parent Compact?</a:t>
            </a:r>
          </a:p>
        </p:txBody>
      </p:sp>
      <p:sp>
        <p:nvSpPr>
          <p:cNvPr id="3" name="Content Placeholder 2"/>
          <p:cNvSpPr>
            <a:spLocks noGrp="1"/>
          </p:cNvSpPr>
          <p:nvPr>
            <p:ph idx="1"/>
          </p:nvPr>
        </p:nvSpPr>
        <p:spPr/>
        <p:txBody>
          <a:bodyPr/>
          <a:lstStyle/>
          <a:p>
            <a:pPr marL="0" indent="0" algn="ctr">
              <a:buNone/>
            </a:pPr>
            <a:endParaRPr lang="en-US" dirty="0">
              <a:latin typeface="Baskerville Old Face" panose="02020602080505020303" pitchFamily="18" charset="0"/>
            </a:endParaRPr>
          </a:p>
          <a:p>
            <a:pPr marL="0" indent="0" algn="ctr">
              <a:buNone/>
            </a:pPr>
            <a:r>
              <a:rPr lang="en-US" dirty="0">
                <a:latin typeface="Baskerville Old Face" panose="02020602080505020303" pitchFamily="18" charset="0"/>
              </a:rPr>
              <a:t>This is an agreement between NHS, our students and their parents/families to work together to improve student learning and achievement.</a:t>
            </a:r>
          </a:p>
        </p:txBody>
      </p:sp>
    </p:spTree>
    <p:extLst>
      <p:ext uri="{BB962C8B-B14F-4D97-AF65-F5344CB8AC3E}">
        <p14:creationId xmlns:p14="http://schemas.microsoft.com/office/powerpoint/2010/main" val="1372984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5266" y="1064560"/>
            <a:ext cx="5020886" cy="5610625"/>
          </a:xfrm>
        </p:spPr>
      </p:pic>
      <p:sp>
        <p:nvSpPr>
          <p:cNvPr id="2" name="Title 1"/>
          <p:cNvSpPr>
            <a:spLocks noGrp="1"/>
          </p:cNvSpPr>
          <p:nvPr>
            <p:ph type="title"/>
          </p:nvPr>
        </p:nvSpPr>
        <p:spPr>
          <a:xfrm>
            <a:off x="785553" y="-127999"/>
            <a:ext cx="10515600" cy="1325563"/>
          </a:xfrm>
        </p:spPr>
        <p:txBody>
          <a:bodyPr/>
          <a:lstStyle/>
          <a:p>
            <a:pPr algn="ctr"/>
            <a:r>
              <a:rPr lang="en-US" dirty="0">
                <a:latin typeface="Baskerville Old Face" panose="02020602080505020303" pitchFamily="18" charset="0"/>
              </a:rPr>
              <a:t>School – Parent Compact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3645"/>
          <a:stretch/>
        </p:blipFill>
        <p:spPr>
          <a:xfrm>
            <a:off x="6112055" y="1134668"/>
            <a:ext cx="4781476" cy="5316008"/>
          </a:xfrm>
          <a:prstGeom prst="rect">
            <a:avLst/>
          </a:prstGeom>
        </p:spPr>
      </p:pic>
    </p:spTree>
    <p:extLst>
      <p:ext uri="{BB962C8B-B14F-4D97-AF65-F5344CB8AC3E}">
        <p14:creationId xmlns:p14="http://schemas.microsoft.com/office/powerpoint/2010/main" val="1713183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Does my child’s teacher meet professional qualifications?</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88970" y="3021255"/>
            <a:ext cx="4414059" cy="3772145"/>
          </a:xfrm>
        </p:spPr>
      </p:pic>
      <p:sp>
        <p:nvSpPr>
          <p:cNvPr id="7" name="TextBox 6"/>
          <p:cNvSpPr txBox="1"/>
          <p:nvPr/>
        </p:nvSpPr>
        <p:spPr>
          <a:xfrm>
            <a:off x="721822" y="1973321"/>
            <a:ext cx="10957560" cy="523220"/>
          </a:xfrm>
          <a:prstGeom prst="rect">
            <a:avLst/>
          </a:prstGeom>
          <a:noFill/>
        </p:spPr>
        <p:txBody>
          <a:bodyPr wrap="square" rtlCol="0">
            <a:spAutoFit/>
          </a:bodyPr>
          <a:lstStyle/>
          <a:p>
            <a:pPr algn="ctr"/>
            <a:r>
              <a:rPr lang="en-US" sz="2800" dirty="0">
                <a:latin typeface="Baskerville Old Face" panose="02020602080505020303" pitchFamily="18" charset="0"/>
              </a:rPr>
              <a:t>Yes, 100% of NHS teachers and paraprofessionals are highly qualified.</a:t>
            </a:r>
          </a:p>
        </p:txBody>
      </p:sp>
    </p:spTree>
    <p:extLst>
      <p:ext uri="{BB962C8B-B14F-4D97-AF65-F5344CB8AC3E}">
        <p14:creationId xmlns:p14="http://schemas.microsoft.com/office/powerpoint/2010/main" val="2212513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is a Parents Right to Know?</a:t>
            </a:r>
          </a:p>
        </p:txBody>
      </p:sp>
      <p:sp>
        <p:nvSpPr>
          <p:cNvPr id="3" name="Content Placeholder 2"/>
          <p:cNvSpPr>
            <a:spLocks noGrp="1"/>
          </p:cNvSpPr>
          <p:nvPr>
            <p:ph idx="1"/>
          </p:nvPr>
        </p:nvSpPr>
        <p:spPr/>
        <p:txBody>
          <a:bodyPr/>
          <a:lstStyle/>
          <a:p>
            <a:pPr marL="0" indent="0" algn="ctr">
              <a:buNone/>
            </a:pPr>
            <a:r>
              <a:rPr lang="en-US" dirty="0"/>
              <a:t>The federal education law – TheEvery Student Succeeds Act (ESSA) requires that all parents in a Title I school be notified and given the opportunity to request information about the professional qualifications of classroom teachers and paraprofessionals instructing their child.</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629100" y="3762689"/>
            <a:ext cx="5212080" cy="2549211"/>
          </a:xfrm>
          <a:prstGeom prst="rect">
            <a:avLst/>
          </a:prstGeom>
        </p:spPr>
      </p:pic>
    </p:spTree>
    <p:extLst>
      <p:ext uri="{BB962C8B-B14F-4D97-AF65-F5344CB8AC3E}">
        <p14:creationId xmlns:p14="http://schemas.microsoft.com/office/powerpoint/2010/main" val="1008093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744"/>
            <a:ext cx="10515600" cy="1325563"/>
          </a:xfrm>
        </p:spPr>
        <p:txBody>
          <a:bodyPr/>
          <a:lstStyle/>
          <a:p>
            <a:pPr algn="ctr"/>
            <a:r>
              <a:rPr lang="en-US" dirty="0">
                <a:latin typeface="Baskerville Old Face" panose="02020602080505020303" pitchFamily="18" charset="0"/>
              </a:rPr>
              <a:t>What opportunities does the school provide for parent engagement?</a:t>
            </a:r>
          </a:p>
        </p:txBody>
      </p:sp>
      <p:sp>
        <p:nvSpPr>
          <p:cNvPr id="3" name="Content Placeholder 2"/>
          <p:cNvSpPr>
            <a:spLocks noGrp="1"/>
          </p:cNvSpPr>
          <p:nvPr>
            <p:ph idx="1"/>
          </p:nvPr>
        </p:nvSpPr>
        <p:spPr>
          <a:xfrm>
            <a:off x="838199" y="1607561"/>
            <a:ext cx="10515600" cy="4351338"/>
          </a:xfrm>
        </p:spPr>
        <p:txBody>
          <a:bodyPr>
            <a:normAutofit/>
          </a:bodyPr>
          <a:lstStyle/>
          <a:p>
            <a:pPr marL="0" indent="0" algn="ctr">
              <a:buNone/>
            </a:pPr>
            <a:r>
              <a:rPr lang="en-US" sz="2400" dirty="0">
                <a:latin typeface="Baskerville Old Face" panose="02020602080505020303" pitchFamily="18" charset="0"/>
              </a:rPr>
              <a:t>Northside hosts academic events and activities meant to provide parents/families opportunities to engage with their child to support student learning and success. Northside parents are encouraged to volunteer and participate in school activities both during the school day and after school.</a:t>
            </a:r>
          </a:p>
          <a:p>
            <a:pPr marL="0" indent="0" algn="ctr">
              <a:buNone/>
            </a:pPr>
            <a:r>
              <a:rPr lang="en-US" sz="2400" dirty="0">
                <a:latin typeface="Baskerville Old Face" panose="02020602080505020303" pitchFamily="18" charset="0"/>
              </a:rPr>
              <a:t>Northside parents are encouraged to participate in our School Council and Parent Action Team along with contributing their feedback during our Shared Decision Making process in the Spring.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2459" y="4290505"/>
            <a:ext cx="6076603" cy="2390091"/>
          </a:xfrm>
          <a:prstGeom prst="rect">
            <a:avLst/>
          </a:prstGeom>
        </p:spPr>
      </p:pic>
    </p:spTree>
    <p:extLst>
      <p:ext uri="{BB962C8B-B14F-4D97-AF65-F5344CB8AC3E}">
        <p14:creationId xmlns:p14="http://schemas.microsoft.com/office/powerpoint/2010/main" val="2180045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How does the school build staff capacity for parent and family engagement?</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862" t="10752" r="6469" b="6638"/>
          <a:stretch/>
        </p:blipFill>
        <p:spPr>
          <a:xfrm>
            <a:off x="4245429" y="4307937"/>
            <a:ext cx="3782675" cy="2105926"/>
          </a:xfrm>
          <a:prstGeom prst="rect">
            <a:avLst/>
          </a:prstGeom>
        </p:spPr>
      </p:pic>
      <p:sp>
        <p:nvSpPr>
          <p:cNvPr id="3" name="Content Placeholder 2"/>
          <p:cNvSpPr>
            <a:spLocks noGrp="1"/>
          </p:cNvSpPr>
          <p:nvPr>
            <p:ph idx="1"/>
          </p:nvPr>
        </p:nvSpPr>
        <p:spPr>
          <a:xfrm>
            <a:off x="838200" y="1825625"/>
            <a:ext cx="10515600" cy="4351338"/>
          </a:xfrm>
        </p:spPr>
        <p:txBody>
          <a:bodyPr/>
          <a:lstStyle/>
          <a:p>
            <a:pPr marL="0" indent="0" algn="ctr">
              <a:buNone/>
            </a:pPr>
            <a:endParaRPr lang="en-US" dirty="0">
              <a:latin typeface="Baskerville Old Face" panose="02020602080505020303" pitchFamily="18" charset="0"/>
            </a:endParaRPr>
          </a:p>
          <a:p>
            <a:pPr marL="0" indent="0">
              <a:buNone/>
            </a:pPr>
            <a:r>
              <a:rPr lang="en-US" dirty="0">
                <a:latin typeface="Baskerville Old Face" panose="02020602080505020303" pitchFamily="18" charset="0"/>
              </a:rPr>
              <a:t>Northside’s faculty and staff participate in professional development sessions focused on the importance of family engagement.  4 PD opportunities are provided each year covering topics such as effective communication, disengaging reluctant parents and customer service. </a:t>
            </a:r>
          </a:p>
        </p:txBody>
      </p:sp>
    </p:spTree>
    <p:extLst>
      <p:ext uri="{BB962C8B-B14F-4D97-AF65-F5344CB8AC3E}">
        <p14:creationId xmlns:p14="http://schemas.microsoft.com/office/powerpoint/2010/main" val="198565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How responsive will the school be to my questions when staff is contacted?</a:t>
            </a:r>
          </a:p>
        </p:txBody>
      </p:sp>
      <p:sp>
        <p:nvSpPr>
          <p:cNvPr id="3" name="Content Placeholder 2"/>
          <p:cNvSpPr>
            <a:spLocks noGrp="1"/>
          </p:cNvSpPr>
          <p:nvPr>
            <p:ph idx="1"/>
          </p:nvPr>
        </p:nvSpPr>
        <p:spPr/>
        <p:txBody>
          <a:bodyPr/>
          <a:lstStyle/>
          <a:p>
            <a:pPr marL="0" indent="0">
              <a:buNone/>
            </a:pPr>
            <a:r>
              <a:rPr lang="en-US" dirty="0">
                <a:latin typeface="Baskerville Old Face" panose="02020602080505020303" pitchFamily="18" charset="0"/>
              </a:rPr>
              <a:t>Northside High has an open-door policy.  Please feel free to reach out via email, phone calls or stopping by the front office to schedule an appointment.  You will receive a reply to any questions or concerns within 24 hours.</a:t>
            </a:r>
          </a:p>
          <a:p>
            <a:pPr marL="0" indent="0" algn="ctr">
              <a:buNone/>
            </a:pPr>
            <a:endParaRPr lang="en-US" dirty="0">
              <a:latin typeface="Baskerville Old Face" panose="02020602080505020303"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625"/>
          <a:stretch/>
        </p:blipFill>
        <p:spPr>
          <a:xfrm>
            <a:off x="4308764" y="4001294"/>
            <a:ext cx="4107733" cy="2088289"/>
          </a:xfrm>
          <a:prstGeom prst="rect">
            <a:avLst/>
          </a:prstGeom>
        </p:spPr>
      </p:pic>
    </p:spTree>
    <p:extLst>
      <p:ext uri="{BB962C8B-B14F-4D97-AF65-F5344CB8AC3E}">
        <p14:creationId xmlns:p14="http://schemas.microsoft.com/office/powerpoint/2010/main" val="1513339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askerville Old Face" panose="02020602080505020303" pitchFamily="18" charset="0"/>
              </a:rPr>
              <a:t>What other federal programs are available to benefit my student?</a:t>
            </a:r>
          </a:p>
        </p:txBody>
      </p:sp>
      <p:sp>
        <p:nvSpPr>
          <p:cNvPr id="3" name="Content Placeholder 2"/>
          <p:cNvSpPr>
            <a:spLocks noGrp="1"/>
          </p:cNvSpPr>
          <p:nvPr>
            <p:ph idx="1"/>
          </p:nvPr>
        </p:nvSpPr>
        <p:spPr>
          <a:xfrm>
            <a:off x="391887" y="2050069"/>
            <a:ext cx="11691256" cy="4351338"/>
          </a:xfrm>
        </p:spPr>
        <p:txBody>
          <a:bodyPr>
            <a:normAutofit/>
          </a:bodyPr>
          <a:lstStyle/>
          <a:p>
            <a:r>
              <a:rPr lang="en-US" sz="3600" dirty="0">
                <a:latin typeface="Baskerville Old Face" panose="02020602080505020303" pitchFamily="18" charset="0"/>
              </a:rPr>
              <a:t>ESOL – Rosalin Rodriguez and Dalmarie Torres - Gonzales</a:t>
            </a:r>
          </a:p>
          <a:p>
            <a:r>
              <a:rPr lang="en-US" sz="3600" dirty="0">
                <a:latin typeface="Baskerville Old Face" panose="02020602080505020303" pitchFamily="18" charset="0"/>
              </a:rPr>
              <a:t>McKinney –Vento Homeless – Patricia Lane</a:t>
            </a:r>
          </a:p>
          <a:p>
            <a:r>
              <a:rPr lang="en-US" sz="3600" dirty="0">
                <a:latin typeface="Baskerville Old Face" panose="02020602080505020303" pitchFamily="18" charset="0"/>
              </a:rPr>
              <a:t>Migrant Education – Araceli Ulmer</a:t>
            </a:r>
          </a:p>
        </p:txBody>
      </p:sp>
      <p:pic>
        <p:nvPicPr>
          <p:cNvPr id="4" name="Picture 3" descr="O contorno da sombra: CNJ incentiva práticas alternativas na solução de ..."/>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672649" y="3576564"/>
            <a:ext cx="2681151" cy="2681151"/>
          </a:xfrm>
          <a:prstGeom prst="rect">
            <a:avLst/>
          </a:prstGeom>
        </p:spPr>
      </p:pic>
    </p:spTree>
    <p:extLst>
      <p:ext uri="{BB962C8B-B14F-4D97-AF65-F5344CB8AC3E}">
        <p14:creationId xmlns:p14="http://schemas.microsoft.com/office/powerpoint/2010/main" val="1117816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5866"/>
            <a:ext cx="10515600" cy="1325563"/>
          </a:xfrm>
        </p:spPr>
        <p:txBody>
          <a:bodyPr/>
          <a:lstStyle/>
          <a:p>
            <a:pPr algn="ctr"/>
            <a:r>
              <a:rPr lang="en-US" dirty="0">
                <a:latin typeface="Baskerville Old Face" panose="02020602080505020303" pitchFamily="18" charset="0"/>
              </a:rPr>
              <a:t>Thank you for joining us!</a:t>
            </a:r>
          </a:p>
        </p:txBody>
      </p:sp>
      <p:sp>
        <p:nvSpPr>
          <p:cNvPr id="3" name="Content Placeholder 2"/>
          <p:cNvSpPr>
            <a:spLocks noGrp="1"/>
          </p:cNvSpPr>
          <p:nvPr>
            <p:ph idx="1"/>
          </p:nvPr>
        </p:nvSpPr>
        <p:spPr>
          <a:xfrm>
            <a:off x="522514" y="1127356"/>
            <a:ext cx="11155680" cy="4351338"/>
          </a:xfrm>
        </p:spPr>
        <p:txBody>
          <a:bodyPr>
            <a:normAutofit/>
          </a:bodyPr>
          <a:lstStyle/>
          <a:p>
            <a:pPr marL="0" indent="0">
              <a:buNone/>
            </a:pPr>
            <a:r>
              <a:rPr lang="en-US" dirty="0">
                <a:latin typeface="Baskerville Old Face" panose="02020602080505020303" pitchFamily="18" charset="0"/>
              </a:rPr>
              <a:t>If you have any further questions concerning the Title I program at Northside High School, please reach out to our Family Engagement Liaison.</a:t>
            </a:r>
          </a:p>
          <a:p>
            <a:pPr marL="0" indent="0">
              <a:buNone/>
            </a:pPr>
            <a:r>
              <a:rPr lang="en-US" dirty="0">
                <a:latin typeface="Baskerville Old Face" panose="02020602080505020303" pitchFamily="18" charset="0"/>
              </a:rPr>
              <a:t> </a:t>
            </a:r>
          </a:p>
          <a:p>
            <a:pPr marL="0" indent="0" algn="ctr">
              <a:buNone/>
            </a:pPr>
            <a:r>
              <a:rPr lang="en-US" sz="3200" b="1" dirty="0">
                <a:latin typeface="Baskerville Old Face" panose="02020602080505020303" pitchFamily="18" charset="0"/>
              </a:rPr>
              <a:t>Nyquell Terry </a:t>
            </a:r>
          </a:p>
          <a:p>
            <a:pPr marL="0" indent="0" algn="ctr">
              <a:buNone/>
            </a:pPr>
            <a:r>
              <a:rPr lang="en-US" dirty="0">
                <a:latin typeface="Baskerville Old Face" panose="02020602080505020303" pitchFamily="18" charset="0"/>
              </a:rPr>
              <a:t>478.215.8920</a:t>
            </a:r>
          </a:p>
          <a:p>
            <a:pPr marL="0" indent="0" algn="ctr">
              <a:buNone/>
            </a:pPr>
            <a:r>
              <a:rPr lang="en-US" dirty="0">
                <a:latin typeface="Baskerville Old Face" panose="02020602080505020303" pitchFamily="18" charset="0"/>
              </a:rPr>
              <a:t>Ext. 2646</a:t>
            </a:r>
          </a:p>
          <a:p>
            <a:pPr marL="0" indent="0">
              <a:buNone/>
            </a:pPr>
            <a:endParaRPr lang="en-US" dirty="0">
              <a:latin typeface="Baskerville Old Face" panose="020206020805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0046" y="4803402"/>
            <a:ext cx="5538640" cy="1689887"/>
          </a:xfrm>
          <a:prstGeom prst="rect">
            <a:avLst/>
          </a:prstGeom>
        </p:spPr>
      </p:pic>
    </p:spTree>
    <p:extLst>
      <p:ext uri="{BB962C8B-B14F-4D97-AF65-F5344CB8AC3E}">
        <p14:creationId xmlns:p14="http://schemas.microsoft.com/office/powerpoint/2010/main" val="2068373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edd74fe-3eb2-4278-8019-eb8413a93e61" xsi:nil="true"/>
    <lcf76f155ced4ddcb4097134ff3c332f xmlns="9575ab9b-d5ed-4acc-a22a-266df039c4f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324B79ADA32B45914C573F044DF449" ma:contentTypeVersion="13" ma:contentTypeDescription="Create a new document." ma:contentTypeScope="" ma:versionID="4ac36bcdcca1add949efa7b20ade8c01">
  <xsd:schema xmlns:xsd="http://www.w3.org/2001/XMLSchema" xmlns:xs="http://www.w3.org/2001/XMLSchema" xmlns:p="http://schemas.microsoft.com/office/2006/metadata/properties" xmlns:ns2="9575ab9b-d5ed-4acc-a22a-266df039c4f4" xmlns:ns3="cedd74fe-3eb2-4278-8019-eb8413a93e61" targetNamespace="http://schemas.microsoft.com/office/2006/metadata/properties" ma:root="true" ma:fieldsID="fcd65e4ff6b6daf4e1043bf08414a598" ns2:_="" ns3:_="">
    <xsd:import namespace="9575ab9b-d5ed-4acc-a22a-266df039c4f4"/>
    <xsd:import namespace="cedd74fe-3eb2-4278-8019-eb8413a93e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75ab9b-d5ed-4acc-a22a-266df039c4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2614276-1a61-4c04-97c8-9ed3192da15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dd74fe-3eb2-4278-8019-eb8413a93e6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7d3cb76-1115-48df-9eb3-1a052460ef60}" ma:internalName="TaxCatchAll" ma:showField="CatchAllData" ma:web="cedd74fe-3eb2-4278-8019-eb8413a93e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E3D356-9B3A-4460-94F5-D5F39D60F1EA}">
  <ds:schemaRefs>
    <ds:schemaRef ds:uri="http://schemas.microsoft.com/sharepoint/v3/contenttype/forms"/>
  </ds:schemaRefs>
</ds:datastoreItem>
</file>

<file path=customXml/itemProps2.xml><?xml version="1.0" encoding="utf-8"?>
<ds:datastoreItem xmlns:ds="http://schemas.openxmlformats.org/officeDocument/2006/customXml" ds:itemID="{51A2578E-593C-44F6-869A-E5471D40E939}">
  <ds:schemaRefs>
    <ds:schemaRef ds:uri="http://schemas.microsoft.com/office/infopath/2007/PartnerControls"/>
    <ds:schemaRef ds:uri="9575ab9b-d5ed-4acc-a22a-266df039c4f4"/>
    <ds:schemaRef ds:uri="http://schemas.openxmlformats.org/package/2006/metadata/core-properties"/>
    <ds:schemaRef ds:uri="cedd74fe-3eb2-4278-8019-eb8413a93e61"/>
    <ds:schemaRef ds:uri="http://purl.org/dc/terms/"/>
    <ds:schemaRef ds:uri="http://purl.org/dc/elements/1.1/"/>
    <ds:schemaRef ds:uri="http://purl.org/dc/dcmitype/"/>
    <ds:schemaRef ds:uri="http://schemas.microsoft.com/office/2006/documentManagement/types"/>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5E771BD1-12BD-4606-A635-0348FC729C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75ab9b-d5ed-4acc-a22a-266df039c4f4"/>
    <ds:schemaRef ds:uri="cedd74fe-3eb2-4278-8019-eb8413a93e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a9c90f2-a5e1-4344-b1f8-56be8071ea11}" enabled="0" method="" siteId="{2a9c90f2-a5e1-4344-b1f8-56be8071ea11}" removed="1"/>
</clbl:labelList>
</file>

<file path=docProps/app.xml><?xml version="1.0" encoding="utf-8"?>
<Properties xmlns="http://schemas.openxmlformats.org/officeDocument/2006/extended-properties" xmlns:vt="http://schemas.openxmlformats.org/officeDocument/2006/docPropsVTypes">
  <TotalTime>23985</TotalTime>
  <Words>932</Words>
  <Application>Microsoft Office PowerPoint</Application>
  <PresentationFormat>Widescreen</PresentationFormat>
  <Paragraphs>84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Baskerville Old Face</vt:lpstr>
      <vt:lpstr>Calibri</vt:lpstr>
      <vt:lpstr>Calibri Light</vt:lpstr>
      <vt:lpstr>Office Theme</vt:lpstr>
      <vt:lpstr>Northside High School  </vt:lpstr>
      <vt:lpstr>What is a Title I School?</vt:lpstr>
      <vt:lpstr>How is Title I Parent and Family Engagement Money Spent?</vt:lpstr>
      <vt:lpstr>What are our Title I School wide goals?</vt:lpstr>
      <vt:lpstr>What programs/supports are in place to help my child?</vt:lpstr>
      <vt:lpstr>What curriculum does our school use?</vt:lpstr>
      <vt:lpstr>What tests will my child take?</vt:lpstr>
      <vt:lpstr>How do these tests measure my child’s progress?</vt:lpstr>
      <vt:lpstr>What proficiency level is my child expected to meet?</vt:lpstr>
      <vt:lpstr>What is required, by law, for Parent and Family Engagement?</vt:lpstr>
      <vt:lpstr>What is the District’s Parent and Family Engagement Plan?</vt:lpstr>
      <vt:lpstr>What is the NHS Parent and Family Engagement Plan?</vt:lpstr>
      <vt:lpstr>What is the School – Parent Compact?</vt:lpstr>
      <vt:lpstr>School – Parent Compact</vt:lpstr>
      <vt:lpstr>Does my child’s teacher meet professional qualifications?</vt:lpstr>
      <vt:lpstr>What is a Parents Right to Know?</vt:lpstr>
      <vt:lpstr>What opportunities does the school provide for parent engagement?</vt:lpstr>
      <vt:lpstr>How does the school build staff capacity for parent and family engagement?</vt:lpstr>
      <vt:lpstr>How responsive will the school be to my questions when staff is contacted?</vt:lpstr>
      <vt:lpstr>What other federal programs are available to benefit my student?</vt:lpstr>
      <vt:lpstr>Thank you for joining us!</vt:lpstr>
    </vt:vector>
  </TitlesOfParts>
  <Company>Houston County BOE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Northside High School</dc:title>
  <dc:creator>Terry, Nyquell</dc:creator>
  <cp:lastModifiedBy>Terry, Nyquell</cp:lastModifiedBy>
  <cp:revision>60</cp:revision>
  <cp:lastPrinted>2025-09-10T13:26:32Z</cp:lastPrinted>
  <dcterms:created xsi:type="dcterms:W3CDTF">2022-08-18T15:29:03Z</dcterms:created>
  <dcterms:modified xsi:type="dcterms:W3CDTF">2026-09-18T17:27:17Z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0x01010023324B79ADA32B45914C573F044DF449</vt:lpwstr>
  </property>
  <property fmtid="{D5CDD505-2E9C-101B-9397-08002B2CF9AE}" pid="3" name="MediaServiceImageTags">
    <vt:lpwstr/>
  </property>
</Properties>
</file>