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6"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5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381000" y="685800"/>
            <a:ext cx="6096000" cy="3429000"/>
          </a:xfrm>
          <a:prstGeom prst="rect">
            <a:avLst/>
          </a:prstGeom>
        </p:spPr>
        <p:txBody>
          <a:bodyPr/>
          <a:lstStyle/>
          <a:p>
            <a:endParaRPr/>
          </a:p>
        </p:txBody>
      </p:sp>
      <p:sp>
        <p:nvSpPr>
          <p:cNvPr id="97" name="Shape 97"/>
          <p:cNvSpPr>
            <a:spLocks noGrp="1"/>
          </p:cNvSpPr>
          <p:nvPr>
            <p:ph type="body" sz="quarter" idx="1"/>
          </p:nvPr>
        </p:nvSpPr>
        <p:spPr>
          <a:prstGeom prst="rect">
            <a:avLst/>
          </a:prstGeom>
        </p:spPr>
        <p:txBody>
          <a:bodyPr/>
          <a:lstStyle/>
          <a:p>
            <a:pPr>
              <a:defRPr sz="1800"/>
            </a:pPr>
            <a:r>
              <a:t>Welcome</a:t>
            </a:r>
          </a:p>
          <a:p>
            <a:pPr>
              <a:defRPr sz="1800"/>
            </a:pPr>
            <a:r>
              <a:t>Introductions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381000" y="685800"/>
            <a:ext cx="6096000" cy="3429000"/>
          </a:xfrm>
          <a:prstGeom prst="rect">
            <a:avLst/>
          </a:prstGeom>
        </p:spPr>
        <p:txBody>
          <a:bodyPr/>
          <a:lstStyle/>
          <a:p>
            <a:endParaRPr/>
          </a:p>
        </p:txBody>
      </p:sp>
      <p:sp>
        <p:nvSpPr>
          <p:cNvPr id="102" name="Shape 102"/>
          <p:cNvSpPr>
            <a:spLocks noGrp="1"/>
          </p:cNvSpPr>
          <p:nvPr>
            <p:ph type="body" sz="quarter" idx="1"/>
          </p:nvPr>
        </p:nvSpPr>
        <p:spPr>
          <a:prstGeom prst="rect">
            <a:avLst/>
          </a:prstGeom>
        </p:spPr>
        <p:txBody>
          <a:bodyPr/>
          <a:lstStyle/>
          <a:p>
            <a:pPr>
              <a:defRPr sz="1600"/>
            </a:pPr>
            <a:r>
              <a:t>First grade is more than academics.</a:t>
            </a:r>
          </a:p>
          <a:p>
            <a:pPr>
              <a:defRPr sz="1600"/>
            </a:pPr>
            <a:r>
              <a:t>Develop social skills, become more responsible, self-sufficient, and independent</a:t>
            </a:r>
            <a:r>
              <a:rPr sz="120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81000" y="685800"/>
            <a:ext cx="6096000" cy="3429000"/>
          </a:xfrm>
          <a:prstGeom prst="rect">
            <a:avLst/>
          </a:prstGeom>
        </p:spPr>
        <p:txBody>
          <a:bodyPr/>
          <a:lstStyle/>
          <a:p>
            <a:endParaRPr/>
          </a:p>
        </p:txBody>
      </p:sp>
      <p:sp>
        <p:nvSpPr>
          <p:cNvPr id="108" name="Shape 108"/>
          <p:cNvSpPr>
            <a:spLocks noGrp="1"/>
          </p:cNvSpPr>
          <p:nvPr>
            <p:ph type="body" sz="quarter" idx="1"/>
          </p:nvPr>
        </p:nvSpPr>
        <p:spPr>
          <a:prstGeom prst="rect">
            <a:avLst/>
          </a:prstGeom>
        </p:spPr>
        <p:txBody>
          <a:bodyPr/>
          <a:lstStyle/>
          <a:p>
            <a:pPr>
              <a:defRPr sz="1600"/>
            </a:pPr>
            <a:r>
              <a:t>As you go</a:t>
            </a:r>
          </a:p>
          <a:p>
            <a:pPr>
              <a:defRPr sz="1600"/>
            </a:pPr>
            <a:r>
              <a:t>What do you think?</a:t>
            </a:r>
          </a:p>
          <a:p>
            <a:pPr>
              <a:defRPr sz="1600"/>
            </a:pPr>
            <a:r>
              <a:t>How do you think the character felt?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381000" y="685800"/>
            <a:ext cx="6096000" cy="3429000"/>
          </a:xfrm>
          <a:prstGeom prst="rect">
            <a:avLst/>
          </a:prstGeom>
        </p:spPr>
        <p:txBody>
          <a:bodyPr/>
          <a:lstStyle/>
          <a:p>
            <a:endParaRPr/>
          </a:p>
        </p:txBody>
      </p:sp>
      <p:sp>
        <p:nvSpPr>
          <p:cNvPr id="114" name="Shape 114"/>
          <p:cNvSpPr>
            <a:spLocks noGrp="1"/>
          </p:cNvSpPr>
          <p:nvPr>
            <p:ph type="body" sz="quarter" idx="1"/>
          </p:nvPr>
        </p:nvSpPr>
        <p:spPr>
          <a:prstGeom prst="rect">
            <a:avLst/>
          </a:prstGeom>
        </p:spPr>
        <p:txBody>
          <a:bodyPr/>
          <a:lstStyle/>
          <a:p>
            <a:pPr>
              <a:defRPr sz="1600"/>
            </a:pPr>
            <a:r>
              <a:t>Basic number sense – sense of what numbers mean</a:t>
            </a:r>
          </a:p>
          <a:p>
            <a:pPr>
              <a:defRPr sz="1600"/>
            </a:pPr>
            <a:r>
              <a:t>Relationship to each other – more/less</a:t>
            </a:r>
          </a:p>
          <a:p>
            <a:pPr>
              <a:defRPr sz="1600"/>
            </a:pPr>
            <a:r>
              <a:t>Mental math</a:t>
            </a:r>
          </a:p>
          <a:p>
            <a:pPr>
              <a:defRPr sz="1600"/>
            </a:pPr>
            <a:r>
              <a:t>Symbols + -</a:t>
            </a:r>
          </a:p>
          <a:p>
            <a:pPr>
              <a:defRPr sz="1600"/>
            </a:pPr>
            <a:r>
              <a:t>#’s in real life situations – cooking, telling time, making purchases – we constantly use math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381000" y="685800"/>
            <a:ext cx="6096000" cy="3429000"/>
          </a:xfrm>
          <a:prstGeom prst="rect">
            <a:avLst/>
          </a:prstGeom>
        </p:spPr>
        <p:txBody>
          <a:bodyPr/>
          <a:lstStyle/>
          <a:p>
            <a:endParaRPr/>
          </a:p>
        </p:txBody>
      </p:sp>
      <p:sp>
        <p:nvSpPr>
          <p:cNvPr id="120" name="Shape 120"/>
          <p:cNvSpPr>
            <a:spLocks noGrp="1"/>
          </p:cNvSpPr>
          <p:nvPr>
            <p:ph type="body" sz="quarter" idx="1"/>
          </p:nvPr>
        </p:nvSpPr>
        <p:spPr>
          <a:prstGeom prst="rect">
            <a:avLst/>
          </a:prstGeom>
        </p:spPr>
        <p:txBody>
          <a:bodyPr/>
          <a:lstStyle/>
          <a:p>
            <a:pPr>
              <a:defRPr sz="1600"/>
            </a:pPr>
            <a:r>
              <a:t>Helping others</a:t>
            </a:r>
          </a:p>
          <a:p>
            <a:pPr>
              <a:defRPr sz="1600"/>
            </a:pPr>
            <a:r>
              <a:t>Independent, confident learners</a:t>
            </a:r>
          </a:p>
          <a:p>
            <a:pPr>
              <a:defRPr sz="1600"/>
            </a:pPr>
            <a:r>
              <a:t>Responsibility – small job to do – make sure that it’s completed – finish what they start</a:t>
            </a:r>
          </a:p>
          <a:p>
            <a:pPr>
              <a:defRPr sz="1600"/>
            </a:pPr>
            <a:r>
              <a:t>Make choices</a:t>
            </a:r>
          </a:p>
          <a:p>
            <a:pPr>
              <a:defRPr sz="1600"/>
            </a:pPr>
            <a:r>
              <a:t>Talk with your child</a:t>
            </a:r>
          </a:p>
          <a:p>
            <a:pPr>
              <a:defRPr sz="1600"/>
            </a:pPr>
            <a:endParaRPr/>
          </a:p>
          <a:p>
            <a:pPr>
              <a:defRPr sz="1600"/>
            </a:pPr>
            <a:r>
              <a:t>There are two great things that you can give your children: one is roots, the other is wings.” Hodding Carter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pPr>
              <a:defRPr sz="1600"/>
            </a:pPr>
            <a:r>
              <a:rPr dirty="0"/>
              <a:t>Put puzzles together</a:t>
            </a:r>
          </a:p>
          <a:p>
            <a:pPr>
              <a:defRPr sz="1600"/>
            </a:pPr>
            <a:r>
              <a:rPr dirty="0"/>
              <a:t>Art work</a:t>
            </a:r>
          </a:p>
          <a:p>
            <a:pPr>
              <a:defRPr sz="1600"/>
            </a:pPr>
            <a:r>
              <a:rPr dirty="0"/>
              <a:t> dance, jump rope, ride bikes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2"/>
          <p:cNvSpPr txBox="1"/>
          <p:nvPr/>
        </p:nvSpPr>
        <p:spPr>
          <a:xfrm>
            <a:off x="2776402" y="1083018"/>
            <a:ext cx="7319824" cy="2471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8000" i="1"/>
            </a:lvl1pPr>
          </a:lstStyle>
          <a:p>
            <a:r>
              <a:t>Getting Ready for</a:t>
            </a:r>
          </a:p>
        </p:txBody>
      </p:sp>
      <p:pic>
        <p:nvPicPr>
          <p:cNvPr id="95" name="Picture 7" descr="Picture 7"/>
          <p:cNvPicPr>
            <a:picLocks noChangeAspect="1"/>
          </p:cNvPicPr>
          <p:nvPr/>
        </p:nvPicPr>
        <p:blipFill>
          <a:blip r:embed="rId3">
            <a:extLst/>
          </a:blip>
          <a:stretch>
            <a:fillRect/>
          </a:stretch>
        </p:blipFill>
        <p:spPr>
          <a:xfrm>
            <a:off x="2450526" y="3673573"/>
            <a:ext cx="7971575" cy="1371601"/>
          </a:xfrm>
          <a:prstGeom prst="rect">
            <a:avLst/>
          </a:prstGeom>
          <a:ln w="12700">
            <a:miter lim="400000"/>
          </a:ln>
        </p:spPr>
      </p:pic>
    </p:spTree>
  </p:cSld>
  <p:clrMapOvr>
    <a:masterClrMapping/>
  </p:clrMapOvr>
  <p:transition spd="med" advTm="1071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838200" y="365125"/>
            <a:ext cx="10515600" cy="1325563"/>
          </a:xfrm>
          <a:prstGeom prst="rect">
            <a:avLst/>
          </a:prstGeom>
        </p:spPr>
        <p:txBody>
          <a:bodyPr/>
          <a:lstStyle>
            <a:lvl1pPr>
              <a:defRPr sz="6600">
                <a:latin typeface="+mn-lt"/>
                <a:ea typeface="+mn-ea"/>
                <a:cs typeface="+mn-cs"/>
                <a:sym typeface="Calibri"/>
              </a:defRPr>
            </a:lvl1pPr>
          </a:lstStyle>
          <a:p>
            <a:pPr algn="ctr"/>
            <a:r>
              <a:rPr lang="en-US" dirty="0"/>
              <a:t>Back to School </a:t>
            </a:r>
            <a:r>
              <a:rPr lang="en-US" dirty="0" smtClean="0"/>
              <a:t>Events</a:t>
            </a:r>
            <a:endParaRPr dirty="0"/>
          </a:p>
        </p:txBody>
      </p:sp>
      <p:sp>
        <p:nvSpPr>
          <p:cNvPr id="142" name="Additional information will be distributed to you by your child’s teacher."/>
          <p:cNvSpPr txBox="1">
            <a:spLocks noGrp="1"/>
          </p:cNvSpPr>
          <p:nvPr>
            <p:ph type="body" idx="4294967295"/>
          </p:nvPr>
        </p:nvSpPr>
        <p:spPr>
          <a:xfrm>
            <a:off x="609600" y="1600200"/>
            <a:ext cx="10972800" cy="4525963"/>
          </a:xfrm>
          <a:prstGeom prst="rect">
            <a:avLst/>
          </a:prstGeom>
        </p:spPr>
        <p:txBody>
          <a:bodyPr>
            <a:normAutofit/>
          </a:bodyPr>
          <a:lstStyle/>
          <a:p>
            <a:pPr fontAlgn="base"/>
            <a:endParaRPr lang="en-US" dirty="0"/>
          </a:p>
          <a:p>
            <a:pPr fontAlgn="base"/>
            <a:r>
              <a:rPr lang="en-US" dirty="0"/>
              <a:t>Tentative Back to School Event:  August </a:t>
            </a:r>
            <a:r>
              <a:rPr lang="en-US" dirty="0" smtClean="0"/>
              <a:t>5</a:t>
            </a:r>
            <a:r>
              <a:rPr lang="en-US" baseline="30000" dirty="0" smtClean="0"/>
              <a:t>th</a:t>
            </a:r>
            <a:r>
              <a:rPr lang="en-US" dirty="0" smtClean="0"/>
              <a:t> - </a:t>
            </a:r>
            <a:r>
              <a:rPr lang="en-US" dirty="0"/>
              <a:t>2:00-6:00 </a:t>
            </a:r>
            <a:r>
              <a:rPr lang="en-US" dirty="0" smtClean="0"/>
              <a:t>pm</a:t>
            </a:r>
            <a:r>
              <a:rPr lang="en-US" dirty="0"/>
              <a:t>  </a:t>
            </a:r>
          </a:p>
          <a:p>
            <a:pPr marL="0" indent="0" fontAlgn="base">
              <a:buNone/>
            </a:pPr>
            <a:r>
              <a:rPr lang="en-US" dirty="0"/>
              <a:t/>
            </a:r>
            <a:br>
              <a:rPr lang="en-US" dirty="0"/>
            </a:br>
            <a:endParaRPr lang="en-US" dirty="0"/>
          </a:p>
          <a:p>
            <a:pPr fontAlgn="base"/>
            <a:r>
              <a:rPr lang="en-US" dirty="0"/>
              <a:t>First Day of School: </a:t>
            </a:r>
            <a:r>
              <a:rPr lang="en-US" dirty="0" smtClean="0"/>
              <a:t>August 7</a:t>
            </a:r>
            <a:r>
              <a:rPr lang="en-US" baseline="30000" dirty="0" smtClean="0"/>
              <a:t>th</a:t>
            </a:r>
            <a:r>
              <a:rPr lang="en-US" dirty="0" smtClean="0"/>
              <a:t> </a:t>
            </a:r>
          </a:p>
          <a:p>
            <a:pPr marL="0" indent="0" fontAlgn="base">
              <a:buNone/>
            </a:pPr>
            <a:r>
              <a:rPr lang="en-US" dirty="0"/>
              <a:t/>
            </a:r>
            <a:br>
              <a:rPr lang="en-US" dirty="0"/>
            </a:br>
            <a:endParaRPr lang="en-US" dirty="0"/>
          </a:p>
          <a:p>
            <a:pPr fontAlgn="base"/>
            <a:r>
              <a:rPr lang="en-US" dirty="0"/>
              <a:t>Open House: TBD</a:t>
            </a:r>
          </a:p>
        </p:txBody>
      </p:sp>
    </p:spTree>
  </p:cSld>
  <p:clrMapOvr>
    <a:masterClrMapping/>
  </p:clrMapOvr>
  <p:transition spd="med" advTm="1625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le 1"/>
          <p:cNvSpPr txBox="1">
            <a:spLocks noGrp="1"/>
          </p:cNvSpPr>
          <p:nvPr>
            <p:ph type="title"/>
          </p:nvPr>
        </p:nvSpPr>
        <p:spPr>
          <a:xfrm>
            <a:off x="838200" y="365125"/>
            <a:ext cx="10515600" cy="1325563"/>
          </a:xfrm>
          <a:prstGeom prst="rect">
            <a:avLst/>
          </a:prstGeom>
        </p:spPr>
        <p:txBody>
          <a:bodyPr>
            <a:normAutofit fontScale="90000"/>
          </a:bodyPr>
          <a:lstStyle/>
          <a:p>
            <a:pPr defTabSz="649223">
              <a:defRPr sz="4544"/>
            </a:pPr>
            <a:r>
              <a:t>Introduction</a:t>
            </a:r>
            <a:br/>
            <a:endParaRPr/>
          </a:p>
        </p:txBody>
      </p:sp>
      <p:sp>
        <p:nvSpPr>
          <p:cNvPr id="100" name="Content Placeholder 2"/>
          <p:cNvSpPr txBox="1">
            <a:spLocks noGrp="1"/>
          </p:cNvSpPr>
          <p:nvPr>
            <p:ph type="body" idx="1"/>
          </p:nvPr>
        </p:nvSpPr>
        <p:spPr>
          <a:xfrm>
            <a:off x="838200" y="1825625"/>
            <a:ext cx="10515600" cy="4351338"/>
          </a:xfrm>
          <a:prstGeom prst="rect">
            <a:avLst/>
          </a:prstGeom>
        </p:spPr>
        <p:txBody>
          <a:bodyPr/>
          <a:lstStyle>
            <a:lvl1pPr marL="0" indent="0">
              <a:buSzTx/>
              <a:buFontTx/>
              <a:buNone/>
            </a:lvl1pPr>
          </a:lstStyle>
          <a:p>
            <a:r>
              <a:rPr dirty="0"/>
              <a:t>Next year brings many exciting experiences for your child as he/she moves to first grade. This </a:t>
            </a:r>
            <a:r>
              <a:rPr dirty="0" err="1"/>
              <a:t>powerpoint</a:t>
            </a:r>
            <a:r>
              <a:rPr dirty="0"/>
              <a:t> has been prepared to guide you in ways that you can help your child be ready for this year. We encourage you to read with your child several times a week. Practice opening food items (chip bags, Capri Suns, fruit cups, ketchup packets, etc.) Encourage your child to be independent with personal tasks such as getting dressed and putting away lunch dishes. Encourage your child to make good choices and practice self-control.</a:t>
            </a:r>
            <a:endParaRPr lang="en-US" dirty="0"/>
          </a:p>
          <a:p>
            <a:endParaRPr dirty="0"/>
          </a:p>
        </p:txBody>
      </p:sp>
    </p:spTree>
  </p:cSld>
  <p:clrMapOvr>
    <a:masterClrMapping/>
  </p:clrMapOvr>
  <p:transition spd="med" advTm="2609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noGrp="1"/>
          </p:cNvSpPr>
          <p:nvPr>
            <p:ph type="title"/>
          </p:nvPr>
        </p:nvSpPr>
        <p:spPr>
          <a:xfrm>
            <a:off x="838200" y="365125"/>
            <a:ext cx="10515600" cy="1325563"/>
          </a:xfrm>
          <a:prstGeom prst="rect">
            <a:avLst/>
          </a:prstGeom>
        </p:spPr>
        <p:txBody>
          <a:bodyPr/>
          <a:lstStyle>
            <a:lvl1pPr>
              <a:defRPr sz="6600">
                <a:latin typeface="+mn-lt"/>
                <a:ea typeface="+mn-ea"/>
                <a:cs typeface="+mn-cs"/>
                <a:sym typeface="Calibri"/>
              </a:defRPr>
            </a:lvl1pPr>
          </a:lstStyle>
          <a:p>
            <a:r>
              <a:t>Literacy</a:t>
            </a:r>
          </a:p>
        </p:txBody>
      </p:sp>
      <p:sp>
        <p:nvSpPr>
          <p:cNvPr id="105" name="Rectangle 4"/>
          <p:cNvSpPr txBox="1"/>
          <p:nvPr/>
        </p:nvSpPr>
        <p:spPr>
          <a:xfrm>
            <a:off x="883919" y="1562461"/>
            <a:ext cx="6004562" cy="467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nSpc>
                <a:spcPct val="107000"/>
              </a:lnSpc>
              <a:buSzPct val="100000"/>
              <a:buFont typeface="Symbol"/>
              <a:buChar char="·"/>
              <a:defRPr sz="2400"/>
            </a:pPr>
            <a:r>
              <a:t>Reads Kindergarten level sight words; knows at least 20 sight words</a:t>
            </a:r>
          </a:p>
          <a:p>
            <a:pPr marL="342900" indent="-342900">
              <a:lnSpc>
                <a:spcPct val="107000"/>
              </a:lnSpc>
              <a:buSzPct val="100000"/>
              <a:buFont typeface="Symbol"/>
              <a:buChar char="·"/>
              <a:defRPr sz="2400"/>
            </a:pPr>
            <a:r>
              <a:t>Identifies a simple sentence </a:t>
            </a:r>
          </a:p>
          <a:p>
            <a:pPr marL="342900" indent="-342900">
              <a:lnSpc>
                <a:spcPct val="107000"/>
              </a:lnSpc>
              <a:buSzPct val="100000"/>
              <a:buFont typeface="Symbol"/>
              <a:buChar char="·"/>
              <a:defRPr sz="2400"/>
            </a:pPr>
            <a:r>
              <a:t>Sounds out decodable words such mop, fin, bag, pet, rub</a:t>
            </a:r>
          </a:p>
          <a:p>
            <a:pPr marL="342900" indent="-342900">
              <a:lnSpc>
                <a:spcPct val="107000"/>
              </a:lnSpc>
              <a:buSzPct val="100000"/>
              <a:buFont typeface="Symbol"/>
              <a:buChar char="·"/>
              <a:defRPr sz="2400"/>
            </a:pPr>
            <a:r>
              <a:t>Spells age appropriate words in writing</a:t>
            </a:r>
          </a:p>
          <a:p>
            <a:pPr marL="342900" indent="-342900">
              <a:lnSpc>
                <a:spcPct val="107000"/>
              </a:lnSpc>
              <a:buSzPct val="100000"/>
              <a:buFont typeface="Symbol"/>
              <a:buChar char="·"/>
              <a:defRPr sz="2400"/>
            </a:pPr>
            <a:r>
              <a:t>Reads nonsense words without sounding out the letters such as nuf, lig, geb, vam, bot</a:t>
            </a:r>
          </a:p>
          <a:p>
            <a:pPr marL="342900" indent="-342900">
              <a:lnSpc>
                <a:spcPct val="107000"/>
              </a:lnSpc>
              <a:buSzPct val="100000"/>
              <a:buFont typeface="Symbol"/>
              <a:buChar char="·"/>
              <a:defRPr sz="2400"/>
            </a:pPr>
            <a:r>
              <a:t>Names all uppercase and lowercase letter</a:t>
            </a:r>
          </a:p>
          <a:p>
            <a:pPr marL="342900" indent="-342900">
              <a:lnSpc>
                <a:spcPct val="107000"/>
              </a:lnSpc>
              <a:buSzPct val="100000"/>
              <a:buFont typeface="Symbol"/>
              <a:buChar char="·"/>
              <a:defRPr sz="2400"/>
            </a:pPr>
            <a:r>
              <a:t>Knows all sounds for letters</a:t>
            </a:r>
          </a:p>
          <a:p>
            <a:pPr marL="342900" indent="-342900">
              <a:lnSpc>
                <a:spcPct val="107000"/>
              </a:lnSpc>
              <a:buSzPct val="100000"/>
              <a:buFont typeface="Symbol"/>
              <a:buChar char="·"/>
              <a:defRPr sz="2400"/>
            </a:pPr>
            <a:r>
              <a:t>Recognizes and writes first and last name</a:t>
            </a:r>
          </a:p>
          <a:p>
            <a:pPr marL="342900" indent="-342900">
              <a:lnSpc>
                <a:spcPct val="107000"/>
              </a:lnSpc>
              <a:spcBef>
                <a:spcPts val="800"/>
              </a:spcBef>
              <a:buSzPct val="100000"/>
              <a:buFont typeface="Symbol"/>
              <a:buChar char="·"/>
              <a:defRPr sz="2400"/>
            </a:pPr>
            <a:r>
              <a:t>Writes from left to right on lined paper</a:t>
            </a:r>
          </a:p>
        </p:txBody>
      </p:sp>
      <p:pic>
        <p:nvPicPr>
          <p:cNvPr id="106" name="Picture 6" descr="Picture 6"/>
          <p:cNvPicPr>
            <a:picLocks noChangeAspect="1"/>
          </p:cNvPicPr>
          <p:nvPr/>
        </p:nvPicPr>
        <p:blipFill>
          <a:blip r:embed="rId3">
            <a:extLst/>
          </a:blip>
          <a:stretch>
            <a:fillRect/>
          </a:stretch>
        </p:blipFill>
        <p:spPr>
          <a:xfrm>
            <a:off x="4701739" y="192414"/>
            <a:ext cx="1394261" cy="1370047"/>
          </a:xfrm>
          <a:prstGeom prst="rect">
            <a:avLst/>
          </a:prstGeom>
          <a:ln w="12700">
            <a:miter lim="400000"/>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4182" y="3298838"/>
            <a:ext cx="2566929" cy="342257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3949" y="3298838"/>
            <a:ext cx="2566929" cy="342257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7636" y="99699"/>
            <a:ext cx="2386483" cy="3181977"/>
          </a:xfrm>
          <a:prstGeom prst="rect">
            <a:avLst/>
          </a:prstGeom>
        </p:spPr>
      </p:pic>
    </p:spTree>
  </p:cSld>
  <p:clrMapOvr>
    <a:masterClrMapping/>
  </p:clrMapOvr>
  <p:transition spd="med" advTm="20812"/>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838200" y="365125"/>
            <a:ext cx="10515600" cy="1325563"/>
          </a:xfrm>
          <a:prstGeom prst="rect">
            <a:avLst/>
          </a:prstGeom>
        </p:spPr>
        <p:txBody>
          <a:bodyPr/>
          <a:lstStyle>
            <a:lvl1pPr>
              <a:defRPr sz="6600">
                <a:latin typeface="+mn-lt"/>
                <a:ea typeface="+mn-ea"/>
                <a:cs typeface="+mn-cs"/>
                <a:sym typeface="Calibri"/>
              </a:defRPr>
            </a:lvl1pPr>
          </a:lstStyle>
          <a:p>
            <a:r>
              <a:rPr dirty="0"/>
              <a:t>Math</a:t>
            </a:r>
          </a:p>
        </p:txBody>
      </p:sp>
      <p:sp>
        <p:nvSpPr>
          <p:cNvPr id="111" name="Rectangle 2"/>
          <p:cNvSpPr txBox="1"/>
          <p:nvPr/>
        </p:nvSpPr>
        <p:spPr>
          <a:xfrm>
            <a:off x="883919" y="1793134"/>
            <a:ext cx="6004562" cy="3751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nSpc>
                <a:spcPct val="107000"/>
              </a:lnSpc>
              <a:buSzPct val="100000"/>
              <a:buFont typeface="Arial" panose="020B0604020202020204" pitchFamily="34" charset="0"/>
              <a:buChar char="•"/>
              <a:defRPr sz="2400"/>
            </a:pPr>
            <a:r>
              <a:rPr dirty="0"/>
              <a:t>Adds basic facts</a:t>
            </a:r>
          </a:p>
          <a:p>
            <a:pPr marL="342900" indent="-342900">
              <a:lnSpc>
                <a:spcPct val="107000"/>
              </a:lnSpc>
              <a:buSzPct val="100000"/>
              <a:buFont typeface="Symbol"/>
              <a:buChar char="·"/>
              <a:defRPr sz="2400"/>
            </a:pPr>
            <a:r>
              <a:rPr dirty="0"/>
              <a:t>Identifies numbers 0-20</a:t>
            </a:r>
          </a:p>
          <a:p>
            <a:pPr marL="342900" indent="-342900">
              <a:lnSpc>
                <a:spcPct val="107000"/>
              </a:lnSpc>
              <a:buSzPct val="100000"/>
              <a:buFont typeface="Symbol"/>
              <a:buChar char="·"/>
              <a:defRPr sz="2400"/>
            </a:pPr>
            <a:r>
              <a:rPr dirty="0"/>
              <a:t>Writes numbers 0-20 neatly and correctly</a:t>
            </a:r>
          </a:p>
          <a:p>
            <a:pPr marL="342900" indent="-342900">
              <a:lnSpc>
                <a:spcPct val="107000"/>
              </a:lnSpc>
              <a:buSzPct val="100000"/>
              <a:buFont typeface="Symbol"/>
              <a:buChar char="·"/>
              <a:defRPr sz="2400"/>
            </a:pPr>
            <a:r>
              <a:rPr dirty="0"/>
              <a:t>Understands the concept of numbers and quantity</a:t>
            </a:r>
          </a:p>
          <a:p>
            <a:pPr marL="342900" indent="-342900">
              <a:lnSpc>
                <a:spcPct val="107000"/>
              </a:lnSpc>
              <a:buSzPct val="100000"/>
              <a:buFont typeface="Symbol"/>
              <a:buChar char="·"/>
              <a:defRPr sz="2400"/>
            </a:pPr>
            <a:r>
              <a:rPr dirty="0"/>
              <a:t>Understands one-to-one correspondence</a:t>
            </a:r>
          </a:p>
          <a:p>
            <a:pPr marL="342900" indent="-342900">
              <a:lnSpc>
                <a:spcPct val="107000"/>
              </a:lnSpc>
              <a:buSzPct val="100000"/>
              <a:buFont typeface="Symbol"/>
              <a:buChar char="·"/>
              <a:defRPr sz="2400"/>
            </a:pPr>
            <a:r>
              <a:rPr dirty="0"/>
              <a:t>Subtracts basic facts</a:t>
            </a:r>
          </a:p>
          <a:p>
            <a:pPr marL="342900" indent="-342900">
              <a:lnSpc>
                <a:spcPct val="107000"/>
              </a:lnSpc>
              <a:spcBef>
                <a:spcPts val="800"/>
              </a:spcBef>
              <a:buSzPct val="100000"/>
              <a:buFont typeface="Symbol"/>
              <a:buChar char="·"/>
              <a:defRPr sz="2400"/>
            </a:pPr>
            <a:r>
              <a:rPr dirty="0"/>
              <a:t>Has an understanding of basic numbers sense</a:t>
            </a:r>
          </a:p>
        </p:txBody>
      </p:sp>
      <p:pic>
        <p:nvPicPr>
          <p:cNvPr id="112" name="Picture 3" descr="Picture 3"/>
          <p:cNvPicPr>
            <a:picLocks noChangeAspect="1"/>
          </p:cNvPicPr>
          <p:nvPr/>
        </p:nvPicPr>
        <p:blipFill>
          <a:blip r:embed="rId3">
            <a:extLst/>
          </a:blip>
          <a:stretch>
            <a:fillRect/>
          </a:stretch>
        </p:blipFill>
        <p:spPr>
          <a:xfrm>
            <a:off x="4090785" y="365125"/>
            <a:ext cx="2354986" cy="1311760"/>
          </a:xfrm>
          <a:prstGeom prst="rect">
            <a:avLst/>
          </a:prstGeom>
          <a:ln w="12700">
            <a:miter lim="400000"/>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7486" y="4107305"/>
            <a:ext cx="3860736" cy="251085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7485" y="974746"/>
            <a:ext cx="3809259" cy="2694125"/>
          </a:xfrm>
          <a:prstGeom prst="rect">
            <a:avLst/>
          </a:prstGeom>
        </p:spPr>
      </p:pic>
    </p:spTree>
  </p:cSld>
  <p:clrMapOvr>
    <a:masterClrMapping/>
  </p:clrMapOvr>
  <p:transition spd="med" advTm="22036"/>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a:spLocks noGrp="1"/>
          </p:cNvSpPr>
          <p:nvPr>
            <p:ph type="title"/>
          </p:nvPr>
        </p:nvSpPr>
        <p:spPr>
          <a:xfrm>
            <a:off x="838200" y="365125"/>
            <a:ext cx="10515600" cy="1325563"/>
          </a:xfrm>
          <a:prstGeom prst="rect">
            <a:avLst/>
          </a:prstGeom>
        </p:spPr>
        <p:txBody>
          <a:bodyPr/>
          <a:lstStyle>
            <a:lvl1pPr>
              <a:defRPr sz="6600">
                <a:latin typeface="+mn-lt"/>
                <a:ea typeface="+mn-ea"/>
                <a:cs typeface="+mn-cs"/>
                <a:sym typeface="Calibri"/>
              </a:defRPr>
            </a:lvl1pPr>
          </a:lstStyle>
          <a:p>
            <a:r>
              <a:t>Social/Emotional</a:t>
            </a:r>
          </a:p>
        </p:txBody>
      </p:sp>
      <p:sp>
        <p:nvSpPr>
          <p:cNvPr id="117" name="Rectangle 2"/>
          <p:cNvSpPr txBox="1"/>
          <p:nvPr/>
        </p:nvSpPr>
        <p:spPr>
          <a:xfrm>
            <a:off x="883919" y="1690688"/>
            <a:ext cx="6004562" cy="356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nSpc>
                <a:spcPct val="107000"/>
              </a:lnSpc>
              <a:buSzPct val="100000"/>
              <a:buFont typeface="Symbol"/>
              <a:buChar char="·"/>
              <a:defRPr sz="2000"/>
            </a:pPr>
            <a:r>
              <a:t>Follows 2-3 step directions</a:t>
            </a:r>
          </a:p>
          <a:p>
            <a:pPr marL="342900" indent="-342900">
              <a:lnSpc>
                <a:spcPct val="107000"/>
              </a:lnSpc>
              <a:buSzPct val="100000"/>
              <a:buFont typeface="Symbol"/>
              <a:buChar char="·"/>
              <a:defRPr sz="2000"/>
            </a:pPr>
            <a:r>
              <a:t>Stays on task for at least 10 minutes during independent work</a:t>
            </a:r>
          </a:p>
          <a:p>
            <a:pPr marL="342900" indent="-342900">
              <a:lnSpc>
                <a:spcPct val="107000"/>
              </a:lnSpc>
              <a:buSzPct val="100000"/>
              <a:buFont typeface="Symbol"/>
              <a:buChar char="·"/>
              <a:defRPr sz="2000"/>
            </a:pPr>
            <a:r>
              <a:t>Maintains attention during a 10-15 minute lesson/story</a:t>
            </a:r>
          </a:p>
          <a:p>
            <a:pPr marL="342900" indent="-342900">
              <a:lnSpc>
                <a:spcPct val="107000"/>
              </a:lnSpc>
              <a:buSzPct val="100000"/>
              <a:buFont typeface="Symbol"/>
              <a:buChar char="·"/>
              <a:defRPr sz="2000"/>
            </a:pPr>
            <a:r>
              <a:t>Carries out classroom responsibilities independently</a:t>
            </a:r>
          </a:p>
          <a:p>
            <a:pPr marL="342900" indent="-342900">
              <a:lnSpc>
                <a:spcPct val="107000"/>
              </a:lnSpc>
              <a:buSzPct val="100000"/>
              <a:buFont typeface="Symbol"/>
              <a:buChar char="·"/>
              <a:defRPr sz="2000"/>
            </a:pPr>
            <a:r>
              <a:t>Works cooperatively in small groups with partners</a:t>
            </a:r>
          </a:p>
          <a:p>
            <a:pPr marL="342900" indent="-342900">
              <a:lnSpc>
                <a:spcPct val="107000"/>
              </a:lnSpc>
              <a:buSzPct val="100000"/>
              <a:buFont typeface="Symbol"/>
              <a:buChar char="·"/>
              <a:defRPr sz="2000"/>
            </a:pPr>
            <a:r>
              <a:t>Communicates clearly and in complete sentences</a:t>
            </a:r>
          </a:p>
          <a:p>
            <a:pPr marL="342900" indent="-342900">
              <a:lnSpc>
                <a:spcPct val="107000"/>
              </a:lnSpc>
              <a:buSzPct val="100000"/>
              <a:buFont typeface="Symbol"/>
              <a:buChar char="·"/>
              <a:defRPr sz="2000"/>
            </a:pPr>
            <a:r>
              <a:t>Works, plays, and shares with others</a:t>
            </a:r>
          </a:p>
          <a:p>
            <a:pPr marL="342900" indent="-342900">
              <a:lnSpc>
                <a:spcPct val="107000"/>
              </a:lnSpc>
              <a:buSzPct val="100000"/>
              <a:buFont typeface="Symbol"/>
              <a:buChar char="·"/>
              <a:defRPr sz="2000"/>
            </a:pPr>
            <a:r>
              <a:t>Knows how to wait his/her turn</a:t>
            </a:r>
          </a:p>
          <a:p>
            <a:pPr marL="342900" indent="-342900">
              <a:lnSpc>
                <a:spcPct val="107000"/>
              </a:lnSpc>
              <a:spcBef>
                <a:spcPts val="800"/>
              </a:spcBef>
              <a:buSzPct val="100000"/>
              <a:buFont typeface="Symbol"/>
              <a:buChar char="·"/>
              <a:defRPr sz="2000"/>
            </a:pPr>
            <a:r>
              <a:t>Uses words to solve conflicts</a:t>
            </a:r>
          </a:p>
        </p:txBody>
      </p:sp>
      <p:pic>
        <p:nvPicPr>
          <p:cNvPr id="118" name="Picture 3" descr="Picture 3"/>
          <p:cNvPicPr>
            <a:picLocks noChangeAspect="1"/>
          </p:cNvPicPr>
          <p:nvPr/>
        </p:nvPicPr>
        <p:blipFill>
          <a:blip r:embed="rId3">
            <a:extLst/>
          </a:blip>
          <a:stretch>
            <a:fillRect/>
          </a:stretch>
        </p:blipFill>
        <p:spPr>
          <a:xfrm>
            <a:off x="5228036" y="4667302"/>
            <a:ext cx="1452501" cy="1492054"/>
          </a:xfrm>
          <a:prstGeom prst="rect">
            <a:avLst/>
          </a:prstGeom>
          <a:ln w="12700">
            <a:miter lim="400000"/>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1077" y="3297555"/>
            <a:ext cx="3392723" cy="3378666"/>
          </a:xfrm>
          <a:prstGeom prst="rect">
            <a:avLst/>
          </a:prstGeom>
        </p:spPr>
      </p:pic>
      <p:pic>
        <p:nvPicPr>
          <p:cNvPr id="3" name="Picture 2"/>
          <p:cNvPicPr>
            <a:picLocks noChangeAspect="1"/>
          </p:cNvPicPr>
          <p:nvPr/>
        </p:nvPicPr>
        <p:blipFill>
          <a:blip r:embed="rId5"/>
          <a:stretch>
            <a:fillRect/>
          </a:stretch>
        </p:blipFill>
        <p:spPr>
          <a:xfrm>
            <a:off x="7961077" y="311640"/>
            <a:ext cx="3438442" cy="2932430"/>
          </a:xfrm>
          <a:prstGeom prst="rect">
            <a:avLst/>
          </a:prstGeom>
        </p:spPr>
      </p:pic>
    </p:spTree>
  </p:cSld>
  <p:clrMapOvr>
    <a:masterClrMapping/>
  </p:clrMapOvr>
  <p:transition spd="med" advTm="21452"/>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p:cNvSpPr txBox="1">
            <a:spLocks noGrp="1"/>
          </p:cNvSpPr>
          <p:nvPr>
            <p:ph type="title"/>
          </p:nvPr>
        </p:nvSpPr>
        <p:spPr>
          <a:xfrm>
            <a:off x="838200" y="365125"/>
            <a:ext cx="10515600" cy="1325563"/>
          </a:xfrm>
          <a:prstGeom prst="rect">
            <a:avLst/>
          </a:prstGeom>
        </p:spPr>
        <p:txBody>
          <a:bodyPr/>
          <a:lstStyle>
            <a:lvl1pPr>
              <a:defRPr sz="6600">
                <a:latin typeface="+mn-lt"/>
                <a:ea typeface="+mn-ea"/>
                <a:cs typeface="+mn-cs"/>
                <a:sym typeface="Calibri"/>
              </a:defRPr>
            </a:lvl1pPr>
          </a:lstStyle>
          <a:p>
            <a:r>
              <a:t>Physical</a:t>
            </a:r>
          </a:p>
        </p:txBody>
      </p:sp>
      <p:sp>
        <p:nvSpPr>
          <p:cNvPr id="123" name="Rectangle 5"/>
          <p:cNvSpPr txBox="1"/>
          <p:nvPr/>
        </p:nvSpPr>
        <p:spPr>
          <a:xfrm>
            <a:off x="883919" y="1690688"/>
            <a:ext cx="6004562" cy="4286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nSpc>
                <a:spcPct val="107000"/>
              </a:lnSpc>
              <a:buSzPct val="100000"/>
              <a:buFont typeface="Symbol"/>
              <a:buChar char="·"/>
              <a:defRPr sz="2400"/>
            </a:pPr>
            <a:r>
              <a:t>Forms letters correctly (left to right, top to bottom)</a:t>
            </a:r>
          </a:p>
          <a:p>
            <a:pPr marL="342900" indent="-342900">
              <a:lnSpc>
                <a:spcPct val="107000"/>
              </a:lnSpc>
              <a:buSzPct val="100000"/>
              <a:buFont typeface="Symbol"/>
              <a:buChar char="·"/>
              <a:defRPr sz="2400"/>
            </a:pPr>
            <a:r>
              <a:t>Has good hand-eye coordination</a:t>
            </a:r>
          </a:p>
          <a:p>
            <a:pPr marL="342900" indent="-342900">
              <a:lnSpc>
                <a:spcPct val="107000"/>
              </a:lnSpc>
              <a:buSzPct val="100000"/>
              <a:buFont typeface="Symbol"/>
              <a:buChar char="·"/>
              <a:defRPr sz="2400"/>
            </a:pPr>
            <a:r>
              <a:t>Knows how to properly hold a pencil, using the correct grip</a:t>
            </a:r>
          </a:p>
          <a:p>
            <a:pPr marL="342900" indent="-342900">
              <a:lnSpc>
                <a:spcPct val="107000"/>
              </a:lnSpc>
              <a:buSzPct val="100000"/>
              <a:buFont typeface="Symbol"/>
              <a:buChar char="·"/>
              <a:defRPr sz="2400"/>
            </a:pPr>
            <a:r>
              <a:t>Holds scissors correctly when cutting</a:t>
            </a:r>
          </a:p>
          <a:p>
            <a:pPr marL="342900" indent="-342900">
              <a:lnSpc>
                <a:spcPct val="107000"/>
              </a:lnSpc>
              <a:buSzPct val="100000"/>
              <a:buFont typeface="Symbol"/>
              <a:buChar char="·"/>
              <a:defRPr sz="2400"/>
            </a:pPr>
            <a:r>
              <a:t>Sits correctly in a chair</a:t>
            </a:r>
          </a:p>
          <a:p>
            <a:pPr marL="342900" indent="-342900">
              <a:lnSpc>
                <a:spcPct val="107000"/>
              </a:lnSpc>
              <a:buSzPct val="100000"/>
              <a:buFont typeface="Symbol"/>
              <a:buChar char="·"/>
              <a:defRPr sz="2400"/>
            </a:pPr>
            <a:r>
              <a:t>Beginning to learn to tie</a:t>
            </a:r>
          </a:p>
          <a:p>
            <a:pPr marL="342900" indent="-342900">
              <a:lnSpc>
                <a:spcPct val="107000"/>
              </a:lnSpc>
              <a:buSzPct val="100000"/>
              <a:buFont typeface="Symbol"/>
              <a:buChar char="·"/>
              <a:defRPr sz="2400"/>
            </a:pPr>
            <a:r>
              <a:t>Can button, snap, and zip</a:t>
            </a:r>
          </a:p>
          <a:p>
            <a:pPr marL="342900" indent="-342900">
              <a:lnSpc>
                <a:spcPct val="107000"/>
              </a:lnSpc>
              <a:spcBef>
                <a:spcPts val="800"/>
              </a:spcBef>
              <a:buSzPct val="100000"/>
              <a:buFont typeface="Symbol"/>
              <a:buChar char="·"/>
              <a:defRPr sz="2400"/>
            </a:pPr>
            <a:r>
              <a:t>Drops a ball and kicks it forward before it hits the floor</a:t>
            </a:r>
          </a:p>
        </p:txBody>
      </p:sp>
      <p:pic>
        <p:nvPicPr>
          <p:cNvPr id="124" name="Picture 7" descr="Picture 7"/>
          <p:cNvPicPr>
            <a:picLocks noChangeAspect="1"/>
          </p:cNvPicPr>
          <p:nvPr/>
        </p:nvPicPr>
        <p:blipFill>
          <a:blip r:embed="rId3">
            <a:extLst/>
          </a:blip>
          <a:stretch>
            <a:fillRect/>
          </a:stretch>
        </p:blipFill>
        <p:spPr>
          <a:xfrm>
            <a:off x="4931761" y="275326"/>
            <a:ext cx="1667108" cy="1505161"/>
          </a:xfrm>
          <a:prstGeom prst="rect">
            <a:avLst/>
          </a:prstGeom>
          <a:ln w="12700">
            <a:miter lim="400000"/>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530" y="947679"/>
            <a:ext cx="4039076" cy="5029200"/>
          </a:xfrm>
          <a:prstGeom prst="rect">
            <a:avLst/>
          </a:prstGeom>
        </p:spPr>
      </p:pic>
    </p:spTree>
  </p:cSld>
  <p:clrMapOvr>
    <a:masterClrMapping/>
  </p:clrMapOvr>
  <p:transition spd="med" advTm="2050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peak positively about school and staff…"/>
          <p:cNvSpPr txBox="1">
            <a:spLocks noGrp="1"/>
          </p:cNvSpPr>
          <p:nvPr>
            <p:ph type="body" idx="4294967295"/>
          </p:nvPr>
        </p:nvSpPr>
        <p:spPr>
          <a:xfrm>
            <a:off x="609600" y="1330378"/>
            <a:ext cx="10972800" cy="5257800"/>
          </a:xfrm>
          <a:prstGeom prst="rect">
            <a:avLst/>
          </a:prstGeom>
        </p:spPr>
        <p:txBody>
          <a:bodyPr>
            <a:normAutofit lnSpcReduction="10000"/>
          </a:bodyPr>
          <a:lstStyle/>
          <a:p>
            <a:pPr marL="220578" indent="-220578" defTabSz="1218987">
              <a:lnSpc>
                <a:spcPct val="85500"/>
              </a:lnSpc>
              <a:spcBef>
                <a:spcPts val="1800"/>
              </a:spcBef>
              <a:buFontTx/>
              <a:defRPr sz="2200">
                <a:latin typeface="Century Gothic"/>
                <a:ea typeface="Century Gothic"/>
                <a:cs typeface="Century Gothic"/>
                <a:sym typeface="Century Gothic"/>
              </a:defRPr>
            </a:pPr>
            <a:r>
              <a:rPr dirty="0"/>
              <a:t>Speak positively about school and staff</a:t>
            </a:r>
            <a:r>
              <a:rPr lang="en-US" dirty="0"/>
              <a:t>.</a:t>
            </a:r>
            <a:endParaRPr dirty="0"/>
          </a:p>
          <a:p>
            <a:pPr marL="220578" indent="-220578" defTabSz="1218987">
              <a:lnSpc>
                <a:spcPct val="85500"/>
              </a:lnSpc>
              <a:spcBef>
                <a:spcPts val="1800"/>
              </a:spcBef>
              <a:buFontTx/>
              <a:defRPr sz="2200">
                <a:latin typeface="Century Gothic"/>
                <a:ea typeface="Century Gothic"/>
                <a:cs typeface="Century Gothic"/>
                <a:sym typeface="Century Gothic"/>
              </a:defRPr>
            </a:pPr>
            <a:r>
              <a:rPr dirty="0"/>
              <a:t>Communicate with teacher and sign weekly folder</a:t>
            </a:r>
            <a:r>
              <a:rPr lang="en-US" dirty="0"/>
              <a:t>.</a:t>
            </a:r>
            <a:endParaRPr dirty="0"/>
          </a:p>
          <a:p>
            <a:pPr marL="220578" indent="-220578" defTabSz="1218987">
              <a:lnSpc>
                <a:spcPct val="85500"/>
              </a:lnSpc>
              <a:spcBef>
                <a:spcPts val="1800"/>
              </a:spcBef>
              <a:buFontTx/>
              <a:defRPr sz="2200">
                <a:latin typeface="Century Gothic"/>
                <a:ea typeface="Century Gothic"/>
                <a:cs typeface="Century Gothic"/>
                <a:sym typeface="Century Gothic"/>
              </a:defRPr>
            </a:pPr>
            <a:r>
              <a:rPr dirty="0"/>
              <a:t>Take time each</a:t>
            </a:r>
            <a:r>
              <a:rPr lang="en-US" dirty="0"/>
              <a:t> day </a:t>
            </a:r>
            <a:r>
              <a:rPr dirty="0"/>
              <a:t>to talk about the school day</a:t>
            </a:r>
            <a:r>
              <a:rPr lang="en-US" dirty="0"/>
              <a:t>.</a:t>
            </a:r>
            <a:endParaRPr dirty="0"/>
          </a:p>
          <a:p>
            <a:pPr marL="220578" indent="-220578" defTabSz="1218987">
              <a:lnSpc>
                <a:spcPct val="85500"/>
              </a:lnSpc>
              <a:spcBef>
                <a:spcPts val="1800"/>
              </a:spcBef>
              <a:buFontTx/>
              <a:defRPr sz="2200">
                <a:latin typeface="Century Gothic"/>
                <a:ea typeface="Century Gothic"/>
                <a:cs typeface="Century Gothic"/>
                <a:sym typeface="Century Gothic"/>
              </a:defRPr>
            </a:pPr>
            <a:r>
              <a:rPr dirty="0"/>
              <a:t>Help with homework</a:t>
            </a:r>
            <a:r>
              <a:rPr lang="en-US" dirty="0" smtClean="0"/>
              <a:t>.</a:t>
            </a:r>
          </a:p>
          <a:p>
            <a:pPr marL="220578" indent="-220578" defTabSz="1218987">
              <a:lnSpc>
                <a:spcPct val="85500"/>
              </a:lnSpc>
              <a:spcBef>
                <a:spcPts val="1800"/>
              </a:spcBef>
              <a:buFontTx/>
              <a:buChar char="•"/>
              <a:defRPr sz="2200">
                <a:latin typeface="Century Gothic"/>
                <a:ea typeface="Century Gothic"/>
                <a:cs typeface="Century Gothic"/>
                <a:sym typeface="Century Gothic"/>
              </a:defRPr>
            </a:pPr>
            <a:r>
              <a:rPr lang="en-US" dirty="0"/>
              <a:t>Read to and have your child read independently every day. Ask them to tell you about the reading</a:t>
            </a:r>
            <a:r>
              <a:rPr lang="en-US" dirty="0" smtClean="0"/>
              <a:t>.</a:t>
            </a:r>
          </a:p>
          <a:p>
            <a:pPr marL="220578" indent="-220578" defTabSz="1218987">
              <a:lnSpc>
                <a:spcPct val="85500"/>
              </a:lnSpc>
              <a:spcBef>
                <a:spcPts val="1800"/>
              </a:spcBef>
              <a:buFontTx/>
              <a:defRPr sz="2200">
                <a:latin typeface="Century Gothic"/>
                <a:ea typeface="Century Gothic"/>
                <a:cs typeface="Century Gothic"/>
                <a:sym typeface="Century Gothic"/>
              </a:defRPr>
            </a:pPr>
            <a:r>
              <a:rPr lang="en-US" dirty="0"/>
              <a:t>Practice packing and unpacking their backpack.</a:t>
            </a:r>
            <a:endParaRPr dirty="0"/>
          </a:p>
          <a:p>
            <a:pPr marL="220578" indent="-220578" defTabSz="1218987">
              <a:lnSpc>
                <a:spcPct val="85500"/>
              </a:lnSpc>
              <a:spcBef>
                <a:spcPts val="1800"/>
              </a:spcBef>
              <a:buFontTx/>
              <a:defRPr sz="2200">
                <a:latin typeface="Century Gothic"/>
                <a:ea typeface="Century Gothic"/>
                <a:cs typeface="Century Gothic"/>
                <a:sym typeface="Century Gothic"/>
              </a:defRPr>
            </a:pPr>
            <a:r>
              <a:rPr dirty="0"/>
              <a:t>Make sure your child is prepared to come to school with needed items and supplies</a:t>
            </a:r>
            <a:r>
              <a:rPr lang="en-US" dirty="0"/>
              <a:t>.</a:t>
            </a:r>
            <a:endParaRPr dirty="0"/>
          </a:p>
          <a:p>
            <a:pPr marL="220578" indent="-220578" defTabSz="1218987">
              <a:lnSpc>
                <a:spcPct val="85500"/>
              </a:lnSpc>
              <a:spcBef>
                <a:spcPts val="1800"/>
              </a:spcBef>
              <a:buFontTx/>
              <a:defRPr sz="2200">
                <a:latin typeface="Century Gothic"/>
                <a:ea typeface="Century Gothic"/>
                <a:cs typeface="Century Gothic"/>
                <a:sym typeface="Century Gothic"/>
              </a:defRPr>
            </a:pPr>
            <a:r>
              <a:rPr dirty="0"/>
              <a:t>Make sure your child gets plenty of rest each night</a:t>
            </a:r>
            <a:r>
              <a:rPr lang="en-US" dirty="0"/>
              <a:t>.</a:t>
            </a:r>
            <a:endParaRPr dirty="0"/>
          </a:p>
          <a:p>
            <a:pPr marL="220578" indent="-220578" defTabSz="1218987">
              <a:lnSpc>
                <a:spcPct val="85500"/>
              </a:lnSpc>
              <a:spcBef>
                <a:spcPts val="1800"/>
              </a:spcBef>
              <a:buFontTx/>
              <a:defRPr sz="2200">
                <a:latin typeface="Century Gothic"/>
                <a:ea typeface="Century Gothic"/>
                <a:cs typeface="Century Gothic"/>
                <a:sym typeface="Century Gothic"/>
              </a:defRPr>
            </a:pPr>
            <a:r>
              <a:rPr dirty="0"/>
              <a:t>Make attendance at school a priority. However, please be aware of any symptoms your child might have that would indicate illness. Keep your child home if he/she has a fever.</a:t>
            </a:r>
          </a:p>
        </p:txBody>
      </p:sp>
      <p:sp>
        <p:nvSpPr>
          <p:cNvPr id="129" name="Parent Expectations"/>
          <p:cNvSpPr txBox="1">
            <a:spLocks noGrp="1"/>
          </p:cNvSpPr>
          <p:nvPr>
            <p:ph type="title" idx="4294967295"/>
          </p:nvPr>
        </p:nvSpPr>
        <p:spPr>
          <a:xfrm>
            <a:off x="609600" y="92074"/>
            <a:ext cx="10972800" cy="1508127"/>
          </a:xfrm>
          <a:prstGeom prst="rect">
            <a:avLst/>
          </a:prstGeom>
        </p:spPr>
        <p:txBody>
          <a:bodyPr/>
          <a:lstStyle/>
          <a:p>
            <a:r>
              <a:rPr dirty="0"/>
              <a:t>Parent Expectations</a:t>
            </a:r>
          </a:p>
        </p:txBody>
      </p:sp>
    </p:spTree>
  </p:cSld>
  <p:clrMapOvr>
    <a:masterClrMapping/>
  </p:clrMapOvr>
  <p:transition spd="med" advTm="2620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arent Suggestions"/>
          <p:cNvSpPr txBox="1">
            <a:spLocks noGrp="1"/>
          </p:cNvSpPr>
          <p:nvPr>
            <p:ph type="title" idx="4294967295"/>
          </p:nvPr>
        </p:nvSpPr>
        <p:spPr>
          <a:xfrm>
            <a:off x="609600" y="92074"/>
            <a:ext cx="10972800" cy="1508127"/>
          </a:xfrm>
          <a:prstGeom prst="rect">
            <a:avLst/>
          </a:prstGeom>
        </p:spPr>
        <p:txBody>
          <a:bodyPr/>
          <a:lstStyle/>
          <a:p>
            <a:r>
              <a:t>Parent Suggestions</a:t>
            </a:r>
          </a:p>
        </p:txBody>
      </p:sp>
      <p:sp>
        <p:nvSpPr>
          <p:cNvPr id="132" name="Take time each day to talk to your child…"/>
          <p:cNvSpPr txBox="1">
            <a:spLocks noGrp="1"/>
          </p:cNvSpPr>
          <p:nvPr>
            <p:ph type="body" idx="4294967295"/>
          </p:nvPr>
        </p:nvSpPr>
        <p:spPr>
          <a:xfrm>
            <a:off x="609600" y="1168400"/>
            <a:ext cx="10972800" cy="5257800"/>
          </a:xfrm>
          <a:prstGeom prst="rect">
            <a:avLst/>
          </a:prstGeom>
        </p:spPr>
        <p:txBody>
          <a:bodyPr>
            <a:normAutofit/>
          </a:bodyPr>
          <a:lstStyle/>
          <a:p>
            <a:pPr marL="220578" indent="-220578" defTabSz="1218987">
              <a:lnSpc>
                <a:spcPct val="85500"/>
              </a:lnSpc>
              <a:spcBef>
                <a:spcPts val="1800"/>
              </a:spcBef>
              <a:buFontTx/>
              <a:defRPr sz="2200">
                <a:latin typeface="Century Gothic"/>
                <a:ea typeface="Century Gothic"/>
                <a:cs typeface="Century Gothic"/>
                <a:sym typeface="Century Gothic"/>
              </a:defRPr>
            </a:pPr>
            <a:r>
              <a:rPr lang="en-US" dirty="0"/>
              <a:t>Practice packing and unpacking their </a:t>
            </a:r>
            <a:r>
              <a:rPr lang="en-US" dirty="0" smtClean="0"/>
              <a:t>backpack including taking notes from home out of their binder and giving it to their teacher..</a:t>
            </a:r>
          </a:p>
          <a:p>
            <a:pPr marL="220578" indent="-220578" defTabSz="1218987">
              <a:lnSpc>
                <a:spcPct val="85500"/>
              </a:lnSpc>
              <a:spcBef>
                <a:spcPts val="1800"/>
              </a:spcBef>
              <a:buFontTx/>
              <a:defRPr sz="2200">
                <a:latin typeface="Century Gothic"/>
                <a:ea typeface="Century Gothic"/>
                <a:cs typeface="Century Gothic"/>
                <a:sym typeface="Century Gothic"/>
              </a:defRPr>
            </a:pPr>
            <a:r>
              <a:rPr dirty="0" smtClean="0"/>
              <a:t>Take </a:t>
            </a:r>
            <a:r>
              <a:rPr dirty="0"/>
              <a:t>time each day to talk to your child</a:t>
            </a:r>
            <a:r>
              <a:rPr lang="en-US" dirty="0"/>
              <a:t>.</a:t>
            </a:r>
            <a:endParaRPr dirty="0"/>
          </a:p>
          <a:p>
            <a:pPr marL="220578" indent="-220578" defTabSz="1218987">
              <a:lnSpc>
                <a:spcPct val="85500"/>
              </a:lnSpc>
              <a:spcBef>
                <a:spcPts val="1800"/>
              </a:spcBef>
              <a:buFontTx/>
              <a:defRPr sz="2200">
                <a:latin typeface="Century Gothic"/>
                <a:ea typeface="Century Gothic"/>
                <a:cs typeface="Century Gothic"/>
                <a:sym typeface="Century Gothic"/>
              </a:defRPr>
            </a:pPr>
            <a:r>
              <a:rPr dirty="0" smtClean="0"/>
              <a:t>Urge </a:t>
            </a:r>
            <a:r>
              <a:rPr dirty="0"/>
              <a:t>your child to use logical arguments to defend his/her opinion</a:t>
            </a:r>
            <a:r>
              <a:rPr lang="en-US" dirty="0"/>
              <a:t>.</a:t>
            </a:r>
            <a:endParaRPr dirty="0"/>
          </a:p>
          <a:p>
            <a:pPr marL="220578" indent="-220578" defTabSz="1218987">
              <a:lnSpc>
                <a:spcPct val="85500"/>
              </a:lnSpc>
              <a:spcBef>
                <a:spcPts val="1800"/>
              </a:spcBef>
              <a:buFontTx/>
              <a:defRPr sz="2200">
                <a:latin typeface="Century Gothic"/>
                <a:ea typeface="Century Gothic"/>
                <a:cs typeface="Century Gothic"/>
                <a:sym typeface="Century Gothic"/>
              </a:defRPr>
            </a:pPr>
            <a:r>
              <a:rPr dirty="0"/>
              <a:t>Involve your child in activities and games that require listening and following directions</a:t>
            </a:r>
            <a:r>
              <a:rPr lang="en-US" dirty="0"/>
              <a:t>.</a:t>
            </a:r>
            <a:endParaRPr dirty="0"/>
          </a:p>
          <a:p>
            <a:pPr marL="220578" indent="-220578" defTabSz="1218987">
              <a:lnSpc>
                <a:spcPct val="85500"/>
              </a:lnSpc>
              <a:spcBef>
                <a:spcPts val="1800"/>
              </a:spcBef>
              <a:buFontTx/>
              <a:defRPr sz="2200">
                <a:latin typeface="Century Gothic"/>
                <a:ea typeface="Century Gothic"/>
                <a:cs typeface="Century Gothic"/>
                <a:sym typeface="Century Gothic"/>
              </a:defRPr>
            </a:pPr>
            <a:r>
              <a:rPr dirty="0"/>
              <a:t>Support and encourage your child’s independence</a:t>
            </a:r>
            <a:r>
              <a:rPr lang="en-US" dirty="0"/>
              <a:t>.</a:t>
            </a:r>
            <a:endParaRPr dirty="0"/>
          </a:p>
          <a:p>
            <a:pPr marL="220578" indent="-220578" defTabSz="1218987">
              <a:lnSpc>
                <a:spcPct val="85500"/>
              </a:lnSpc>
              <a:spcBef>
                <a:spcPts val="1800"/>
              </a:spcBef>
              <a:buFontTx/>
              <a:defRPr sz="2200">
                <a:latin typeface="Century Gothic"/>
                <a:ea typeface="Century Gothic"/>
                <a:cs typeface="Century Gothic"/>
                <a:sym typeface="Century Gothic"/>
              </a:defRPr>
            </a:pPr>
            <a:r>
              <a:rPr dirty="0"/>
              <a:t>Encourage work values such as effort, persistence, and initiative</a:t>
            </a:r>
            <a:r>
              <a:rPr lang="en-US" dirty="0"/>
              <a:t>.</a:t>
            </a:r>
            <a:endParaRPr dirty="0"/>
          </a:p>
          <a:p>
            <a:pPr marL="220578" indent="-220578" defTabSz="1218987">
              <a:lnSpc>
                <a:spcPct val="85500"/>
              </a:lnSpc>
              <a:spcBef>
                <a:spcPts val="1800"/>
              </a:spcBef>
              <a:buFontTx/>
              <a:defRPr sz="2200">
                <a:latin typeface="Century Gothic"/>
                <a:ea typeface="Century Gothic"/>
                <a:cs typeface="Century Gothic"/>
                <a:sym typeface="Century Gothic"/>
              </a:defRPr>
            </a:pPr>
            <a:r>
              <a:rPr dirty="0"/>
              <a:t>Encourage responsibility by having your child take care of personal belongings and assisting with simple chores.</a:t>
            </a:r>
          </a:p>
        </p:txBody>
      </p:sp>
    </p:spTree>
  </p:cSld>
  <p:clrMapOvr>
    <a:masterClrMapping/>
  </p:clrMapOvr>
  <p:transition spd="med" advTm="2599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Other Information"/>
          <p:cNvSpPr txBox="1">
            <a:spLocks noGrp="1"/>
          </p:cNvSpPr>
          <p:nvPr>
            <p:ph type="title" idx="4294967295"/>
          </p:nvPr>
        </p:nvSpPr>
        <p:spPr>
          <a:xfrm>
            <a:off x="609600" y="92074"/>
            <a:ext cx="10972800" cy="1508127"/>
          </a:xfrm>
          <a:prstGeom prst="rect">
            <a:avLst/>
          </a:prstGeom>
        </p:spPr>
        <p:txBody>
          <a:bodyPr/>
          <a:lstStyle/>
          <a:p>
            <a:r>
              <a:t>Other Information</a:t>
            </a:r>
          </a:p>
        </p:txBody>
      </p:sp>
      <p:sp>
        <p:nvSpPr>
          <p:cNvPr id="139" name="Daily Folder…"/>
          <p:cNvSpPr txBox="1">
            <a:spLocks noGrp="1"/>
          </p:cNvSpPr>
          <p:nvPr>
            <p:ph type="body" idx="4294967295"/>
          </p:nvPr>
        </p:nvSpPr>
        <p:spPr>
          <a:xfrm>
            <a:off x="609600" y="1600200"/>
            <a:ext cx="10972800" cy="5257800"/>
          </a:xfrm>
          <a:prstGeom prst="rect">
            <a:avLst/>
          </a:prstGeom>
        </p:spPr>
        <p:txBody>
          <a:bodyPr/>
          <a:lstStyle/>
          <a:p>
            <a:pPr marL="178307" indent="-178307" defTabSz="713231">
              <a:spcBef>
                <a:spcPts val="700"/>
              </a:spcBef>
              <a:defRPr sz="2184"/>
            </a:pPr>
            <a:r>
              <a:rPr dirty="0"/>
              <a:t>Daily Folder</a:t>
            </a:r>
          </a:p>
          <a:p>
            <a:pPr marL="534923" lvl="1" indent="-178307" defTabSz="713231">
              <a:spcBef>
                <a:spcPts val="700"/>
              </a:spcBef>
              <a:defRPr sz="2184"/>
            </a:pPr>
            <a:r>
              <a:rPr dirty="0"/>
              <a:t>Zipper Pouch</a:t>
            </a:r>
          </a:p>
          <a:p>
            <a:pPr marL="534923" lvl="1" indent="-178307" defTabSz="713231">
              <a:spcBef>
                <a:spcPts val="700"/>
              </a:spcBef>
              <a:defRPr sz="2184"/>
            </a:pPr>
            <a:r>
              <a:rPr dirty="0"/>
              <a:t>Label Money in Ziploc bag</a:t>
            </a:r>
          </a:p>
          <a:p>
            <a:pPr marL="534923" lvl="1" indent="-178307" defTabSz="713231">
              <a:spcBef>
                <a:spcPts val="700"/>
              </a:spcBef>
              <a:defRPr sz="2184"/>
            </a:pPr>
            <a:r>
              <a:rPr dirty="0"/>
              <a:t>Spelling words; a way to communicate with the teacher.</a:t>
            </a:r>
          </a:p>
          <a:p>
            <a:pPr marL="218974" indent="-218974" defTabSz="713231">
              <a:spcBef>
                <a:spcPts val="700"/>
              </a:spcBef>
              <a:buFontTx/>
              <a:defRPr sz="2184"/>
            </a:pPr>
            <a:r>
              <a:rPr dirty="0"/>
              <a:t>Tennis Shoes</a:t>
            </a:r>
            <a:r>
              <a:rPr lang="en-US" dirty="0"/>
              <a:t> or closed toe shoes</a:t>
            </a:r>
            <a:endParaRPr dirty="0"/>
          </a:p>
          <a:p>
            <a:pPr marL="218974" indent="-218974" defTabSz="713231">
              <a:spcBef>
                <a:spcPts val="700"/>
              </a:spcBef>
              <a:buFontTx/>
              <a:defRPr sz="2184"/>
            </a:pPr>
            <a:r>
              <a:rPr dirty="0"/>
              <a:t>Snack Procedure</a:t>
            </a:r>
          </a:p>
          <a:p>
            <a:pPr marL="516154" lvl="1" indent="-218974" defTabSz="713231">
              <a:spcBef>
                <a:spcPts val="700"/>
              </a:spcBef>
              <a:buFontTx/>
              <a:defRPr sz="2184"/>
            </a:pPr>
            <a:r>
              <a:rPr dirty="0"/>
              <a:t>Can bring snack but keep it separate from lunch.  Please make sure your child know</a:t>
            </a:r>
            <a:r>
              <a:rPr lang="en-US" dirty="0"/>
              <a:t>s</a:t>
            </a:r>
            <a:r>
              <a:rPr dirty="0"/>
              <a:t> which is which.</a:t>
            </a:r>
          </a:p>
          <a:p>
            <a:pPr marL="218974" indent="-218974" defTabSz="713231">
              <a:spcBef>
                <a:spcPts val="700"/>
              </a:spcBef>
              <a:buFontTx/>
              <a:defRPr sz="2184"/>
            </a:pPr>
            <a:r>
              <a:rPr dirty="0"/>
              <a:t>Phone Number</a:t>
            </a:r>
          </a:p>
          <a:p>
            <a:pPr marL="218974" indent="-218974" defTabSz="713231">
              <a:spcBef>
                <a:spcPts val="700"/>
              </a:spcBef>
              <a:buFontTx/>
              <a:defRPr sz="2184"/>
            </a:pPr>
            <a:r>
              <a:rPr dirty="0"/>
              <a:t>No rolling backpacks</a:t>
            </a:r>
          </a:p>
          <a:p>
            <a:pPr marL="218974" indent="-218974" defTabSz="713231">
              <a:spcBef>
                <a:spcPts val="700"/>
              </a:spcBef>
              <a:buFontTx/>
              <a:defRPr sz="2184"/>
            </a:pPr>
            <a:r>
              <a:rPr dirty="0"/>
              <a:t>Weekly Tests (reading and spelling)</a:t>
            </a:r>
          </a:p>
          <a:p>
            <a:pPr marL="218974" indent="-218974" defTabSz="713231">
              <a:spcBef>
                <a:spcPts val="700"/>
              </a:spcBef>
              <a:buFontTx/>
              <a:defRPr sz="2184"/>
            </a:pPr>
            <a:endParaRPr dirty="0"/>
          </a:p>
        </p:txBody>
      </p:sp>
    </p:spTree>
  </p:cSld>
  <p:clrMapOvr>
    <a:masterClrMapping/>
  </p:clrMapOvr>
  <p:transition spd="med" advTm="26598"/>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213</TotalTime>
  <Words>796</Words>
  <Application>Microsoft Office PowerPoint</Application>
  <PresentationFormat>Widescreen</PresentationFormat>
  <Paragraphs>98</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Century Gothic</vt:lpstr>
      <vt:lpstr>Symbol</vt:lpstr>
      <vt:lpstr>Office Theme</vt:lpstr>
      <vt:lpstr>PowerPoint Presentation</vt:lpstr>
      <vt:lpstr>Introduction </vt:lpstr>
      <vt:lpstr>Literacy</vt:lpstr>
      <vt:lpstr>Math</vt:lpstr>
      <vt:lpstr>Social/Emotional</vt:lpstr>
      <vt:lpstr>Physical</vt:lpstr>
      <vt:lpstr>Parent Expectations</vt:lpstr>
      <vt:lpstr>Parent Suggestions</vt:lpstr>
      <vt:lpstr>Other Information</vt:lpstr>
      <vt:lpstr>Back to School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Hoomes</dc:creator>
  <cp:lastModifiedBy>Annabeth Greene</cp:lastModifiedBy>
  <cp:revision>17</cp:revision>
  <dcterms:modified xsi:type="dcterms:W3CDTF">2024-05-15T18:47:41Z</dcterms:modified>
</cp:coreProperties>
</file>