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handoutMasterIdLst>
    <p:handoutMasterId r:id="rId61"/>
  </p:handoutMasterIdLst>
  <p:sldIdLst>
    <p:sldId id="438" r:id="rId5"/>
    <p:sldId id="444" r:id="rId6"/>
    <p:sldId id="468" r:id="rId7"/>
    <p:sldId id="467" r:id="rId8"/>
    <p:sldId id="445" r:id="rId9"/>
    <p:sldId id="508" r:id="rId10"/>
    <p:sldId id="514" r:id="rId11"/>
    <p:sldId id="515" r:id="rId12"/>
    <p:sldId id="524" r:id="rId13"/>
    <p:sldId id="516" r:id="rId14"/>
    <p:sldId id="517" r:id="rId15"/>
    <p:sldId id="518" r:id="rId16"/>
    <p:sldId id="509" r:id="rId17"/>
    <p:sldId id="475" r:id="rId18"/>
    <p:sldId id="476" r:id="rId19"/>
    <p:sldId id="446" r:id="rId20"/>
    <p:sldId id="525" r:id="rId21"/>
    <p:sldId id="526" r:id="rId22"/>
    <p:sldId id="530" r:id="rId23"/>
    <p:sldId id="486" r:id="rId24"/>
    <p:sldId id="478" r:id="rId25"/>
    <p:sldId id="477" r:id="rId26"/>
    <p:sldId id="531" r:id="rId27"/>
    <p:sldId id="532" r:id="rId28"/>
    <p:sldId id="533" r:id="rId29"/>
    <p:sldId id="488" r:id="rId30"/>
    <p:sldId id="489" r:id="rId31"/>
    <p:sldId id="493" r:id="rId32"/>
    <p:sldId id="534" r:id="rId33"/>
    <p:sldId id="487" r:id="rId34"/>
    <p:sldId id="479" r:id="rId35"/>
    <p:sldId id="535" r:id="rId36"/>
    <p:sldId id="461" r:id="rId37"/>
    <p:sldId id="491" r:id="rId38"/>
    <p:sldId id="538" r:id="rId39"/>
    <p:sldId id="492" r:id="rId40"/>
    <p:sldId id="490" r:id="rId41"/>
    <p:sldId id="495" r:id="rId42"/>
    <p:sldId id="496" r:id="rId43"/>
    <p:sldId id="539" r:id="rId44"/>
    <p:sldId id="536" r:id="rId45"/>
    <p:sldId id="497" r:id="rId46"/>
    <p:sldId id="498" r:id="rId47"/>
    <p:sldId id="499" r:id="rId48"/>
    <p:sldId id="529" r:id="rId49"/>
    <p:sldId id="511" r:id="rId50"/>
    <p:sldId id="512" r:id="rId51"/>
    <p:sldId id="513" r:id="rId52"/>
    <p:sldId id="519" r:id="rId53"/>
    <p:sldId id="521" r:id="rId54"/>
    <p:sldId id="523" r:id="rId55"/>
    <p:sldId id="522" r:id="rId56"/>
    <p:sldId id="541" r:id="rId57"/>
    <p:sldId id="537" r:id="rId58"/>
    <p:sldId id="548" r:id="rId59"/>
  </p:sldIdLst>
  <p:sldSz cx="121618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initials="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p:cViewPr varScale="1">
        <p:scale>
          <a:sx n="81" d="100"/>
          <a:sy n="81" d="100"/>
        </p:scale>
        <p:origin x="758" y="53"/>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A9DF68E-CE30-497E-A83B-DAA87E9E96E9}" type="slidenum">
              <a:rPr lang="en-US" smtClean="0"/>
              <a:t>‹#›</a:t>
            </a:fld>
            <a:endParaRPr lang="en-US"/>
          </a:p>
        </p:txBody>
      </p:sp>
    </p:spTree>
    <p:extLst>
      <p:ext uri="{BB962C8B-B14F-4D97-AF65-F5344CB8AC3E}">
        <p14:creationId xmlns:p14="http://schemas.microsoft.com/office/powerpoint/2010/main" val="2076213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Lucida Sans" panose="020B0602030504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Lucida Sans" panose="020B0602030504020204" pitchFamily="34" charset="0"/>
              </a:defRPr>
            </a:lvl1pPr>
          </a:lstStyle>
          <a:p>
            <a:endParaRPr lang="en-US" dirty="0"/>
          </a:p>
        </p:txBody>
      </p:sp>
      <p:sp>
        <p:nvSpPr>
          <p:cNvPr id="4" name="Slide Image Placeholder 3"/>
          <p:cNvSpPr>
            <a:spLocks noGrp="1" noRot="1" noChangeAspect="1"/>
          </p:cNvSpPr>
          <p:nvPr>
            <p:ph type="sldImg" idx="2"/>
          </p:nvPr>
        </p:nvSpPr>
        <p:spPr>
          <a:xfrm>
            <a:off x="414338" y="696913"/>
            <a:ext cx="61817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Lucida Sans" panose="020B0602030504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Lucida Sans" panose="020B0602030504020204" pitchFamily="34" charset="0"/>
              </a:defRPr>
            </a:lvl1pPr>
          </a:lstStyle>
          <a:p>
            <a:fld id="{0819DAC4-FA3F-4AA2-8C4D-C2E2DBC3E1BC}" type="slidenum">
              <a:rPr lang="en-US" smtClean="0"/>
              <a:pPr/>
              <a:t>‹#›</a:t>
            </a:fld>
            <a:endParaRPr lang="en-US" dirty="0"/>
          </a:p>
        </p:txBody>
      </p:sp>
    </p:spTree>
    <p:extLst>
      <p:ext uri="{BB962C8B-B14F-4D97-AF65-F5344CB8AC3E}">
        <p14:creationId xmlns:p14="http://schemas.microsoft.com/office/powerpoint/2010/main" val="20291559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Lucida Sans" panose="020B0602030504020204" pitchFamily="34" charset="0"/>
        <a:ea typeface="+mn-ea"/>
        <a:cs typeface="+mn-cs"/>
      </a:defRPr>
    </a:lvl1pPr>
    <a:lvl2pPr marL="457200" algn="l" defTabSz="914400" rtl="0" eaLnBrk="1" latinLnBrk="0" hangingPunct="1">
      <a:defRPr sz="1200" kern="1200">
        <a:solidFill>
          <a:schemeClr val="tx1"/>
        </a:solidFill>
        <a:latin typeface="Lucida Sans" panose="020B0602030504020204" pitchFamily="34" charset="0"/>
        <a:ea typeface="+mn-ea"/>
        <a:cs typeface="+mn-cs"/>
      </a:defRPr>
    </a:lvl2pPr>
    <a:lvl3pPr marL="914400" algn="l" defTabSz="914400" rtl="0" eaLnBrk="1" latinLnBrk="0" hangingPunct="1">
      <a:defRPr sz="1200" kern="1200">
        <a:solidFill>
          <a:schemeClr val="tx1"/>
        </a:solidFill>
        <a:latin typeface="Lucida Sans" panose="020B0602030504020204" pitchFamily="34" charset="0"/>
        <a:ea typeface="+mn-ea"/>
        <a:cs typeface="+mn-cs"/>
      </a:defRPr>
    </a:lvl3pPr>
    <a:lvl4pPr marL="1371600" algn="l" defTabSz="914400" rtl="0" eaLnBrk="1" latinLnBrk="0" hangingPunct="1">
      <a:defRPr sz="1200" kern="1200">
        <a:solidFill>
          <a:schemeClr val="tx1"/>
        </a:solidFill>
        <a:latin typeface="Lucida Sans" panose="020B0602030504020204" pitchFamily="34" charset="0"/>
        <a:ea typeface="+mn-ea"/>
        <a:cs typeface="+mn-cs"/>
      </a:defRPr>
    </a:lvl4pPr>
    <a:lvl5pPr marL="1828800" algn="l" defTabSz="914400" rtl="0" eaLnBrk="1" latinLnBrk="0" hangingPunct="1">
      <a:defRPr sz="1200" kern="1200">
        <a:solidFill>
          <a:schemeClr val="tx1"/>
        </a:solidFill>
        <a:latin typeface="Lucida Sans" panose="020B0602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417504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214658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lvl1pPr>
              <a:defRPr>
                <a:solidFill>
                  <a:srgbClr val="1547A2"/>
                </a:solidFill>
              </a:defRPr>
            </a:lvl1pPr>
          </a:lstStyle>
          <a:p>
            <a:r>
              <a:rPr lang="en-US" dirty="0"/>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8614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1933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14446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14194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22082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46087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8092" y="6356351"/>
            <a:ext cx="2837762" cy="365125"/>
          </a:xfrm>
          <a:prstGeom prst="rect">
            <a:avLst/>
          </a:prstGeom>
        </p:spPr>
        <p:txBody>
          <a:bodyPr/>
          <a:lstStyle/>
          <a:p>
            <a:endParaRPr lang="en-US"/>
          </a:p>
        </p:txBody>
      </p:sp>
      <p:sp>
        <p:nvSpPr>
          <p:cNvPr id="8" name="Footer Placeholder 7"/>
          <p:cNvSpPr>
            <a:spLocks noGrp="1"/>
          </p:cNvSpPr>
          <p:nvPr>
            <p:ph type="ftr" sz="quarter" idx="11"/>
          </p:nvPr>
        </p:nvSpPr>
        <p:spPr>
          <a:xfrm>
            <a:off x="4155295" y="6356351"/>
            <a:ext cx="385124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315004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8092" y="6356351"/>
            <a:ext cx="2837762" cy="365125"/>
          </a:xfrm>
          <a:prstGeom prst="rect">
            <a:avLst/>
          </a:prstGeom>
        </p:spPr>
        <p:txBody>
          <a:bodyPr/>
          <a:lstStyle/>
          <a:p>
            <a:endParaRPr lang="en-US"/>
          </a:p>
        </p:txBody>
      </p:sp>
      <p:sp>
        <p:nvSpPr>
          <p:cNvPr id="4" name="Footer Placeholder 3"/>
          <p:cNvSpPr>
            <a:spLocks noGrp="1"/>
          </p:cNvSpPr>
          <p:nvPr>
            <p:ph type="ftr" sz="quarter" idx="11"/>
          </p:nvPr>
        </p:nvSpPr>
        <p:spPr>
          <a:xfrm>
            <a:off x="4155295" y="6356351"/>
            <a:ext cx="3851249"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771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92" y="6356351"/>
            <a:ext cx="2837762" cy="365125"/>
          </a:xfrm>
          <a:prstGeom prst="rect">
            <a:avLst/>
          </a:prstGeom>
        </p:spPr>
        <p:txBody>
          <a:bodyPr/>
          <a:lstStyle/>
          <a:p>
            <a:endParaRPr lang="en-US"/>
          </a:p>
        </p:txBody>
      </p:sp>
      <p:sp>
        <p:nvSpPr>
          <p:cNvPr id="3" name="Footer Placeholder 2"/>
          <p:cNvSpPr>
            <a:spLocks noGrp="1"/>
          </p:cNvSpPr>
          <p:nvPr>
            <p:ph type="ftr" sz="quarter" idx="11"/>
          </p:nvPr>
        </p:nvSpPr>
        <p:spPr>
          <a:xfrm>
            <a:off x="4155295" y="6356351"/>
            <a:ext cx="385124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79897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6852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88205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47A2"/>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3246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sp>
        <p:nvSpPr>
          <p:cNvPr id="8" name="Rectangle 6"/>
          <p:cNvSpPr>
            <a:spLocks noChangeArrowheads="1"/>
          </p:cNvSpPr>
          <p:nvPr userDrawn="1"/>
        </p:nvSpPr>
        <p:spPr bwMode="auto">
          <a:xfrm>
            <a:off x="0" y="3048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pic>
        <p:nvPicPr>
          <p:cNvPr id="9"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08853"/>
            <a:ext cx="12161838" cy="591574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04238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000" b="1" kern="1200">
          <a:solidFill>
            <a:srgbClr val="1547A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762000"/>
            <a:ext cx="11577711" cy="3447098"/>
          </a:xfrm>
          <a:prstGeom prst="rect">
            <a:avLst/>
          </a:prstGeom>
        </p:spPr>
        <p:txBody>
          <a:bodyPr wrap="square">
            <a:spAutoFit/>
          </a:bodyPr>
          <a:lstStyle/>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New Title IX Requirements and </a:t>
            </a:r>
          </a:p>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Procedure C-131</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355158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219201"/>
            <a:ext cx="10945654" cy="4906964"/>
          </a:xfrm>
        </p:spPr>
        <p:txBody>
          <a:bodyPr>
            <a:normAutofit/>
          </a:bodyPr>
          <a:lstStyle/>
          <a:p>
            <a:r>
              <a:rPr lang="en-US" sz="2400" i="1" dirty="0"/>
              <a:t>Dating violence </a:t>
            </a:r>
            <a:r>
              <a:rPr lang="en-US" sz="2400" dirty="0"/>
              <a:t>is violence committed by a person who is or has been in a social relationship of a romantic or intimate nature with the victim. The existence of such a relationship shall be determined based on a consideration of the following factors: </a:t>
            </a:r>
          </a:p>
          <a:p>
            <a:pPr lvl="1">
              <a:buFont typeface="Arial" panose="020B0604020202020204" pitchFamily="34" charset="0"/>
              <a:buChar char="•"/>
            </a:pPr>
            <a:r>
              <a:rPr lang="en-US" sz="2400" dirty="0"/>
              <a:t>The length of the relationship</a:t>
            </a:r>
          </a:p>
          <a:p>
            <a:pPr lvl="1">
              <a:buFont typeface="Arial" panose="020B0604020202020204" pitchFamily="34" charset="0"/>
              <a:buChar char="•"/>
            </a:pPr>
            <a:r>
              <a:rPr lang="en-US" sz="2400" dirty="0"/>
              <a:t>The type of relationship</a:t>
            </a:r>
          </a:p>
          <a:p>
            <a:pPr lvl="1">
              <a:buFont typeface="Arial" panose="020B0604020202020204" pitchFamily="34" charset="0"/>
              <a:buChar char="•"/>
            </a:pPr>
            <a:r>
              <a:rPr lang="en-US" sz="2400" dirty="0"/>
              <a:t>The frequency of interaction between                                                       the persons involved in the                                                         relationship.</a:t>
            </a:r>
          </a:p>
          <a:p>
            <a:pPr marL="0" indent="0">
              <a:buNone/>
            </a:pPr>
            <a:endParaRPr lang="en-US" sz="3200"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319" y="2944021"/>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21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219201"/>
            <a:ext cx="10945654" cy="4906964"/>
          </a:xfrm>
        </p:spPr>
        <p:txBody>
          <a:bodyPr>
            <a:noAutofit/>
          </a:bodyPr>
          <a:lstStyle/>
          <a:p>
            <a:r>
              <a:rPr lang="en-US" sz="2400" i="1" dirty="0"/>
              <a:t>Domestic violence </a:t>
            </a:r>
            <a:r>
              <a:rPr lang="en-US" sz="2400" dirty="0"/>
              <a:t>is a felony or misdemeanor crime of violence committed by:</a:t>
            </a:r>
          </a:p>
          <a:p>
            <a:pPr lvl="1">
              <a:buFont typeface="Arial" panose="020B0604020202020204" pitchFamily="34" charset="0"/>
              <a:buChar char="•"/>
            </a:pPr>
            <a:r>
              <a:rPr lang="en-US" sz="2400" dirty="0"/>
              <a:t>A current or former spouse or intimate partner of the victim, by a person with whom the victim shares a child in common;</a:t>
            </a:r>
          </a:p>
          <a:p>
            <a:pPr lvl="1">
              <a:buFont typeface="Arial" panose="020B0604020202020204" pitchFamily="34" charset="0"/>
              <a:buChar char="•"/>
            </a:pPr>
            <a:r>
              <a:rPr lang="en-US" sz="2400" dirty="0"/>
              <a:t>A person who is cohabitating with or has cohabitated with the victim as a spouse or intimate partner;</a:t>
            </a:r>
          </a:p>
          <a:p>
            <a:pPr lvl="1">
              <a:buFont typeface="Arial" panose="020B0604020202020204" pitchFamily="34" charset="0"/>
              <a:buChar char="•"/>
            </a:pPr>
            <a:r>
              <a:rPr lang="en-US" sz="2400" dirty="0"/>
              <a:t>A person similarly situated to a spouse of the victim under the domestic or family violence laws of Missouri; or</a:t>
            </a:r>
          </a:p>
          <a:p>
            <a:pPr lvl="1">
              <a:buFont typeface="Arial" panose="020B0604020202020204" pitchFamily="34" charset="0"/>
              <a:buChar char="•"/>
            </a:pPr>
            <a:r>
              <a:rPr lang="en-US" sz="2400" dirty="0"/>
              <a:t>Any other person against an adult or youth victim who is protected from that person’s acts under the domestic or family violence laws of Missouri.</a:t>
            </a:r>
          </a:p>
        </p:txBody>
      </p:sp>
    </p:spTree>
    <p:extLst>
      <p:ext uri="{BB962C8B-B14F-4D97-AF65-F5344CB8AC3E}">
        <p14:creationId xmlns:p14="http://schemas.microsoft.com/office/powerpoint/2010/main" val="50959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5242718" y="1447801"/>
            <a:ext cx="6311027" cy="4678364"/>
          </a:xfrm>
        </p:spPr>
        <p:txBody>
          <a:bodyPr>
            <a:normAutofit/>
          </a:bodyPr>
          <a:lstStyle/>
          <a:p>
            <a:r>
              <a:rPr lang="en-US" sz="2400" i="1" dirty="0"/>
              <a:t>Stalking </a:t>
            </a:r>
            <a:r>
              <a:rPr lang="en-US" sz="2400" dirty="0"/>
              <a:t>is engaging in a course of conduct directed at a specific person that would cause a reasonable person to:</a:t>
            </a:r>
          </a:p>
          <a:p>
            <a:pPr lvl="1">
              <a:buFont typeface="Arial" panose="020B0604020202020204" pitchFamily="34" charset="0"/>
              <a:buChar char="•"/>
            </a:pPr>
            <a:r>
              <a:rPr lang="en-US" sz="2400" dirty="0"/>
              <a:t>Fear for his or her safety of others; or</a:t>
            </a:r>
          </a:p>
          <a:p>
            <a:pPr lvl="1">
              <a:buFont typeface="Arial" panose="020B0604020202020204" pitchFamily="34" charset="0"/>
              <a:buChar char="•"/>
            </a:pPr>
            <a:r>
              <a:rPr lang="en-US" sz="2400" dirty="0"/>
              <a:t>Suffer substantial emotional distress.</a:t>
            </a:r>
          </a:p>
          <a:p>
            <a:pPr lvl="1" indent="-342900">
              <a:buFont typeface="Arial" panose="020B0604020202020204" pitchFamily="34" charset="0"/>
              <a:buChar char="•"/>
            </a:pPr>
            <a:endParaRPr lang="en-US" sz="2000" dirty="0"/>
          </a:p>
          <a:p>
            <a:pPr marL="0" indent="0">
              <a:buNone/>
            </a:pPr>
            <a:endParaRPr lang="en-US"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5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a:xfrm>
            <a:off x="442119" y="1417639"/>
            <a:ext cx="11111627" cy="4708526"/>
          </a:xfrm>
        </p:spPr>
        <p:txBody>
          <a:bodyPr>
            <a:noAutofit/>
          </a:bodyPr>
          <a:lstStyle/>
          <a:p>
            <a:r>
              <a:rPr lang="en-US" sz="2400" i="1" dirty="0"/>
              <a:t>Formal Complaint </a:t>
            </a:r>
            <a:r>
              <a:rPr lang="en-US" sz="2400" dirty="0"/>
              <a:t>– A document or electronic submission filed by the complainant or signed by the Title IX coordinator alleging sexual harassment under Title IX against a respondent and requesting that the district investigate the allegations.   </a:t>
            </a:r>
          </a:p>
          <a:p>
            <a:pPr lvl="1">
              <a:buFont typeface="Arial" panose="020B0604020202020204" pitchFamily="34" charset="0"/>
              <a:buChar char="•"/>
            </a:pPr>
            <a:r>
              <a:rPr lang="en-US" sz="2400" dirty="0"/>
              <a:t>When a complainant files a formal complaint, the document or electronic submission must have the complainant's physical or digital signature or otherwise indicate the complainant's identity.   </a:t>
            </a:r>
          </a:p>
          <a:p>
            <a:pPr lvl="1">
              <a:buFont typeface="Arial" panose="020B0604020202020204" pitchFamily="34" charset="0"/>
              <a:buChar char="•"/>
            </a:pPr>
            <a:r>
              <a:rPr lang="en-US" sz="2400" dirty="0"/>
              <a:t>A formal complaint may be filed only by a complainant participating in or attempting to participate in the district's education programs or activities and must have occurred against the complainant in the U.S. </a:t>
            </a:r>
          </a:p>
          <a:p>
            <a:pPr lvl="1">
              <a:buFont typeface="Arial" panose="020B0604020202020204" pitchFamily="34" charset="0"/>
              <a:buChar char="•"/>
            </a:pPr>
            <a:r>
              <a:rPr lang="en-US" sz="2400" dirty="0"/>
              <a:t>When the Title IX Coordinator signs the complaint, the Coordinator is not a complainant or party.</a:t>
            </a:r>
          </a:p>
          <a:p>
            <a:endParaRPr lang="en-US" sz="2400" dirty="0"/>
          </a:p>
        </p:txBody>
      </p:sp>
    </p:spTree>
    <p:extLst>
      <p:ext uri="{BB962C8B-B14F-4D97-AF65-F5344CB8AC3E}">
        <p14:creationId xmlns:p14="http://schemas.microsoft.com/office/powerpoint/2010/main" val="9474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7EFC-16BF-424B-B370-3CEF565C6892}"/>
              </a:ext>
            </a:extLst>
          </p:cNvPr>
          <p:cNvSpPr>
            <a:spLocks noGrp="1"/>
          </p:cNvSpPr>
          <p:nvPr>
            <p:ph type="title"/>
          </p:nvPr>
        </p:nvSpPr>
        <p:spPr/>
        <p:txBody>
          <a:bodyPr/>
          <a:lstStyle/>
          <a:p>
            <a:r>
              <a:rPr lang="en-US" dirty="0"/>
              <a:t>Reporting Requirements</a:t>
            </a:r>
          </a:p>
        </p:txBody>
      </p:sp>
      <p:sp>
        <p:nvSpPr>
          <p:cNvPr id="3" name="Content Placeholder 2">
            <a:extLst>
              <a:ext uri="{FF2B5EF4-FFF2-40B4-BE49-F238E27FC236}">
                <a16:creationId xmlns:a16="http://schemas.microsoft.com/office/drawing/2014/main" id="{208FBF3D-F37C-4133-831F-0DDE8F51635A}"/>
              </a:ext>
            </a:extLst>
          </p:cNvPr>
          <p:cNvSpPr>
            <a:spLocks noGrp="1"/>
          </p:cNvSpPr>
          <p:nvPr>
            <p:ph idx="1"/>
          </p:nvPr>
        </p:nvSpPr>
        <p:spPr>
          <a:xfrm>
            <a:off x="608092" y="1600201"/>
            <a:ext cx="10945654" cy="4525963"/>
          </a:xfrm>
        </p:spPr>
        <p:txBody>
          <a:bodyPr>
            <a:normAutofit fontScale="92500"/>
          </a:bodyPr>
          <a:lstStyle/>
          <a:p>
            <a:r>
              <a:rPr lang="en-US" sz="2400" dirty="0"/>
              <a:t>Any person may report sexual harassment regardless of whether the person is the alleged victim (complainant).  </a:t>
            </a:r>
          </a:p>
          <a:p>
            <a:r>
              <a:rPr lang="en-US" sz="2400" dirty="0"/>
              <a:t>However, a</a:t>
            </a:r>
            <a:r>
              <a:rPr lang="en-US" sz="2400" dirty="0">
                <a:effectLst/>
                <a:ea typeface="Calibri" panose="020F0502020204030204" pitchFamily="34" charset="0"/>
              </a:rPr>
              <a:t>ll Board members, employees, students, and visitors who have witnessed, heard about, or received a report about any incident or behavior that could constitute sexual harassment under this policy must immediately report such incident or behavior to the District’s Title IX Coordinator for investigation. </a:t>
            </a:r>
          </a:p>
          <a:p>
            <a:pPr lvl="1">
              <a:buFont typeface="Arial" panose="020B0604020202020204" pitchFamily="34" charset="0"/>
              <a:buChar char="•"/>
            </a:pPr>
            <a:r>
              <a:rPr lang="en-US" sz="2400" dirty="0">
                <a:effectLst/>
                <a:ea typeface="Calibri" panose="020F0502020204030204" pitchFamily="34" charset="0"/>
              </a:rPr>
              <a:t>If the allegations are against the District’s Title IX Coordinator, it must be immediately reported to the Superintendent, unless the Superintendent is also the Title IX Coordinator, then to the President of the Board of Education.</a:t>
            </a:r>
            <a:endParaRPr lang="en-US" sz="2400" dirty="0">
              <a:highlight>
                <a:srgbClr val="FFFF00"/>
              </a:highlight>
            </a:endParaRPr>
          </a:p>
          <a:p>
            <a:r>
              <a:rPr lang="en-US" sz="2400" dirty="0"/>
              <a:t>Reports may be made at any time, including during nonbusiness hours, by using the telephone number, email address or office address listed below.</a:t>
            </a:r>
          </a:p>
          <a:p>
            <a:endParaRPr lang="en-US" sz="2400" dirty="0"/>
          </a:p>
        </p:txBody>
      </p:sp>
    </p:spTree>
    <p:extLst>
      <p:ext uri="{BB962C8B-B14F-4D97-AF65-F5344CB8AC3E}">
        <p14:creationId xmlns:p14="http://schemas.microsoft.com/office/powerpoint/2010/main" val="2424327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043D-43BB-4E58-862C-CC753F82E0A0}"/>
              </a:ext>
            </a:extLst>
          </p:cNvPr>
          <p:cNvSpPr>
            <a:spLocks noGrp="1"/>
          </p:cNvSpPr>
          <p:nvPr>
            <p:ph type="title"/>
          </p:nvPr>
        </p:nvSpPr>
        <p:spPr/>
        <p:txBody>
          <a:bodyPr/>
          <a:lstStyle/>
          <a:p>
            <a:r>
              <a:rPr lang="en-US" dirty="0"/>
              <a:t>Intake and Classification of Reports</a:t>
            </a:r>
          </a:p>
        </p:txBody>
      </p:sp>
      <p:sp>
        <p:nvSpPr>
          <p:cNvPr id="3" name="Content Placeholder 2">
            <a:extLst>
              <a:ext uri="{FF2B5EF4-FFF2-40B4-BE49-F238E27FC236}">
                <a16:creationId xmlns:a16="http://schemas.microsoft.com/office/drawing/2014/main" id="{4EC886E7-850D-4669-A910-6EB94C52FD45}"/>
              </a:ext>
            </a:extLst>
          </p:cNvPr>
          <p:cNvSpPr>
            <a:spLocks noGrp="1"/>
          </p:cNvSpPr>
          <p:nvPr>
            <p:ph idx="1"/>
          </p:nvPr>
        </p:nvSpPr>
        <p:spPr>
          <a:xfrm>
            <a:off x="4252118" y="1600201"/>
            <a:ext cx="7301627" cy="4525963"/>
          </a:xfrm>
        </p:spPr>
        <p:txBody>
          <a:bodyPr>
            <a:normAutofit lnSpcReduction="10000"/>
          </a:bodyPr>
          <a:lstStyle/>
          <a:p>
            <a:r>
              <a:rPr lang="en-US" sz="2400" dirty="0"/>
              <a:t>The Title IX coordinator will receive and review all reports of sexual harassment even if a formal complaint has not been filed.   </a:t>
            </a:r>
          </a:p>
          <a:p>
            <a:r>
              <a:rPr lang="en-US" sz="2400" dirty="0"/>
              <a:t>If the Title IX coordinator determines that the report concerns conduct that does NOT involve sexual harassment under Title IX as that term is defined in this policy or did not occur in the district's education program or activity, the Title IX coordinator will use the grievance process in policy C-130-P or forward the complaint to the individual responsible for implementing such policy.</a:t>
            </a:r>
          </a:p>
          <a:p>
            <a:endParaRPr lang="en-US" sz="2400" dirty="0"/>
          </a:p>
        </p:txBody>
      </p:sp>
      <p:pic>
        <p:nvPicPr>
          <p:cNvPr id="10242" name="Picture 2" descr="Files enumerator - data collect - Brainwave GRC Market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8" y="1828800"/>
            <a:ext cx="288273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074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Steps</a:t>
            </a:r>
          </a:p>
        </p:txBody>
      </p:sp>
      <p:sp>
        <p:nvSpPr>
          <p:cNvPr id="5" name="Content Placeholder 4"/>
          <p:cNvSpPr>
            <a:spLocks noGrp="1"/>
          </p:cNvSpPr>
          <p:nvPr>
            <p:ph idx="1"/>
          </p:nvPr>
        </p:nvSpPr>
        <p:spPr>
          <a:xfrm>
            <a:off x="289719" y="1426782"/>
            <a:ext cx="8597027" cy="1905000"/>
          </a:xfrm>
        </p:spPr>
        <p:txBody>
          <a:bodyPr>
            <a:noAutofit/>
          </a:bodyPr>
          <a:lstStyle/>
          <a:p>
            <a:pPr eaLnBrk="0" fontAlgn="base" hangingPunct="0">
              <a:spcBef>
                <a:spcPct val="0"/>
              </a:spcBef>
              <a:spcAft>
                <a:spcPct val="0"/>
              </a:spcAft>
              <a:tabLst>
                <a:tab pos="330200" algn="l"/>
              </a:tabLst>
            </a:pPr>
            <a:r>
              <a:rPr lang="en-US" altLang="en-US" sz="2400" dirty="0">
                <a:ea typeface="Georgia" panose="02040502050405020303" pitchFamily="18" charset="0"/>
                <a:cs typeface="Georgia" panose="02040502050405020303" pitchFamily="18" charset="0"/>
              </a:rPr>
              <a:t>If a school has actual knowledge of sexual harassment allegations, the school must respond promptly and in a manner that is not deliberately indifferent (i.e., not “clearly unreasonable in light of the known circumstances”).</a:t>
            </a:r>
            <a:endParaRPr lang="en-US" altLang="en-US" sz="2400" dirty="0"/>
          </a:p>
          <a:p>
            <a:endParaRPr lang="en-US" sz="2400" dirty="0"/>
          </a:p>
        </p:txBody>
      </p:sp>
      <p:pic>
        <p:nvPicPr>
          <p:cNvPr id="12292" name="Picture 4" descr="Don't let micro problems become macro problems: Rethink IT suppo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4119" y="1219200"/>
            <a:ext cx="2947389" cy="1964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9719" y="3331782"/>
            <a:ext cx="11658600" cy="3046988"/>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A school must offer “supportive measures” to the alleged victim (complainant) and follow a grievance process that meets certain minimum requirements </a:t>
            </a:r>
            <a:r>
              <a:rPr lang="en-US" altLang="en-US" sz="2400" u="sng" dirty="0">
                <a:solidFill>
                  <a:srgbClr val="1547A2"/>
                </a:solidFill>
                <a:ea typeface="Georgia" panose="02040502050405020303" pitchFamily="18" charset="0"/>
                <a:cs typeface="Georgia" panose="02040502050405020303" pitchFamily="18" charset="0"/>
              </a:rPr>
              <a:t>before</a:t>
            </a:r>
            <a:r>
              <a:rPr lang="en-US" altLang="en-US" sz="2400" dirty="0">
                <a:solidFill>
                  <a:srgbClr val="1547A2"/>
                </a:solidFill>
                <a:ea typeface="Georgia" panose="02040502050405020303" pitchFamily="18" charset="0"/>
                <a:cs typeface="Georgia" panose="02040502050405020303" pitchFamily="18" charset="0"/>
              </a:rPr>
              <a:t> imposing discipline or other actions that are not supportive measures against an alleged perpetrator (respondent).</a:t>
            </a:r>
          </a:p>
          <a:p>
            <a:pPr marL="742950" lvl="1"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District must provide the victim with written notice of the meeting with sufficient time for the complainant to prepare to participate.  (Form D)</a:t>
            </a:r>
          </a:p>
          <a:p>
            <a:pPr marL="285750"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A school may not continue with the grievance process in the absence of a formal complaint.</a:t>
            </a:r>
          </a:p>
        </p:txBody>
      </p:sp>
    </p:spTree>
    <p:extLst>
      <p:ext uri="{BB962C8B-B14F-4D97-AF65-F5344CB8AC3E}">
        <p14:creationId xmlns:p14="http://schemas.microsoft.com/office/powerpoint/2010/main" val="424217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Measures</a:t>
            </a:r>
          </a:p>
        </p:txBody>
      </p:sp>
      <p:sp>
        <p:nvSpPr>
          <p:cNvPr id="2" name="Rectangle 1"/>
          <p:cNvSpPr/>
          <p:nvPr/>
        </p:nvSpPr>
        <p:spPr>
          <a:xfrm>
            <a:off x="251619" y="1391847"/>
            <a:ext cx="11658600" cy="4524315"/>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Supportive Measures are non-disciplinary, non-punitive individualized services offered as appropriate, as reasonably available, and without fee to the </a:t>
            </a:r>
            <a:r>
              <a:rPr lang="en-US" altLang="en-US" sz="2400" u="sng" dirty="0">
                <a:solidFill>
                  <a:srgbClr val="1547A2"/>
                </a:solidFill>
                <a:ea typeface="Georgia" panose="02040502050405020303" pitchFamily="18" charset="0"/>
                <a:cs typeface="Georgia" panose="02040502050405020303" pitchFamily="18" charset="0"/>
              </a:rPr>
              <a:t>complainant or respondent before or after filing a formal complaint or where no formal complaint is filed</a:t>
            </a:r>
            <a:r>
              <a:rPr lang="en-US" altLang="en-US" sz="2400" dirty="0">
                <a:solidFill>
                  <a:srgbClr val="1547A2"/>
                </a:solidFill>
                <a:ea typeface="Georgia" panose="02040502050405020303" pitchFamily="18" charset="0"/>
                <a:cs typeface="Georgia" panose="02040502050405020303" pitchFamily="18" charset="0"/>
              </a:rPr>
              <a:t>. </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Designed to restore or preserve equal access to the district’s education program or activity without unreasonably burdening the other party, including measures designed to protect the safety of all parties or the district’s educational environment, or deter sexual harassment.</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If the District does not provide complainant with supportive                          measures, the District must document the reasons why                                        such response was not clearly unreasonable in light                              of the known circumstances.</a:t>
            </a:r>
          </a:p>
        </p:txBody>
      </p:sp>
      <p:pic>
        <p:nvPicPr>
          <p:cNvPr id="4100" name="Picture 4" descr="Community Connections | CCFIL Treats Residents Like Famil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4719" y="4114800"/>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3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Measures (cont.)</a:t>
            </a:r>
          </a:p>
        </p:txBody>
      </p:sp>
      <p:sp>
        <p:nvSpPr>
          <p:cNvPr id="2" name="Rectangle 1"/>
          <p:cNvSpPr/>
          <p:nvPr/>
        </p:nvSpPr>
        <p:spPr>
          <a:xfrm>
            <a:off x="4861719" y="1417638"/>
            <a:ext cx="6781800" cy="4893647"/>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Supportive Measures may include:</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Counseling</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Extensions of deadlines or other course-related adjustments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Modifications of work or class schedules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Campus escort services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Mutual restrictions on contact between parties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Changes in work or housing locations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Leaves of absence</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Increased security or monitoring of certain areas of the campus</a:t>
            </a:r>
          </a:p>
          <a:p>
            <a:pPr eaLnBrk="0" fontAlgn="base" hangingPunct="0">
              <a:spcBef>
                <a:spcPct val="0"/>
              </a:spcBef>
              <a:spcAft>
                <a:spcPct val="0"/>
              </a:spcAft>
              <a:tabLst>
                <a:tab pos="330200" algn="l"/>
              </a:tabLst>
            </a:pPr>
            <a:endParaRPr lang="en-US" altLang="en-US" sz="2400" dirty="0">
              <a:solidFill>
                <a:srgbClr val="1547A2"/>
              </a:solidFill>
              <a:ea typeface="Georgia" panose="02040502050405020303" pitchFamily="18" charset="0"/>
              <a:cs typeface="Georgia" panose="02040502050405020303" pitchFamily="18" charset="0"/>
            </a:endParaRPr>
          </a:p>
        </p:txBody>
      </p:sp>
      <p:pic>
        <p:nvPicPr>
          <p:cNvPr id="7170" name="Picture 2" descr="About the International Study Centre | University of Sussex I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19" y="18288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51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Removal of Respondent</a:t>
            </a:r>
          </a:p>
        </p:txBody>
      </p:sp>
      <p:sp>
        <p:nvSpPr>
          <p:cNvPr id="2" name="Rectangle 1"/>
          <p:cNvSpPr/>
          <p:nvPr/>
        </p:nvSpPr>
        <p:spPr>
          <a:xfrm>
            <a:off x="251619" y="1391847"/>
            <a:ext cx="11658600" cy="4154984"/>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The district is not precluded from removing a Respondent from the education program or activity on an emergency basis, provided that the district:</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Undertakes an individualized safety risk and analysis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Determine that an immediate threat to the physical health or safety of any student or other individual rising from the allegations of sexual harassment justifies removal; and</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Provides the Respondent with notice and an opportunity to challenge the decision immediately following the removal. </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The requirement of supportive measures does not preclude the district from placing an employee on administrative leave during the grievance process.</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Keep in mind disciplinary requirements under policy and state law as you work through this process.</a:t>
            </a:r>
          </a:p>
        </p:txBody>
      </p:sp>
    </p:spTree>
    <p:extLst>
      <p:ext uri="{BB962C8B-B14F-4D97-AF65-F5344CB8AC3E}">
        <p14:creationId xmlns:p14="http://schemas.microsoft.com/office/powerpoint/2010/main" val="19738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Title IX Regulations </a:t>
            </a:r>
          </a:p>
        </p:txBody>
      </p:sp>
      <p:sp>
        <p:nvSpPr>
          <p:cNvPr id="5" name="Content Placeholder 4"/>
          <p:cNvSpPr>
            <a:spLocks noGrp="1"/>
          </p:cNvSpPr>
          <p:nvPr>
            <p:ph idx="1"/>
          </p:nvPr>
        </p:nvSpPr>
        <p:spPr>
          <a:xfrm>
            <a:off x="608092" y="1600201"/>
            <a:ext cx="6006227" cy="4525963"/>
          </a:xfrm>
        </p:spPr>
        <p:txBody>
          <a:bodyPr>
            <a:normAutofit/>
          </a:bodyPr>
          <a:lstStyle/>
          <a:p>
            <a:r>
              <a:rPr lang="en-US" sz="2400" dirty="0"/>
              <a:t>Effective August 14, 2020</a:t>
            </a:r>
          </a:p>
          <a:p>
            <a:r>
              <a:rPr lang="en-US" sz="2400" dirty="0"/>
              <a:t>Numerous procedural changes</a:t>
            </a:r>
          </a:p>
          <a:p>
            <a:r>
              <a:rPr lang="en-US" sz="2400" dirty="0"/>
              <a:t>District will need to adopt policy      C-131-P or “Title IX”.</a:t>
            </a:r>
          </a:p>
          <a:p>
            <a:r>
              <a:rPr lang="en-US" sz="2400" dirty="0"/>
              <a:t>District will </a:t>
            </a:r>
            <a:r>
              <a:rPr lang="en-US" sz="2400"/>
              <a:t>need to incorporate </a:t>
            </a:r>
            <a:r>
              <a:rPr lang="en-US" sz="2400" dirty="0"/>
              <a:t>the new policy into the Student Handbook, Employee Manual, and the Administrator Manual.</a:t>
            </a:r>
          </a:p>
          <a:p>
            <a:endParaRPr lang="en-US" sz="2400" dirty="0"/>
          </a:p>
        </p:txBody>
      </p:sp>
      <p:pic>
        <p:nvPicPr>
          <p:cNvPr id="9220" name="Picture 4" descr="The Elm | Title IX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719" y="1417638"/>
            <a:ext cx="5038725" cy="43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0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F767-AFA8-4BF3-8BD2-F55E6D394DDA}"/>
              </a:ext>
            </a:extLst>
          </p:cNvPr>
          <p:cNvSpPr>
            <a:spLocks noGrp="1"/>
          </p:cNvSpPr>
          <p:nvPr>
            <p:ph type="title"/>
          </p:nvPr>
        </p:nvSpPr>
        <p:spPr>
          <a:xfrm>
            <a:off x="608092" y="274638"/>
            <a:ext cx="10945654" cy="1554162"/>
          </a:xfrm>
        </p:spPr>
        <p:txBody>
          <a:bodyPr>
            <a:normAutofit/>
          </a:bodyPr>
          <a:lstStyle/>
          <a:p>
            <a:r>
              <a:rPr lang="en-US" dirty="0"/>
              <a:t>Procedures Prior to or without a </a:t>
            </a:r>
            <a:br>
              <a:rPr lang="en-US" dirty="0"/>
            </a:br>
            <a:r>
              <a:rPr lang="en-US" dirty="0"/>
              <a:t>Formal Complaint</a:t>
            </a:r>
          </a:p>
        </p:txBody>
      </p:sp>
      <p:sp>
        <p:nvSpPr>
          <p:cNvPr id="3" name="Content Placeholder 2">
            <a:extLst>
              <a:ext uri="{FF2B5EF4-FFF2-40B4-BE49-F238E27FC236}">
                <a16:creationId xmlns:a16="http://schemas.microsoft.com/office/drawing/2014/main" id="{A40CD9DE-3210-41F9-ADB1-5287097837C0}"/>
              </a:ext>
            </a:extLst>
          </p:cNvPr>
          <p:cNvSpPr>
            <a:spLocks noGrp="1"/>
          </p:cNvSpPr>
          <p:nvPr>
            <p:ph idx="1"/>
          </p:nvPr>
        </p:nvSpPr>
        <p:spPr>
          <a:xfrm>
            <a:off x="1966119" y="1828800"/>
            <a:ext cx="10107454" cy="4419600"/>
          </a:xfrm>
        </p:spPr>
        <p:txBody>
          <a:bodyPr>
            <a:normAutofit lnSpcReduction="10000"/>
          </a:bodyPr>
          <a:lstStyle/>
          <a:p>
            <a:r>
              <a:rPr lang="en-US" sz="2200" dirty="0"/>
              <a:t>When the Title IX coordinator has actual knowledge of an allegation of sexual harassment under Title IX in an education program or activity of the district, the Title IX coordinator will promptly contact the complainant and:</a:t>
            </a:r>
          </a:p>
          <a:p>
            <a:pPr lvl="1">
              <a:buFont typeface="Arial" panose="020B0604020202020204" pitchFamily="34" charset="0"/>
              <a:buChar char="•"/>
            </a:pPr>
            <a:r>
              <a:rPr lang="en-US" sz="2200" dirty="0"/>
              <a:t>Provide written notice of the meeting with sufficient time for the party to prepare.</a:t>
            </a:r>
          </a:p>
          <a:p>
            <a:pPr lvl="1">
              <a:buFont typeface="Arial" panose="020B0604020202020204" pitchFamily="34" charset="0"/>
              <a:buChar char="•"/>
            </a:pPr>
            <a:r>
              <a:rPr lang="en-US" sz="2200" dirty="0"/>
              <a:t>Provide information about the supportive measures available to the complainant and inform the complainant that he or she may receive supportive measures without filing a formal complaint.</a:t>
            </a:r>
          </a:p>
          <a:p>
            <a:pPr lvl="1">
              <a:buFont typeface="Arial" panose="020B0604020202020204" pitchFamily="34" charset="0"/>
              <a:buChar char="•"/>
            </a:pPr>
            <a:r>
              <a:rPr lang="en-US" sz="2200" dirty="0"/>
              <a:t>Consider the complainant's wishes with respect to supportive measures and implement appropriate supportive measures.</a:t>
            </a:r>
          </a:p>
          <a:p>
            <a:pPr lvl="1">
              <a:buFont typeface="Arial" panose="020B0604020202020204" pitchFamily="34" charset="0"/>
              <a:buChar char="•"/>
            </a:pPr>
            <a:r>
              <a:rPr lang="en-US" sz="2200" dirty="0"/>
              <a:t>Explain to the complainant the process for filing a formal complaint. (Form A)</a:t>
            </a:r>
          </a:p>
          <a:p>
            <a:endParaRPr lang="en-US" sz="2200" dirty="0"/>
          </a:p>
        </p:txBody>
      </p:sp>
      <p:pic>
        <p:nvPicPr>
          <p:cNvPr id="11272" name="Picture 8" descr="Before you apply, follow these 3 steps | MAX Solutions."/>
          <p:cNvPicPr>
            <a:picLocks noChangeAspect="1" noChangeArrowheads="1"/>
          </p:cNvPicPr>
          <p:nvPr/>
        </p:nvPicPr>
        <p:blipFill rotWithShape="1">
          <a:blip r:embed="rId2">
            <a:extLst>
              <a:ext uri="{28A0092B-C50C-407E-A947-70E740481C1C}">
                <a14:useLocalDpi xmlns:a14="http://schemas.microsoft.com/office/drawing/2010/main" val="0"/>
              </a:ext>
            </a:extLst>
          </a:blip>
          <a:srcRect l="14904" t="16461" r="64629" b="14986"/>
          <a:stretch/>
        </p:blipFill>
        <p:spPr bwMode="auto">
          <a:xfrm>
            <a:off x="213519" y="1987296"/>
            <a:ext cx="1676400" cy="410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189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A5A8B1-AD44-44DE-B4D9-7546A73C2356}"/>
              </a:ext>
            </a:extLst>
          </p:cNvPr>
          <p:cNvSpPr>
            <a:spLocks noGrp="1"/>
          </p:cNvSpPr>
          <p:nvPr>
            <p:ph type="title"/>
          </p:nvPr>
        </p:nvSpPr>
        <p:spPr>
          <a:xfrm>
            <a:off x="608092" y="274638"/>
            <a:ext cx="10945654" cy="1143000"/>
          </a:xfrm>
        </p:spPr>
        <p:txBody>
          <a:bodyPr/>
          <a:lstStyle/>
          <a:p>
            <a:r>
              <a:rPr lang="en-US" dirty="0"/>
              <a:t>In Absence of Formal Complaint</a:t>
            </a:r>
          </a:p>
        </p:txBody>
      </p:sp>
      <p:sp>
        <p:nvSpPr>
          <p:cNvPr id="8" name="Content Placeholder 2">
            <a:extLst>
              <a:ext uri="{FF2B5EF4-FFF2-40B4-BE49-F238E27FC236}">
                <a16:creationId xmlns:a16="http://schemas.microsoft.com/office/drawing/2014/main" id="{B50033EB-D3CA-44B6-B64F-89A4E17B023E}"/>
              </a:ext>
            </a:extLst>
          </p:cNvPr>
          <p:cNvSpPr>
            <a:spLocks noGrp="1"/>
          </p:cNvSpPr>
          <p:nvPr>
            <p:ph idx="1"/>
          </p:nvPr>
        </p:nvSpPr>
        <p:spPr>
          <a:xfrm>
            <a:off x="608092" y="1600201"/>
            <a:ext cx="10945654" cy="4525963"/>
          </a:xfrm>
        </p:spPr>
        <p:txBody>
          <a:bodyPr/>
          <a:lstStyle/>
          <a:p>
            <a:r>
              <a:rPr lang="en-US" sz="2400" dirty="0"/>
              <a:t>If no formal complaint is filed by the complainant or signed by the Title IX coordinator, no disciplinary action will be taken against the respondent on the grounds of sexual harassment under Title IX.</a:t>
            </a:r>
            <a:br>
              <a:rPr lang="en-US" dirty="0"/>
            </a:br>
            <a:endParaRPr lang="en-US" dirty="0"/>
          </a:p>
        </p:txBody>
      </p:sp>
      <p:pic>
        <p:nvPicPr>
          <p:cNvPr id="13314" name="Picture 2" descr="UCOP Voices Concerns Over Proposed Changes to Title IX Policies Regarding  Sexual Assault and Harrassment | Th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9318" y="3276600"/>
            <a:ext cx="2743201"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536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B31857-FD80-4C94-AE7B-C066D1A2AD41}"/>
              </a:ext>
            </a:extLst>
          </p:cNvPr>
          <p:cNvSpPr>
            <a:spLocks noGrp="1"/>
          </p:cNvSpPr>
          <p:nvPr>
            <p:ph type="title"/>
          </p:nvPr>
        </p:nvSpPr>
        <p:spPr>
          <a:xfrm>
            <a:off x="608092" y="274638"/>
            <a:ext cx="10945654" cy="1143000"/>
          </a:xfrm>
        </p:spPr>
        <p:txBody>
          <a:bodyPr>
            <a:normAutofit/>
          </a:bodyPr>
          <a:lstStyle/>
          <a:p>
            <a:r>
              <a:rPr lang="en-US" dirty="0"/>
              <a:t>The Formal Complaint Process</a:t>
            </a:r>
          </a:p>
        </p:txBody>
      </p:sp>
      <p:sp>
        <p:nvSpPr>
          <p:cNvPr id="8" name="Content Placeholder 2">
            <a:extLst>
              <a:ext uri="{FF2B5EF4-FFF2-40B4-BE49-F238E27FC236}">
                <a16:creationId xmlns:a16="http://schemas.microsoft.com/office/drawing/2014/main" id="{006BC3C1-341B-4DD1-AB9F-C1163540B575}"/>
              </a:ext>
            </a:extLst>
          </p:cNvPr>
          <p:cNvSpPr>
            <a:spLocks noGrp="1"/>
          </p:cNvSpPr>
          <p:nvPr>
            <p:ph idx="1"/>
          </p:nvPr>
        </p:nvSpPr>
        <p:spPr>
          <a:xfrm>
            <a:off x="518319" y="1600200"/>
            <a:ext cx="6920627" cy="4525963"/>
          </a:xfrm>
        </p:spPr>
        <p:txBody>
          <a:bodyPr>
            <a:normAutofit/>
          </a:bodyPr>
          <a:lstStyle/>
          <a:p>
            <a:r>
              <a:rPr lang="en-US" sz="2400" dirty="0"/>
              <a:t>The complainant may file a formal complaint or choose not to file a formal complaint and simply receive the supportive measures.</a:t>
            </a:r>
          </a:p>
          <a:p>
            <a:r>
              <a:rPr lang="en-US" sz="2400" dirty="0"/>
              <a:t>If the complainant does not file a formal complaint, the Title IX coordinator may sign a formal complaint initiating the grievance process. </a:t>
            </a:r>
          </a:p>
          <a:p>
            <a:r>
              <a:rPr lang="en-US" sz="2400" dirty="0"/>
              <a:t>The Title IX coordinator will do so only if initiating the grievance process against the respondent is not clearly unreasonable in light of the known circumstances.</a:t>
            </a:r>
          </a:p>
          <a:p>
            <a:endParaRPr lang="en-US" sz="2400" dirty="0"/>
          </a:p>
        </p:txBody>
      </p:sp>
      <p:pic>
        <p:nvPicPr>
          <p:cNvPr id="12290" name="Picture 2" descr="Business Process Re-Engineering - Riz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617" y="1417638"/>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27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F17B-8BA7-43E1-BEF7-C255439F8250}"/>
              </a:ext>
            </a:extLst>
          </p:cNvPr>
          <p:cNvSpPr>
            <a:spLocks noGrp="1"/>
          </p:cNvSpPr>
          <p:nvPr>
            <p:ph type="title"/>
          </p:nvPr>
        </p:nvSpPr>
        <p:spPr/>
        <p:txBody>
          <a:bodyPr/>
          <a:lstStyle/>
          <a:p>
            <a:r>
              <a:rPr lang="en-US" dirty="0"/>
              <a:t>Identify the Roles</a:t>
            </a:r>
          </a:p>
        </p:txBody>
      </p:sp>
      <p:sp>
        <p:nvSpPr>
          <p:cNvPr id="3" name="Content Placeholder 2">
            <a:extLst>
              <a:ext uri="{FF2B5EF4-FFF2-40B4-BE49-F238E27FC236}">
                <a16:creationId xmlns:a16="http://schemas.microsoft.com/office/drawing/2014/main" id="{A59B3F11-6D2D-46C0-93F9-A90FDBD5E254}"/>
              </a:ext>
            </a:extLst>
          </p:cNvPr>
          <p:cNvSpPr>
            <a:spLocks noGrp="1"/>
          </p:cNvSpPr>
          <p:nvPr>
            <p:ph idx="1"/>
          </p:nvPr>
        </p:nvSpPr>
        <p:spPr>
          <a:xfrm>
            <a:off x="3109118" y="1600201"/>
            <a:ext cx="8444627" cy="4525963"/>
          </a:xfrm>
        </p:spPr>
        <p:txBody>
          <a:bodyPr>
            <a:normAutofit/>
          </a:bodyPr>
          <a:lstStyle/>
          <a:p>
            <a:r>
              <a:rPr lang="en-US" sz="2400" dirty="0"/>
              <a:t>Since multiple individuals are needed to fill the roles in the process, it is important to establish the roles at the onset.</a:t>
            </a:r>
          </a:p>
          <a:p>
            <a:pPr lvl="1">
              <a:buFont typeface="Arial" panose="020B0604020202020204" pitchFamily="34" charset="0"/>
              <a:buChar char="•"/>
            </a:pPr>
            <a:r>
              <a:rPr lang="en-US" sz="2400" dirty="0"/>
              <a:t>Title IX Coordinator can be the investigator.</a:t>
            </a:r>
          </a:p>
          <a:p>
            <a:pPr lvl="1">
              <a:buFont typeface="Arial" panose="020B0604020202020204" pitchFamily="34" charset="0"/>
              <a:buChar char="•"/>
            </a:pPr>
            <a:r>
              <a:rPr lang="en-US" sz="2400" dirty="0"/>
              <a:t>Decision-maker must be someone other than the Title IX Coordinator or Investigator.</a:t>
            </a:r>
          </a:p>
          <a:p>
            <a:pPr lvl="1">
              <a:buFont typeface="Arial" panose="020B0604020202020204" pitchFamily="34" charset="0"/>
              <a:buChar char="•"/>
            </a:pPr>
            <a:r>
              <a:rPr lang="en-US" sz="2400" dirty="0"/>
              <a:t>Appeal decision-maker cannot be the same person as the decision-maker, the investigator, or Title IX Coordinator.</a:t>
            </a:r>
          </a:p>
          <a:p>
            <a:r>
              <a:rPr lang="en-US" sz="2400" dirty="0"/>
              <a:t>Title IX has specific training requirements for individuals filling these roles, which will be covered by this training.</a:t>
            </a:r>
          </a:p>
        </p:txBody>
      </p:sp>
      <p:pic>
        <p:nvPicPr>
          <p:cNvPr id="8196" name="Picture 4" descr="Roles png 1 » P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32" y="2524919"/>
            <a:ext cx="28289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19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F158-4401-46B1-BBFA-BB6CF8FF36F1}"/>
              </a:ext>
            </a:extLst>
          </p:cNvPr>
          <p:cNvSpPr>
            <a:spLocks noGrp="1"/>
          </p:cNvSpPr>
          <p:nvPr>
            <p:ph type="title"/>
          </p:nvPr>
        </p:nvSpPr>
        <p:spPr/>
        <p:txBody>
          <a:bodyPr/>
          <a:lstStyle/>
          <a:p>
            <a:r>
              <a:rPr lang="en-US" dirty="0"/>
              <a:t>Confidentiality </a:t>
            </a:r>
          </a:p>
        </p:txBody>
      </p:sp>
      <p:sp>
        <p:nvSpPr>
          <p:cNvPr id="3" name="Content Placeholder 2">
            <a:extLst>
              <a:ext uri="{FF2B5EF4-FFF2-40B4-BE49-F238E27FC236}">
                <a16:creationId xmlns:a16="http://schemas.microsoft.com/office/drawing/2014/main" id="{0E7E8306-9CB6-4C2F-90F5-E1E20CB72F25}"/>
              </a:ext>
            </a:extLst>
          </p:cNvPr>
          <p:cNvSpPr>
            <a:spLocks noGrp="1"/>
          </p:cNvSpPr>
          <p:nvPr>
            <p:ph idx="1"/>
          </p:nvPr>
        </p:nvSpPr>
        <p:spPr/>
        <p:txBody>
          <a:bodyPr>
            <a:normAutofit/>
          </a:bodyPr>
          <a:lstStyle/>
          <a:p>
            <a:r>
              <a:rPr lang="en-US" sz="2400" dirty="0"/>
              <a:t>The district must keep confidential (except as permitted by FERPA, as required by law, or to carry out the purpose of Title IX) the identity of any individual who has made a report or filed a formal complaint, including:</a:t>
            </a:r>
          </a:p>
          <a:p>
            <a:pPr lvl="1">
              <a:buFont typeface="Arial" panose="020B0604020202020204" pitchFamily="34" charset="0"/>
              <a:buChar char="•"/>
            </a:pPr>
            <a:r>
              <a:rPr lang="en-US" sz="2400" dirty="0"/>
              <a:t>Any individual who has made a report or filed a formal complaint</a:t>
            </a:r>
          </a:p>
          <a:p>
            <a:pPr lvl="1">
              <a:buFont typeface="Arial" panose="020B0604020202020204" pitchFamily="34" charset="0"/>
              <a:buChar char="•"/>
            </a:pPr>
            <a:r>
              <a:rPr lang="en-US" sz="2400" dirty="0"/>
              <a:t>A complainant</a:t>
            </a:r>
          </a:p>
          <a:p>
            <a:pPr lvl="1">
              <a:buFont typeface="Arial" panose="020B0604020202020204" pitchFamily="34" charset="0"/>
              <a:buChar char="•"/>
            </a:pPr>
            <a:r>
              <a:rPr lang="en-US" sz="2400" dirty="0"/>
              <a:t>An individual who has been reported to be the perpetrator of sexual harassment</a:t>
            </a:r>
          </a:p>
          <a:p>
            <a:pPr lvl="1">
              <a:buFont typeface="Arial" panose="020B0604020202020204" pitchFamily="34" charset="0"/>
              <a:buChar char="•"/>
            </a:pPr>
            <a:r>
              <a:rPr lang="en-US" sz="2400" dirty="0"/>
              <a:t>A respondent</a:t>
            </a:r>
          </a:p>
          <a:p>
            <a:pPr lvl="1">
              <a:buFont typeface="Arial" panose="020B0604020202020204" pitchFamily="34" charset="0"/>
              <a:buChar char="•"/>
            </a:pPr>
            <a:r>
              <a:rPr lang="en-US" sz="2400" dirty="0"/>
              <a:t>Any witness.</a:t>
            </a:r>
          </a:p>
          <a:p>
            <a:pPr marL="0" indent="0">
              <a:buNone/>
            </a:pPr>
            <a:endParaRPr lang="en-US" dirty="0"/>
          </a:p>
        </p:txBody>
      </p:sp>
      <p:pic>
        <p:nvPicPr>
          <p:cNvPr id="9218" name="Picture 2" descr="Social media: protecting patient confidentiality | HSJ Knowledge | Health  Service Journal"/>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541" b="14591"/>
          <a:stretch/>
        </p:blipFill>
        <p:spPr bwMode="auto">
          <a:xfrm>
            <a:off x="5395119" y="4191000"/>
            <a:ext cx="4572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88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F158-4401-46B1-BBFA-BB6CF8FF36F1}"/>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E7E8306-9CB6-4C2F-90F5-E1E20CB72F25}"/>
              </a:ext>
            </a:extLst>
          </p:cNvPr>
          <p:cNvSpPr>
            <a:spLocks noGrp="1"/>
          </p:cNvSpPr>
          <p:nvPr>
            <p:ph idx="1"/>
          </p:nvPr>
        </p:nvSpPr>
        <p:spPr>
          <a:xfrm>
            <a:off x="608091" y="1295401"/>
            <a:ext cx="11187827" cy="4830764"/>
          </a:xfrm>
        </p:spPr>
        <p:txBody>
          <a:bodyPr>
            <a:noAutofit/>
          </a:bodyPr>
          <a:lstStyle/>
          <a:p>
            <a:r>
              <a:rPr lang="en-US" sz="2400" dirty="0"/>
              <a:t>Under C-131, the district generally has 15 calendar days to complete the investigation and 45 calendar days after sending the notice of Formal Complaint to the parties to make a determination regarding responsibility.</a:t>
            </a:r>
          </a:p>
          <a:p>
            <a:r>
              <a:rPr lang="en-US" sz="2400" dirty="0"/>
              <a:t>A temporary delay to this process or a limited extension of time frames for good cause is allowed. </a:t>
            </a:r>
          </a:p>
          <a:p>
            <a:r>
              <a:rPr lang="en-US" sz="2400" dirty="0"/>
              <a:t>Good cause may include:</a:t>
            </a:r>
          </a:p>
          <a:p>
            <a:pPr lvl="1">
              <a:buFont typeface="Arial" panose="020B0604020202020204" pitchFamily="34" charset="0"/>
              <a:buChar char="•"/>
            </a:pPr>
            <a:r>
              <a:rPr lang="en-US" sz="2400" dirty="0"/>
              <a:t>Absence of a party, a party’s advisor,                                               or a witness;</a:t>
            </a:r>
          </a:p>
          <a:p>
            <a:pPr lvl="1">
              <a:buFont typeface="Arial" panose="020B0604020202020204" pitchFamily="34" charset="0"/>
              <a:buChar char="•"/>
            </a:pPr>
            <a:r>
              <a:rPr lang="en-US" sz="2400" dirty="0"/>
              <a:t>Concurrent law enforcement activity; or </a:t>
            </a:r>
          </a:p>
          <a:p>
            <a:pPr lvl="1">
              <a:buFont typeface="Arial" panose="020B0604020202020204" pitchFamily="34" charset="0"/>
              <a:buChar char="•"/>
            </a:pPr>
            <a:r>
              <a:rPr lang="en-US" sz="2400" dirty="0"/>
              <a:t>The need for language assistance or accommodation of disabilities.</a:t>
            </a:r>
          </a:p>
          <a:p>
            <a:r>
              <a:rPr lang="en-US" sz="2400" dirty="0"/>
              <a:t>The district must provide written notice to the complainant and respondent of the delay or extension and the reasons for the action. </a:t>
            </a:r>
          </a:p>
          <a:p>
            <a:pPr marL="0" indent="0">
              <a:buNone/>
            </a:pPr>
            <a:endParaRPr lang="en-US" sz="2400" dirty="0"/>
          </a:p>
        </p:txBody>
      </p:sp>
      <p:pic>
        <p:nvPicPr>
          <p:cNvPr id="10242" name="Picture 2" descr="ODWW Project Timeline :: Lakeway Municipal Utility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919" y="3276600"/>
            <a:ext cx="4762500" cy="136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888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228-FBBB-44E5-9A92-232E7B28DC5C}"/>
              </a:ext>
            </a:extLst>
          </p:cNvPr>
          <p:cNvSpPr>
            <a:spLocks noGrp="1"/>
          </p:cNvSpPr>
          <p:nvPr>
            <p:ph type="title"/>
          </p:nvPr>
        </p:nvSpPr>
        <p:spPr>
          <a:xfrm>
            <a:off x="608091" y="454153"/>
            <a:ext cx="10945654" cy="838200"/>
          </a:xfrm>
        </p:spPr>
        <p:txBody>
          <a:bodyPr>
            <a:normAutofit/>
          </a:bodyPr>
          <a:lstStyle/>
          <a:p>
            <a:r>
              <a:rPr lang="en-US" dirty="0"/>
              <a:t>Notice to the Parties (Form B)</a:t>
            </a:r>
          </a:p>
        </p:txBody>
      </p:sp>
      <p:sp>
        <p:nvSpPr>
          <p:cNvPr id="3" name="Content Placeholder 2">
            <a:extLst>
              <a:ext uri="{FF2B5EF4-FFF2-40B4-BE49-F238E27FC236}">
                <a16:creationId xmlns:a16="http://schemas.microsoft.com/office/drawing/2014/main" id="{CAEEF352-35EA-4CC2-B20E-66097E932932}"/>
              </a:ext>
            </a:extLst>
          </p:cNvPr>
          <p:cNvSpPr>
            <a:spLocks noGrp="1"/>
          </p:cNvSpPr>
          <p:nvPr>
            <p:ph idx="1"/>
          </p:nvPr>
        </p:nvSpPr>
        <p:spPr>
          <a:xfrm>
            <a:off x="2423319" y="1295400"/>
            <a:ext cx="9448801" cy="5257799"/>
          </a:xfrm>
        </p:spPr>
        <p:txBody>
          <a:bodyPr>
            <a:noAutofit/>
          </a:bodyPr>
          <a:lstStyle/>
          <a:p>
            <a:r>
              <a:rPr lang="en-US" sz="2200" dirty="0"/>
              <a:t>When the complainant files a formal complaint, written notice will be provided to all known parties and will include: </a:t>
            </a:r>
          </a:p>
          <a:p>
            <a:pPr lvl="1">
              <a:buFont typeface="Arial" panose="020B0604020202020204" pitchFamily="34" charset="0"/>
              <a:buChar char="•"/>
            </a:pPr>
            <a:r>
              <a:rPr lang="en-US" sz="2200" dirty="0"/>
              <a:t>Notice of the grievance process, including any informal resolution process that is available and the timeline for such process.</a:t>
            </a:r>
          </a:p>
          <a:p>
            <a:pPr lvl="1">
              <a:buFont typeface="Arial" panose="020B0604020202020204" pitchFamily="34" charset="0"/>
              <a:buChar char="•"/>
            </a:pPr>
            <a:r>
              <a:rPr lang="en-US" sz="2200" dirty="0"/>
              <a:t>Notice of the allegations of sexual harassment under Title IX made by the complainant with sufficient details known at the time and with sufficient time to allow the respondent to prepare before the initial interview. At a minimum, the details will include the identities of the parties involved in the incident, if known, the conduct and the date and location of the alleged incident if known.</a:t>
            </a:r>
          </a:p>
          <a:p>
            <a:pPr lvl="1">
              <a:buFont typeface="Arial" panose="020B0604020202020204" pitchFamily="34" charset="0"/>
              <a:buChar char="•"/>
            </a:pPr>
            <a:r>
              <a:rPr lang="en-US" sz="2200" dirty="0"/>
              <a:t>A statement that the respondent is presumed not responsible for the conduct and that a determination of responsibility will be made at the conclusion of the grievance process.</a:t>
            </a:r>
          </a:p>
        </p:txBody>
      </p:sp>
      <p:pic>
        <p:nvPicPr>
          <p:cNvPr id="15362" name="Picture 2" descr="Cutoff Notice - Bank of Gibson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0"/>
            <a:ext cx="2885242"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513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228-FBBB-44E5-9A92-232E7B28DC5C}"/>
              </a:ext>
            </a:extLst>
          </p:cNvPr>
          <p:cNvSpPr>
            <a:spLocks noGrp="1"/>
          </p:cNvSpPr>
          <p:nvPr>
            <p:ph type="title"/>
          </p:nvPr>
        </p:nvSpPr>
        <p:spPr>
          <a:xfrm>
            <a:off x="608092" y="731836"/>
            <a:ext cx="10945654" cy="685802"/>
          </a:xfrm>
        </p:spPr>
        <p:txBody>
          <a:bodyPr>
            <a:normAutofit fontScale="90000"/>
          </a:bodyPr>
          <a:lstStyle/>
          <a:p>
            <a:r>
              <a:rPr lang="en-US" dirty="0"/>
              <a:t>Notice to the Parties (cont.)</a:t>
            </a:r>
            <a:br>
              <a:rPr lang="en-US" dirty="0"/>
            </a:br>
            <a:endParaRPr lang="en-US" dirty="0"/>
          </a:p>
        </p:txBody>
      </p:sp>
      <p:sp>
        <p:nvSpPr>
          <p:cNvPr id="3" name="Content Placeholder 2">
            <a:extLst>
              <a:ext uri="{FF2B5EF4-FFF2-40B4-BE49-F238E27FC236}">
                <a16:creationId xmlns:a16="http://schemas.microsoft.com/office/drawing/2014/main" id="{CAEEF352-35EA-4CC2-B20E-66097E932932}"/>
              </a:ext>
            </a:extLst>
          </p:cNvPr>
          <p:cNvSpPr>
            <a:spLocks noGrp="1"/>
          </p:cNvSpPr>
          <p:nvPr>
            <p:ph idx="1"/>
          </p:nvPr>
        </p:nvSpPr>
        <p:spPr>
          <a:xfrm>
            <a:off x="144106" y="1219200"/>
            <a:ext cx="10820399" cy="5334000"/>
          </a:xfrm>
        </p:spPr>
        <p:txBody>
          <a:bodyPr>
            <a:normAutofit/>
          </a:bodyPr>
          <a:lstStyle/>
          <a:p>
            <a:r>
              <a:rPr lang="en-US" sz="2200" dirty="0"/>
              <a:t>A statement that parties may have an advisor of their choice, who may be an attorney.</a:t>
            </a:r>
          </a:p>
          <a:p>
            <a:r>
              <a:rPr lang="en-US" sz="2200" dirty="0"/>
              <a:t>A statement that the parties and their advisors will have an equal opportunity to inspect and review any evidence that is directly related to the allegations raised in the formal complaint, including evidence upon which the district does not intend to rely, so that each party can meaningfully respond to the evidence prior to conclusion of the investigation.</a:t>
            </a:r>
          </a:p>
          <a:p>
            <a:r>
              <a:rPr lang="en-US" sz="2200" dirty="0"/>
              <a:t>Notice of any provision in the district's discipline code that prohibits knowingly making a false statement or providing false information during the grievance process.</a:t>
            </a:r>
          </a:p>
          <a:p>
            <a:r>
              <a:rPr lang="en-US" sz="2200" dirty="0"/>
              <a:t>If in the course of the investigation of sexual harassment under Title IX the district decides to investigate allegations about the complainant or respondent that were not in the initial notice, notice of the additional allegations will be provided to all known parties.</a:t>
            </a:r>
          </a:p>
        </p:txBody>
      </p:sp>
      <p:pic>
        <p:nvPicPr>
          <p:cNvPr id="16386" name="Picture 2" descr="Exclamation mark 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568" r="37529"/>
          <a:stretch/>
        </p:blipFill>
        <p:spPr bwMode="auto">
          <a:xfrm>
            <a:off x="10881519" y="1600200"/>
            <a:ext cx="1080372"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736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FA90-233F-4F83-893F-DBED6C4A394A}"/>
              </a:ext>
            </a:extLst>
          </p:cNvPr>
          <p:cNvSpPr>
            <a:spLocks noGrp="1"/>
          </p:cNvSpPr>
          <p:nvPr>
            <p:ph type="title"/>
          </p:nvPr>
        </p:nvSpPr>
        <p:spPr/>
        <p:txBody>
          <a:bodyPr/>
          <a:lstStyle/>
          <a:p>
            <a:r>
              <a:rPr lang="en-US" dirty="0"/>
              <a:t>Dismissal of the Formal Complaint</a:t>
            </a:r>
          </a:p>
        </p:txBody>
      </p:sp>
      <p:sp>
        <p:nvSpPr>
          <p:cNvPr id="3" name="Content Placeholder 2">
            <a:extLst>
              <a:ext uri="{FF2B5EF4-FFF2-40B4-BE49-F238E27FC236}">
                <a16:creationId xmlns:a16="http://schemas.microsoft.com/office/drawing/2014/main" id="{47E1E300-9CDD-4C7B-869A-3945AB5FBCDB}"/>
              </a:ext>
            </a:extLst>
          </p:cNvPr>
          <p:cNvSpPr>
            <a:spLocks noGrp="1"/>
          </p:cNvSpPr>
          <p:nvPr>
            <p:ph idx="1"/>
          </p:nvPr>
        </p:nvSpPr>
        <p:spPr>
          <a:xfrm>
            <a:off x="213519" y="1417638"/>
            <a:ext cx="11658600" cy="4830762"/>
          </a:xfrm>
        </p:spPr>
        <p:txBody>
          <a:bodyPr>
            <a:normAutofit fontScale="92500"/>
          </a:bodyPr>
          <a:lstStyle/>
          <a:p>
            <a:r>
              <a:rPr lang="en-US" sz="2000" dirty="0"/>
              <a:t>If the district determines that the allegations, even if proved: </a:t>
            </a:r>
          </a:p>
          <a:p>
            <a:pPr lvl="1">
              <a:buFont typeface="Arial" panose="020B0604020202020204" pitchFamily="34" charset="0"/>
              <a:buChar char="•"/>
            </a:pPr>
            <a:r>
              <a:rPr lang="en-US" sz="2000" dirty="0"/>
              <a:t>would not constitute sexual harassment under Title IX as defined in this policy, </a:t>
            </a:r>
          </a:p>
          <a:p>
            <a:pPr lvl="1">
              <a:buFont typeface="Arial" panose="020B0604020202020204" pitchFamily="34" charset="0"/>
              <a:buChar char="•"/>
            </a:pPr>
            <a:r>
              <a:rPr lang="en-US" sz="2000" dirty="0"/>
              <a:t>did not occur in the district's education program or activity, or </a:t>
            </a:r>
          </a:p>
          <a:p>
            <a:pPr lvl="1">
              <a:buFont typeface="Arial" panose="020B0604020202020204" pitchFamily="34" charset="0"/>
              <a:buChar char="•"/>
            </a:pPr>
            <a:r>
              <a:rPr lang="en-US" sz="2000" dirty="0"/>
              <a:t>were not committed against a person in the United States, </a:t>
            </a:r>
          </a:p>
          <a:p>
            <a:pPr lvl="1">
              <a:buFont typeface="Arial" panose="020B0604020202020204" pitchFamily="34" charset="0"/>
              <a:buChar char="•"/>
            </a:pPr>
            <a:r>
              <a:rPr lang="en-US" sz="2000" dirty="0"/>
              <a:t>then the formal complaint </a:t>
            </a:r>
            <a:r>
              <a:rPr lang="en-US" sz="2000" b="1" dirty="0"/>
              <a:t>will</a:t>
            </a:r>
            <a:r>
              <a:rPr lang="en-US" sz="2000" dirty="0"/>
              <a:t> be dismissed. </a:t>
            </a:r>
          </a:p>
          <a:p>
            <a:r>
              <a:rPr lang="en-US" sz="2000" dirty="0"/>
              <a:t>The dismissal does not mean that a complaint cannot be made under another district policy or that any misbehavior will not be addressed under another policy or the district's code of conduct.</a:t>
            </a:r>
          </a:p>
          <a:p>
            <a:r>
              <a:rPr lang="en-US" sz="2000" dirty="0"/>
              <a:t>The district </a:t>
            </a:r>
            <a:r>
              <a:rPr lang="en-US" sz="2000" b="1" dirty="0"/>
              <a:t>may</a:t>
            </a:r>
            <a:r>
              <a:rPr lang="en-US" sz="2000" dirty="0"/>
              <a:t> dismiss a formal complaint or any allegations in a formal complaint at any time if:</a:t>
            </a:r>
          </a:p>
          <a:p>
            <a:pPr lvl="1">
              <a:buFont typeface="Arial" panose="020B0604020202020204" pitchFamily="34" charset="0"/>
              <a:buChar char="•"/>
            </a:pPr>
            <a:r>
              <a:rPr lang="en-US" sz="2000" dirty="0"/>
              <a:t>The complainant notifies the Title IX coordinator in writing that the complainant would like to withdraw the formal complaint or any allegations in the formal complaint;</a:t>
            </a:r>
          </a:p>
          <a:p>
            <a:pPr lvl="1">
              <a:buFont typeface="Arial" panose="020B0604020202020204" pitchFamily="34" charset="0"/>
              <a:buChar char="•"/>
            </a:pPr>
            <a:r>
              <a:rPr lang="en-US" sz="2000" dirty="0"/>
              <a:t>The respondent is no longer enrolled in or employed by the district; or</a:t>
            </a:r>
          </a:p>
          <a:p>
            <a:pPr lvl="1">
              <a:buFont typeface="Arial" panose="020B0604020202020204" pitchFamily="34" charset="0"/>
              <a:buChar char="•"/>
            </a:pPr>
            <a:r>
              <a:rPr lang="en-US" sz="2000" dirty="0"/>
              <a:t>Specific circumstances prevent the district from gathering evidence sufficient to reach a determination of responsibility based on the merits of the formal complaint or allegations therein.</a:t>
            </a:r>
          </a:p>
        </p:txBody>
      </p:sp>
    </p:spTree>
    <p:extLst>
      <p:ext uri="{BB962C8B-B14F-4D97-AF65-F5344CB8AC3E}">
        <p14:creationId xmlns:p14="http://schemas.microsoft.com/office/powerpoint/2010/main" val="3835980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FA90-233F-4F83-893F-DBED6C4A394A}"/>
              </a:ext>
            </a:extLst>
          </p:cNvPr>
          <p:cNvSpPr>
            <a:spLocks noGrp="1"/>
          </p:cNvSpPr>
          <p:nvPr>
            <p:ph type="title"/>
          </p:nvPr>
        </p:nvSpPr>
        <p:spPr/>
        <p:txBody>
          <a:bodyPr/>
          <a:lstStyle/>
          <a:p>
            <a:r>
              <a:rPr lang="en-US" dirty="0"/>
              <a:t>Dismissal of the Formal Complaint (cont.)</a:t>
            </a:r>
          </a:p>
        </p:txBody>
      </p:sp>
      <p:sp>
        <p:nvSpPr>
          <p:cNvPr id="3" name="Content Placeholder 2">
            <a:extLst>
              <a:ext uri="{FF2B5EF4-FFF2-40B4-BE49-F238E27FC236}">
                <a16:creationId xmlns:a16="http://schemas.microsoft.com/office/drawing/2014/main" id="{47E1E300-9CDD-4C7B-869A-3945AB5FBCDB}"/>
              </a:ext>
            </a:extLst>
          </p:cNvPr>
          <p:cNvSpPr>
            <a:spLocks noGrp="1"/>
          </p:cNvSpPr>
          <p:nvPr>
            <p:ph idx="1"/>
          </p:nvPr>
        </p:nvSpPr>
        <p:spPr>
          <a:xfrm>
            <a:off x="289719" y="1371600"/>
            <a:ext cx="11506199" cy="5181601"/>
          </a:xfrm>
        </p:spPr>
        <p:txBody>
          <a:bodyPr>
            <a:noAutofit/>
          </a:bodyPr>
          <a:lstStyle/>
          <a:p>
            <a:r>
              <a:rPr lang="en-US" sz="2200" dirty="0"/>
              <a:t>If the formal complaint is dismissed, the District will promptly send written notice of the dismissal and the reason(s) therefor simultaneously to the parties. (Form C)</a:t>
            </a:r>
          </a:p>
          <a:p>
            <a:r>
              <a:rPr lang="en-US" sz="2200" dirty="0"/>
              <a:t>Either party may appeal within 5 calendar days of the dated dismissal letter.</a:t>
            </a:r>
          </a:p>
          <a:p>
            <a:r>
              <a:rPr lang="en-US" sz="2200" dirty="0"/>
              <a:t>If the Title IX coordinator or the investigator dismissed the complaint, the dismissal will be heard by the decision-maker. If the decision-maker dismissed the complaint, the dismissal will be heard by the appellate decision-maker. The appeal is limited to the following bases:</a:t>
            </a:r>
          </a:p>
          <a:p>
            <a:pPr lvl="1">
              <a:buFont typeface="Arial" panose="020B0604020202020204" pitchFamily="34" charset="0"/>
              <a:buChar char="•"/>
            </a:pPr>
            <a:r>
              <a:rPr lang="en-US" sz="2200" dirty="0"/>
              <a:t>There was a procedural irregularity that affected the outcome.</a:t>
            </a:r>
          </a:p>
          <a:p>
            <a:pPr lvl="1">
              <a:buFont typeface="Arial" panose="020B0604020202020204" pitchFamily="34" charset="0"/>
              <a:buChar char="•"/>
            </a:pPr>
            <a:r>
              <a:rPr lang="en-US" sz="2200" dirty="0"/>
              <a:t>There is new evidence that was not reasonably available at the time the dismissal was made that could affect the outcome of the matter.</a:t>
            </a:r>
          </a:p>
          <a:p>
            <a:pPr lvl="1">
              <a:buFont typeface="Arial" panose="020B0604020202020204" pitchFamily="34" charset="0"/>
              <a:buChar char="•"/>
            </a:pPr>
            <a:r>
              <a:rPr lang="en-US" sz="2200" dirty="0"/>
              <a:t>The Title IX coordinator, investigator or decision-maker had a conflict of interest or bias for or against complainants or respondents generally or an individual complainant or respondent that affected the outcome of the matter.</a:t>
            </a:r>
          </a:p>
        </p:txBody>
      </p:sp>
    </p:spTree>
    <p:extLst>
      <p:ext uri="{BB962C8B-B14F-4D97-AF65-F5344CB8AC3E}">
        <p14:creationId xmlns:p14="http://schemas.microsoft.com/office/powerpoint/2010/main" val="255325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Comparisons of Old to New</a:t>
            </a:r>
          </a:p>
        </p:txBody>
      </p:sp>
      <p:graphicFrame>
        <p:nvGraphicFramePr>
          <p:cNvPr id="5" name="Content Placeholder 3">
            <a:extLst>
              <a:ext uri="{FF2B5EF4-FFF2-40B4-BE49-F238E27FC236}">
                <a16:creationId xmlns:a16="http://schemas.microsoft.com/office/drawing/2014/main" id="{F61F9125-00F6-4AC0-9FB0-778AA5CE45E7}"/>
              </a:ext>
            </a:extLst>
          </p:cNvPr>
          <p:cNvGraphicFramePr>
            <a:graphicFrameLocks noGrp="1"/>
          </p:cNvGraphicFramePr>
          <p:nvPr>
            <p:ph idx="1"/>
          </p:nvPr>
        </p:nvGraphicFramePr>
        <p:xfrm>
          <a:off x="1795939" y="2057400"/>
          <a:ext cx="8569960" cy="3235960"/>
        </p:xfrm>
        <a:graphic>
          <a:graphicData uri="http://schemas.openxmlformats.org/drawingml/2006/table">
            <a:tbl>
              <a:tblPr firstRow="1" firstCol="1" lastRow="1" lastCol="1" bandRow="1" bandCol="1">
                <a:tableStyleId>{5C22544A-7EE6-4342-B048-85BDC9FD1C3A}</a:tableStyleId>
              </a:tblPr>
              <a:tblGrid>
                <a:gridCol w="4284980">
                  <a:extLst>
                    <a:ext uri="{9D8B030D-6E8A-4147-A177-3AD203B41FA5}">
                      <a16:colId xmlns:a16="http://schemas.microsoft.com/office/drawing/2014/main" val="2429002757"/>
                    </a:ext>
                  </a:extLst>
                </a:gridCol>
                <a:gridCol w="4284980">
                  <a:extLst>
                    <a:ext uri="{9D8B030D-6E8A-4147-A177-3AD203B41FA5}">
                      <a16:colId xmlns:a16="http://schemas.microsoft.com/office/drawing/2014/main" val="1232532273"/>
                    </a:ext>
                  </a:extLst>
                </a:gridCol>
              </a:tblGrid>
              <a:tr h="1143000">
                <a:tc>
                  <a:txBody>
                    <a:bodyPr/>
                    <a:lstStyle/>
                    <a:p>
                      <a:pPr marL="1495425" marR="1496695" algn="ctr">
                        <a:spcBef>
                          <a:spcPts val="405"/>
                        </a:spcBef>
                        <a:spcAft>
                          <a:spcPts val="0"/>
                        </a:spcAft>
                      </a:pPr>
                      <a:r>
                        <a:rPr lang="en-US" sz="2000" spc="-5" dirty="0">
                          <a:solidFill>
                            <a:srgbClr val="1547A2"/>
                          </a:solidFill>
                          <a:effectLst/>
                        </a:rPr>
                        <a:t>200</a:t>
                      </a:r>
                      <a:r>
                        <a:rPr lang="en-US" sz="2000" dirty="0">
                          <a:solidFill>
                            <a:srgbClr val="1547A2"/>
                          </a:solidFill>
                          <a:effectLst/>
                        </a:rPr>
                        <a:t>1</a:t>
                      </a:r>
                      <a:r>
                        <a:rPr lang="en-US" sz="2000" spc="-5" dirty="0">
                          <a:solidFill>
                            <a:srgbClr val="1547A2"/>
                          </a:solidFill>
                          <a:effectLst/>
                        </a:rPr>
                        <a:t>/20</a:t>
                      </a:r>
                      <a:r>
                        <a:rPr lang="en-US" sz="2000" dirty="0">
                          <a:solidFill>
                            <a:srgbClr val="1547A2"/>
                          </a:solidFill>
                          <a:effectLst/>
                        </a:rPr>
                        <a:t>17</a:t>
                      </a:r>
                      <a:endParaRPr lang="en-US" sz="1000" dirty="0">
                        <a:solidFill>
                          <a:srgbClr val="1547A2"/>
                        </a:solidFill>
                        <a:effectLst/>
                      </a:endParaRPr>
                    </a:p>
                    <a:p>
                      <a:pPr marL="538480" marR="538480" algn="ctr">
                        <a:spcBef>
                          <a:spcPts val="125"/>
                        </a:spcBef>
                        <a:spcAft>
                          <a:spcPts val="0"/>
                        </a:spcAft>
                      </a:pPr>
                      <a:r>
                        <a:rPr lang="en-US" sz="2000" dirty="0">
                          <a:solidFill>
                            <a:srgbClr val="1547A2"/>
                          </a:solidFill>
                          <a:effectLst/>
                        </a:rPr>
                        <a:t>P</a:t>
                      </a:r>
                      <a:r>
                        <a:rPr lang="en-US" sz="2000" spc="-5" dirty="0">
                          <a:solidFill>
                            <a:srgbClr val="1547A2"/>
                          </a:solidFill>
                          <a:effectLst/>
                        </a:rPr>
                        <a:t>r</a:t>
                      </a:r>
                      <a:r>
                        <a:rPr lang="en-US" sz="2000" dirty="0">
                          <a:solidFill>
                            <a:srgbClr val="1547A2"/>
                          </a:solidFill>
                          <a:effectLst/>
                        </a:rPr>
                        <a:t>ior</a:t>
                      </a:r>
                      <a:r>
                        <a:rPr lang="en-US" sz="2000" spc="15" dirty="0">
                          <a:solidFill>
                            <a:srgbClr val="1547A2"/>
                          </a:solidFill>
                          <a:effectLst/>
                        </a:rPr>
                        <a:t> </a:t>
                      </a:r>
                      <a:r>
                        <a:rPr lang="en-US" sz="2000" dirty="0">
                          <a:solidFill>
                            <a:srgbClr val="1547A2"/>
                          </a:solidFill>
                          <a:effectLst/>
                        </a:rPr>
                        <a:t>D</a:t>
                      </a:r>
                      <a:r>
                        <a:rPr lang="en-US" sz="2000" spc="5" dirty="0">
                          <a:solidFill>
                            <a:srgbClr val="1547A2"/>
                          </a:solidFill>
                          <a:effectLst/>
                        </a:rPr>
                        <a:t>e</a:t>
                      </a:r>
                      <a:r>
                        <a:rPr lang="en-US" sz="2000" spc="-5" dirty="0">
                          <a:solidFill>
                            <a:srgbClr val="1547A2"/>
                          </a:solidFill>
                          <a:effectLst/>
                        </a:rPr>
                        <a:t>p</a:t>
                      </a:r>
                      <a:r>
                        <a:rPr lang="en-US" sz="2000" dirty="0">
                          <a:solidFill>
                            <a:srgbClr val="1547A2"/>
                          </a:solidFill>
                          <a:effectLst/>
                        </a:rPr>
                        <a:t>a</a:t>
                      </a:r>
                      <a:r>
                        <a:rPr lang="en-US" sz="2000" spc="-5" dirty="0">
                          <a:solidFill>
                            <a:srgbClr val="1547A2"/>
                          </a:solidFill>
                          <a:effectLst/>
                        </a:rPr>
                        <a:t>r</a:t>
                      </a:r>
                      <a:r>
                        <a:rPr lang="en-US" sz="2000" spc="5" dirty="0">
                          <a:solidFill>
                            <a:srgbClr val="1547A2"/>
                          </a:solidFill>
                          <a:effectLst/>
                        </a:rPr>
                        <a:t>t</a:t>
                      </a:r>
                      <a:r>
                        <a:rPr lang="en-US" sz="2000" dirty="0">
                          <a:solidFill>
                            <a:srgbClr val="1547A2"/>
                          </a:solidFill>
                          <a:effectLst/>
                        </a:rPr>
                        <a:t>m</a:t>
                      </a:r>
                      <a:r>
                        <a:rPr lang="en-US" sz="2000" spc="5" dirty="0">
                          <a:solidFill>
                            <a:srgbClr val="1547A2"/>
                          </a:solidFill>
                          <a:effectLst/>
                        </a:rPr>
                        <a:t>en</a:t>
                      </a:r>
                      <a:r>
                        <a:rPr lang="en-US" sz="2000" dirty="0">
                          <a:solidFill>
                            <a:srgbClr val="1547A2"/>
                          </a:solidFill>
                          <a:effectLst/>
                        </a:rPr>
                        <a:t>t</a:t>
                      </a:r>
                      <a:r>
                        <a:rPr lang="en-US" sz="2000" spc="-20" dirty="0">
                          <a:solidFill>
                            <a:srgbClr val="1547A2"/>
                          </a:solidFill>
                          <a:effectLst/>
                        </a:rPr>
                        <a:t> </a:t>
                      </a:r>
                      <a:r>
                        <a:rPr lang="en-US" sz="2000" dirty="0">
                          <a:solidFill>
                            <a:srgbClr val="1547A2"/>
                          </a:solidFill>
                          <a:effectLst/>
                        </a:rPr>
                        <a:t>Guida</a:t>
                      </a:r>
                      <a:r>
                        <a:rPr lang="en-US" sz="2000" spc="5" dirty="0">
                          <a:solidFill>
                            <a:srgbClr val="1547A2"/>
                          </a:solidFill>
                          <a:effectLst/>
                        </a:rPr>
                        <a:t>n</a:t>
                      </a:r>
                      <a:r>
                        <a:rPr lang="en-US" sz="2000" dirty="0">
                          <a:solidFill>
                            <a:srgbClr val="1547A2"/>
                          </a:solidFill>
                          <a:effectLst/>
                        </a:rPr>
                        <a:t>ce</a:t>
                      </a:r>
                      <a:endParaRPr lang="en-US" sz="1000" dirty="0">
                        <a:solidFill>
                          <a:srgbClr val="1547A2"/>
                        </a:solidFill>
                        <a:effectLst/>
                        <a:latin typeface="Times New Roman" panose="02020603050405020304" pitchFamily="18" charset="0"/>
                        <a:ea typeface="Times New Roman" panose="02020603050405020304" pitchFamily="18" charset="0"/>
                      </a:endParaRPr>
                    </a:p>
                  </a:txBody>
                  <a:tcPr marL="0" marR="0" marT="0" marB="0" anchor="ctr">
                    <a:solidFill>
                      <a:schemeClr val="tx1">
                        <a:lumMod val="85000"/>
                      </a:schemeClr>
                    </a:solidFill>
                  </a:tcPr>
                </a:tc>
                <a:tc>
                  <a:txBody>
                    <a:bodyPr/>
                    <a:lstStyle/>
                    <a:p>
                      <a:pPr marL="1183005" marR="0">
                        <a:spcBef>
                          <a:spcPts val="405"/>
                        </a:spcBef>
                        <a:spcAft>
                          <a:spcPts val="0"/>
                        </a:spcAft>
                      </a:pPr>
                      <a:r>
                        <a:rPr lang="en-US" sz="2000" dirty="0">
                          <a:solidFill>
                            <a:srgbClr val="1547A2"/>
                          </a:solidFill>
                          <a:effectLst/>
                        </a:rPr>
                        <a:t>N</a:t>
                      </a:r>
                      <a:r>
                        <a:rPr lang="en-US" sz="2000" spc="5" dirty="0">
                          <a:solidFill>
                            <a:srgbClr val="1547A2"/>
                          </a:solidFill>
                          <a:effectLst/>
                        </a:rPr>
                        <a:t>e</a:t>
                      </a:r>
                      <a:r>
                        <a:rPr lang="en-US" sz="2000" dirty="0">
                          <a:solidFill>
                            <a:srgbClr val="1547A2"/>
                          </a:solidFill>
                          <a:effectLst/>
                        </a:rPr>
                        <a:t>w R</a:t>
                      </a:r>
                      <a:r>
                        <a:rPr lang="en-US" sz="2000" spc="5" dirty="0">
                          <a:solidFill>
                            <a:srgbClr val="1547A2"/>
                          </a:solidFill>
                          <a:effectLst/>
                        </a:rPr>
                        <a:t>e</a:t>
                      </a:r>
                      <a:r>
                        <a:rPr lang="en-US" sz="2000" dirty="0">
                          <a:solidFill>
                            <a:srgbClr val="1547A2"/>
                          </a:solidFill>
                          <a:effectLst/>
                        </a:rPr>
                        <a:t>gu</a:t>
                      </a:r>
                      <a:r>
                        <a:rPr lang="en-US" sz="2000" spc="5" dirty="0">
                          <a:solidFill>
                            <a:srgbClr val="1547A2"/>
                          </a:solidFill>
                          <a:effectLst/>
                        </a:rPr>
                        <a:t>l</a:t>
                      </a:r>
                      <a:r>
                        <a:rPr lang="en-US" sz="2000" dirty="0">
                          <a:solidFill>
                            <a:srgbClr val="1547A2"/>
                          </a:solidFill>
                          <a:effectLst/>
                        </a:rPr>
                        <a:t>a</a:t>
                      </a:r>
                      <a:r>
                        <a:rPr lang="en-US" sz="2000" spc="5" dirty="0">
                          <a:solidFill>
                            <a:srgbClr val="1547A2"/>
                          </a:solidFill>
                          <a:effectLst/>
                        </a:rPr>
                        <a:t>t</a:t>
                      </a:r>
                      <a:r>
                        <a:rPr lang="en-US" sz="2000" dirty="0">
                          <a:solidFill>
                            <a:srgbClr val="1547A2"/>
                          </a:solidFill>
                          <a:effectLst/>
                        </a:rPr>
                        <a:t>io</a:t>
                      </a:r>
                      <a:r>
                        <a:rPr lang="en-US" sz="2000" spc="5" dirty="0">
                          <a:solidFill>
                            <a:srgbClr val="1547A2"/>
                          </a:solidFill>
                          <a:effectLst/>
                        </a:rPr>
                        <a:t>n</a:t>
                      </a:r>
                      <a:r>
                        <a:rPr lang="en-US" sz="2000" dirty="0">
                          <a:solidFill>
                            <a:srgbClr val="1547A2"/>
                          </a:solidFill>
                          <a:effectLst/>
                        </a:rPr>
                        <a:t>s</a:t>
                      </a:r>
                      <a:endParaRPr lang="en-US" sz="1000" dirty="0">
                        <a:solidFill>
                          <a:srgbClr val="1547A2"/>
                        </a:solidFill>
                        <a:effectLst/>
                        <a:latin typeface="Times New Roman" panose="02020603050405020304" pitchFamily="18" charset="0"/>
                        <a:ea typeface="Times New Roman" panose="02020603050405020304" pitchFamily="18" charset="0"/>
                      </a:endParaRPr>
                    </a:p>
                  </a:txBody>
                  <a:tcPr marL="0" marR="0" marT="0" marB="0" anchor="ctr">
                    <a:solidFill>
                      <a:schemeClr val="tx1">
                        <a:lumMod val="85000"/>
                      </a:schemeClr>
                    </a:solidFill>
                  </a:tcPr>
                </a:tc>
                <a:extLst>
                  <a:ext uri="{0D108BD9-81ED-4DB2-BD59-A6C34878D82A}">
                    <a16:rowId xmlns:a16="http://schemas.microsoft.com/office/drawing/2014/main" val="3210660882"/>
                  </a:ext>
                </a:extLst>
              </a:tr>
              <a:tr h="1024255">
                <a:tc>
                  <a:txBody>
                    <a:bodyPr/>
                    <a:lstStyle/>
                    <a:p>
                      <a:pPr marL="85090" marR="857885">
                        <a:lnSpc>
                          <a:spcPct val="105000"/>
                        </a:lnSpc>
                        <a:spcBef>
                          <a:spcPts val="390"/>
                        </a:spcBef>
                        <a:spcAft>
                          <a:spcPts val="0"/>
                        </a:spcAft>
                      </a:pPr>
                      <a:r>
                        <a:rPr lang="en-US" sz="1600" dirty="0">
                          <a:effectLst/>
                        </a:rPr>
                        <a:t>C</a:t>
                      </a:r>
                      <a:r>
                        <a:rPr lang="en-US" sz="1600" spc="5" dirty="0">
                          <a:effectLst/>
                        </a:rPr>
                        <a:t>on</a:t>
                      </a:r>
                      <a:r>
                        <a:rPr lang="en-US" sz="1600" dirty="0">
                          <a:effectLst/>
                        </a:rPr>
                        <a:t>du</a:t>
                      </a:r>
                      <a:r>
                        <a:rPr lang="en-US" sz="1600" spc="5" dirty="0">
                          <a:effectLst/>
                        </a:rPr>
                        <a:t>c</a:t>
                      </a:r>
                      <a:r>
                        <a:rPr lang="en-US" sz="1600" dirty="0">
                          <a:effectLst/>
                        </a:rPr>
                        <a:t>t</a:t>
                      </a:r>
                      <a:r>
                        <a:rPr lang="en-US" sz="1600" spc="-75" dirty="0">
                          <a:effectLst/>
                        </a:rPr>
                        <a:t> </a:t>
                      </a:r>
                      <a:r>
                        <a:rPr lang="en-US" sz="1600" dirty="0">
                          <a:effectLst/>
                        </a:rPr>
                        <a:t>=</a:t>
                      </a:r>
                      <a:r>
                        <a:rPr lang="en-US" sz="1600" spc="-5" dirty="0">
                          <a:effectLst/>
                        </a:rPr>
                        <a:t> </a:t>
                      </a:r>
                      <a:r>
                        <a:rPr lang="en-US" sz="1600" spc="5" dirty="0">
                          <a:effectLst/>
                        </a:rPr>
                        <a:t>“</a:t>
                      </a:r>
                      <a:r>
                        <a:rPr lang="en-US" sz="1600" spc="-5" dirty="0">
                          <a:effectLst/>
                        </a:rPr>
                        <a:t>s</a:t>
                      </a:r>
                      <a:r>
                        <a:rPr lang="en-US" sz="1600" dirty="0">
                          <a:effectLst/>
                        </a:rPr>
                        <a:t>o</a:t>
                      </a:r>
                      <a:r>
                        <a:rPr lang="en-US" sz="1600" spc="-5" dirty="0">
                          <a:effectLst/>
                        </a:rPr>
                        <a:t> se</a:t>
                      </a:r>
                      <a:r>
                        <a:rPr lang="en-US" sz="1600" dirty="0">
                          <a:effectLst/>
                        </a:rPr>
                        <a:t>v</a:t>
                      </a:r>
                      <a:r>
                        <a:rPr lang="en-US" sz="1600" spc="-5" dirty="0">
                          <a:effectLst/>
                        </a:rPr>
                        <a:t>ere</a:t>
                      </a:r>
                      <a:r>
                        <a:rPr lang="en-US" sz="1600" dirty="0">
                          <a:effectLst/>
                        </a:rPr>
                        <a:t>,</a:t>
                      </a:r>
                      <a:r>
                        <a:rPr lang="en-US" sz="1600" spc="-10" dirty="0">
                          <a:effectLst/>
                        </a:rPr>
                        <a:t> </a:t>
                      </a:r>
                      <a:r>
                        <a:rPr lang="en-US" sz="1600" dirty="0">
                          <a:effectLst/>
                        </a:rPr>
                        <a:t>p</a:t>
                      </a:r>
                      <a:r>
                        <a:rPr lang="en-US" sz="1600" spc="-5" dirty="0">
                          <a:effectLst/>
                        </a:rPr>
                        <a:t>ers</a:t>
                      </a:r>
                      <a:r>
                        <a:rPr lang="en-US" sz="1600" dirty="0">
                          <a:effectLst/>
                        </a:rPr>
                        <a:t>i</a:t>
                      </a:r>
                      <a:r>
                        <a:rPr lang="en-US" sz="1600" spc="-5" dirty="0">
                          <a:effectLst/>
                        </a:rPr>
                        <a:t>s</a:t>
                      </a:r>
                      <a:r>
                        <a:rPr lang="en-US" sz="1600" dirty="0">
                          <a:effectLst/>
                        </a:rPr>
                        <a:t>t</a:t>
                      </a:r>
                      <a:r>
                        <a:rPr lang="en-US" sz="1600" spc="-5" dirty="0">
                          <a:effectLst/>
                        </a:rPr>
                        <a:t>e</a:t>
                      </a:r>
                      <a:r>
                        <a:rPr lang="en-US" sz="1600" spc="5" dirty="0">
                          <a:effectLst/>
                        </a:rPr>
                        <a:t>n</a:t>
                      </a:r>
                      <a:r>
                        <a:rPr lang="en-US" sz="1600" dirty="0">
                          <a:effectLst/>
                        </a:rPr>
                        <a:t>t,</a:t>
                      </a:r>
                      <a:r>
                        <a:rPr lang="en-US" sz="1600" spc="-30" dirty="0">
                          <a:effectLst/>
                        </a:rPr>
                        <a:t> </a:t>
                      </a:r>
                      <a:r>
                        <a:rPr lang="en-US" sz="1600" u="sng" spc="5" dirty="0">
                          <a:effectLst/>
                          <a:uFill>
                            <a:solidFill>
                              <a:srgbClr val="4D5256"/>
                            </a:solidFill>
                          </a:uFill>
                        </a:rPr>
                        <a:t>or</a:t>
                      </a:r>
                      <a:r>
                        <a:rPr lang="en-US" sz="1600" spc="5" dirty="0">
                          <a:effectLst/>
                        </a:rPr>
                        <a:t> </a:t>
                      </a:r>
                      <a:r>
                        <a:rPr lang="en-US" sz="1600" dirty="0">
                          <a:effectLst/>
                        </a:rPr>
                        <a:t>p</a:t>
                      </a:r>
                      <a:r>
                        <a:rPr lang="en-US" sz="1600" spc="-5" dirty="0">
                          <a:effectLst/>
                        </a:rPr>
                        <a:t>er</a:t>
                      </a:r>
                      <a:r>
                        <a:rPr lang="en-US" sz="1600" dirty="0">
                          <a:effectLst/>
                        </a:rPr>
                        <a:t>va</a:t>
                      </a:r>
                      <a:r>
                        <a:rPr lang="en-US" sz="1600" spc="-5" dirty="0">
                          <a:effectLst/>
                        </a:rPr>
                        <a:t>s</a:t>
                      </a:r>
                      <a:r>
                        <a:rPr lang="en-US" sz="1600" dirty="0">
                          <a:effectLst/>
                        </a:rPr>
                        <a:t>iv</a:t>
                      </a:r>
                      <a:r>
                        <a:rPr lang="en-US" sz="1600" spc="-5" dirty="0">
                          <a:effectLst/>
                        </a:rPr>
                        <a:t>e</a:t>
                      </a:r>
                      <a:r>
                        <a:rPr lang="en-US" sz="1600" dirty="0">
                          <a:effectLst/>
                        </a:rPr>
                        <a:t>”</a:t>
                      </a:r>
                      <a:endParaRPr lang="en-US" sz="1000" dirty="0">
                        <a:effectLst/>
                        <a:latin typeface="Times New Roman" panose="02020603050405020304" pitchFamily="18" charset="0"/>
                        <a:ea typeface="Times New Roman" panose="02020603050405020304" pitchFamily="18" charset="0"/>
                      </a:endParaRPr>
                    </a:p>
                  </a:txBody>
                  <a:tcPr marL="0" marR="0" marT="0" marB="0" anchor="ctr">
                    <a:solidFill>
                      <a:srgbClr val="1547A2"/>
                    </a:solidFill>
                  </a:tcPr>
                </a:tc>
                <a:tc>
                  <a:txBody>
                    <a:bodyPr/>
                    <a:lstStyle/>
                    <a:p>
                      <a:pPr marL="85090" marR="753110">
                        <a:lnSpc>
                          <a:spcPct val="105000"/>
                        </a:lnSpc>
                        <a:spcBef>
                          <a:spcPts val="390"/>
                        </a:spcBef>
                        <a:spcAft>
                          <a:spcPts val="0"/>
                        </a:spcAft>
                      </a:pPr>
                      <a:r>
                        <a:rPr lang="en-US" sz="1600" dirty="0">
                          <a:effectLst/>
                        </a:rPr>
                        <a:t>C</a:t>
                      </a:r>
                      <a:r>
                        <a:rPr lang="en-US" sz="1600" spc="5" dirty="0">
                          <a:effectLst/>
                        </a:rPr>
                        <a:t>on</a:t>
                      </a:r>
                      <a:r>
                        <a:rPr lang="en-US" sz="1600" dirty="0">
                          <a:effectLst/>
                        </a:rPr>
                        <a:t>du</a:t>
                      </a:r>
                      <a:r>
                        <a:rPr lang="en-US" sz="1600" spc="5" dirty="0">
                          <a:effectLst/>
                        </a:rPr>
                        <a:t>c</a:t>
                      </a:r>
                      <a:r>
                        <a:rPr lang="en-US" sz="1600" dirty="0">
                          <a:effectLst/>
                        </a:rPr>
                        <a:t>t</a:t>
                      </a:r>
                      <a:r>
                        <a:rPr lang="en-US" sz="1600" spc="-75" dirty="0">
                          <a:effectLst/>
                        </a:rPr>
                        <a:t> </a:t>
                      </a:r>
                      <a:r>
                        <a:rPr lang="en-US" sz="1600" dirty="0">
                          <a:effectLst/>
                        </a:rPr>
                        <a:t>=</a:t>
                      </a:r>
                      <a:r>
                        <a:rPr lang="en-US" sz="1600" spc="-5" dirty="0">
                          <a:effectLst/>
                        </a:rPr>
                        <a:t> </a:t>
                      </a:r>
                      <a:r>
                        <a:rPr lang="en-US" sz="1600" spc="5" dirty="0">
                          <a:effectLst/>
                        </a:rPr>
                        <a:t>“</a:t>
                      </a:r>
                      <a:r>
                        <a:rPr lang="en-US" sz="1600" spc="-5" dirty="0">
                          <a:effectLst/>
                        </a:rPr>
                        <a:t>s</a:t>
                      </a:r>
                      <a:r>
                        <a:rPr lang="en-US" sz="1600" dirty="0">
                          <a:effectLst/>
                        </a:rPr>
                        <a:t>o</a:t>
                      </a:r>
                      <a:r>
                        <a:rPr lang="en-US" sz="1600" spc="-5" dirty="0">
                          <a:effectLst/>
                        </a:rPr>
                        <a:t> se</a:t>
                      </a:r>
                      <a:r>
                        <a:rPr lang="en-US" sz="1600" dirty="0">
                          <a:effectLst/>
                        </a:rPr>
                        <a:t>v</a:t>
                      </a:r>
                      <a:r>
                        <a:rPr lang="en-US" sz="1600" spc="-5" dirty="0">
                          <a:effectLst/>
                        </a:rPr>
                        <a:t>ere</a:t>
                      </a:r>
                      <a:r>
                        <a:rPr lang="en-US" sz="1600" dirty="0">
                          <a:effectLst/>
                        </a:rPr>
                        <a:t>,</a:t>
                      </a:r>
                      <a:r>
                        <a:rPr lang="en-US" sz="1600" spc="-10" dirty="0">
                          <a:effectLst/>
                        </a:rPr>
                        <a:t> </a:t>
                      </a:r>
                      <a:r>
                        <a:rPr lang="en-US" sz="1600" dirty="0">
                          <a:effectLst/>
                        </a:rPr>
                        <a:t>p</a:t>
                      </a:r>
                      <a:r>
                        <a:rPr lang="en-US" sz="1600" spc="-5" dirty="0">
                          <a:effectLst/>
                        </a:rPr>
                        <a:t>er</a:t>
                      </a:r>
                      <a:r>
                        <a:rPr lang="en-US" sz="1600" dirty="0">
                          <a:effectLst/>
                        </a:rPr>
                        <a:t>va</a:t>
                      </a:r>
                      <a:r>
                        <a:rPr lang="en-US" sz="1600" spc="-5" dirty="0">
                          <a:effectLst/>
                        </a:rPr>
                        <a:t>s</a:t>
                      </a:r>
                      <a:r>
                        <a:rPr lang="en-US" sz="1600" dirty="0">
                          <a:effectLst/>
                        </a:rPr>
                        <a:t>iv</a:t>
                      </a:r>
                      <a:r>
                        <a:rPr lang="en-US" sz="1600" spc="-5" dirty="0">
                          <a:effectLst/>
                        </a:rPr>
                        <a:t>e</a:t>
                      </a:r>
                      <a:r>
                        <a:rPr lang="en-US" sz="1600" dirty="0">
                          <a:effectLst/>
                        </a:rPr>
                        <a:t>,</a:t>
                      </a:r>
                      <a:r>
                        <a:rPr lang="en-US" sz="1600" spc="5" dirty="0">
                          <a:effectLst/>
                        </a:rPr>
                        <a:t> </a:t>
                      </a:r>
                      <a:r>
                        <a:rPr lang="en-US" sz="1600" u="sng" dirty="0">
                          <a:effectLst/>
                          <a:uFill>
                            <a:solidFill>
                              <a:srgbClr val="4D5256"/>
                            </a:solidFill>
                          </a:uFill>
                        </a:rPr>
                        <a:t>a</a:t>
                      </a:r>
                      <a:r>
                        <a:rPr lang="en-US" sz="1600" u="sng" spc="5" dirty="0">
                          <a:effectLst/>
                          <a:uFill>
                            <a:solidFill>
                              <a:srgbClr val="4D5256"/>
                            </a:solidFill>
                          </a:uFill>
                        </a:rPr>
                        <a:t>n</a:t>
                      </a:r>
                      <a:r>
                        <a:rPr lang="en-US" sz="1600" u="sng" dirty="0">
                          <a:effectLst/>
                          <a:uFill>
                            <a:solidFill>
                              <a:srgbClr val="4D5256"/>
                            </a:solidFill>
                          </a:uFill>
                        </a:rPr>
                        <a:t>d</a:t>
                      </a:r>
                      <a:r>
                        <a:rPr lang="en-US" sz="1600" dirty="0">
                          <a:effectLst/>
                        </a:rPr>
                        <a:t> </a:t>
                      </a:r>
                      <a:r>
                        <a:rPr lang="en-US" sz="1600" spc="5" dirty="0">
                          <a:effectLst/>
                        </a:rPr>
                        <a:t>o</a:t>
                      </a:r>
                      <a:r>
                        <a:rPr lang="en-US" sz="1600" spc="-5" dirty="0">
                          <a:effectLst/>
                        </a:rPr>
                        <a:t>b</a:t>
                      </a:r>
                      <a:r>
                        <a:rPr lang="en-US" sz="1600" dirty="0">
                          <a:effectLst/>
                        </a:rPr>
                        <a:t>j</a:t>
                      </a:r>
                      <a:r>
                        <a:rPr lang="en-US" sz="1600" spc="-5" dirty="0">
                          <a:effectLst/>
                        </a:rPr>
                        <a:t>ec</a:t>
                      </a:r>
                      <a:r>
                        <a:rPr lang="en-US" sz="1600" dirty="0">
                          <a:effectLst/>
                        </a:rPr>
                        <a:t>tiv</a:t>
                      </a:r>
                      <a:r>
                        <a:rPr lang="en-US" sz="1600" spc="-5" dirty="0">
                          <a:effectLst/>
                        </a:rPr>
                        <a:t>e</a:t>
                      </a:r>
                      <a:r>
                        <a:rPr lang="en-US" sz="1600" dirty="0">
                          <a:effectLst/>
                        </a:rPr>
                        <a:t>ly</a:t>
                      </a:r>
                      <a:r>
                        <a:rPr lang="en-US" sz="1600" spc="-10" dirty="0">
                          <a:effectLst/>
                        </a:rPr>
                        <a:t> </a:t>
                      </a:r>
                      <a:r>
                        <a:rPr lang="en-US" sz="1600" spc="5" dirty="0">
                          <a:effectLst/>
                        </a:rPr>
                        <a:t>o</a:t>
                      </a:r>
                      <a:r>
                        <a:rPr lang="en-US" sz="1600" spc="-5" dirty="0">
                          <a:effectLst/>
                        </a:rPr>
                        <a:t>ffe</a:t>
                      </a:r>
                      <a:r>
                        <a:rPr lang="en-US" sz="1600" spc="5" dirty="0">
                          <a:effectLst/>
                        </a:rPr>
                        <a:t>n</a:t>
                      </a:r>
                      <a:r>
                        <a:rPr lang="en-US" sz="1600" spc="-5" dirty="0">
                          <a:effectLst/>
                        </a:rPr>
                        <a:t>s</a:t>
                      </a:r>
                      <a:r>
                        <a:rPr lang="en-US" sz="1600" dirty="0">
                          <a:effectLst/>
                        </a:rPr>
                        <a:t>iv</a:t>
                      </a:r>
                      <a:r>
                        <a:rPr lang="en-US" sz="1600" spc="-5" dirty="0">
                          <a:effectLst/>
                        </a:rPr>
                        <a:t>e”</a:t>
                      </a:r>
                      <a:endParaRPr lang="en-US" sz="1000" dirty="0">
                        <a:effectLst/>
                        <a:latin typeface="Times New Roman" panose="02020603050405020304" pitchFamily="18" charset="0"/>
                        <a:ea typeface="Times New Roman" panose="02020603050405020304" pitchFamily="18" charset="0"/>
                      </a:endParaRPr>
                    </a:p>
                  </a:txBody>
                  <a:tcPr marL="0" marR="0" marT="0" marB="0" anchor="ctr">
                    <a:solidFill>
                      <a:srgbClr val="1547A2"/>
                    </a:solidFill>
                  </a:tcPr>
                </a:tc>
                <a:extLst>
                  <a:ext uri="{0D108BD9-81ED-4DB2-BD59-A6C34878D82A}">
                    <a16:rowId xmlns:a16="http://schemas.microsoft.com/office/drawing/2014/main" val="1087810886"/>
                  </a:ext>
                </a:extLst>
              </a:tr>
              <a:tr h="1068705">
                <a:tc>
                  <a:txBody>
                    <a:bodyPr/>
                    <a:lstStyle/>
                    <a:p>
                      <a:pPr marL="85090" marR="149225">
                        <a:lnSpc>
                          <a:spcPct val="105000"/>
                        </a:lnSpc>
                        <a:spcBef>
                          <a:spcPts val="390"/>
                        </a:spcBef>
                        <a:spcAft>
                          <a:spcPts val="0"/>
                        </a:spcAft>
                      </a:pPr>
                      <a:r>
                        <a:rPr lang="en-US" sz="1600" spc="5" dirty="0">
                          <a:effectLst/>
                        </a:rPr>
                        <a:t>Knowl</a:t>
                      </a:r>
                      <a:r>
                        <a:rPr lang="en-US" sz="1600" dirty="0">
                          <a:effectLst/>
                        </a:rPr>
                        <a:t>ed</a:t>
                      </a:r>
                      <a:r>
                        <a:rPr lang="en-US" sz="1600" spc="5" dirty="0">
                          <a:effectLst/>
                        </a:rPr>
                        <a:t>g</a:t>
                      </a:r>
                      <a:r>
                        <a:rPr lang="en-US" sz="1600" dirty="0">
                          <a:effectLst/>
                        </a:rPr>
                        <a:t>e</a:t>
                      </a:r>
                      <a:r>
                        <a:rPr lang="en-US" sz="1600" spc="-100" dirty="0">
                          <a:effectLst/>
                        </a:rPr>
                        <a:t> </a:t>
                      </a:r>
                      <a:r>
                        <a:rPr lang="en-US" sz="1600" dirty="0">
                          <a:effectLst/>
                        </a:rPr>
                        <a:t>=</a:t>
                      </a:r>
                      <a:r>
                        <a:rPr lang="en-US" sz="1600" spc="-5" dirty="0">
                          <a:effectLst/>
                        </a:rPr>
                        <a:t> Th</a:t>
                      </a:r>
                      <a:r>
                        <a:rPr lang="en-US" sz="1600" dirty="0">
                          <a:effectLst/>
                        </a:rPr>
                        <a:t>e</a:t>
                      </a:r>
                      <a:r>
                        <a:rPr lang="en-US" sz="1600" spc="-5" dirty="0">
                          <a:effectLst/>
                        </a:rPr>
                        <a:t> sch</a:t>
                      </a:r>
                      <a:r>
                        <a:rPr lang="en-US" sz="1600" spc="5" dirty="0">
                          <a:effectLst/>
                        </a:rPr>
                        <a:t>oo</a:t>
                      </a:r>
                      <a:r>
                        <a:rPr lang="en-US" sz="1600" dirty="0">
                          <a:effectLst/>
                        </a:rPr>
                        <a:t>l</a:t>
                      </a:r>
                      <a:r>
                        <a:rPr lang="en-US" sz="1600" spc="-25" dirty="0">
                          <a:effectLst/>
                        </a:rPr>
                        <a:t> </a:t>
                      </a:r>
                      <a:r>
                        <a:rPr lang="en-US" sz="1600" spc="-5" dirty="0">
                          <a:effectLst/>
                        </a:rPr>
                        <a:t>d</a:t>
                      </a:r>
                      <a:r>
                        <a:rPr lang="en-US" sz="1600" dirty="0">
                          <a:effectLst/>
                        </a:rPr>
                        <a:t>i</a:t>
                      </a:r>
                      <a:r>
                        <a:rPr lang="en-US" sz="1600" spc="-5" dirty="0">
                          <a:effectLst/>
                        </a:rPr>
                        <a:t>s</a:t>
                      </a:r>
                      <a:r>
                        <a:rPr lang="en-US" sz="1600" dirty="0">
                          <a:effectLst/>
                        </a:rPr>
                        <a:t>t</a:t>
                      </a:r>
                      <a:r>
                        <a:rPr lang="en-US" sz="1600" spc="-5" dirty="0">
                          <a:effectLst/>
                        </a:rPr>
                        <a:t>r</a:t>
                      </a:r>
                      <a:r>
                        <a:rPr lang="en-US" sz="1600" dirty="0">
                          <a:effectLst/>
                        </a:rPr>
                        <a:t>i</a:t>
                      </a:r>
                      <a:r>
                        <a:rPr lang="en-US" sz="1600" spc="-5" dirty="0">
                          <a:effectLst/>
                        </a:rPr>
                        <a:t>c</a:t>
                      </a:r>
                      <a:r>
                        <a:rPr lang="en-US" sz="1600" dirty="0">
                          <a:effectLst/>
                        </a:rPr>
                        <a:t>t</a:t>
                      </a:r>
                      <a:r>
                        <a:rPr lang="en-US" sz="1600" spc="-10" dirty="0">
                          <a:effectLst/>
                        </a:rPr>
                        <a:t> </a:t>
                      </a:r>
                      <a:r>
                        <a:rPr lang="en-US" sz="1600" spc="5" dirty="0">
                          <a:effectLst/>
                        </a:rPr>
                        <a:t>“</a:t>
                      </a:r>
                      <a:r>
                        <a:rPr lang="en-US" sz="1600" spc="-5" dirty="0">
                          <a:effectLst/>
                        </a:rPr>
                        <a:t>k</a:t>
                      </a:r>
                      <a:r>
                        <a:rPr lang="en-US" sz="1600" spc="5" dirty="0">
                          <a:effectLst/>
                        </a:rPr>
                        <a:t>no</a:t>
                      </a:r>
                      <a:r>
                        <a:rPr lang="en-US" sz="1600" dirty="0">
                          <a:effectLst/>
                        </a:rPr>
                        <a:t>ws</a:t>
                      </a:r>
                      <a:r>
                        <a:rPr lang="en-US" sz="1600" spc="-35" dirty="0">
                          <a:effectLst/>
                        </a:rPr>
                        <a:t> </a:t>
                      </a:r>
                      <a:r>
                        <a:rPr lang="en-US" sz="1600" spc="5" dirty="0">
                          <a:effectLst/>
                        </a:rPr>
                        <a:t>o</a:t>
                      </a:r>
                      <a:r>
                        <a:rPr lang="en-US" sz="1600" dirty="0">
                          <a:effectLst/>
                        </a:rPr>
                        <a:t>r </a:t>
                      </a:r>
                      <a:r>
                        <a:rPr lang="en-US" sz="1600" spc="-5" dirty="0">
                          <a:effectLst/>
                        </a:rPr>
                        <a:t>re</a:t>
                      </a:r>
                      <a:r>
                        <a:rPr lang="en-US" sz="1600" dirty="0">
                          <a:effectLst/>
                        </a:rPr>
                        <a:t>a</a:t>
                      </a:r>
                      <a:r>
                        <a:rPr lang="en-US" sz="1600" spc="-5" dirty="0">
                          <a:effectLst/>
                        </a:rPr>
                        <a:t>s</a:t>
                      </a:r>
                      <a:r>
                        <a:rPr lang="en-US" sz="1600" spc="5" dirty="0">
                          <a:effectLst/>
                        </a:rPr>
                        <a:t>on</a:t>
                      </a:r>
                      <a:r>
                        <a:rPr lang="en-US" sz="1600" dirty="0">
                          <a:effectLst/>
                        </a:rPr>
                        <a:t>a</a:t>
                      </a:r>
                      <a:r>
                        <a:rPr lang="en-US" sz="1600" spc="-5" dirty="0">
                          <a:effectLst/>
                        </a:rPr>
                        <a:t>b</a:t>
                      </a:r>
                      <a:r>
                        <a:rPr lang="en-US" sz="1600" dirty="0">
                          <a:effectLst/>
                        </a:rPr>
                        <a:t>ly</a:t>
                      </a:r>
                      <a:r>
                        <a:rPr lang="en-US" sz="1600" spc="-20" dirty="0">
                          <a:effectLst/>
                        </a:rPr>
                        <a:t> </a:t>
                      </a:r>
                      <a:r>
                        <a:rPr lang="en-US" sz="1600" spc="-5" dirty="0">
                          <a:effectLst/>
                        </a:rPr>
                        <a:t>sh</a:t>
                      </a:r>
                      <a:r>
                        <a:rPr lang="en-US" sz="1600" spc="5" dirty="0">
                          <a:effectLst/>
                        </a:rPr>
                        <a:t>ou</a:t>
                      </a:r>
                      <a:r>
                        <a:rPr lang="en-US" sz="1600" dirty="0">
                          <a:effectLst/>
                        </a:rPr>
                        <a:t>ld</a:t>
                      </a:r>
                      <a:r>
                        <a:rPr lang="en-US" sz="1600" spc="-20" dirty="0">
                          <a:effectLst/>
                        </a:rPr>
                        <a:t> </a:t>
                      </a:r>
                      <a:r>
                        <a:rPr lang="en-US" sz="1600" spc="-5" dirty="0">
                          <a:effectLst/>
                        </a:rPr>
                        <a:t>k</a:t>
                      </a:r>
                      <a:r>
                        <a:rPr lang="en-US" sz="1600" spc="5" dirty="0">
                          <a:effectLst/>
                        </a:rPr>
                        <a:t>no</a:t>
                      </a:r>
                      <a:r>
                        <a:rPr lang="en-US" sz="1600" dirty="0">
                          <a:effectLst/>
                        </a:rPr>
                        <a:t>w”</a:t>
                      </a:r>
                      <a:r>
                        <a:rPr lang="en-US" sz="1600" spc="-15" dirty="0">
                          <a:effectLst/>
                        </a:rPr>
                        <a:t> </a:t>
                      </a:r>
                      <a:r>
                        <a:rPr lang="en-US" sz="1600" spc="5" dirty="0">
                          <a:effectLst/>
                        </a:rPr>
                        <a:t>o</a:t>
                      </a:r>
                      <a:r>
                        <a:rPr lang="en-US" sz="1600" dirty="0">
                          <a:effectLst/>
                        </a:rPr>
                        <a:t>f</a:t>
                      </a:r>
                      <a:r>
                        <a:rPr lang="en-US" sz="1600" spc="-10" dirty="0">
                          <a:effectLst/>
                        </a:rPr>
                        <a:t> </a:t>
                      </a:r>
                      <a:r>
                        <a:rPr lang="en-US" sz="1600" dirty="0">
                          <a:effectLst/>
                        </a:rPr>
                        <a:t>t</a:t>
                      </a:r>
                      <a:r>
                        <a:rPr lang="en-US" sz="1600" spc="-5" dirty="0">
                          <a:effectLst/>
                        </a:rPr>
                        <a:t>h</a:t>
                      </a:r>
                      <a:r>
                        <a:rPr lang="en-US" sz="1600" dirty="0">
                          <a:effectLst/>
                        </a:rPr>
                        <a:t>e</a:t>
                      </a:r>
                      <a:r>
                        <a:rPr lang="en-US" sz="1600" spc="-20" dirty="0">
                          <a:effectLst/>
                        </a:rPr>
                        <a:t> </a:t>
                      </a:r>
                      <a:r>
                        <a:rPr lang="en-US" sz="1600" spc="-5" dirty="0">
                          <a:effectLst/>
                        </a:rPr>
                        <a:t>c</a:t>
                      </a:r>
                      <a:r>
                        <a:rPr lang="en-US" sz="1600" spc="5" dirty="0">
                          <a:effectLst/>
                        </a:rPr>
                        <a:t>on</a:t>
                      </a:r>
                      <a:r>
                        <a:rPr lang="en-US" sz="1600" spc="-5" dirty="0">
                          <a:effectLst/>
                        </a:rPr>
                        <a:t>d</a:t>
                      </a:r>
                      <a:r>
                        <a:rPr lang="en-US" sz="1600" spc="5" dirty="0">
                          <a:effectLst/>
                        </a:rPr>
                        <a:t>u</a:t>
                      </a:r>
                      <a:r>
                        <a:rPr lang="en-US" sz="1600" spc="-5" dirty="0">
                          <a:effectLst/>
                        </a:rPr>
                        <a:t>ct</a:t>
                      </a:r>
                      <a:endParaRPr lang="en-US" sz="1000" dirty="0">
                        <a:effectLst/>
                        <a:latin typeface="Times New Roman" panose="02020603050405020304" pitchFamily="18" charset="0"/>
                        <a:ea typeface="Times New Roman" panose="02020603050405020304" pitchFamily="18" charset="0"/>
                      </a:endParaRPr>
                    </a:p>
                  </a:txBody>
                  <a:tcPr marL="0" marR="0" marT="0" marB="0" anchor="ctr">
                    <a:solidFill>
                      <a:srgbClr val="1547A2"/>
                    </a:solidFill>
                  </a:tcPr>
                </a:tc>
                <a:tc>
                  <a:txBody>
                    <a:bodyPr/>
                    <a:lstStyle/>
                    <a:p>
                      <a:pPr marL="85090" marR="0">
                        <a:spcBef>
                          <a:spcPts val="390"/>
                        </a:spcBef>
                        <a:spcAft>
                          <a:spcPts val="0"/>
                        </a:spcAft>
                      </a:pPr>
                      <a:r>
                        <a:rPr lang="en-US" sz="1600" spc="5" dirty="0">
                          <a:effectLst/>
                        </a:rPr>
                        <a:t>Knowl</a:t>
                      </a:r>
                      <a:r>
                        <a:rPr lang="en-US" sz="1600" dirty="0">
                          <a:effectLst/>
                        </a:rPr>
                        <a:t>ed</a:t>
                      </a:r>
                      <a:r>
                        <a:rPr lang="en-US" sz="1600" spc="5" dirty="0">
                          <a:effectLst/>
                        </a:rPr>
                        <a:t>g</a:t>
                      </a:r>
                      <a:r>
                        <a:rPr lang="en-US" sz="1600" dirty="0">
                          <a:effectLst/>
                        </a:rPr>
                        <a:t>e</a:t>
                      </a:r>
                      <a:r>
                        <a:rPr lang="en-US" sz="1600" spc="285" dirty="0">
                          <a:effectLst/>
                        </a:rPr>
                        <a:t> </a:t>
                      </a:r>
                      <a:r>
                        <a:rPr lang="en-US" sz="1600" dirty="0">
                          <a:effectLst/>
                        </a:rPr>
                        <a:t>=</a:t>
                      </a:r>
                      <a:r>
                        <a:rPr lang="en-US" sz="1600" spc="-5" dirty="0">
                          <a:effectLst/>
                        </a:rPr>
                        <a:t> Th</a:t>
                      </a:r>
                      <a:r>
                        <a:rPr lang="en-US" sz="1600" dirty="0">
                          <a:effectLst/>
                        </a:rPr>
                        <a:t>e</a:t>
                      </a:r>
                      <a:r>
                        <a:rPr lang="en-US" sz="1600" spc="-5" dirty="0">
                          <a:effectLst/>
                        </a:rPr>
                        <a:t> sch</a:t>
                      </a:r>
                      <a:r>
                        <a:rPr lang="en-US" sz="1600" spc="5" dirty="0">
                          <a:effectLst/>
                        </a:rPr>
                        <a:t>oo</a:t>
                      </a:r>
                      <a:r>
                        <a:rPr lang="en-US" sz="1600" dirty="0">
                          <a:effectLst/>
                        </a:rPr>
                        <a:t>l</a:t>
                      </a:r>
                      <a:r>
                        <a:rPr lang="en-US" sz="1600" spc="-10" dirty="0">
                          <a:effectLst/>
                        </a:rPr>
                        <a:t> </a:t>
                      </a:r>
                      <a:r>
                        <a:rPr lang="en-US" sz="1600" spc="-5" dirty="0">
                          <a:effectLst/>
                        </a:rPr>
                        <a:t>d</a:t>
                      </a:r>
                      <a:r>
                        <a:rPr lang="en-US" sz="1600" dirty="0">
                          <a:effectLst/>
                        </a:rPr>
                        <a:t>i</a:t>
                      </a:r>
                      <a:r>
                        <a:rPr lang="en-US" sz="1600" spc="-5" dirty="0">
                          <a:effectLst/>
                        </a:rPr>
                        <a:t>s</a:t>
                      </a:r>
                      <a:r>
                        <a:rPr lang="en-US" sz="1600" dirty="0">
                          <a:effectLst/>
                        </a:rPr>
                        <a:t>t</a:t>
                      </a:r>
                      <a:r>
                        <a:rPr lang="en-US" sz="1600" spc="-5" dirty="0">
                          <a:effectLst/>
                        </a:rPr>
                        <a:t>r</a:t>
                      </a:r>
                      <a:r>
                        <a:rPr lang="en-US" sz="1600" dirty="0">
                          <a:effectLst/>
                        </a:rPr>
                        <a:t>i</a:t>
                      </a:r>
                      <a:r>
                        <a:rPr lang="en-US" sz="1600" spc="-5" dirty="0">
                          <a:effectLst/>
                        </a:rPr>
                        <a:t>c</a:t>
                      </a:r>
                      <a:r>
                        <a:rPr lang="en-US" sz="1600" dirty="0">
                          <a:effectLst/>
                        </a:rPr>
                        <a:t>t</a:t>
                      </a:r>
                      <a:r>
                        <a:rPr lang="en-US" sz="1600" spc="-10" dirty="0">
                          <a:effectLst/>
                        </a:rPr>
                        <a:t> </a:t>
                      </a:r>
                      <a:r>
                        <a:rPr lang="en-US" sz="1600" spc="-5" dirty="0">
                          <a:effectLst/>
                        </a:rPr>
                        <a:t>h</a:t>
                      </a:r>
                      <a:r>
                        <a:rPr lang="en-US" sz="1600" dirty="0">
                          <a:effectLst/>
                        </a:rPr>
                        <a:t>as</a:t>
                      </a:r>
                      <a:endParaRPr lang="en-US" sz="1000" dirty="0">
                        <a:effectLst/>
                      </a:endParaRPr>
                    </a:p>
                    <a:p>
                      <a:pPr marL="85090" marR="0">
                        <a:spcBef>
                          <a:spcPts val="100"/>
                        </a:spcBef>
                        <a:spcAft>
                          <a:spcPts val="0"/>
                        </a:spcAft>
                      </a:pPr>
                      <a:r>
                        <a:rPr lang="en-US" sz="1600" spc="5" dirty="0">
                          <a:effectLst/>
                        </a:rPr>
                        <a:t>“</a:t>
                      </a:r>
                      <a:r>
                        <a:rPr lang="en-US" sz="1600" dirty="0">
                          <a:effectLst/>
                        </a:rPr>
                        <a:t>a</a:t>
                      </a:r>
                      <a:r>
                        <a:rPr lang="en-US" sz="1600" spc="-5" dirty="0">
                          <a:effectLst/>
                        </a:rPr>
                        <a:t>c</a:t>
                      </a:r>
                      <a:r>
                        <a:rPr lang="en-US" sz="1600" dirty="0">
                          <a:effectLst/>
                        </a:rPr>
                        <a:t>t</a:t>
                      </a:r>
                      <a:r>
                        <a:rPr lang="en-US" sz="1600" spc="5" dirty="0">
                          <a:effectLst/>
                        </a:rPr>
                        <a:t>u</a:t>
                      </a:r>
                      <a:r>
                        <a:rPr lang="en-US" sz="1600" dirty="0">
                          <a:effectLst/>
                        </a:rPr>
                        <a:t>al</a:t>
                      </a:r>
                      <a:r>
                        <a:rPr lang="en-US" sz="1600" spc="-15" dirty="0">
                          <a:effectLst/>
                        </a:rPr>
                        <a:t> </a:t>
                      </a:r>
                      <a:r>
                        <a:rPr lang="en-US" sz="1600" spc="-5" dirty="0">
                          <a:effectLst/>
                        </a:rPr>
                        <a:t>k</a:t>
                      </a:r>
                      <a:r>
                        <a:rPr lang="en-US" sz="1600" spc="5" dirty="0">
                          <a:effectLst/>
                        </a:rPr>
                        <a:t>no</a:t>
                      </a:r>
                      <a:r>
                        <a:rPr lang="en-US" sz="1600" dirty="0">
                          <a:effectLst/>
                        </a:rPr>
                        <a:t>wl</a:t>
                      </a:r>
                      <a:r>
                        <a:rPr lang="en-US" sz="1600" spc="-5" dirty="0">
                          <a:effectLst/>
                        </a:rPr>
                        <a:t>ed</a:t>
                      </a:r>
                      <a:r>
                        <a:rPr lang="en-US" sz="1600" spc="5" dirty="0">
                          <a:effectLst/>
                        </a:rPr>
                        <a:t>g</a:t>
                      </a:r>
                      <a:r>
                        <a:rPr lang="en-US" sz="1600" spc="-5" dirty="0">
                          <a:effectLst/>
                        </a:rPr>
                        <a:t>e</a:t>
                      </a:r>
                      <a:r>
                        <a:rPr lang="en-US" sz="1600" dirty="0">
                          <a:effectLst/>
                        </a:rPr>
                        <a:t>”</a:t>
                      </a:r>
                      <a:r>
                        <a:rPr lang="en-US" sz="1600" spc="-30" dirty="0">
                          <a:effectLst/>
                        </a:rPr>
                        <a:t> </a:t>
                      </a:r>
                      <a:r>
                        <a:rPr lang="en-US" sz="1600" spc="5" dirty="0">
                          <a:effectLst/>
                        </a:rPr>
                        <a:t>o</a:t>
                      </a:r>
                      <a:r>
                        <a:rPr lang="en-US" sz="1600" dirty="0">
                          <a:effectLst/>
                        </a:rPr>
                        <a:t>f</a:t>
                      </a:r>
                      <a:r>
                        <a:rPr lang="en-US" sz="1600" spc="-10" dirty="0">
                          <a:effectLst/>
                        </a:rPr>
                        <a:t> </a:t>
                      </a:r>
                      <a:r>
                        <a:rPr lang="en-US" sz="1600" dirty="0">
                          <a:effectLst/>
                        </a:rPr>
                        <a:t>t</a:t>
                      </a:r>
                      <a:r>
                        <a:rPr lang="en-US" sz="1600" spc="-5" dirty="0">
                          <a:effectLst/>
                        </a:rPr>
                        <a:t>h</a:t>
                      </a:r>
                      <a:r>
                        <a:rPr lang="en-US" sz="1600" dirty="0">
                          <a:effectLst/>
                        </a:rPr>
                        <a:t>e</a:t>
                      </a:r>
                      <a:r>
                        <a:rPr lang="en-US" sz="1600" spc="-20" dirty="0">
                          <a:effectLst/>
                        </a:rPr>
                        <a:t> </a:t>
                      </a:r>
                      <a:r>
                        <a:rPr lang="en-US" sz="1600" spc="-5" dirty="0">
                          <a:effectLst/>
                        </a:rPr>
                        <a:t>c</a:t>
                      </a:r>
                      <a:r>
                        <a:rPr lang="en-US" sz="1600" spc="5" dirty="0">
                          <a:effectLst/>
                        </a:rPr>
                        <a:t>on</a:t>
                      </a:r>
                      <a:r>
                        <a:rPr lang="en-US" sz="1600" spc="-5" dirty="0">
                          <a:effectLst/>
                        </a:rPr>
                        <a:t>d</a:t>
                      </a:r>
                      <a:r>
                        <a:rPr lang="en-US" sz="1600" spc="5" dirty="0">
                          <a:effectLst/>
                        </a:rPr>
                        <a:t>u</a:t>
                      </a:r>
                      <a:r>
                        <a:rPr lang="en-US" sz="1600" spc="-5" dirty="0">
                          <a:effectLst/>
                        </a:rPr>
                        <a:t>ct</a:t>
                      </a:r>
                      <a:endParaRPr lang="en-US" sz="1000" dirty="0">
                        <a:effectLst/>
                        <a:latin typeface="Times New Roman" panose="02020603050405020304" pitchFamily="18" charset="0"/>
                        <a:ea typeface="Times New Roman" panose="02020603050405020304" pitchFamily="18" charset="0"/>
                      </a:endParaRPr>
                    </a:p>
                  </a:txBody>
                  <a:tcPr marL="0" marR="0" marT="0" marB="0" anchor="ctr">
                    <a:solidFill>
                      <a:srgbClr val="1547A2"/>
                    </a:solidFill>
                  </a:tcPr>
                </a:tc>
                <a:extLst>
                  <a:ext uri="{0D108BD9-81ED-4DB2-BD59-A6C34878D82A}">
                    <a16:rowId xmlns:a16="http://schemas.microsoft.com/office/drawing/2014/main" val="949604647"/>
                  </a:ext>
                </a:extLst>
              </a:tr>
            </a:tbl>
          </a:graphicData>
        </a:graphic>
      </p:graphicFrame>
    </p:spTree>
    <p:extLst>
      <p:ext uri="{BB962C8B-B14F-4D97-AF65-F5344CB8AC3E}">
        <p14:creationId xmlns:p14="http://schemas.microsoft.com/office/powerpoint/2010/main" val="1798314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7F3837-17A2-4928-A720-AAC6B1149C7D}"/>
              </a:ext>
            </a:extLst>
          </p:cNvPr>
          <p:cNvSpPr>
            <a:spLocks noGrp="1"/>
          </p:cNvSpPr>
          <p:nvPr>
            <p:ph type="title"/>
          </p:nvPr>
        </p:nvSpPr>
        <p:spPr>
          <a:xfrm>
            <a:off x="608092" y="274638"/>
            <a:ext cx="10945654" cy="1554162"/>
          </a:xfrm>
        </p:spPr>
        <p:txBody>
          <a:bodyPr>
            <a:normAutofit/>
          </a:bodyPr>
          <a:lstStyle/>
          <a:p>
            <a:r>
              <a:rPr lang="en-US" dirty="0"/>
              <a:t>Title IX Grievance Process upon </a:t>
            </a:r>
            <a:br>
              <a:rPr lang="en-US" dirty="0"/>
            </a:br>
            <a:r>
              <a:rPr lang="en-US" dirty="0"/>
              <a:t>Filing of a Formal Complaint</a:t>
            </a:r>
          </a:p>
        </p:txBody>
      </p:sp>
      <p:sp>
        <p:nvSpPr>
          <p:cNvPr id="8" name="Content Placeholder 2">
            <a:extLst>
              <a:ext uri="{FF2B5EF4-FFF2-40B4-BE49-F238E27FC236}">
                <a16:creationId xmlns:a16="http://schemas.microsoft.com/office/drawing/2014/main" id="{7714E81D-0320-47AF-9586-7F93C5ABF844}"/>
              </a:ext>
            </a:extLst>
          </p:cNvPr>
          <p:cNvSpPr>
            <a:spLocks noGrp="1"/>
          </p:cNvSpPr>
          <p:nvPr>
            <p:ph idx="1"/>
          </p:nvPr>
        </p:nvSpPr>
        <p:spPr>
          <a:xfrm>
            <a:off x="213519" y="1828800"/>
            <a:ext cx="11811000" cy="4495800"/>
          </a:xfrm>
        </p:spPr>
        <p:txBody>
          <a:bodyPr>
            <a:normAutofit fontScale="92500" lnSpcReduction="20000"/>
          </a:bodyPr>
          <a:lstStyle/>
          <a:p>
            <a:r>
              <a:rPr lang="en-US" sz="2400" dirty="0"/>
              <a:t>The district's grievance process will provide a prompt and equitable resolution of complaints and will: </a:t>
            </a:r>
          </a:p>
          <a:p>
            <a:pPr lvl="1">
              <a:buFont typeface="Arial" panose="020B0604020202020204" pitchFamily="34" charset="0"/>
              <a:buChar char="•"/>
            </a:pPr>
            <a:r>
              <a:rPr lang="en-US" sz="2400" dirty="0"/>
              <a:t>Treat complainants and respondents equitably by providing remedies to a complainant where a determination of responsibility for sexual harassment has been made against the respondent;</a:t>
            </a:r>
          </a:p>
          <a:p>
            <a:pPr lvl="1">
              <a:buFont typeface="Arial" panose="020B0604020202020204" pitchFamily="34" charset="0"/>
              <a:buChar char="•"/>
            </a:pPr>
            <a:r>
              <a:rPr lang="en-US" sz="2400" dirty="0"/>
              <a:t>Comply with Title IX regulations before imposing any disciplinary sanctions or other actions that are not supportive measures against a respondent; </a:t>
            </a:r>
          </a:p>
          <a:p>
            <a:pPr lvl="1">
              <a:buFont typeface="Arial" panose="020B0604020202020204" pitchFamily="34" charset="0"/>
              <a:buChar char="•"/>
            </a:pPr>
            <a:r>
              <a:rPr lang="en-US" sz="2400" dirty="0"/>
              <a:t>Not restrict the ability of either party to discuss the allegations or to gather and present relevant evidence.</a:t>
            </a:r>
          </a:p>
          <a:p>
            <a:pPr lvl="1">
              <a:buFont typeface="Arial" panose="020B0604020202020204" pitchFamily="34" charset="0"/>
              <a:buChar char="•"/>
            </a:pPr>
            <a:r>
              <a:rPr lang="en-US" sz="2400" dirty="0"/>
              <a:t>Provide equal opportunities for the parties to present witnesses and other inculpatory and exculpatory evidence.</a:t>
            </a:r>
          </a:p>
          <a:p>
            <a:pPr lvl="1">
              <a:buFont typeface="Arial" panose="020B0604020202020204" pitchFamily="34" charset="0"/>
              <a:buChar char="•"/>
            </a:pPr>
            <a:r>
              <a:rPr lang="en-US" sz="2400" dirty="0"/>
              <a:t>Require a decision-maker to objectively evaluate all relevant evidence, including both inculpatory and exculpatory evidence, and not make credibility determinations based on a person's status as a complainant, respondent or witness; </a:t>
            </a:r>
          </a:p>
          <a:p>
            <a:pPr marL="0" indent="0">
              <a:buNone/>
            </a:pPr>
            <a:endParaRPr lang="en-US" sz="2400" dirty="0"/>
          </a:p>
        </p:txBody>
      </p:sp>
    </p:spTree>
    <p:extLst>
      <p:ext uri="{BB962C8B-B14F-4D97-AF65-F5344CB8AC3E}">
        <p14:creationId xmlns:p14="http://schemas.microsoft.com/office/powerpoint/2010/main" val="4200278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7F3837-17A2-4928-A720-AAC6B1149C7D}"/>
              </a:ext>
            </a:extLst>
          </p:cNvPr>
          <p:cNvSpPr>
            <a:spLocks noGrp="1"/>
          </p:cNvSpPr>
          <p:nvPr>
            <p:ph type="title"/>
          </p:nvPr>
        </p:nvSpPr>
        <p:spPr>
          <a:xfrm>
            <a:off x="608092" y="274638"/>
            <a:ext cx="10945654" cy="1706562"/>
          </a:xfrm>
        </p:spPr>
        <p:txBody>
          <a:bodyPr>
            <a:normAutofit/>
          </a:bodyPr>
          <a:lstStyle/>
          <a:p>
            <a:r>
              <a:rPr lang="en-US" dirty="0"/>
              <a:t>Title IX Grievance Process upon </a:t>
            </a:r>
            <a:br>
              <a:rPr lang="en-US" dirty="0"/>
            </a:br>
            <a:r>
              <a:rPr lang="en-US" dirty="0"/>
              <a:t>Filing of a Formal Complaint (cont.)</a:t>
            </a:r>
          </a:p>
        </p:txBody>
      </p:sp>
      <p:sp>
        <p:nvSpPr>
          <p:cNvPr id="8" name="Content Placeholder 2">
            <a:extLst>
              <a:ext uri="{FF2B5EF4-FFF2-40B4-BE49-F238E27FC236}">
                <a16:creationId xmlns:a16="http://schemas.microsoft.com/office/drawing/2014/main" id="{7714E81D-0320-47AF-9586-7F93C5ABF844}"/>
              </a:ext>
            </a:extLst>
          </p:cNvPr>
          <p:cNvSpPr>
            <a:spLocks noGrp="1"/>
          </p:cNvSpPr>
          <p:nvPr>
            <p:ph idx="1"/>
          </p:nvPr>
        </p:nvSpPr>
        <p:spPr>
          <a:xfrm>
            <a:off x="327819" y="1828800"/>
            <a:ext cx="11506199" cy="4572000"/>
          </a:xfrm>
        </p:spPr>
        <p:txBody>
          <a:bodyPr>
            <a:noAutofit/>
          </a:bodyPr>
          <a:lstStyle/>
          <a:p>
            <a:r>
              <a:rPr lang="en-US" sz="1900" dirty="0"/>
              <a:t>Require that all Title IX coordinators, investigators, those responsible for facilitating informal resolution processes and decision-makers not have a conflict of interest or bias for or against complainants or respondents generally or an individual complainant or respondent;</a:t>
            </a:r>
          </a:p>
          <a:p>
            <a:r>
              <a:rPr lang="en-US" sz="1900" dirty="0"/>
              <a:t>Presume that the respondent is not responsible for the conduct until a determination of responsibility is made at the conclusion of the grievance process; </a:t>
            </a:r>
          </a:p>
          <a:p>
            <a:r>
              <a:rPr lang="en-US" sz="1900" dirty="0"/>
              <a:t>Not require, allow, rely upon or otherwise use questions or evidence that constitutes, or seeks disclosure of, information protected under a legally recognized privilege unless the person holding such privilege has waived the privilege.</a:t>
            </a:r>
          </a:p>
          <a:p>
            <a:r>
              <a:rPr lang="en-US" sz="1900" dirty="0"/>
              <a:t>Provide the parties with the same opportunities to have others present during any proceeding, including the opportunity to be accompanied to any related meetings by an advisor of their choice and do not limit the choice or presence of an advisor for either party in any meeting or proceeding.</a:t>
            </a:r>
          </a:p>
          <a:p>
            <a:pPr lvl="1">
              <a:buFont typeface="Arial" panose="020B0604020202020204" pitchFamily="34" charset="0"/>
              <a:buChar char="•"/>
            </a:pPr>
            <a:r>
              <a:rPr lang="en-US" sz="1900" dirty="0"/>
              <a:t>The district may establish restrictions regarding the extent to which the advisor may participate if restrictions apply equally to the parties.</a:t>
            </a:r>
          </a:p>
        </p:txBody>
      </p:sp>
    </p:spTree>
    <p:extLst>
      <p:ext uri="{BB962C8B-B14F-4D97-AF65-F5344CB8AC3E}">
        <p14:creationId xmlns:p14="http://schemas.microsoft.com/office/powerpoint/2010/main" val="1408676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7F3837-17A2-4928-A720-AAC6B1149C7D}"/>
              </a:ext>
            </a:extLst>
          </p:cNvPr>
          <p:cNvSpPr>
            <a:spLocks noGrp="1"/>
          </p:cNvSpPr>
          <p:nvPr>
            <p:ph type="title"/>
          </p:nvPr>
        </p:nvSpPr>
        <p:spPr>
          <a:xfrm>
            <a:off x="608092" y="274638"/>
            <a:ext cx="10945654" cy="1706562"/>
          </a:xfrm>
        </p:spPr>
        <p:txBody>
          <a:bodyPr>
            <a:normAutofit/>
          </a:bodyPr>
          <a:lstStyle/>
          <a:p>
            <a:r>
              <a:rPr lang="en-US" dirty="0"/>
              <a:t>Title IX Grievance Process upon </a:t>
            </a:r>
            <a:br>
              <a:rPr lang="en-US" dirty="0"/>
            </a:br>
            <a:r>
              <a:rPr lang="en-US" dirty="0"/>
              <a:t>Filing of a Formal Complaint (cont.)</a:t>
            </a:r>
          </a:p>
        </p:txBody>
      </p:sp>
      <p:sp>
        <p:nvSpPr>
          <p:cNvPr id="8" name="Content Placeholder 2">
            <a:extLst>
              <a:ext uri="{FF2B5EF4-FFF2-40B4-BE49-F238E27FC236}">
                <a16:creationId xmlns:a16="http://schemas.microsoft.com/office/drawing/2014/main" id="{7714E81D-0320-47AF-9586-7F93C5ABF844}"/>
              </a:ext>
            </a:extLst>
          </p:cNvPr>
          <p:cNvSpPr>
            <a:spLocks noGrp="1"/>
          </p:cNvSpPr>
          <p:nvPr>
            <p:ph idx="1"/>
          </p:nvPr>
        </p:nvSpPr>
        <p:spPr>
          <a:xfrm>
            <a:off x="442119" y="1828800"/>
            <a:ext cx="11506199" cy="5029200"/>
          </a:xfrm>
        </p:spPr>
        <p:txBody>
          <a:bodyPr>
            <a:noAutofit/>
          </a:bodyPr>
          <a:lstStyle/>
          <a:p>
            <a:r>
              <a:rPr lang="en-US" sz="2000" dirty="0"/>
              <a:t>Evidence Considerations</a:t>
            </a:r>
          </a:p>
          <a:p>
            <a:pPr lvl="1">
              <a:buFont typeface="Arial" panose="020B0604020202020204" pitchFamily="34" charset="0"/>
              <a:buChar char="•"/>
            </a:pPr>
            <a:r>
              <a:rPr lang="en-US" sz="2000" dirty="0"/>
              <a:t>The standard of evidence used to determine responsibility is the preponderance of the evidence standard. (i.e. it is more likely than not that the sexual harassment occurred)</a:t>
            </a:r>
          </a:p>
          <a:p>
            <a:pPr lvl="1">
              <a:buFont typeface="Arial" panose="020B0604020202020204" pitchFamily="34" charset="0"/>
              <a:buChar char="•"/>
            </a:pPr>
            <a:r>
              <a:rPr lang="en-US" sz="2000" dirty="0"/>
              <a:t>The burden of proof is on the district as well as the burden of gathering evidence sufficient to reach a determination rests on the parties.</a:t>
            </a:r>
          </a:p>
          <a:p>
            <a:pPr lvl="1">
              <a:buFont typeface="Arial" panose="020B0604020202020204" pitchFamily="34" charset="0"/>
              <a:buChar char="•"/>
            </a:pPr>
            <a:r>
              <a:rPr lang="en-US" sz="2000" dirty="0"/>
              <a:t>The district may not require, allow, rely upon or otherwise use questions or evidence that constitute, or seek disclosure of, information protected under a legally recognized privilege, unless the person holding such privilege has waived the privilege.</a:t>
            </a:r>
          </a:p>
          <a:p>
            <a:pPr lvl="1">
              <a:buFont typeface="Arial" panose="020B0604020202020204" pitchFamily="34" charset="0"/>
              <a:buChar char="•"/>
            </a:pPr>
            <a:r>
              <a:rPr lang="en-US" sz="2000" dirty="0"/>
              <a:t>Credibility determinations may not be based on a person’s status as a complainant, respondent, or witness.</a:t>
            </a:r>
          </a:p>
          <a:p>
            <a:pPr lvl="1">
              <a:buFont typeface="Arial" panose="020B0604020202020204" pitchFamily="34" charset="0"/>
              <a:buChar char="•"/>
            </a:pPr>
            <a:r>
              <a:rPr lang="en-US" sz="2000" dirty="0"/>
              <a:t>There must be an objective evaluation of the evidence.</a:t>
            </a:r>
          </a:p>
        </p:txBody>
      </p:sp>
    </p:spTree>
    <p:extLst>
      <p:ext uri="{BB962C8B-B14F-4D97-AF65-F5344CB8AC3E}">
        <p14:creationId xmlns:p14="http://schemas.microsoft.com/office/powerpoint/2010/main" val="336570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2161838" cy="1706562"/>
          </a:xfrm>
        </p:spPr>
        <p:txBody>
          <a:bodyPr>
            <a:normAutofit/>
          </a:bodyPr>
          <a:lstStyle/>
          <a:p>
            <a:r>
              <a:rPr lang="en-US" dirty="0"/>
              <a:t>Basic Steps Outlined in the </a:t>
            </a:r>
            <a:br>
              <a:rPr lang="en-US" dirty="0"/>
            </a:br>
            <a:r>
              <a:rPr lang="en-US" dirty="0"/>
              <a:t>New Regulations for Investigations</a:t>
            </a:r>
          </a:p>
        </p:txBody>
      </p:sp>
      <p:sp>
        <p:nvSpPr>
          <p:cNvPr id="5" name="Content Placeholder 4"/>
          <p:cNvSpPr>
            <a:spLocks noGrp="1"/>
          </p:cNvSpPr>
          <p:nvPr>
            <p:ph idx="1"/>
          </p:nvPr>
        </p:nvSpPr>
        <p:spPr>
          <a:xfrm>
            <a:off x="3718718" y="1981200"/>
            <a:ext cx="7835027" cy="4144964"/>
          </a:xfrm>
        </p:spPr>
        <p:txBody>
          <a:bodyPr>
            <a:normAutofit fontScale="92500"/>
          </a:bodyPr>
          <a:lstStyle/>
          <a:p>
            <a:r>
              <a:rPr lang="en-US" sz="2400" dirty="0"/>
              <a:t>Investigator gathers and reviews evidence, and prepares an investigative report; the involved individuals and their parents/guardians review and respond to the report.</a:t>
            </a:r>
          </a:p>
          <a:p>
            <a:r>
              <a:rPr lang="en-US" sz="2400" dirty="0"/>
              <a:t>Decision-maker provides opportunity for involved individuals and their parents/guardians to prepare written questions to be answered by the other side and any witnesses. </a:t>
            </a:r>
          </a:p>
          <a:p>
            <a:r>
              <a:rPr lang="en-US" sz="2400" dirty="0"/>
              <a:t>Decision-maker reviews all materials and makes a written responsibility determination – an impartial determination as to whether the alleged conduct occurred – including sanctions.</a:t>
            </a:r>
          </a:p>
        </p:txBody>
      </p:sp>
      <p:pic>
        <p:nvPicPr>
          <p:cNvPr id="11268" name="Picture 4" descr="GATHER EVIDENCE OF THE SOCIAL PROBLEM - My Social Studies Teach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9" y="1981200"/>
            <a:ext cx="298562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08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a:xfrm>
            <a:off x="608092" y="381000"/>
            <a:ext cx="10945654" cy="1036638"/>
          </a:xfrm>
        </p:spPr>
        <p:txBody>
          <a:bodyPr>
            <a:normAutofit/>
          </a:bodyPr>
          <a:lstStyle/>
          <a:p>
            <a:r>
              <a:rPr lang="en-US" dirty="0"/>
              <a:t>Investigation Process</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365919" y="1417638"/>
            <a:ext cx="11353800" cy="5211761"/>
          </a:xfrm>
        </p:spPr>
        <p:txBody>
          <a:bodyPr>
            <a:normAutofit/>
          </a:bodyPr>
          <a:lstStyle/>
          <a:p>
            <a:r>
              <a:rPr lang="en-US" sz="2200" dirty="0"/>
              <a:t>During the investigation and the grievance process, the district will:</a:t>
            </a:r>
          </a:p>
          <a:p>
            <a:pPr lvl="1">
              <a:buFont typeface="Arial" panose="020B0604020202020204" pitchFamily="34" charset="0"/>
              <a:buChar char="•"/>
            </a:pPr>
            <a:r>
              <a:rPr lang="en-US" sz="2200" dirty="0"/>
              <a:t>Provide written notice to parties who are invited or expected to participate of the date, time, location, participants and purpose of all hearings, investigative interviews or other meetings 5 calendar days before the date of participation for the parties to prepare to participate. (Form D)</a:t>
            </a:r>
          </a:p>
          <a:p>
            <a:pPr lvl="1">
              <a:buFont typeface="Arial" panose="020B0604020202020204" pitchFamily="34" charset="0"/>
              <a:buChar char="•"/>
            </a:pPr>
            <a:r>
              <a:rPr lang="en-US" sz="2200" dirty="0"/>
              <a:t>Obtain written, voluntary consent before accessing records, such as medical records or counseling notes, that a physician, psychiatrist, psychologist or other recognized professional or paraprofessional made or maintained in connection with the provision of treatment to the party. If the party is at least 18 years old or is enrolled in postsecondary education, the party can sign on his or her own behalf.  Otherwise, a parent/guardian must sign on the party's behalf.</a:t>
            </a:r>
          </a:p>
        </p:txBody>
      </p:sp>
    </p:spTree>
    <p:extLst>
      <p:ext uri="{BB962C8B-B14F-4D97-AF65-F5344CB8AC3E}">
        <p14:creationId xmlns:p14="http://schemas.microsoft.com/office/powerpoint/2010/main" val="351443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34FA-C38A-487B-B061-FE48412040D7}"/>
              </a:ext>
            </a:extLst>
          </p:cNvPr>
          <p:cNvSpPr>
            <a:spLocks noGrp="1"/>
          </p:cNvSpPr>
          <p:nvPr>
            <p:ph type="title"/>
          </p:nvPr>
        </p:nvSpPr>
        <p:spPr/>
        <p:txBody>
          <a:bodyPr/>
          <a:lstStyle/>
          <a:p>
            <a:r>
              <a:rPr lang="en-US" dirty="0"/>
              <a:t>Investigation Process (cont.)</a:t>
            </a:r>
          </a:p>
        </p:txBody>
      </p:sp>
      <p:sp>
        <p:nvSpPr>
          <p:cNvPr id="3" name="Content Placeholder 2">
            <a:extLst>
              <a:ext uri="{FF2B5EF4-FFF2-40B4-BE49-F238E27FC236}">
                <a16:creationId xmlns:a16="http://schemas.microsoft.com/office/drawing/2014/main" id="{5CE09A36-CF95-4E40-9230-635CB6D3BD12}"/>
              </a:ext>
            </a:extLst>
          </p:cNvPr>
          <p:cNvSpPr>
            <a:spLocks noGrp="1"/>
          </p:cNvSpPr>
          <p:nvPr>
            <p:ph idx="1"/>
          </p:nvPr>
        </p:nvSpPr>
        <p:spPr>
          <a:xfrm>
            <a:off x="442119" y="1524000"/>
            <a:ext cx="7073027" cy="4952999"/>
          </a:xfrm>
        </p:spPr>
        <p:txBody>
          <a:bodyPr>
            <a:normAutofit/>
          </a:bodyPr>
          <a:lstStyle/>
          <a:p>
            <a:r>
              <a:rPr lang="en-US" sz="2400" dirty="0"/>
              <a:t>Interview the complainant and ask them to provide relevant evidence and documentation for review. This could include requesting a release for medical records.</a:t>
            </a:r>
          </a:p>
          <a:p>
            <a:r>
              <a:rPr lang="en-US" sz="2400" dirty="0"/>
              <a:t>Determine who else needs to be interviewed (respondent, witnesses, etc.) and develop questions, including requesting relevant evidence and documentation. </a:t>
            </a:r>
          </a:p>
          <a:p>
            <a:r>
              <a:rPr lang="en-US" sz="2400" dirty="0"/>
              <a:t>Interview witnesses, respondent, and complaint again, if necessary. Gather written and signed statements from each person interviewed.</a:t>
            </a:r>
          </a:p>
        </p:txBody>
      </p:sp>
      <p:pic>
        <p:nvPicPr>
          <p:cNvPr id="14338" name="Picture 2" descr="The Fundamental Guide to Investigation Management | i-Sigh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28" t="5215" r="16466" b="10333"/>
          <a:stretch/>
        </p:blipFill>
        <p:spPr bwMode="auto">
          <a:xfrm>
            <a:off x="7757319" y="2286000"/>
            <a:ext cx="405245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239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a:xfrm>
            <a:off x="608092" y="457200"/>
            <a:ext cx="10945654" cy="960438"/>
          </a:xfrm>
        </p:spPr>
        <p:txBody>
          <a:bodyPr>
            <a:normAutofit/>
          </a:bodyPr>
          <a:lstStyle/>
          <a:p>
            <a:r>
              <a:rPr lang="en-US" dirty="0"/>
              <a:t>Investigation Process and Scope</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365919" y="1421951"/>
            <a:ext cx="11506200" cy="4952999"/>
          </a:xfrm>
        </p:spPr>
        <p:txBody>
          <a:bodyPr>
            <a:noAutofit/>
          </a:bodyPr>
          <a:lstStyle/>
          <a:p>
            <a:r>
              <a:rPr lang="en-US" sz="1900" dirty="0"/>
              <a:t>Provide both parties an equal opportunity to inspect and review any evidence obtained as part of the investigation that is directly related to the allegations raised in a formal complaint, so that each party can meaningfully respond to the evidence prior to the conclusion of the investigation.  </a:t>
            </a:r>
          </a:p>
          <a:p>
            <a:pPr lvl="1">
              <a:buFont typeface="Arial" panose="020B0604020202020204" pitchFamily="34" charset="0"/>
              <a:buChar char="•"/>
            </a:pPr>
            <a:r>
              <a:rPr lang="en-US" sz="1900" dirty="0"/>
              <a:t>This includes evidence upon which the district does not intend to rely in reaching a determination of responsibility and inculpatory or exculpatory evidence, whether obtained from a party or other source.</a:t>
            </a:r>
          </a:p>
          <a:p>
            <a:r>
              <a:rPr lang="en-US" sz="1900" dirty="0"/>
              <a:t>Send to each party and the party's advisor, if any, the evidence subject to inspection and review prior to completion of the investigative report. </a:t>
            </a:r>
          </a:p>
          <a:p>
            <a:pPr lvl="1">
              <a:buFont typeface="Arial" panose="020B0604020202020204" pitchFamily="34" charset="0"/>
              <a:buChar char="•"/>
            </a:pPr>
            <a:r>
              <a:rPr lang="en-US" sz="1900" dirty="0"/>
              <a:t>The evidence may be sent in an electronic format or hard copy.  The parties will be given 10 business days, as required by law, to submit a written response, which the investigator will consider prior to the completion of the report. (Form E)</a:t>
            </a:r>
          </a:p>
          <a:p>
            <a:r>
              <a:rPr lang="en-US" sz="1900" dirty="0"/>
              <a:t>Create an investigative report that fairly summarizes relevant evidence and send it in an electronic or hard copy format to each party and their advisors, if any, for their review and written response. </a:t>
            </a:r>
          </a:p>
          <a:p>
            <a:pPr lvl="1">
              <a:buFont typeface="Arial" panose="020B0604020202020204" pitchFamily="34" charset="0"/>
              <a:buChar char="•"/>
            </a:pPr>
            <a:r>
              <a:rPr lang="en-US" sz="1900" dirty="0"/>
              <a:t>The investigative report must be sent no later than 10 business days prior to the time of determination of responsibility by the decision-maker, as required by law. (Form F)</a:t>
            </a:r>
          </a:p>
        </p:txBody>
      </p:sp>
    </p:spTree>
    <p:extLst>
      <p:ext uri="{BB962C8B-B14F-4D97-AF65-F5344CB8AC3E}">
        <p14:creationId xmlns:p14="http://schemas.microsoft.com/office/powerpoint/2010/main" val="2516605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p:txBody>
          <a:bodyPr>
            <a:normAutofit/>
          </a:bodyPr>
          <a:lstStyle/>
          <a:p>
            <a:r>
              <a:rPr lang="en-US" dirty="0"/>
              <a:t>Investigation Process and Scope (cont.)</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2651919" y="1600201"/>
            <a:ext cx="9372599" cy="4952999"/>
          </a:xfrm>
        </p:spPr>
        <p:txBody>
          <a:bodyPr>
            <a:normAutofit/>
          </a:bodyPr>
          <a:lstStyle/>
          <a:p>
            <a:r>
              <a:rPr lang="en-US" sz="2400" dirty="0"/>
              <a:t>The investigator will provide an investigative report to the decision-maker.    </a:t>
            </a:r>
          </a:p>
          <a:p>
            <a:r>
              <a:rPr lang="en-US" sz="2400" dirty="0"/>
              <a:t>The investigation may be conducted by someone  other  than  the  Title  IX coordinator.   </a:t>
            </a:r>
          </a:p>
          <a:p>
            <a:r>
              <a:rPr lang="en-US" sz="2400" dirty="0"/>
              <a:t>The investigator will gather evidence sufficient to reach a determination of responsibility or </a:t>
            </a:r>
            <a:r>
              <a:rPr lang="en-US" sz="2400" dirty="0" err="1"/>
              <a:t>nonresponsibility</a:t>
            </a:r>
            <a:r>
              <a:rPr lang="en-US" sz="2400" dirty="0"/>
              <a:t>.</a:t>
            </a:r>
          </a:p>
        </p:txBody>
      </p:sp>
      <p:pic>
        <p:nvPicPr>
          <p:cNvPr id="17410" name="Picture 2" descr="What makes a world-class report? - Businessday 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86" y="1905000"/>
            <a:ext cx="2438400" cy="195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595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D539-A3B7-4976-B6A5-F3CDF8D54ECB}"/>
              </a:ext>
            </a:extLst>
          </p:cNvPr>
          <p:cNvSpPr>
            <a:spLocks noGrp="1"/>
          </p:cNvSpPr>
          <p:nvPr>
            <p:ph type="title"/>
          </p:nvPr>
        </p:nvSpPr>
        <p:spPr>
          <a:xfrm>
            <a:off x="0" y="274638"/>
            <a:ext cx="12161838" cy="1554162"/>
          </a:xfrm>
        </p:spPr>
        <p:txBody>
          <a:bodyPr>
            <a:normAutofit/>
          </a:bodyPr>
          <a:lstStyle/>
          <a:p>
            <a:r>
              <a:rPr lang="en-US" dirty="0"/>
              <a:t>Submission for a Determination of Responsibility and the Related Findings and Conclusions</a:t>
            </a:r>
          </a:p>
        </p:txBody>
      </p:sp>
      <p:sp>
        <p:nvSpPr>
          <p:cNvPr id="3" name="Content Placeholder 2">
            <a:extLst>
              <a:ext uri="{FF2B5EF4-FFF2-40B4-BE49-F238E27FC236}">
                <a16:creationId xmlns:a16="http://schemas.microsoft.com/office/drawing/2014/main" id="{E517FC85-115E-4A08-9068-2ABD15AAE5E2}"/>
              </a:ext>
            </a:extLst>
          </p:cNvPr>
          <p:cNvSpPr>
            <a:spLocks noGrp="1"/>
          </p:cNvSpPr>
          <p:nvPr>
            <p:ph idx="1"/>
          </p:nvPr>
        </p:nvSpPr>
        <p:spPr>
          <a:xfrm>
            <a:off x="608092" y="2057400"/>
            <a:ext cx="6387227" cy="4068764"/>
          </a:xfrm>
        </p:spPr>
        <p:txBody>
          <a:bodyPr>
            <a:normAutofit/>
          </a:bodyPr>
          <a:lstStyle/>
          <a:p>
            <a:r>
              <a:rPr lang="en-US" sz="2400" dirty="0"/>
              <a:t>The Title IX coordinator will designate someone to serve as the decision-maker to determine whether the respondent is responsible for sexual harassment under Title IX. </a:t>
            </a:r>
          </a:p>
          <a:p>
            <a:r>
              <a:rPr lang="en-US" sz="2400" dirty="0"/>
              <a:t>The designated person may be a district administrator, an attorney or another appropriate adult.  The person designated cannot have been part of the investigation.</a:t>
            </a:r>
          </a:p>
          <a:p>
            <a:endParaRPr lang="en-US" sz="2400" dirty="0"/>
          </a:p>
        </p:txBody>
      </p:sp>
      <p:pic>
        <p:nvPicPr>
          <p:cNvPr id="19458" name="Picture 2" descr="Finger Select Pointing Point To Designate Svg Png Icon Free Download  (#484481) - OnlineWebFont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7319" y="2133600"/>
            <a:ext cx="3148382"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886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1BB6-AA00-42B8-869C-3DBB6554BB8D}"/>
              </a:ext>
            </a:extLst>
          </p:cNvPr>
          <p:cNvSpPr>
            <a:spLocks noGrp="1"/>
          </p:cNvSpPr>
          <p:nvPr>
            <p:ph type="title"/>
          </p:nvPr>
        </p:nvSpPr>
        <p:spPr>
          <a:xfrm>
            <a:off x="608091" y="304800"/>
            <a:ext cx="11187828" cy="1447800"/>
          </a:xfrm>
        </p:spPr>
        <p:txBody>
          <a:bodyPr>
            <a:normAutofit/>
          </a:bodyPr>
          <a:lstStyle/>
          <a:p>
            <a:r>
              <a:rPr lang="en-US" dirty="0"/>
              <a:t>Procedures of the Decision-Maker and </a:t>
            </a:r>
            <a:br>
              <a:rPr lang="en-US" dirty="0"/>
            </a:br>
            <a:r>
              <a:rPr lang="en-US" dirty="0"/>
              <a:t>Party Questions and Answers</a:t>
            </a:r>
          </a:p>
        </p:txBody>
      </p:sp>
      <p:sp>
        <p:nvSpPr>
          <p:cNvPr id="3" name="Content Placeholder 2">
            <a:extLst>
              <a:ext uri="{FF2B5EF4-FFF2-40B4-BE49-F238E27FC236}">
                <a16:creationId xmlns:a16="http://schemas.microsoft.com/office/drawing/2014/main" id="{B22CCABB-B838-40A1-965B-0D0AFC5326F7}"/>
              </a:ext>
            </a:extLst>
          </p:cNvPr>
          <p:cNvSpPr>
            <a:spLocks noGrp="1"/>
          </p:cNvSpPr>
          <p:nvPr>
            <p:ph idx="1"/>
          </p:nvPr>
        </p:nvSpPr>
        <p:spPr>
          <a:xfrm>
            <a:off x="213519" y="1752600"/>
            <a:ext cx="11582400" cy="4449763"/>
          </a:xfrm>
        </p:spPr>
        <p:txBody>
          <a:bodyPr>
            <a:noAutofit/>
          </a:bodyPr>
          <a:lstStyle/>
          <a:p>
            <a:r>
              <a:rPr lang="en-US" sz="2000" dirty="0"/>
              <a:t>After the parties receive the final investigative report, within 5 calendar days each party may submit a written response to the decision-maker and any written, relevant questions that the party wants asked of any party or witness.  </a:t>
            </a:r>
          </a:p>
          <a:p>
            <a:pPr lvl="1">
              <a:buFont typeface="Arial" panose="020B0604020202020204" pitchFamily="34" charset="0"/>
              <a:buChar char="•"/>
            </a:pPr>
            <a:r>
              <a:rPr lang="en-US" sz="2000" dirty="0"/>
              <a:t>If it is determined that questions are not relevant, within 5 calendar days of receipt of the written questions, the decision-maker must explain to the party proposing the questions any decision to exclude a question as not relevant.</a:t>
            </a:r>
          </a:p>
          <a:p>
            <a:pPr lvl="2"/>
            <a:r>
              <a:rPr lang="en-US" sz="2000" dirty="0"/>
              <a:t>Questions and evidence about the complainant’s sexual predisposition or prior sexual behavior are not relevant </a:t>
            </a:r>
            <a:r>
              <a:rPr lang="en-US" sz="2000" u="sng" dirty="0"/>
              <a:t>unless</a:t>
            </a:r>
            <a:r>
              <a:rPr lang="en-US" sz="2000" dirty="0"/>
              <a:t> such questions are offered:</a:t>
            </a:r>
          </a:p>
          <a:p>
            <a:pPr lvl="3">
              <a:buFont typeface="Arial" panose="020B0604020202020204" pitchFamily="34" charset="0"/>
              <a:buChar char="•"/>
            </a:pPr>
            <a:r>
              <a:rPr lang="en-US" sz="2000" dirty="0"/>
              <a:t>To prove that someone other than respondent committed the conduct alleged by the complainant; or</a:t>
            </a:r>
          </a:p>
          <a:p>
            <a:pPr lvl="3">
              <a:buFont typeface="Arial" panose="020B0604020202020204" pitchFamily="34" charset="0"/>
              <a:buChar char="•"/>
            </a:pPr>
            <a:r>
              <a:rPr lang="en-US" sz="2000" dirty="0"/>
              <a:t>If the questions and evidence concern specific incidents of the complainant’s prior sexual behavior with respect to the respondent are offered to prove consent. </a:t>
            </a:r>
          </a:p>
        </p:txBody>
      </p:sp>
      <p:pic>
        <p:nvPicPr>
          <p:cNvPr id="15362" name="Picture 2" descr="What is the difference between a process and proced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08" t="2399" r="78592" b="4048"/>
          <a:stretch/>
        </p:blipFill>
        <p:spPr bwMode="auto">
          <a:xfrm>
            <a:off x="334552" y="3733800"/>
            <a:ext cx="547077"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86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Comparisons of Old to New</a:t>
            </a:r>
          </a:p>
        </p:txBody>
      </p:sp>
      <p:graphicFrame>
        <p:nvGraphicFramePr>
          <p:cNvPr id="4" name="Content Placeholder 3">
            <a:extLst>
              <a:ext uri="{FF2B5EF4-FFF2-40B4-BE49-F238E27FC236}">
                <a16:creationId xmlns:a16="http://schemas.microsoft.com/office/drawing/2014/main" id="{C32B7399-F849-463F-A6B4-CF1EC3FD10F8}"/>
              </a:ext>
            </a:extLst>
          </p:cNvPr>
          <p:cNvGraphicFramePr>
            <a:graphicFrameLocks noGrp="1"/>
          </p:cNvGraphicFramePr>
          <p:nvPr>
            <p:ph idx="1"/>
          </p:nvPr>
        </p:nvGraphicFramePr>
        <p:xfrm>
          <a:off x="1795939" y="1828800"/>
          <a:ext cx="8569960" cy="3771900"/>
        </p:xfrm>
        <a:graphic>
          <a:graphicData uri="http://schemas.openxmlformats.org/drawingml/2006/table">
            <a:tbl>
              <a:tblPr firstRow="1" firstCol="1" lastRow="1" lastCol="1" bandRow="1" bandCol="1">
                <a:tableStyleId>{5C22544A-7EE6-4342-B048-85BDC9FD1C3A}</a:tableStyleId>
              </a:tblPr>
              <a:tblGrid>
                <a:gridCol w="4284980">
                  <a:extLst>
                    <a:ext uri="{9D8B030D-6E8A-4147-A177-3AD203B41FA5}">
                      <a16:colId xmlns:a16="http://schemas.microsoft.com/office/drawing/2014/main" val="3847089047"/>
                    </a:ext>
                  </a:extLst>
                </a:gridCol>
                <a:gridCol w="4284980">
                  <a:extLst>
                    <a:ext uri="{9D8B030D-6E8A-4147-A177-3AD203B41FA5}">
                      <a16:colId xmlns:a16="http://schemas.microsoft.com/office/drawing/2014/main" val="3097596164"/>
                    </a:ext>
                  </a:extLst>
                </a:gridCol>
              </a:tblGrid>
              <a:tr h="1143000">
                <a:tc>
                  <a:txBody>
                    <a:bodyPr/>
                    <a:lstStyle/>
                    <a:p>
                      <a:pPr marL="1495425" marR="1496695" algn="ctr">
                        <a:spcBef>
                          <a:spcPts val="405"/>
                        </a:spcBef>
                        <a:spcAft>
                          <a:spcPts val="0"/>
                        </a:spcAft>
                      </a:pPr>
                      <a:r>
                        <a:rPr lang="en-US" sz="2000" spc="-5" dirty="0">
                          <a:solidFill>
                            <a:srgbClr val="1547A2"/>
                          </a:solidFill>
                          <a:effectLst/>
                        </a:rPr>
                        <a:t>200</a:t>
                      </a:r>
                      <a:r>
                        <a:rPr lang="en-US" sz="2000" dirty="0">
                          <a:solidFill>
                            <a:srgbClr val="1547A2"/>
                          </a:solidFill>
                          <a:effectLst/>
                        </a:rPr>
                        <a:t>1</a:t>
                      </a:r>
                      <a:r>
                        <a:rPr lang="en-US" sz="2000" spc="-5" dirty="0">
                          <a:solidFill>
                            <a:srgbClr val="1547A2"/>
                          </a:solidFill>
                          <a:effectLst/>
                        </a:rPr>
                        <a:t>/20</a:t>
                      </a:r>
                      <a:r>
                        <a:rPr lang="en-US" sz="2000" dirty="0">
                          <a:solidFill>
                            <a:srgbClr val="1547A2"/>
                          </a:solidFill>
                          <a:effectLst/>
                        </a:rPr>
                        <a:t>17</a:t>
                      </a:r>
                      <a:endParaRPr lang="en-US" sz="1000" dirty="0">
                        <a:solidFill>
                          <a:srgbClr val="1547A2"/>
                        </a:solidFill>
                        <a:effectLst/>
                      </a:endParaRPr>
                    </a:p>
                    <a:p>
                      <a:pPr marL="538480" marR="538480" algn="ctr">
                        <a:spcBef>
                          <a:spcPts val="125"/>
                        </a:spcBef>
                        <a:spcAft>
                          <a:spcPts val="0"/>
                        </a:spcAft>
                      </a:pPr>
                      <a:r>
                        <a:rPr lang="en-US" sz="2000" dirty="0">
                          <a:solidFill>
                            <a:srgbClr val="1547A2"/>
                          </a:solidFill>
                          <a:effectLst/>
                        </a:rPr>
                        <a:t>P</a:t>
                      </a:r>
                      <a:r>
                        <a:rPr lang="en-US" sz="2000" spc="-5" dirty="0">
                          <a:solidFill>
                            <a:srgbClr val="1547A2"/>
                          </a:solidFill>
                          <a:effectLst/>
                        </a:rPr>
                        <a:t>r</a:t>
                      </a:r>
                      <a:r>
                        <a:rPr lang="en-US" sz="2000" dirty="0">
                          <a:solidFill>
                            <a:srgbClr val="1547A2"/>
                          </a:solidFill>
                          <a:effectLst/>
                        </a:rPr>
                        <a:t>ior</a:t>
                      </a:r>
                      <a:r>
                        <a:rPr lang="en-US" sz="2000" spc="15" dirty="0">
                          <a:solidFill>
                            <a:srgbClr val="1547A2"/>
                          </a:solidFill>
                          <a:effectLst/>
                        </a:rPr>
                        <a:t> </a:t>
                      </a:r>
                      <a:r>
                        <a:rPr lang="en-US" sz="2000" dirty="0">
                          <a:solidFill>
                            <a:srgbClr val="1547A2"/>
                          </a:solidFill>
                          <a:effectLst/>
                        </a:rPr>
                        <a:t>D</a:t>
                      </a:r>
                      <a:r>
                        <a:rPr lang="en-US" sz="2000" spc="5" dirty="0">
                          <a:solidFill>
                            <a:srgbClr val="1547A2"/>
                          </a:solidFill>
                          <a:effectLst/>
                        </a:rPr>
                        <a:t>e</a:t>
                      </a:r>
                      <a:r>
                        <a:rPr lang="en-US" sz="2000" spc="-5" dirty="0">
                          <a:solidFill>
                            <a:srgbClr val="1547A2"/>
                          </a:solidFill>
                          <a:effectLst/>
                        </a:rPr>
                        <a:t>p</a:t>
                      </a:r>
                      <a:r>
                        <a:rPr lang="en-US" sz="2000" dirty="0">
                          <a:solidFill>
                            <a:srgbClr val="1547A2"/>
                          </a:solidFill>
                          <a:effectLst/>
                        </a:rPr>
                        <a:t>a</a:t>
                      </a:r>
                      <a:r>
                        <a:rPr lang="en-US" sz="2000" spc="-5" dirty="0">
                          <a:solidFill>
                            <a:srgbClr val="1547A2"/>
                          </a:solidFill>
                          <a:effectLst/>
                        </a:rPr>
                        <a:t>r</a:t>
                      </a:r>
                      <a:r>
                        <a:rPr lang="en-US" sz="2000" spc="5" dirty="0">
                          <a:solidFill>
                            <a:srgbClr val="1547A2"/>
                          </a:solidFill>
                          <a:effectLst/>
                        </a:rPr>
                        <a:t>t</a:t>
                      </a:r>
                      <a:r>
                        <a:rPr lang="en-US" sz="2000" dirty="0">
                          <a:solidFill>
                            <a:srgbClr val="1547A2"/>
                          </a:solidFill>
                          <a:effectLst/>
                        </a:rPr>
                        <a:t>m</a:t>
                      </a:r>
                      <a:r>
                        <a:rPr lang="en-US" sz="2000" spc="5" dirty="0">
                          <a:solidFill>
                            <a:srgbClr val="1547A2"/>
                          </a:solidFill>
                          <a:effectLst/>
                        </a:rPr>
                        <a:t>en</a:t>
                      </a:r>
                      <a:r>
                        <a:rPr lang="en-US" sz="2000" dirty="0">
                          <a:solidFill>
                            <a:srgbClr val="1547A2"/>
                          </a:solidFill>
                          <a:effectLst/>
                        </a:rPr>
                        <a:t>t</a:t>
                      </a:r>
                      <a:r>
                        <a:rPr lang="en-US" sz="2000" spc="-20" dirty="0">
                          <a:solidFill>
                            <a:srgbClr val="1547A2"/>
                          </a:solidFill>
                          <a:effectLst/>
                        </a:rPr>
                        <a:t> </a:t>
                      </a:r>
                      <a:r>
                        <a:rPr lang="en-US" sz="2000" dirty="0">
                          <a:solidFill>
                            <a:srgbClr val="1547A2"/>
                          </a:solidFill>
                          <a:effectLst/>
                        </a:rPr>
                        <a:t>Guida</a:t>
                      </a:r>
                      <a:r>
                        <a:rPr lang="en-US" sz="2000" spc="5" dirty="0">
                          <a:solidFill>
                            <a:srgbClr val="1547A2"/>
                          </a:solidFill>
                          <a:effectLst/>
                        </a:rPr>
                        <a:t>n</a:t>
                      </a:r>
                      <a:r>
                        <a:rPr lang="en-US" sz="2000" dirty="0">
                          <a:solidFill>
                            <a:srgbClr val="1547A2"/>
                          </a:solidFill>
                          <a:effectLst/>
                        </a:rPr>
                        <a:t>ce</a:t>
                      </a:r>
                      <a:endParaRPr lang="en-US" sz="1000" dirty="0">
                        <a:solidFill>
                          <a:srgbClr val="1547A2"/>
                        </a:solidFill>
                        <a:effectLst/>
                        <a:latin typeface="Times New Roman" panose="02020603050405020304" pitchFamily="18" charset="0"/>
                        <a:ea typeface="Times New Roman" panose="02020603050405020304" pitchFamily="18" charset="0"/>
                      </a:endParaRPr>
                    </a:p>
                  </a:txBody>
                  <a:tcPr marL="0" marR="0" marT="0" marB="0" anchor="ctr">
                    <a:solidFill>
                      <a:schemeClr val="tx1">
                        <a:lumMod val="85000"/>
                      </a:schemeClr>
                    </a:solidFill>
                  </a:tcPr>
                </a:tc>
                <a:tc>
                  <a:txBody>
                    <a:bodyPr/>
                    <a:lstStyle/>
                    <a:p>
                      <a:pPr marL="1183005" marR="0">
                        <a:spcBef>
                          <a:spcPts val="405"/>
                        </a:spcBef>
                        <a:spcAft>
                          <a:spcPts val="0"/>
                        </a:spcAft>
                      </a:pPr>
                      <a:r>
                        <a:rPr lang="en-US" sz="2000" dirty="0">
                          <a:solidFill>
                            <a:srgbClr val="1547A2"/>
                          </a:solidFill>
                          <a:effectLst/>
                        </a:rPr>
                        <a:t>N</a:t>
                      </a:r>
                      <a:r>
                        <a:rPr lang="en-US" sz="2000" spc="5" dirty="0">
                          <a:solidFill>
                            <a:srgbClr val="1547A2"/>
                          </a:solidFill>
                          <a:effectLst/>
                        </a:rPr>
                        <a:t>e</a:t>
                      </a:r>
                      <a:r>
                        <a:rPr lang="en-US" sz="2000" dirty="0">
                          <a:solidFill>
                            <a:srgbClr val="1547A2"/>
                          </a:solidFill>
                          <a:effectLst/>
                        </a:rPr>
                        <a:t>w R</a:t>
                      </a:r>
                      <a:r>
                        <a:rPr lang="en-US" sz="2000" spc="5" dirty="0">
                          <a:solidFill>
                            <a:srgbClr val="1547A2"/>
                          </a:solidFill>
                          <a:effectLst/>
                        </a:rPr>
                        <a:t>e</a:t>
                      </a:r>
                      <a:r>
                        <a:rPr lang="en-US" sz="2000" dirty="0">
                          <a:solidFill>
                            <a:srgbClr val="1547A2"/>
                          </a:solidFill>
                          <a:effectLst/>
                        </a:rPr>
                        <a:t>gu</a:t>
                      </a:r>
                      <a:r>
                        <a:rPr lang="en-US" sz="2000" spc="5" dirty="0">
                          <a:solidFill>
                            <a:srgbClr val="1547A2"/>
                          </a:solidFill>
                          <a:effectLst/>
                        </a:rPr>
                        <a:t>l</a:t>
                      </a:r>
                      <a:r>
                        <a:rPr lang="en-US" sz="2000" dirty="0">
                          <a:solidFill>
                            <a:srgbClr val="1547A2"/>
                          </a:solidFill>
                          <a:effectLst/>
                        </a:rPr>
                        <a:t>a</a:t>
                      </a:r>
                      <a:r>
                        <a:rPr lang="en-US" sz="2000" spc="5" dirty="0">
                          <a:solidFill>
                            <a:srgbClr val="1547A2"/>
                          </a:solidFill>
                          <a:effectLst/>
                        </a:rPr>
                        <a:t>t</a:t>
                      </a:r>
                      <a:r>
                        <a:rPr lang="en-US" sz="2000" dirty="0">
                          <a:solidFill>
                            <a:srgbClr val="1547A2"/>
                          </a:solidFill>
                          <a:effectLst/>
                        </a:rPr>
                        <a:t>io</a:t>
                      </a:r>
                      <a:r>
                        <a:rPr lang="en-US" sz="2000" spc="5" dirty="0">
                          <a:solidFill>
                            <a:srgbClr val="1547A2"/>
                          </a:solidFill>
                          <a:effectLst/>
                        </a:rPr>
                        <a:t>n</a:t>
                      </a:r>
                      <a:r>
                        <a:rPr lang="en-US" sz="2000" dirty="0">
                          <a:solidFill>
                            <a:srgbClr val="1547A2"/>
                          </a:solidFill>
                          <a:effectLst/>
                        </a:rPr>
                        <a:t>s</a:t>
                      </a:r>
                      <a:endParaRPr lang="en-US" sz="1000" dirty="0">
                        <a:solidFill>
                          <a:srgbClr val="1547A2"/>
                        </a:solidFill>
                        <a:effectLst/>
                        <a:latin typeface="Times New Roman" panose="02020603050405020304" pitchFamily="18" charset="0"/>
                        <a:ea typeface="Times New Roman" panose="02020603050405020304" pitchFamily="18" charset="0"/>
                      </a:endParaRPr>
                    </a:p>
                  </a:txBody>
                  <a:tcPr marL="0" marR="0" marT="0" marB="0" anchor="ctr">
                    <a:solidFill>
                      <a:schemeClr val="tx1">
                        <a:lumMod val="85000"/>
                      </a:schemeClr>
                    </a:solidFill>
                  </a:tcPr>
                </a:tc>
                <a:extLst>
                  <a:ext uri="{0D108BD9-81ED-4DB2-BD59-A6C34878D82A}">
                    <a16:rowId xmlns:a16="http://schemas.microsoft.com/office/drawing/2014/main" val="2975995043"/>
                  </a:ext>
                </a:extLst>
              </a:tr>
              <a:tr h="990600">
                <a:tc>
                  <a:txBody>
                    <a:bodyPr/>
                    <a:lstStyle/>
                    <a:p>
                      <a:pPr marL="85090" marR="95885">
                        <a:lnSpc>
                          <a:spcPct val="105000"/>
                        </a:lnSpc>
                        <a:spcBef>
                          <a:spcPts val="390"/>
                        </a:spcBef>
                        <a:spcAft>
                          <a:spcPts val="0"/>
                        </a:spcAft>
                      </a:pPr>
                      <a:r>
                        <a:rPr lang="en-US" sz="1600" dirty="0">
                          <a:effectLst/>
                        </a:rPr>
                        <a:t>It</a:t>
                      </a:r>
                      <a:r>
                        <a:rPr lang="en-US" sz="1600" spc="-5" dirty="0">
                          <a:effectLst/>
                        </a:rPr>
                        <a:t> </a:t>
                      </a:r>
                      <a:r>
                        <a:rPr lang="en-US" sz="1600" dirty="0">
                          <a:effectLst/>
                        </a:rPr>
                        <a:t>may </a:t>
                      </a:r>
                      <a:r>
                        <a:rPr lang="en-US" sz="1600" spc="-5" dirty="0">
                          <a:effectLst/>
                        </a:rPr>
                        <a:t>b</a:t>
                      </a:r>
                      <a:r>
                        <a:rPr lang="en-US" sz="1600" dirty="0">
                          <a:effectLst/>
                        </a:rPr>
                        <a:t>e</a:t>
                      </a:r>
                      <a:r>
                        <a:rPr lang="en-US" sz="1600" spc="-10" dirty="0">
                          <a:effectLst/>
                        </a:rPr>
                        <a:t> </a:t>
                      </a:r>
                      <a:r>
                        <a:rPr lang="en-US" sz="1600" dirty="0">
                          <a:effectLst/>
                        </a:rPr>
                        <a:t>app</a:t>
                      </a:r>
                      <a:r>
                        <a:rPr lang="en-US" sz="1600" spc="-5" dirty="0">
                          <a:effectLst/>
                        </a:rPr>
                        <a:t>r</a:t>
                      </a:r>
                      <a:r>
                        <a:rPr lang="en-US" sz="1600" spc="5" dirty="0">
                          <a:effectLst/>
                        </a:rPr>
                        <a:t>o</a:t>
                      </a:r>
                      <a:r>
                        <a:rPr lang="en-US" sz="1600" dirty="0">
                          <a:effectLst/>
                        </a:rPr>
                        <a:t>p</a:t>
                      </a:r>
                      <a:r>
                        <a:rPr lang="en-US" sz="1600" spc="-5" dirty="0">
                          <a:effectLst/>
                        </a:rPr>
                        <a:t>r</a:t>
                      </a:r>
                      <a:r>
                        <a:rPr lang="en-US" sz="1600" dirty="0">
                          <a:effectLst/>
                        </a:rPr>
                        <a:t>iate</a:t>
                      </a:r>
                      <a:r>
                        <a:rPr lang="en-US" sz="1600" spc="-55" dirty="0">
                          <a:effectLst/>
                        </a:rPr>
                        <a:t> </a:t>
                      </a:r>
                      <a:r>
                        <a:rPr lang="en-US" sz="1600" spc="-5" dirty="0">
                          <a:effectLst/>
                        </a:rPr>
                        <a:t>f</a:t>
                      </a:r>
                      <a:r>
                        <a:rPr lang="en-US" sz="1600" spc="5" dirty="0">
                          <a:effectLst/>
                        </a:rPr>
                        <a:t>o</a:t>
                      </a:r>
                      <a:r>
                        <a:rPr lang="en-US" sz="1600" dirty="0">
                          <a:effectLst/>
                        </a:rPr>
                        <a:t>r</a:t>
                      </a:r>
                      <a:r>
                        <a:rPr lang="en-US" sz="1600" spc="-5" dirty="0">
                          <a:effectLst/>
                        </a:rPr>
                        <a:t> </a:t>
                      </a:r>
                      <a:r>
                        <a:rPr lang="en-US" sz="1600" dirty="0">
                          <a:effectLst/>
                        </a:rPr>
                        <a:t>a </a:t>
                      </a:r>
                      <a:r>
                        <a:rPr lang="en-US" sz="1600" spc="-5" dirty="0">
                          <a:effectLst/>
                        </a:rPr>
                        <a:t>sch</a:t>
                      </a:r>
                      <a:r>
                        <a:rPr lang="en-US" sz="1600" spc="5" dirty="0">
                          <a:effectLst/>
                        </a:rPr>
                        <a:t>oo</a:t>
                      </a:r>
                      <a:r>
                        <a:rPr lang="en-US" sz="1600" dirty="0">
                          <a:effectLst/>
                        </a:rPr>
                        <a:t>l</a:t>
                      </a:r>
                      <a:r>
                        <a:rPr lang="en-US" sz="1600" spc="-25" dirty="0">
                          <a:effectLst/>
                        </a:rPr>
                        <a:t> </a:t>
                      </a:r>
                      <a:r>
                        <a:rPr lang="en-US" sz="1600" dirty="0">
                          <a:effectLst/>
                        </a:rPr>
                        <a:t>to</a:t>
                      </a:r>
                      <a:r>
                        <a:rPr lang="en-US" sz="1600" spc="-15" dirty="0">
                          <a:effectLst/>
                        </a:rPr>
                        <a:t> </a:t>
                      </a:r>
                      <a:r>
                        <a:rPr lang="en-US" sz="1600" dirty="0">
                          <a:effectLst/>
                        </a:rPr>
                        <a:t>ta</a:t>
                      </a:r>
                      <a:r>
                        <a:rPr lang="en-US" sz="1600" spc="-5" dirty="0">
                          <a:effectLst/>
                        </a:rPr>
                        <a:t>k</a:t>
                      </a:r>
                      <a:r>
                        <a:rPr lang="en-US" sz="1600" dirty="0">
                          <a:effectLst/>
                        </a:rPr>
                        <a:t>e i</a:t>
                      </a:r>
                      <a:r>
                        <a:rPr lang="en-US" sz="1600" spc="5" dirty="0">
                          <a:effectLst/>
                        </a:rPr>
                        <a:t>n</a:t>
                      </a:r>
                      <a:r>
                        <a:rPr lang="en-US" sz="1600" dirty="0">
                          <a:effectLst/>
                        </a:rPr>
                        <a:t>terim</a:t>
                      </a:r>
                      <a:r>
                        <a:rPr lang="en-US" sz="1600" spc="-45" dirty="0">
                          <a:effectLst/>
                        </a:rPr>
                        <a:t> </a:t>
                      </a:r>
                      <a:r>
                        <a:rPr lang="en-US" sz="1600" dirty="0">
                          <a:effectLst/>
                        </a:rPr>
                        <a:t>me</a:t>
                      </a:r>
                      <a:r>
                        <a:rPr lang="en-US" sz="1600" spc="-5" dirty="0">
                          <a:effectLst/>
                        </a:rPr>
                        <a:t>as</a:t>
                      </a:r>
                      <a:r>
                        <a:rPr lang="en-US" sz="1600" dirty="0">
                          <a:effectLst/>
                        </a:rPr>
                        <a:t>ures</a:t>
                      </a:r>
                      <a:r>
                        <a:rPr lang="en-US" sz="1600" spc="-30" dirty="0">
                          <a:effectLst/>
                        </a:rPr>
                        <a:t> </a:t>
                      </a:r>
                      <a:r>
                        <a:rPr lang="en-US" sz="1600" spc="-5" dirty="0">
                          <a:effectLst/>
                        </a:rPr>
                        <a:t>d</a:t>
                      </a:r>
                      <a:r>
                        <a:rPr lang="en-US" sz="1600" spc="5" dirty="0">
                          <a:effectLst/>
                        </a:rPr>
                        <a:t>u</a:t>
                      </a:r>
                      <a:r>
                        <a:rPr lang="en-US" sz="1600" spc="-5" dirty="0">
                          <a:effectLst/>
                        </a:rPr>
                        <a:t>r</a:t>
                      </a:r>
                      <a:r>
                        <a:rPr lang="en-US" sz="1600" dirty="0">
                          <a:effectLst/>
                        </a:rPr>
                        <a:t>i</a:t>
                      </a:r>
                      <a:r>
                        <a:rPr lang="en-US" sz="1600" spc="5" dirty="0">
                          <a:effectLst/>
                        </a:rPr>
                        <a:t>n</a:t>
                      </a:r>
                      <a:r>
                        <a:rPr lang="en-US" sz="1600" dirty="0">
                          <a:effectLst/>
                        </a:rPr>
                        <a:t>g</a:t>
                      </a:r>
                      <a:r>
                        <a:rPr lang="en-US" sz="1600" spc="-20" dirty="0">
                          <a:effectLst/>
                        </a:rPr>
                        <a:t> </a:t>
                      </a:r>
                      <a:r>
                        <a:rPr lang="en-US" sz="1600" dirty="0">
                          <a:effectLst/>
                        </a:rPr>
                        <a:t>t</a:t>
                      </a:r>
                      <a:r>
                        <a:rPr lang="en-US" sz="1600" spc="-5" dirty="0">
                          <a:effectLst/>
                        </a:rPr>
                        <a:t>h</a:t>
                      </a:r>
                      <a:r>
                        <a:rPr lang="en-US" sz="1600" dirty="0">
                          <a:effectLst/>
                        </a:rPr>
                        <a:t>e</a:t>
                      </a:r>
                      <a:r>
                        <a:rPr lang="en-US" sz="1600" spc="-5" dirty="0">
                          <a:effectLst/>
                        </a:rPr>
                        <a:t> </a:t>
                      </a:r>
                      <a:r>
                        <a:rPr lang="en-US" sz="1600" dirty="0">
                          <a:effectLst/>
                        </a:rPr>
                        <a:t>i</a:t>
                      </a:r>
                      <a:r>
                        <a:rPr lang="en-US" sz="1600" spc="5" dirty="0">
                          <a:effectLst/>
                        </a:rPr>
                        <a:t>n</a:t>
                      </a:r>
                      <a:r>
                        <a:rPr lang="en-US" sz="1600" dirty="0">
                          <a:effectLst/>
                        </a:rPr>
                        <a:t>v</a:t>
                      </a:r>
                      <a:r>
                        <a:rPr lang="en-US" sz="1600" spc="-5" dirty="0">
                          <a:effectLst/>
                        </a:rPr>
                        <a:t>es</a:t>
                      </a:r>
                      <a:r>
                        <a:rPr lang="en-US" sz="1600" dirty="0">
                          <a:effectLst/>
                        </a:rPr>
                        <a:t>ti</a:t>
                      </a:r>
                      <a:r>
                        <a:rPr lang="en-US" sz="1600" spc="5" dirty="0">
                          <a:effectLst/>
                        </a:rPr>
                        <a:t>g</a:t>
                      </a:r>
                      <a:r>
                        <a:rPr lang="en-US" sz="1600" dirty="0">
                          <a:effectLst/>
                        </a:rPr>
                        <a:t>ati</a:t>
                      </a:r>
                      <a:r>
                        <a:rPr lang="en-US" sz="1600" spc="5" dirty="0">
                          <a:effectLst/>
                        </a:rPr>
                        <a:t>o</a:t>
                      </a:r>
                      <a:r>
                        <a:rPr lang="en-US" sz="1600" dirty="0">
                          <a:effectLst/>
                        </a:rPr>
                        <a:t>n </a:t>
                      </a:r>
                      <a:r>
                        <a:rPr lang="en-US" sz="1600" spc="5" dirty="0">
                          <a:effectLst/>
                        </a:rPr>
                        <a:t>o</a:t>
                      </a:r>
                      <a:r>
                        <a:rPr lang="en-US" sz="1600" dirty="0">
                          <a:effectLst/>
                        </a:rPr>
                        <a:t>f</a:t>
                      </a:r>
                      <a:r>
                        <a:rPr lang="en-US" sz="1600" spc="-5" dirty="0">
                          <a:effectLst/>
                        </a:rPr>
                        <a:t> </a:t>
                      </a:r>
                      <a:r>
                        <a:rPr lang="en-US" sz="1600" dirty="0">
                          <a:effectLst/>
                        </a:rPr>
                        <a:t>a </a:t>
                      </a:r>
                      <a:r>
                        <a:rPr lang="en-US" sz="1600" spc="-5" dirty="0">
                          <a:effectLst/>
                        </a:rPr>
                        <a:t>c</a:t>
                      </a:r>
                      <a:r>
                        <a:rPr lang="en-US" sz="1600" spc="5" dirty="0">
                          <a:effectLst/>
                        </a:rPr>
                        <a:t>o</a:t>
                      </a:r>
                      <a:r>
                        <a:rPr lang="en-US" sz="1600" dirty="0">
                          <a:effectLst/>
                        </a:rPr>
                        <a:t>mplai</a:t>
                      </a:r>
                      <a:r>
                        <a:rPr lang="en-US" sz="1600" spc="5" dirty="0">
                          <a:effectLst/>
                        </a:rPr>
                        <a:t>n</a:t>
                      </a:r>
                      <a:r>
                        <a:rPr lang="en-US" sz="1600" dirty="0">
                          <a:effectLst/>
                        </a:rPr>
                        <a:t>t</a:t>
                      </a:r>
                      <a:endParaRPr lang="en-US" sz="1000" dirty="0">
                        <a:effectLst/>
                        <a:latin typeface="Times New Roman" panose="02020603050405020304" pitchFamily="18" charset="0"/>
                        <a:ea typeface="Times New Roman" panose="02020603050405020304" pitchFamily="18" charset="0"/>
                      </a:endParaRPr>
                    </a:p>
                  </a:txBody>
                  <a:tcPr marL="0" marR="0" marT="0" marB="0" anchor="ctr">
                    <a:solidFill>
                      <a:srgbClr val="1547A2"/>
                    </a:solidFill>
                  </a:tcPr>
                </a:tc>
                <a:tc>
                  <a:txBody>
                    <a:bodyPr/>
                    <a:lstStyle/>
                    <a:p>
                      <a:pPr marL="85090" marR="148590">
                        <a:lnSpc>
                          <a:spcPct val="105000"/>
                        </a:lnSpc>
                        <a:spcBef>
                          <a:spcPts val="390"/>
                        </a:spcBef>
                        <a:spcAft>
                          <a:spcPts val="0"/>
                        </a:spcAft>
                      </a:pPr>
                      <a:r>
                        <a:rPr lang="en-US" sz="1600" spc="-5" dirty="0">
                          <a:effectLst/>
                        </a:rPr>
                        <a:t>S</a:t>
                      </a:r>
                      <a:r>
                        <a:rPr lang="en-US" sz="1600" dirty="0">
                          <a:effectLst/>
                        </a:rPr>
                        <a:t>u</a:t>
                      </a:r>
                      <a:r>
                        <a:rPr lang="en-US" sz="1600" spc="-5" dirty="0">
                          <a:effectLst/>
                        </a:rPr>
                        <a:t>pp</a:t>
                      </a:r>
                      <a:r>
                        <a:rPr lang="en-US" sz="1600" spc="5" dirty="0">
                          <a:effectLst/>
                        </a:rPr>
                        <a:t>o</a:t>
                      </a:r>
                      <a:r>
                        <a:rPr lang="en-US" sz="1600" dirty="0">
                          <a:effectLst/>
                        </a:rPr>
                        <a:t>rti</a:t>
                      </a:r>
                      <a:r>
                        <a:rPr lang="en-US" sz="1600" spc="-5" dirty="0">
                          <a:effectLst/>
                        </a:rPr>
                        <a:t>v</a:t>
                      </a:r>
                      <a:r>
                        <a:rPr lang="en-US" sz="1600" dirty="0">
                          <a:effectLst/>
                        </a:rPr>
                        <a:t>e</a:t>
                      </a:r>
                      <a:r>
                        <a:rPr lang="en-US" sz="1600" spc="-35" dirty="0">
                          <a:effectLst/>
                        </a:rPr>
                        <a:t> </a:t>
                      </a:r>
                      <a:r>
                        <a:rPr lang="en-US" sz="1600" dirty="0">
                          <a:effectLst/>
                        </a:rPr>
                        <a:t>me</a:t>
                      </a:r>
                      <a:r>
                        <a:rPr lang="en-US" sz="1600" spc="-5" dirty="0">
                          <a:effectLst/>
                        </a:rPr>
                        <a:t>as</a:t>
                      </a:r>
                      <a:r>
                        <a:rPr lang="en-US" sz="1600" dirty="0">
                          <a:effectLst/>
                        </a:rPr>
                        <a:t>ures</a:t>
                      </a:r>
                      <a:r>
                        <a:rPr lang="en-US" sz="1600" spc="-55" dirty="0">
                          <a:effectLst/>
                        </a:rPr>
                        <a:t> </a:t>
                      </a:r>
                      <a:r>
                        <a:rPr lang="en-US" sz="1600" dirty="0">
                          <a:effectLst/>
                        </a:rPr>
                        <a:t>m</a:t>
                      </a:r>
                      <a:r>
                        <a:rPr lang="en-US" sz="1600" spc="5" dirty="0">
                          <a:effectLst/>
                        </a:rPr>
                        <a:t>u</a:t>
                      </a:r>
                      <a:r>
                        <a:rPr lang="en-US" sz="1600" spc="-5" dirty="0">
                          <a:effectLst/>
                        </a:rPr>
                        <a:t>s</a:t>
                      </a:r>
                      <a:r>
                        <a:rPr lang="en-US" sz="1600" dirty="0">
                          <a:effectLst/>
                        </a:rPr>
                        <a:t>t</a:t>
                      </a:r>
                      <a:r>
                        <a:rPr lang="en-US" sz="1600" spc="-25" dirty="0">
                          <a:effectLst/>
                        </a:rPr>
                        <a:t> </a:t>
                      </a:r>
                      <a:r>
                        <a:rPr lang="en-US" sz="1600" spc="-5" dirty="0">
                          <a:effectLst/>
                        </a:rPr>
                        <a:t>b</a:t>
                      </a:r>
                      <a:r>
                        <a:rPr lang="en-US" sz="1600" dirty="0">
                          <a:effectLst/>
                        </a:rPr>
                        <a:t>e</a:t>
                      </a:r>
                      <a:r>
                        <a:rPr lang="en-US" sz="1600" spc="5" dirty="0">
                          <a:effectLst/>
                        </a:rPr>
                        <a:t> o</a:t>
                      </a:r>
                      <a:r>
                        <a:rPr lang="en-US" sz="1600" spc="-5" dirty="0">
                          <a:effectLst/>
                        </a:rPr>
                        <a:t>ffered </a:t>
                      </a:r>
                      <a:r>
                        <a:rPr lang="en-US" sz="1600" spc="5" dirty="0">
                          <a:effectLst/>
                        </a:rPr>
                        <a:t>on</a:t>
                      </a:r>
                      <a:r>
                        <a:rPr lang="en-US" sz="1600" spc="-5" dirty="0">
                          <a:effectLst/>
                        </a:rPr>
                        <a:t>c</a:t>
                      </a:r>
                      <a:r>
                        <a:rPr lang="en-US" sz="1600" dirty="0">
                          <a:effectLst/>
                        </a:rPr>
                        <a:t>e</a:t>
                      </a:r>
                      <a:r>
                        <a:rPr lang="en-US" sz="1600" spc="-30" dirty="0">
                          <a:effectLst/>
                        </a:rPr>
                        <a:t> </a:t>
                      </a:r>
                      <a:r>
                        <a:rPr lang="en-US" sz="1600" dirty="0">
                          <a:effectLst/>
                        </a:rPr>
                        <a:t>a </a:t>
                      </a:r>
                      <a:r>
                        <a:rPr lang="en-US" sz="1600" spc="-5" dirty="0">
                          <a:effectLst/>
                        </a:rPr>
                        <a:t>sch</a:t>
                      </a:r>
                      <a:r>
                        <a:rPr lang="en-US" sz="1600" spc="5" dirty="0">
                          <a:effectLst/>
                        </a:rPr>
                        <a:t>oo</a:t>
                      </a:r>
                      <a:r>
                        <a:rPr lang="en-US" sz="1600" dirty="0">
                          <a:effectLst/>
                        </a:rPr>
                        <a:t>l</a:t>
                      </a:r>
                      <a:r>
                        <a:rPr lang="en-US" sz="1600" spc="-10" dirty="0">
                          <a:effectLst/>
                        </a:rPr>
                        <a:t> </a:t>
                      </a:r>
                      <a:r>
                        <a:rPr lang="en-US" sz="1600" spc="-5" dirty="0">
                          <a:effectLst/>
                        </a:rPr>
                        <a:t>h</a:t>
                      </a:r>
                      <a:r>
                        <a:rPr lang="en-US" sz="1600" dirty="0">
                          <a:effectLst/>
                        </a:rPr>
                        <a:t>as</a:t>
                      </a:r>
                      <a:r>
                        <a:rPr lang="en-US" sz="1600" spc="-10" dirty="0">
                          <a:effectLst/>
                        </a:rPr>
                        <a:t> </a:t>
                      </a:r>
                      <a:r>
                        <a:rPr lang="en-US" sz="1600" dirty="0">
                          <a:effectLst/>
                        </a:rPr>
                        <a:t>a</a:t>
                      </a:r>
                      <a:r>
                        <a:rPr lang="en-US" sz="1600" spc="-5" dirty="0">
                          <a:effectLst/>
                        </a:rPr>
                        <a:t>c</a:t>
                      </a:r>
                      <a:r>
                        <a:rPr lang="en-US" sz="1600" dirty="0">
                          <a:effectLst/>
                        </a:rPr>
                        <a:t>t</a:t>
                      </a:r>
                      <a:r>
                        <a:rPr lang="en-US" sz="1600" spc="5" dirty="0">
                          <a:effectLst/>
                        </a:rPr>
                        <a:t>u</a:t>
                      </a:r>
                      <a:r>
                        <a:rPr lang="en-US" sz="1600" dirty="0">
                          <a:effectLst/>
                        </a:rPr>
                        <a:t>al</a:t>
                      </a:r>
                      <a:r>
                        <a:rPr lang="en-US" sz="1600" spc="-10" dirty="0">
                          <a:effectLst/>
                        </a:rPr>
                        <a:t> </a:t>
                      </a:r>
                      <a:r>
                        <a:rPr lang="en-US" sz="1600" spc="-5" dirty="0">
                          <a:effectLst/>
                        </a:rPr>
                        <a:t>k</a:t>
                      </a:r>
                      <a:r>
                        <a:rPr lang="en-US" sz="1600" spc="5" dirty="0">
                          <a:effectLst/>
                        </a:rPr>
                        <a:t>no</a:t>
                      </a:r>
                      <a:r>
                        <a:rPr lang="en-US" sz="1600" dirty="0">
                          <a:effectLst/>
                        </a:rPr>
                        <a:t>wl</a:t>
                      </a:r>
                      <a:r>
                        <a:rPr lang="en-US" sz="1600" spc="-5" dirty="0">
                          <a:effectLst/>
                        </a:rPr>
                        <a:t>ed</a:t>
                      </a:r>
                      <a:r>
                        <a:rPr lang="en-US" sz="1600" spc="5" dirty="0">
                          <a:effectLst/>
                        </a:rPr>
                        <a:t>g</a:t>
                      </a:r>
                      <a:r>
                        <a:rPr lang="en-US" sz="1600" dirty="0">
                          <a:effectLst/>
                        </a:rPr>
                        <a:t>e</a:t>
                      </a:r>
                      <a:r>
                        <a:rPr lang="en-US" sz="1600" spc="-45" dirty="0">
                          <a:effectLst/>
                        </a:rPr>
                        <a:t> </a:t>
                      </a:r>
                      <a:r>
                        <a:rPr lang="en-US" sz="1600" spc="5" dirty="0">
                          <a:effectLst/>
                        </a:rPr>
                        <a:t>o</a:t>
                      </a:r>
                      <a:r>
                        <a:rPr lang="en-US" sz="1600" dirty="0">
                          <a:effectLst/>
                        </a:rPr>
                        <a:t>f</a:t>
                      </a:r>
                      <a:r>
                        <a:rPr lang="en-US" sz="1600" spc="-10" dirty="0">
                          <a:effectLst/>
                        </a:rPr>
                        <a:t> </a:t>
                      </a:r>
                      <a:r>
                        <a:rPr lang="en-US" sz="1600" spc="-5" dirty="0">
                          <a:effectLst/>
                        </a:rPr>
                        <a:t>se</a:t>
                      </a:r>
                      <a:r>
                        <a:rPr lang="en-US" sz="1600" dirty="0">
                          <a:effectLst/>
                        </a:rPr>
                        <a:t>x</a:t>
                      </a:r>
                      <a:r>
                        <a:rPr lang="en-US" sz="1600" spc="5" dirty="0">
                          <a:effectLst/>
                        </a:rPr>
                        <a:t>u</a:t>
                      </a:r>
                      <a:r>
                        <a:rPr lang="en-US" sz="1600" dirty="0">
                          <a:effectLst/>
                        </a:rPr>
                        <a:t>al </a:t>
                      </a:r>
                      <a:r>
                        <a:rPr lang="en-US" sz="1600" spc="-5" dirty="0">
                          <a:effectLst/>
                        </a:rPr>
                        <a:t>h</a:t>
                      </a:r>
                      <a:r>
                        <a:rPr lang="en-US" sz="1600" dirty="0">
                          <a:effectLst/>
                        </a:rPr>
                        <a:t>a</a:t>
                      </a:r>
                      <a:r>
                        <a:rPr lang="en-US" sz="1600" spc="-5" dirty="0">
                          <a:effectLst/>
                        </a:rPr>
                        <a:t>r</a:t>
                      </a:r>
                      <a:r>
                        <a:rPr lang="en-US" sz="1600" dirty="0">
                          <a:effectLst/>
                        </a:rPr>
                        <a:t>a</a:t>
                      </a:r>
                      <a:r>
                        <a:rPr lang="en-US" sz="1600" spc="-5" dirty="0">
                          <a:effectLst/>
                        </a:rPr>
                        <a:t>ss</a:t>
                      </a:r>
                      <a:r>
                        <a:rPr lang="en-US" sz="1600" dirty="0">
                          <a:effectLst/>
                        </a:rPr>
                        <a:t>m</a:t>
                      </a:r>
                      <a:r>
                        <a:rPr lang="en-US" sz="1600" spc="-5" dirty="0">
                          <a:effectLst/>
                        </a:rPr>
                        <a:t>e</a:t>
                      </a:r>
                      <a:r>
                        <a:rPr lang="en-US" sz="1600" spc="5" dirty="0">
                          <a:effectLst/>
                        </a:rPr>
                        <a:t>n</a:t>
                      </a:r>
                      <a:r>
                        <a:rPr lang="en-US" sz="1600" dirty="0">
                          <a:effectLst/>
                        </a:rPr>
                        <a:t>t</a:t>
                      </a:r>
                      <a:r>
                        <a:rPr lang="en-US" sz="1600" spc="-25" dirty="0">
                          <a:effectLst/>
                        </a:rPr>
                        <a:t> </a:t>
                      </a:r>
                      <a:r>
                        <a:rPr lang="en-US" sz="1600" dirty="0">
                          <a:effectLst/>
                        </a:rPr>
                        <a:t>all</a:t>
                      </a:r>
                      <a:r>
                        <a:rPr lang="en-US" sz="1600" spc="-5" dirty="0">
                          <a:effectLst/>
                        </a:rPr>
                        <a:t>e</a:t>
                      </a:r>
                      <a:r>
                        <a:rPr lang="en-US" sz="1600" spc="5" dirty="0">
                          <a:effectLst/>
                        </a:rPr>
                        <a:t>g</a:t>
                      </a:r>
                      <a:r>
                        <a:rPr lang="en-US" sz="1600" dirty="0">
                          <a:effectLst/>
                        </a:rPr>
                        <a:t>ati</a:t>
                      </a:r>
                      <a:r>
                        <a:rPr lang="en-US" sz="1600" spc="5" dirty="0">
                          <a:effectLst/>
                        </a:rPr>
                        <a:t>on</a:t>
                      </a:r>
                      <a:r>
                        <a:rPr lang="en-US" sz="1600" dirty="0">
                          <a:effectLst/>
                        </a:rPr>
                        <a:t>s</a:t>
                      </a:r>
                      <a:endParaRPr lang="en-US" sz="1000" dirty="0">
                        <a:effectLst/>
                        <a:latin typeface="Times New Roman" panose="02020603050405020304" pitchFamily="18" charset="0"/>
                        <a:ea typeface="Times New Roman" panose="02020603050405020304" pitchFamily="18" charset="0"/>
                      </a:endParaRPr>
                    </a:p>
                  </a:txBody>
                  <a:tcPr marL="0" marR="0" marT="0" marB="0" anchor="ctr">
                    <a:solidFill>
                      <a:srgbClr val="1547A2"/>
                    </a:solidFill>
                  </a:tcPr>
                </a:tc>
                <a:extLst>
                  <a:ext uri="{0D108BD9-81ED-4DB2-BD59-A6C34878D82A}">
                    <a16:rowId xmlns:a16="http://schemas.microsoft.com/office/drawing/2014/main" val="2635426563"/>
                  </a:ext>
                </a:extLst>
              </a:tr>
              <a:tr h="815340">
                <a:tc>
                  <a:txBody>
                    <a:bodyPr/>
                    <a:lstStyle/>
                    <a:p>
                      <a:pPr marL="85090" marR="0">
                        <a:spcBef>
                          <a:spcPts val="390"/>
                        </a:spcBef>
                        <a:spcAft>
                          <a:spcPts val="0"/>
                        </a:spcAft>
                      </a:pPr>
                      <a:r>
                        <a:rPr lang="en-US" sz="1600" spc="5" dirty="0">
                          <a:effectLst/>
                        </a:rPr>
                        <a:t>D</a:t>
                      </a:r>
                      <a:r>
                        <a:rPr lang="en-US" sz="1600" spc="-5" dirty="0">
                          <a:effectLst/>
                        </a:rPr>
                        <a:t>ec</a:t>
                      </a:r>
                      <a:r>
                        <a:rPr lang="en-US" sz="1600" dirty="0">
                          <a:effectLst/>
                        </a:rPr>
                        <a:t>i</a:t>
                      </a:r>
                      <a:r>
                        <a:rPr lang="en-US" sz="1600" spc="-5" dirty="0">
                          <a:effectLst/>
                        </a:rPr>
                        <a:t>s</a:t>
                      </a:r>
                      <a:r>
                        <a:rPr lang="en-US" sz="1600" dirty="0">
                          <a:effectLst/>
                        </a:rPr>
                        <a:t>i</a:t>
                      </a:r>
                      <a:r>
                        <a:rPr lang="en-US" sz="1600" spc="5" dirty="0">
                          <a:effectLst/>
                        </a:rPr>
                        <a:t>on-</a:t>
                      </a:r>
                      <a:r>
                        <a:rPr lang="en-US" sz="1600" dirty="0">
                          <a:effectLst/>
                        </a:rPr>
                        <a:t>ma</a:t>
                      </a:r>
                      <a:r>
                        <a:rPr lang="en-US" sz="1600" spc="-5" dirty="0">
                          <a:effectLst/>
                        </a:rPr>
                        <a:t>k</a:t>
                      </a:r>
                      <a:r>
                        <a:rPr lang="en-US" sz="1600" spc="10" dirty="0">
                          <a:effectLst/>
                        </a:rPr>
                        <a:t>e</a:t>
                      </a:r>
                      <a:r>
                        <a:rPr lang="en-US" sz="1600" dirty="0">
                          <a:effectLst/>
                        </a:rPr>
                        <a:t>r</a:t>
                      </a:r>
                      <a:r>
                        <a:rPr lang="en-US" sz="1600" spc="-60" dirty="0">
                          <a:effectLst/>
                        </a:rPr>
                        <a:t> </a:t>
                      </a:r>
                      <a:r>
                        <a:rPr lang="en-US" sz="1600" spc="5" dirty="0">
                          <a:effectLst/>
                        </a:rPr>
                        <a:t>c</a:t>
                      </a:r>
                      <a:r>
                        <a:rPr lang="en-US" sz="1600" spc="-5" dirty="0">
                          <a:effectLst/>
                        </a:rPr>
                        <a:t>a</a:t>
                      </a:r>
                      <a:r>
                        <a:rPr lang="en-US" sz="1600" dirty="0">
                          <a:effectLst/>
                        </a:rPr>
                        <a:t>n</a:t>
                      </a:r>
                      <a:r>
                        <a:rPr lang="en-US" sz="1600" spc="-50" dirty="0">
                          <a:effectLst/>
                        </a:rPr>
                        <a:t> </a:t>
                      </a:r>
                      <a:r>
                        <a:rPr lang="en-US" sz="1600" spc="-5" dirty="0">
                          <a:effectLst/>
                        </a:rPr>
                        <a:t>b</a:t>
                      </a:r>
                      <a:r>
                        <a:rPr lang="en-US" sz="1600" dirty="0">
                          <a:effectLst/>
                        </a:rPr>
                        <a:t>e</a:t>
                      </a:r>
                      <a:r>
                        <a:rPr lang="en-US" sz="1600" spc="5" dirty="0">
                          <a:effectLst/>
                        </a:rPr>
                        <a:t> </a:t>
                      </a:r>
                      <a:r>
                        <a:rPr lang="en-US" sz="1600" spc="-5" dirty="0">
                          <a:effectLst/>
                        </a:rPr>
                        <a:t>s</a:t>
                      </a:r>
                      <a:r>
                        <a:rPr lang="en-US" sz="1600" dirty="0">
                          <a:effectLst/>
                        </a:rPr>
                        <a:t>ame</a:t>
                      </a:r>
                      <a:r>
                        <a:rPr lang="en-US" sz="1600" spc="-15" dirty="0">
                          <a:effectLst/>
                        </a:rPr>
                        <a:t> </a:t>
                      </a:r>
                      <a:r>
                        <a:rPr lang="en-US" sz="1600" dirty="0">
                          <a:effectLst/>
                        </a:rPr>
                        <a:t>p</a:t>
                      </a:r>
                      <a:r>
                        <a:rPr lang="en-US" sz="1600" spc="-5" dirty="0">
                          <a:effectLst/>
                        </a:rPr>
                        <a:t>ers</a:t>
                      </a:r>
                      <a:r>
                        <a:rPr lang="en-US" sz="1600" spc="5" dirty="0">
                          <a:effectLst/>
                        </a:rPr>
                        <a:t>o</a:t>
                      </a:r>
                      <a:r>
                        <a:rPr lang="en-US" sz="1600" dirty="0">
                          <a:effectLst/>
                        </a:rPr>
                        <a:t>n</a:t>
                      </a:r>
                      <a:r>
                        <a:rPr lang="en-US" sz="1600" spc="-25" dirty="0">
                          <a:effectLst/>
                        </a:rPr>
                        <a:t> </a:t>
                      </a:r>
                      <a:r>
                        <a:rPr lang="en-US" sz="1600" dirty="0">
                          <a:effectLst/>
                        </a:rPr>
                        <a:t>as</a:t>
                      </a:r>
                      <a:r>
                        <a:rPr lang="en-US" sz="1600" spc="-10" dirty="0">
                          <a:effectLst/>
                        </a:rPr>
                        <a:t> </a:t>
                      </a:r>
                      <a:r>
                        <a:rPr lang="en-US" sz="1600" spc="-5" dirty="0">
                          <a:effectLst/>
                        </a:rPr>
                        <a:t>T</a:t>
                      </a:r>
                      <a:r>
                        <a:rPr lang="en-US" sz="1600" dirty="0">
                          <a:effectLst/>
                        </a:rPr>
                        <a:t>itle IX</a:t>
                      </a:r>
                      <a:r>
                        <a:rPr lang="en-US" sz="1600" spc="-5" dirty="0">
                          <a:effectLst/>
                        </a:rPr>
                        <a:t> C</a:t>
                      </a:r>
                      <a:r>
                        <a:rPr lang="en-US" sz="1600" spc="5" dirty="0">
                          <a:effectLst/>
                        </a:rPr>
                        <a:t>oo</a:t>
                      </a:r>
                      <a:r>
                        <a:rPr lang="en-US" sz="1600" spc="-5" dirty="0">
                          <a:effectLst/>
                        </a:rPr>
                        <a:t>rd</a:t>
                      </a:r>
                      <a:r>
                        <a:rPr lang="en-US" sz="1600" dirty="0">
                          <a:effectLst/>
                        </a:rPr>
                        <a:t>i</a:t>
                      </a:r>
                      <a:r>
                        <a:rPr lang="en-US" sz="1600" spc="5" dirty="0">
                          <a:effectLst/>
                        </a:rPr>
                        <a:t>n</a:t>
                      </a:r>
                      <a:r>
                        <a:rPr lang="en-US" sz="1600" dirty="0">
                          <a:effectLst/>
                        </a:rPr>
                        <a:t>at</a:t>
                      </a:r>
                      <a:r>
                        <a:rPr lang="en-US" sz="1600" spc="5" dirty="0">
                          <a:effectLst/>
                        </a:rPr>
                        <a:t>o</a:t>
                      </a:r>
                      <a:r>
                        <a:rPr lang="en-US" sz="1600" dirty="0">
                          <a:effectLst/>
                        </a:rPr>
                        <a:t>r</a:t>
                      </a:r>
                      <a:r>
                        <a:rPr lang="en-US" sz="1600" spc="-50" dirty="0">
                          <a:effectLst/>
                        </a:rPr>
                        <a:t> </a:t>
                      </a:r>
                      <a:r>
                        <a:rPr lang="en-US" sz="1600" spc="5" dirty="0">
                          <a:effectLst/>
                        </a:rPr>
                        <a:t>o</a:t>
                      </a:r>
                      <a:r>
                        <a:rPr lang="en-US" sz="1600" dirty="0">
                          <a:effectLst/>
                        </a:rPr>
                        <a:t>r</a:t>
                      </a:r>
                      <a:r>
                        <a:rPr lang="en-US" sz="1600" spc="-15" dirty="0">
                          <a:effectLst/>
                        </a:rPr>
                        <a:t> </a:t>
                      </a:r>
                      <a:r>
                        <a:rPr lang="en-US" sz="1600" dirty="0">
                          <a:effectLst/>
                        </a:rPr>
                        <a:t>I</a:t>
                      </a:r>
                      <a:r>
                        <a:rPr lang="en-US" sz="1600" spc="5" dirty="0">
                          <a:effectLst/>
                        </a:rPr>
                        <a:t>n</a:t>
                      </a:r>
                      <a:r>
                        <a:rPr lang="en-US" sz="1600" dirty="0">
                          <a:effectLst/>
                        </a:rPr>
                        <a:t>v</a:t>
                      </a:r>
                      <a:r>
                        <a:rPr lang="en-US" sz="1600" spc="-5" dirty="0">
                          <a:effectLst/>
                        </a:rPr>
                        <a:t>es</a:t>
                      </a:r>
                      <a:r>
                        <a:rPr lang="en-US" sz="1600" dirty="0">
                          <a:effectLst/>
                        </a:rPr>
                        <a:t>ti</a:t>
                      </a:r>
                      <a:r>
                        <a:rPr lang="en-US" sz="1600" spc="5" dirty="0">
                          <a:effectLst/>
                        </a:rPr>
                        <a:t>g</a:t>
                      </a:r>
                      <a:r>
                        <a:rPr lang="en-US" sz="1600" dirty="0">
                          <a:effectLst/>
                        </a:rPr>
                        <a:t>at</a:t>
                      </a:r>
                      <a:r>
                        <a:rPr lang="en-US" sz="1600" spc="5" dirty="0">
                          <a:effectLst/>
                        </a:rPr>
                        <a:t>or</a:t>
                      </a:r>
                      <a:endParaRPr lang="en-US" sz="1000" dirty="0">
                        <a:effectLst/>
                        <a:latin typeface="Times New Roman" panose="02020603050405020304" pitchFamily="18" charset="0"/>
                        <a:ea typeface="Times New Roman" panose="02020603050405020304" pitchFamily="18" charset="0"/>
                      </a:endParaRPr>
                    </a:p>
                  </a:txBody>
                  <a:tcPr marL="0" marR="0" marT="0" marB="0" anchor="ctr">
                    <a:solidFill>
                      <a:srgbClr val="1547A2"/>
                    </a:solidFill>
                  </a:tcPr>
                </a:tc>
                <a:tc>
                  <a:txBody>
                    <a:bodyPr/>
                    <a:lstStyle/>
                    <a:p>
                      <a:pPr marL="85090" marR="0">
                        <a:spcBef>
                          <a:spcPts val="390"/>
                        </a:spcBef>
                        <a:spcAft>
                          <a:spcPts val="0"/>
                        </a:spcAft>
                      </a:pPr>
                      <a:r>
                        <a:rPr lang="en-US" sz="1600" spc="5" dirty="0">
                          <a:effectLst/>
                        </a:rPr>
                        <a:t>D</a:t>
                      </a:r>
                      <a:r>
                        <a:rPr lang="en-US" sz="1600" spc="-5" dirty="0">
                          <a:effectLst/>
                        </a:rPr>
                        <a:t>ec</a:t>
                      </a:r>
                      <a:r>
                        <a:rPr lang="en-US" sz="1600" dirty="0">
                          <a:effectLst/>
                        </a:rPr>
                        <a:t>i</a:t>
                      </a:r>
                      <a:r>
                        <a:rPr lang="en-US" sz="1600" spc="-5" dirty="0">
                          <a:effectLst/>
                        </a:rPr>
                        <a:t>s</a:t>
                      </a:r>
                      <a:r>
                        <a:rPr lang="en-US" sz="1600" dirty="0">
                          <a:effectLst/>
                        </a:rPr>
                        <a:t>i</a:t>
                      </a:r>
                      <a:r>
                        <a:rPr lang="en-US" sz="1600" spc="5" dirty="0">
                          <a:effectLst/>
                        </a:rPr>
                        <a:t>on-</a:t>
                      </a:r>
                      <a:r>
                        <a:rPr lang="en-US" sz="1600" dirty="0">
                          <a:effectLst/>
                        </a:rPr>
                        <a:t>ma</a:t>
                      </a:r>
                      <a:r>
                        <a:rPr lang="en-US" sz="1600" spc="-5" dirty="0">
                          <a:effectLst/>
                        </a:rPr>
                        <a:t>k</a:t>
                      </a:r>
                      <a:r>
                        <a:rPr lang="en-US" sz="1600" spc="10" dirty="0">
                          <a:effectLst/>
                        </a:rPr>
                        <a:t>e</a:t>
                      </a:r>
                      <a:r>
                        <a:rPr lang="en-US" sz="1600" dirty="0">
                          <a:effectLst/>
                        </a:rPr>
                        <a:t>r</a:t>
                      </a:r>
                      <a:r>
                        <a:rPr lang="en-US" sz="1600" spc="-60" dirty="0">
                          <a:effectLst/>
                        </a:rPr>
                        <a:t> </a:t>
                      </a:r>
                      <a:r>
                        <a:rPr lang="en-US" sz="1600" spc="5" dirty="0">
                          <a:effectLst/>
                        </a:rPr>
                        <a:t>c</a:t>
                      </a:r>
                      <a:r>
                        <a:rPr lang="en-US" sz="1600" spc="-5" dirty="0">
                          <a:effectLst/>
                        </a:rPr>
                        <a:t>a</a:t>
                      </a:r>
                      <a:r>
                        <a:rPr lang="en-US" sz="1600" spc="5" dirty="0">
                          <a:effectLst/>
                        </a:rPr>
                        <a:t>nno</a:t>
                      </a:r>
                      <a:r>
                        <a:rPr lang="en-US" sz="1600" dirty="0">
                          <a:effectLst/>
                        </a:rPr>
                        <a:t>t</a:t>
                      </a:r>
                      <a:r>
                        <a:rPr lang="en-US" sz="1600" spc="-85" dirty="0">
                          <a:effectLst/>
                        </a:rPr>
                        <a:t> </a:t>
                      </a:r>
                      <a:r>
                        <a:rPr lang="en-US" sz="1600" spc="-5" dirty="0">
                          <a:effectLst/>
                        </a:rPr>
                        <a:t>b</a:t>
                      </a:r>
                      <a:r>
                        <a:rPr lang="en-US" sz="1600" dirty="0">
                          <a:effectLst/>
                        </a:rPr>
                        <a:t>e</a:t>
                      </a:r>
                      <a:r>
                        <a:rPr lang="en-US" sz="1600" spc="5" dirty="0">
                          <a:effectLst/>
                        </a:rPr>
                        <a:t> </a:t>
                      </a:r>
                      <a:r>
                        <a:rPr lang="en-US" sz="1600" spc="-5" dirty="0">
                          <a:effectLst/>
                        </a:rPr>
                        <a:t>s</a:t>
                      </a:r>
                      <a:r>
                        <a:rPr lang="en-US" sz="1600" dirty="0">
                          <a:effectLst/>
                        </a:rPr>
                        <a:t>ame</a:t>
                      </a:r>
                      <a:r>
                        <a:rPr lang="en-US" sz="1600" spc="-15" dirty="0">
                          <a:effectLst/>
                        </a:rPr>
                        <a:t> </a:t>
                      </a:r>
                      <a:r>
                        <a:rPr lang="en-US" sz="1600" dirty="0">
                          <a:effectLst/>
                        </a:rPr>
                        <a:t>p</a:t>
                      </a:r>
                      <a:r>
                        <a:rPr lang="en-US" sz="1600" spc="-5" dirty="0">
                          <a:effectLst/>
                        </a:rPr>
                        <a:t>ers</a:t>
                      </a:r>
                      <a:r>
                        <a:rPr lang="en-US" sz="1600" spc="5" dirty="0">
                          <a:effectLst/>
                        </a:rPr>
                        <a:t>o</a:t>
                      </a:r>
                      <a:r>
                        <a:rPr lang="en-US" sz="1600" dirty="0">
                          <a:effectLst/>
                        </a:rPr>
                        <a:t>n</a:t>
                      </a:r>
                      <a:r>
                        <a:rPr lang="en-US" sz="1600" spc="-25" dirty="0">
                          <a:effectLst/>
                        </a:rPr>
                        <a:t> </a:t>
                      </a:r>
                      <a:r>
                        <a:rPr lang="en-US" sz="1600" dirty="0">
                          <a:effectLst/>
                        </a:rPr>
                        <a:t>as</a:t>
                      </a:r>
                      <a:endParaRPr lang="en-US" sz="1000" dirty="0">
                        <a:effectLst/>
                      </a:endParaRPr>
                    </a:p>
                    <a:p>
                      <a:pPr marL="85090" marR="0">
                        <a:spcBef>
                          <a:spcPts val="100"/>
                        </a:spcBef>
                        <a:spcAft>
                          <a:spcPts val="0"/>
                        </a:spcAft>
                      </a:pPr>
                      <a:r>
                        <a:rPr lang="en-US" sz="1600" spc="-5" dirty="0">
                          <a:effectLst/>
                        </a:rPr>
                        <a:t>T</a:t>
                      </a:r>
                      <a:r>
                        <a:rPr lang="en-US" sz="1600" dirty="0">
                          <a:effectLst/>
                        </a:rPr>
                        <a:t>itle</a:t>
                      </a:r>
                      <a:r>
                        <a:rPr lang="en-US" sz="1600" spc="-10" dirty="0">
                          <a:effectLst/>
                        </a:rPr>
                        <a:t> </a:t>
                      </a:r>
                      <a:r>
                        <a:rPr lang="en-US" sz="1600" dirty="0">
                          <a:effectLst/>
                        </a:rPr>
                        <a:t>IX</a:t>
                      </a:r>
                      <a:r>
                        <a:rPr lang="en-US" sz="1600" spc="-5" dirty="0">
                          <a:effectLst/>
                        </a:rPr>
                        <a:t> C</a:t>
                      </a:r>
                      <a:r>
                        <a:rPr lang="en-US" sz="1600" spc="5" dirty="0">
                          <a:effectLst/>
                        </a:rPr>
                        <a:t>oo</a:t>
                      </a:r>
                      <a:r>
                        <a:rPr lang="en-US" sz="1600" spc="-5" dirty="0">
                          <a:effectLst/>
                        </a:rPr>
                        <a:t>rd</a:t>
                      </a:r>
                      <a:r>
                        <a:rPr lang="en-US" sz="1600" dirty="0">
                          <a:effectLst/>
                        </a:rPr>
                        <a:t>i</a:t>
                      </a:r>
                      <a:r>
                        <a:rPr lang="en-US" sz="1600" spc="5" dirty="0">
                          <a:effectLst/>
                        </a:rPr>
                        <a:t>n</a:t>
                      </a:r>
                      <a:r>
                        <a:rPr lang="en-US" sz="1600" dirty="0">
                          <a:effectLst/>
                        </a:rPr>
                        <a:t>at</a:t>
                      </a:r>
                      <a:r>
                        <a:rPr lang="en-US" sz="1600" spc="5" dirty="0">
                          <a:effectLst/>
                        </a:rPr>
                        <a:t>o</a:t>
                      </a:r>
                      <a:r>
                        <a:rPr lang="en-US" sz="1600" dirty="0">
                          <a:effectLst/>
                        </a:rPr>
                        <a:t>r</a:t>
                      </a:r>
                      <a:r>
                        <a:rPr lang="en-US" sz="1600" spc="-55" dirty="0">
                          <a:effectLst/>
                        </a:rPr>
                        <a:t> </a:t>
                      </a:r>
                      <a:r>
                        <a:rPr lang="en-US" sz="1600" spc="5" dirty="0">
                          <a:effectLst/>
                        </a:rPr>
                        <a:t>o</a:t>
                      </a:r>
                      <a:r>
                        <a:rPr lang="en-US" sz="1600" dirty="0">
                          <a:effectLst/>
                        </a:rPr>
                        <a:t>r</a:t>
                      </a:r>
                      <a:r>
                        <a:rPr lang="en-US" sz="1600" spc="-15" dirty="0">
                          <a:effectLst/>
                        </a:rPr>
                        <a:t> </a:t>
                      </a:r>
                      <a:r>
                        <a:rPr lang="en-US" sz="1600" dirty="0">
                          <a:effectLst/>
                        </a:rPr>
                        <a:t>I</a:t>
                      </a:r>
                      <a:r>
                        <a:rPr lang="en-US" sz="1600" spc="5" dirty="0">
                          <a:effectLst/>
                        </a:rPr>
                        <a:t>n</a:t>
                      </a:r>
                      <a:r>
                        <a:rPr lang="en-US" sz="1600" dirty="0">
                          <a:effectLst/>
                        </a:rPr>
                        <a:t>v</a:t>
                      </a:r>
                      <a:r>
                        <a:rPr lang="en-US" sz="1600" spc="-5" dirty="0">
                          <a:effectLst/>
                        </a:rPr>
                        <a:t>es</a:t>
                      </a:r>
                      <a:r>
                        <a:rPr lang="en-US" sz="1600" dirty="0">
                          <a:effectLst/>
                        </a:rPr>
                        <a:t>ti</a:t>
                      </a:r>
                      <a:r>
                        <a:rPr lang="en-US" sz="1600" spc="5" dirty="0">
                          <a:effectLst/>
                        </a:rPr>
                        <a:t>g</a:t>
                      </a:r>
                      <a:r>
                        <a:rPr lang="en-US" sz="1600" dirty="0">
                          <a:effectLst/>
                        </a:rPr>
                        <a:t>at</a:t>
                      </a:r>
                      <a:r>
                        <a:rPr lang="en-US" sz="1600" spc="5" dirty="0">
                          <a:effectLst/>
                        </a:rPr>
                        <a:t>o</a:t>
                      </a:r>
                      <a:r>
                        <a:rPr lang="en-US" sz="1600" dirty="0">
                          <a:effectLst/>
                        </a:rPr>
                        <a:t>r</a:t>
                      </a:r>
                      <a:endParaRPr lang="en-US" sz="1000" dirty="0">
                        <a:effectLst/>
                        <a:latin typeface="Times New Roman" panose="02020603050405020304" pitchFamily="18" charset="0"/>
                        <a:ea typeface="Times New Roman" panose="02020603050405020304" pitchFamily="18" charset="0"/>
                      </a:endParaRPr>
                    </a:p>
                  </a:txBody>
                  <a:tcPr marL="0" marR="0" marT="0" marB="0" anchor="ctr">
                    <a:solidFill>
                      <a:srgbClr val="1547A2"/>
                    </a:solidFill>
                  </a:tcPr>
                </a:tc>
                <a:extLst>
                  <a:ext uri="{0D108BD9-81ED-4DB2-BD59-A6C34878D82A}">
                    <a16:rowId xmlns:a16="http://schemas.microsoft.com/office/drawing/2014/main" val="3177651337"/>
                  </a:ext>
                </a:extLst>
              </a:tr>
              <a:tr h="822960">
                <a:tc>
                  <a:txBody>
                    <a:bodyPr/>
                    <a:lstStyle/>
                    <a:p>
                      <a:pPr marL="85090" marR="581660">
                        <a:lnSpc>
                          <a:spcPct val="105000"/>
                        </a:lnSpc>
                        <a:spcBef>
                          <a:spcPts val="390"/>
                        </a:spcBef>
                        <a:spcAft>
                          <a:spcPts val="0"/>
                        </a:spcAft>
                      </a:pPr>
                      <a:r>
                        <a:rPr lang="en-US" sz="1600" dirty="0">
                          <a:effectLst/>
                        </a:rPr>
                        <a:t>A</a:t>
                      </a:r>
                      <a:r>
                        <a:rPr lang="en-US" sz="1600" spc="-5" dirty="0">
                          <a:effectLst/>
                        </a:rPr>
                        <a:t> sch</a:t>
                      </a:r>
                      <a:r>
                        <a:rPr lang="en-US" sz="1600" spc="5" dirty="0">
                          <a:effectLst/>
                        </a:rPr>
                        <a:t>oo</a:t>
                      </a:r>
                      <a:r>
                        <a:rPr lang="en-US" sz="1600" dirty="0">
                          <a:effectLst/>
                        </a:rPr>
                        <a:t>l</a:t>
                      </a:r>
                      <a:r>
                        <a:rPr lang="en-US" sz="1600" spc="-25" dirty="0">
                          <a:effectLst/>
                        </a:rPr>
                        <a:t> </a:t>
                      </a:r>
                      <a:r>
                        <a:rPr lang="en-US" sz="1600" dirty="0">
                          <a:effectLst/>
                        </a:rPr>
                        <a:t>m</a:t>
                      </a:r>
                      <a:r>
                        <a:rPr lang="en-US" sz="1600" spc="-5" dirty="0">
                          <a:effectLst/>
                        </a:rPr>
                        <a:t>a</a:t>
                      </a:r>
                      <a:r>
                        <a:rPr lang="en-US" sz="1600" dirty="0">
                          <a:effectLst/>
                        </a:rPr>
                        <a:t>y</a:t>
                      </a:r>
                      <a:r>
                        <a:rPr lang="en-US" sz="1600" spc="-40" dirty="0">
                          <a:effectLst/>
                        </a:rPr>
                        <a:t> </a:t>
                      </a:r>
                      <a:r>
                        <a:rPr lang="en-US" sz="1600" spc="5" dirty="0">
                          <a:effectLst/>
                        </a:rPr>
                        <a:t>o</a:t>
                      </a:r>
                      <a:r>
                        <a:rPr lang="en-US" sz="1600" spc="-5" dirty="0">
                          <a:effectLst/>
                        </a:rPr>
                        <a:t>ffe</a:t>
                      </a:r>
                      <a:r>
                        <a:rPr lang="en-US" sz="1600" dirty="0">
                          <a:effectLst/>
                        </a:rPr>
                        <a:t>r</a:t>
                      </a:r>
                      <a:r>
                        <a:rPr lang="en-US" sz="1600" spc="-5" dirty="0">
                          <a:effectLst/>
                        </a:rPr>
                        <a:t> </a:t>
                      </a:r>
                      <a:r>
                        <a:rPr lang="en-US" sz="1600" dirty="0">
                          <a:effectLst/>
                        </a:rPr>
                        <a:t>t</a:t>
                      </a:r>
                      <a:r>
                        <a:rPr lang="en-US" sz="1600" spc="-5" dirty="0">
                          <a:effectLst/>
                        </a:rPr>
                        <a:t>h</a:t>
                      </a:r>
                      <a:r>
                        <a:rPr lang="en-US" sz="1600" dirty="0">
                          <a:effectLst/>
                        </a:rPr>
                        <a:t>e</a:t>
                      </a:r>
                      <a:r>
                        <a:rPr lang="en-US" sz="1600" spc="-20" dirty="0">
                          <a:effectLst/>
                        </a:rPr>
                        <a:t> </a:t>
                      </a:r>
                      <a:r>
                        <a:rPr lang="en-US" sz="1600" spc="-5" dirty="0">
                          <a:effectLst/>
                        </a:rPr>
                        <a:t>r</a:t>
                      </a:r>
                      <a:r>
                        <a:rPr lang="en-US" sz="1600" dirty="0">
                          <a:effectLst/>
                        </a:rPr>
                        <a:t>i</a:t>
                      </a:r>
                      <a:r>
                        <a:rPr lang="en-US" sz="1600" spc="5" dirty="0">
                          <a:effectLst/>
                        </a:rPr>
                        <a:t>g</a:t>
                      </a:r>
                      <a:r>
                        <a:rPr lang="en-US" sz="1600" spc="-5" dirty="0">
                          <a:effectLst/>
                        </a:rPr>
                        <a:t>h</a:t>
                      </a:r>
                      <a:r>
                        <a:rPr lang="en-US" sz="1600" dirty="0">
                          <a:effectLst/>
                        </a:rPr>
                        <a:t>t</a:t>
                      </a:r>
                      <a:r>
                        <a:rPr lang="en-US" sz="1600" spc="-10" dirty="0">
                          <a:effectLst/>
                        </a:rPr>
                        <a:t> </a:t>
                      </a:r>
                      <a:r>
                        <a:rPr lang="en-US" sz="1600" dirty="0">
                          <a:effectLst/>
                        </a:rPr>
                        <a:t>to</a:t>
                      </a:r>
                      <a:r>
                        <a:rPr lang="en-US" sz="1600" spc="-15" dirty="0">
                          <a:effectLst/>
                        </a:rPr>
                        <a:t> </a:t>
                      </a:r>
                      <a:r>
                        <a:rPr lang="en-US" sz="1600" dirty="0">
                          <a:effectLst/>
                        </a:rPr>
                        <a:t>app</a:t>
                      </a:r>
                      <a:r>
                        <a:rPr lang="en-US" sz="1600" spc="-5" dirty="0">
                          <a:effectLst/>
                        </a:rPr>
                        <a:t>e</a:t>
                      </a:r>
                      <a:r>
                        <a:rPr lang="en-US" sz="1600" dirty="0">
                          <a:effectLst/>
                        </a:rPr>
                        <a:t>al</a:t>
                      </a:r>
                      <a:r>
                        <a:rPr lang="en-US" sz="1600" spc="-10" dirty="0">
                          <a:effectLst/>
                        </a:rPr>
                        <a:t> </a:t>
                      </a:r>
                      <a:r>
                        <a:rPr lang="en-US" sz="1600" dirty="0">
                          <a:effectLst/>
                        </a:rPr>
                        <a:t>a </a:t>
                      </a:r>
                      <a:r>
                        <a:rPr lang="en-US" sz="1600" spc="-5" dirty="0">
                          <a:effectLst/>
                        </a:rPr>
                        <a:t>res</a:t>
                      </a:r>
                      <a:r>
                        <a:rPr lang="en-US" sz="1600" dirty="0">
                          <a:effectLst/>
                        </a:rPr>
                        <a:t>p</a:t>
                      </a:r>
                      <a:r>
                        <a:rPr lang="en-US" sz="1600" spc="5" dirty="0">
                          <a:effectLst/>
                        </a:rPr>
                        <a:t>on</a:t>
                      </a:r>
                      <a:r>
                        <a:rPr lang="en-US" sz="1600" spc="-5" dirty="0">
                          <a:effectLst/>
                        </a:rPr>
                        <a:t>s</a:t>
                      </a:r>
                      <a:r>
                        <a:rPr lang="en-US" sz="1600" dirty="0">
                          <a:effectLst/>
                        </a:rPr>
                        <a:t>i</a:t>
                      </a:r>
                      <a:r>
                        <a:rPr lang="en-US" sz="1600" spc="-5" dirty="0">
                          <a:effectLst/>
                        </a:rPr>
                        <a:t>b</a:t>
                      </a:r>
                      <a:r>
                        <a:rPr lang="en-US" sz="1600" dirty="0">
                          <a:effectLst/>
                        </a:rPr>
                        <a:t>ility</a:t>
                      </a:r>
                      <a:r>
                        <a:rPr lang="en-US" sz="1600" spc="-40" dirty="0">
                          <a:effectLst/>
                        </a:rPr>
                        <a:t> </a:t>
                      </a:r>
                      <a:r>
                        <a:rPr lang="en-US" sz="1600" spc="-5" dirty="0">
                          <a:effectLst/>
                        </a:rPr>
                        <a:t>de</a:t>
                      </a:r>
                      <a:r>
                        <a:rPr lang="en-US" sz="1600" dirty="0">
                          <a:effectLst/>
                        </a:rPr>
                        <a:t>t</a:t>
                      </a:r>
                      <a:r>
                        <a:rPr lang="en-US" sz="1600" spc="-5" dirty="0">
                          <a:effectLst/>
                        </a:rPr>
                        <a:t>er</a:t>
                      </a:r>
                      <a:r>
                        <a:rPr lang="en-US" sz="1600" dirty="0">
                          <a:effectLst/>
                        </a:rPr>
                        <a:t>mi</a:t>
                      </a:r>
                      <a:r>
                        <a:rPr lang="en-US" sz="1600" spc="5" dirty="0">
                          <a:effectLst/>
                        </a:rPr>
                        <a:t>n</a:t>
                      </a:r>
                      <a:r>
                        <a:rPr lang="en-US" sz="1600" dirty="0">
                          <a:effectLst/>
                        </a:rPr>
                        <a:t>ati</a:t>
                      </a:r>
                      <a:r>
                        <a:rPr lang="en-US" sz="1600" spc="5" dirty="0">
                          <a:effectLst/>
                        </a:rPr>
                        <a:t>o</a:t>
                      </a:r>
                      <a:r>
                        <a:rPr lang="en-US" sz="1600" dirty="0">
                          <a:effectLst/>
                        </a:rPr>
                        <a:t>n</a:t>
                      </a:r>
                      <a:endParaRPr lang="en-US" sz="1000" dirty="0">
                        <a:effectLst/>
                        <a:latin typeface="Times New Roman" panose="02020603050405020304" pitchFamily="18" charset="0"/>
                        <a:ea typeface="Times New Roman" panose="02020603050405020304" pitchFamily="18" charset="0"/>
                      </a:endParaRPr>
                    </a:p>
                  </a:txBody>
                  <a:tcPr marL="0" marR="0" marT="0" marB="0" anchor="ctr">
                    <a:solidFill>
                      <a:srgbClr val="1547A2"/>
                    </a:solidFill>
                  </a:tcPr>
                </a:tc>
                <a:tc>
                  <a:txBody>
                    <a:bodyPr/>
                    <a:lstStyle/>
                    <a:p>
                      <a:pPr marL="85090" marR="493395">
                        <a:lnSpc>
                          <a:spcPct val="105000"/>
                        </a:lnSpc>
                        <a:spcBef>
                          <a:spcPts val="390"/>
                        </a:spcBef>
                        <a:spcAft>
                          <a:spcPts val="0"/>
                        </a:spcAft>
                      </a:pPr>
                      <a:r>
                        <a:rPr lang="en-US" sz="1600" dirty="0">
                          <a:effectLst/>
                        </a:rPr>
                        <a:t>A</a:t>
                      </a:r>
                      <a:r>
                        <a:rPr lang="en-US" sz="1600" spc="-5" dirty="0">
                          <a:effectLst/>
                        </a:rPr>
                        <a:t> sch</a:t>
                      </a:r>
                      <a:r>
                        <a:rPr lang="en-US" sz="1600" spc="5" dirty="0">
                          <a:effectLst/>
                        </a:rPr>
                        <a:t>oo</a:t>
                      </a:r>
                      <a:r>
                        <a:rPr lang="en-US" sz="1600" dirty="0">
                          <a:effectLst/>
                        </a:rPr>
                        <a:t>l</a:t>
                      </a:r>
                      <a:r>
                        <a:rPr lang="en-US" sz="1600" spc="-25" dirty="0">
                          <a:effectLst/>
                        </a:rPr>
                        <a:t> </a:t>
                      </a:r>
                      <a:r>
                        <a:rPr lang="en-US" sz="1600" dirty="0">
                          <a:effectLst/>
                        </a:rPr>
                        <a:t>mu</a:t>
                      </a:r>
                      <a:r>
                        <a:rPr lang="en-US" sz="1600" spc="-5" dirty="0">
                          <a:effectLst/>
                        </a:rPr>
                        <a:t>s</a:t>
                      </a:r>
                      <a:r>
                        <a:rPr lang="en-US" sz="1600" dirty="0">
                          <a:effectLst/>
                        </a:rPr>
                        <a:t>t</a:t>
                      </a:r>
                      <a:r>
                        <a:rPr lang="en-US" sz="1600" spc="-35" dirty="0">
                          <a:effectLst/>
                        </a:rPr>
                        <a:t> </a:t>
                      </a:r>
                      <a:r>
                        <a:rPr lang="en-US" sz="1600" spc="5" dirty="0">
                          <a:effectLst/>
                        </a:rPr>
                        <a:t>o</a:t>
                      </a:r>
                      <a:r>
                        <a:rPr lang="en-US" sz="1600" spc="-5" dirty="0">
                          <a:effectLst/>
                        </a:rPr>
                        <a:t>ffe</a:t>
                      </a:r>
                      <a:r>
                        <a:rPr lang="en-US" sz="1600" dirty="0">
                          <a:effectLst/>
                        </a:rPr>
                        <a:t>r</a:t>
                      </a:r>
                      <a:r>
                        <a:rPr lang="en-US" sz="1600" spc="-5" dirty="0">
                          <a:effectLst/>
                        </a:rPr>
                        <a:t> </a:t>
                      </a:r>
                      <a:r>
                        <a:rPr lang="en-US" sz="1600" dirty="0">
                          <a:effectLst/>
                        </a:rPr>
                        <a:t>t</a:t>
                      </a:r>
                      <a:r>
                        <a:rPr lang="en-US" sz="1600" spc="-5" dirty="0">
                          <a:effectLst/>
                        </a:rPr>
                        <a:t>h</a:t>
                      </a:r>
                      <a:r>
                        <a:rPr lang="en-US" sz="1600" dirty="0">
                          <a:effectLst/>
                        </a:rPr>
                        <a:t>e</a:t>
                      </a:r>
                      <a:r>
                        <a:rPr lang="en-US" sz="1600" spc="-5" dirty="0">
                          <a:effectLst/>
                        </a:rPr>
                        <a:t> r</a:t>
                      </a:r>
                      <a:r>
                        <a:rPr lang="en-US" sz="1600" dirty="0">
                          <a:effectLst/>
                        </a:rPr>
                        <a:t>i</a:t>
                      </a:r>
                      <a:r>
                        <a:rPr lang="en-US" sz="1600" spc="5" dirty="0">
                          <a:effectLst/>
                        </a:rPr>
                        <a:t>g</a:t>
                      </a:r>
                      <a:r>
                        <a:rPr lang="en-US" sz="1600" spc="-5" dirty="0">
                          <a:effectLst/>
                        </a:rPr>
                        <a:t>h</a:t>
                      </a:r>
                      <a:r>
                        <a:rPr lang="en-US" sz="1600" dirty="0">
                          <a:effectLst/>
                        </a:rPr>
                        <a:t>t</a:t>
                      </a:r>
                      <a:r>
                        <a:rPr lang="en-US" sz="1600" spc="-25" dirty="0">
                          <a:effectLst/>
                        </a:rPr>
                        <a:t> </a:t>
                      </a:r>
                      <a:r>
                        <a:rPr lang="en-US" sz="1600" dirty="0">
                          <a:effectLst/>
                        </a:rPr>
                        <a:t>to</a:t>
                      </a:r>
                      <a:r>
                        <a:rPr lang="en-US" sz="1600" spc="-15" dirty="0">
                          <a:effectLst/>
                        </a:rPr>
                        <a:t> </a:t>
                      </a:r>
                      <a:r>
                        <a:rPr lang="en-US" sz="1600" dirty="0">
                          <a:effectLst/>
                        </a:rPr>
                        <a:t>app</a:t>
                      </a:r>
                      <a:r>
                        <a:rPr lang="en-US" sz="1600" spc="-5" dirty="0">
                          <a:effectLst/>
                        </a:rPr>
                        <a:t>e</a:t>
                      </a:r>
                      <a:r>
                        <a:rPr lang="en-US" sz="1600" dirty="0">
                          <a:effectLst/>
                        </a:rPr>
                        <a:t>al</a:t>
                      </a:r>
                      <a:r>
                        <a:rPr lang="en-US" sz="1600" spc="-10" dirty="0">
                          <a:effectLst/>
                        </a:rPr>
                        <a:t> </a:t>
                      </a:r>
                      <a:r>
                        <a:rPr lang="en-US" sz="1600" dirty="0">
                          <a:effectLst/>
                        </a:rPr>
                        <a:t>a </a:t>
                      </a:r>
                      <a:r>
                        <a:rPr lang="en-US" sz="1600" spc="-5" dirty="0">
                          <a:effectLst/>
                        </a:rPr>
                        <a:t>res</a:t>
                      </a:r>
                      <a:r>
                        <a:rPr lang="en-US" sz="1600" dirty="0">
                          <a:effectLst/>
                        </a:rPr>
                        <a:t>p</a:t>
                      </a:r>
                      <a:r>
                        <a:rPr lang="en-US" sz="1600" spc="5" dirty="0">
                          <a:effectLst/>
                        </a:rPr>
                        <a:t>on</a:t>
                      </a:r>
                      <a:r>
                        <a:rPr lang="en-US" sz="1600" spc="-5" dirty="0">
                          <a:effectLst/>
                        </a:rPr>
                        <a:t>s</a:t>
                      </a:r>
                      <a:r>
                        <a:rPr lang="en-US" sz="1600" dirty="0">
                          <a:effectLst/>
                        </a:rPr>
                        <a:t>i</a:t>
                      </a:r>
                      <a:r>
                        <a:rPr lang="en-US" sz="1600" spc="-5" dirty="0">
                          <a:effectLst/>
                        </a:rPr>
                        <a:t>b</a:t>
                      </a:r>
                      <a:r>
                        <a:rPr lang="en-US" sz="1600" dirty="0">
                          <a:effectLst/>
                        </a:rPr>
                        <a:t>ility</a:t>
                      </a:r>
                      <a:r>
                        <a:rPr lang="en-US" sz="1600" spc="-40" dirty="0">
                          <a:effectLst/>
                        </a:rPr>
                        <a:t> </a:t>
                      </a:r>
                      <a:r>
                        <a:rPr lang="en-US" sz="1600" spc="-5" dirty="0">
                          <a:effectLst/>
                        </a:rPr>
                        <a:t>de</a:t>
                      </a:r>
                      <a:r>
                        <a:rPr lang="en-US" sz="1600" dirty="0">
                          <a:effectLst/>
                        </a:rPr>
                        <a:t>t</a:t>
                      </a:r>
                      <a:r>
                        <a:rPr lang="en-US" sz="1600" spc="-5" dirty="0">
                          <a:effectLst/>
                        </a:rPr>
                        <a:t>er</a:t>
                      </a:r>
                      <a:r>
                        <a:rPr lang="en-US" sz="1600" dirty="0">
                          <a:effectLst/>
                        </a:rPr>
                        <a:t>mi</a:t>
                      </a:r>
                      <a:r>
                        <a:rPr lang="en-US" sz="1600" spc="5" dirty="0">
                          <a:effectLst/>
                        </a:rPr>
                        <a:t>n</a:t>
                      </a:r>
                      <a:r>
                        <a:rPr lang="en-US" sz="1600" dirty="0">
                          <a:effectLst/>
                        </a:rPr>
                        <a:t>ati</a:t>
                      </a:r>
                      <a:r>
                        <a:rPr lang="en-US" sz="1600" spc="5" dirty="0">
                          <a:effectLst/>
                        </a:rPr>
                        <a:t>o</a:t>
                      </a:r>
                      <a:r>
                        <a:rPr lang="en-US" sz="1600" dirty="0">
                          <a:effectLst/>
                        </a:rPr>
                        <a:t>n</a:t>
                      </a:r>
                      <a:endParaRPr lang="en-US" sz="1000" dirty="0">
                        <a:effectLst/>
                        <a:latin typeface="Times New Roman" panose="02020603050405020304" pitchFamily="18" charset="0"/>
                        <a:ea typeface="Times New Roman" panose="02020603050405020304" pitchFamily="18" charset="0"/>
                      </a:endParaRPr>
                    </a:p>
                  </a:txBody>
                  <a:tcPr marL="0" marR="0" marT="0" marB="0" anchor="ctr">
                    <a:solidFill>
                      <a:srgbClr val="1547A2"/>
                    </a:solidFill>
                  </a:tcPr>
                </a:tc>
                <a:extLst>
                  <a:ext uri="{0D108BD9-81ED-4DB2-BD59-A6C34878D82A}">
                    <a16:rowId xmlns:a16="http://schemas.microsoft.com/office/drawing/2014/main" val="652658312"/>
                  </a:ext>
                </a:extLst>
              </a:tr>
            </a:tbl>
          </a:graphicData>
        </a:graphic>
      </p:graphicFrame>
    </p:spTree>
    <p:extLst>
      <p:ext uri="{BB962C8B-B14F-4D97-AF65-F5344CB8AC3E}">
        <p14:creationId xmlns:p14="http://schemas.microsoft.com/office/powerpoint/2010/main" val="374790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1BB6-AA00-42B8-869C-3DBB6554BB8D}"/>
              </a:ext>
            </a:extLst>
          </p:cNvPr>
          <p:cNvSpPr>
            <a:spLocks noGrp="1"/>
          </p:cNvSpPr>
          <p:nvPr>
            <p:ph type="title"/>
          </p:nvPr>
        </p:nvSpPr>
        <p:spPr>
          <a:xfrm>
            <a:off x="608091" y="304800"/>
            <a:ext cx="11187828" cy="1447800"/>
          </a:xfrm>
        </p:spPr>
        <p:txBody>
          <a:bodyPr>
            <a:normAutofit/>
          </a:bodyPr>
          <a:lstStyle/>
          <a:p>
            <a:r>
              <a:rPr lang="en-US" dirty="0"/>
              <a:t>Procedures of the Decision-Maker and </a:t>
            </a:r>
            <a:br>
              <a:rPr lang="en-US" dirty="0"/>
            </a:br>
            <a:r>
              <a:rPr lang="en-US" dirty="0"/>
              <a:t>Party Questions and Answers (cont.)</a:t>
            </a:r>
          </a:p>
        </p:txBody>
      </p:sp>
      <p:sp>
        <p:nvSpPr>
          <p:cNvPr id="3" name="Content Placeholder 2">
            <a:extLst>
              <a:ext uri="{FF2B5EF4-FFF2-40B4-BE49-F238E27FC236}">
                <a16:creationId xmlns:a16="http://schemas.microsoft.com/office/drawing/2014/main" id="{B22CCABB-B838-40A1-965B-0D0AFC5326F7}"/>
              </a:ext>
            </a:extLst>
          </p:cNvPr>
          <p:cNvSpPr>
            <a:spLocks noGrp="1"/>
          </p:cNvSpPr>
          <p:nvPr>
            <p:ph idx="1"/>
          </p:nvPr>
        </p:nvSpPr>
        <p:spPr>
          <a:xfrm>
            <a:off x="365919" y="1752600"/>
            <a:ext cx="11430000" cy="4449763"/>
          </a:xfrm>
        </p:spPr>
        <p:txBody>
          <a:bodyPr>
            <a:noAutofit/>
          </a:bodyPr>
          <a:lstStyle/>
          <a:p>
            <a:r>
              <a:rPr lang="en-US" sz="2400" dirty="0"/>
              <a:t>The decision-maker will promptly distribute the questions and require the answers to be returned within 3 calendar days. The decision-maker will promptly distribute the answers to each party.</a:t>
            </a:r>
          </a:p>
          <a:p>
            <a:r>
              <a:rPr lang="en-US" sz="2400" dirty="0"/>
              <a:t>Each party will be given 2 calendar days to submit limited follow-up questions. </a:t>
            </a:r>
          </a:p>
          <a:p>
            <a:pPr lvl="1">
              <a:buFont typeface="Arial" panose="020B0604020202020204" pitchFamily="34" charset="0"/>
              <a:buChar char="•"/>
            </a:pPr>
            <a:r>
              <a:rPr lang="en-US" sz="2400" dirty="0"/>
              <a:t>The decision-maker will promptly distribute the questions and require the answers to be returned within 2 calendar days. The decision-maker will promptly distribute the answers to each party.</a:t>
            </a:r>
          </a:p>
          <a:p>
            <a:r>
              <a:rPr lang="en-US" sz="2400" dirty="0"/>
              <a:t>The decision-maker will issue a written determination regarding responsibility within 45 calendar days of the date for the most recent notice of formal complaint to the parties. (Form G)</a:t>
            </a:r>
          </a:p>
          <a:p>
            <a:pPr marL="457200" lvl="1" indent="0">
              <a:buNone/>
            </a:pPr>
            <a:endParaRPr lang="en-US" sz="2000" dirty="0"/>
          </a:p>
        </p:txBody>
      </p:sp>
    </p:spTree>
    <p:extLst>
      <p:ext uri="{BB962C8B-B14F-4D97-AF65-F5344CB8AC3E}">
        <p14:creationId xmlns:p14="http://schemas.microsoft.com/office/powerpoint/2010/main" val="1441073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7F3837-17A2-4928-A720-AAC6B1149C7D}"/>
              </a:ext>
            </a:extLst>
          </p:cNvPr>
          <p:cNvSpPr>
            <a:spLocks noGrp="1"/>
          </p:cNvSpPr>
          <p:nvPr>
            <p:ph type="title"/>
          </p:nvPr>
        </p:nvSpPr>
        <p:spPr>
          <a:xfrm>
            <a:off x="608092" y="274638"/>
            <a:ext cx="10945654" cy="1096962"/>
          </a:xfrm>
        </p:spPr>
        <p:txBody>
          <a:bodyPr>
            <a:normAutofit/>
          </a:bodyPr>
          <a:lstStyle/>
          <a:p>
            <a:r>
              <a:rPr lang="en-US" dirty="0"/>
              <a:t>Sanctions and Remedies</a:t>
            </a:r>
          </a:p>
        </p:txBody>
      </p:sp>
      <p:sp>
        <p:nvSpPr>
          <p:cNvPr id="8" name="Content Placeholder 2">
            <a:extLst>
              <a:ext uri="{FF2B5EF4-FFF2-40B4-BE49-F238E27FC236}">
                <a16:creationId xmlns:a16="http://schemas.microsoft.com/office/drawing/2014/main" id="{7714E81D-0320-47AF-9586-7F93C5ABF844}"/>
              </a:ext>
            </a:extLst>
          </p:cNvPr>
          <p:cNvSpPr>
            <a:spLocks noGrp="1"/>
          </p:cNvSpPr>
          <p:nvPr>
            <p:ph idx="1"/>
          </p:nvPr>
        </p:nvSpPr>
        <p:spPr>
          <a:xfrm>
            <a:off x="608092" y="1600200"/>
            <a:ext cx="6920627" cy="4525964"/>
          </a:xfrm>
        </p:spPr>
        <p:txBody>
          <a:bodyPr>
            <a:noAutofit/>
          </a:bodyPr>
          <a:lstStyle/>
          <a:p>
            <a:r>
              <a:rPr lang="en-US" sz="2400" dirty="0"/>
              <a:t>The range of possible disciplinary sanctions and remedies following any determination of responsibility include all disciplinary actions and remedies available to the district under policy, procedure, or law, up to and including expulsion for students and termination for employees. </a:t>
            </a:r>
          </a:p>
          <a:p>
            <a:pPr lvl="1">
              <a:buFont typeface="Arial" panose="020B0604020202020204" pitchFamily="34" charset="0"/>
              <a:buChar char="•"/>
            </a:pPr>
            <a:r>
              <a:rPr lang="en-US" sz="2400" dirty="0"/>
              <a:t>The range of remedies includes, but is not limited to, modifications of schedules, restrictions on contact, access restriction to portions of campus, or other similar courses of action.</a:t>
            </a:r>
          </a:p>
          <a:p>
            <a:endParaRPr lang="en-US" sz="2400" dirty="0"/>
          </a:p>
          <a:p>
            <a:endParaRPr lang="en-US" sz="2400" dirty="0"/>
          </a:p>
          <a:p>
            <a:pPr lvl="1"/>
            <a:endParaRPr lang="en-US" sz="2400" dirty="0"/>
          </a:p>
          <a:p>
            <a:endParaRPr lang="en-US" sz="3200" dirty="0"/>
          </a:p>
        </p:txBody>
      </p:sp>
      <p:pic>
        <p:nvPicPr>
          <p:cNvPr id="16386" name="Picture 2" descr="What You Don't Know About Sanctions Remedies - Paralegal - LAWS.co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7319" y="1752600"/>
            <a:ext cx="3948827" cy="394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009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2FC2-CE59-4350-BD42-30A55D2DBAF8}"/>
              </a:ext>
            </a:extLst>
          </p:cNvPr>
          <p:cNvSpPr>
            <a:spLocks noGrp="1"/>
          </p:cNvSpPr>
          <p:nvPr>
            <p:ph type="title"/>
          </p:nvPr>
        </p:nvSpPr>
        <p:spPr>
          <a:xfrm>
            <a:off x="608092" y="274638"/>
            <a:ext cx="10945654" cy="2316162"/>
          </a:xfrm>
        </p:spPr>
        <p:txBody>
          <a:bodyPr>
            <a:normAutofit/>
          </a:bodyPr>
          <a:lstStyle/>
          <a:p>
            <a:r>
              <a:rPr lang="en-US" dirty="0"/>
              <a:t>Initiating an Appeal of a Title IX Decision -Time, Contents and Assignment</a:t>
            </a:r>
            <a:br>
              <a:rPr lang="en-US" dirty="0"/>
            </a:br>
            <a:endParaRPr lang="en-US" dirty="0"/>
          </a:p>
        </p:txBody>
      </p:sp>
      <p:sp>
        <p:nvSpPr>
          <p:cNvPr id="4" name="Rectangle 3"/>
          <p:cNvSpPr/>
          <p:nvPr/>
        </p:nvSpPr>
        <p:spPr>
          <a:xfrm>
            <a:off x="289719" y="3437185"/>
            <a:ext cx="9601200" cy="2800767"/>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1547A2"/>
                </a:solidFill>
              </a:rPr>
              <a:t>Appeals must be based on one or more of the following:</a:t>
            </a:r>
          </a:p>
          <a:p>
            <a:pPr marL="800100" lvl="1" indent="-342900">
              <a:buFont typeface="Arial" panose="020B0604020202020204" pitchFamily="34" charset="0"/>
              <a:buChar char="•"/>
            </a:pPr>
            <a:r>
              <a:rPr lang="en-US" sz="2200" dirty="0">
                <a:solidFill>
                  <a:srgbClr val="1547A2"/>
                </a:solidFill>
              </a:rPr>
              <a:t>A procedural irregularity that affected the outcome of the matter.</a:t>
            </a:r>
          </a:p>
          <a:p>
            <a:pPr marL="800100" lvl="1" indent="-342900">
              <a:buFont typeface="Arial" panose="020B0604020202020204" pitchFamily="34" charset="0"/>
              <a:buChar char="•"/>
            </a:pPr>
            <a:r>
              <a:rPr lang="en-US" sz="2200" dirty="0">
                <a:solidFill>
                  <a:srgbClr val="1547A2"/>
                </a:solidFill>
              </a:rPr>
              <a:t>New evidence that was not reasonably available at the time of the determination and that could affect the outcome of the matter. </a:t>
            </a:r>
          </a:p>
          <a:p>
            <a:pPr marL="800100" lvl="1" indent="-342900">
              <a:buFont typeface="Arial" panose="020B0604020202020204" pitchFamily="34" charset="0"/>
              <a:buChar char="•"/>
            </a:pPr>
            <a:r>
              <a:rPr lang="en-US" sz="2200" dirty="0">
                <a:solidFill>
                  <a:srgbClr val="1547A2"/>
                </a:solidFill>
              </a:rPr>
              <a:t>The Title IX coordinator, investigator(s) or decision-maker(s) had a conflict of interest or bias for or against complainants or respondents generally or an individual complainant or respondent that affected the outcome of the matter.</a:t>
            </a:r>
          </a:p>
        </p:txBody>
      </p:sp>
      <p:pic>
        <p:nvPicPr>
          <p:cNvPr id="20482" name="Picture 2" descr="Admissions Appeals | Education Authority Northern Ire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5719" y="3810000"/>
            <a:ext cx="1809750" cy="15049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9719" y="1990635"/>
            <a:ext cx="11506200" cy="1446550"/>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1547A2"/>
                </a:solidFill>
              </a:rPr>
              <a:t>Either party may appeal the determination(s) of responsibility, the dismissal of a formal complaint or any allegation in a formal complaint by notifying the Title IX coordinator in writing within</a:t>
            </a:r>
            <a:r>
              <a:rPr lang="en-US" sz="2200" u="sng" dirty="0">
                <a:solidFill>
                  <a:srgbClr val="1547A2"/>
                </a:solidFill>
              </a:rPr>
              <a:t> 5 calendar days</a:t>
            </a:r>
            <a:r>
              <a:rPr lang="en-US" sz="2200" dirty="0">
                <a:solidFill>
                  <a:srgbClr val="1547A2"/>
                </a:solidFill>
              </a:rPr>
              <a:t> of the dated determination letter from the decision-maker.  </a:t>
            </a:r>
          </a:p>
        </p:txBody>
      </p:sp>
    </p:spTree>
    <p:extLst>
      <p:ext uri="{BB962C8B-B14F-4D97-AF65-F5344CB8AC3E}">
        <p14:creationId xmlns:p14="http://schemas.microsoft.com/office/powerpoint/2010/main" val="2989156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3CE6-1CE4-44D4-8F42-1837A1972C02}"/>
              </a:ext>
            </a:extLst>
          </p:cNvPr>
          <p:cNvSpPr>
            <a:spLocks noGrp="1"/>
          </p:cNvSpPr>
          <p:nvPr>
            <p:ph type="title"/>
          </p:nvPr>
        </p:nvSpPr>
        <p:spPr/>
        <p:txBody>
          <a:bodyPr/>
          <a:lstStyle/>
          <a:p>
            <a:r>
              <a:rPr lang="en-US" dirty="0"/>
              <a:t>Appeals </a:t>
            </a:r>
          </a:p>
        </p:txBody>
      </p:sp>
      <p:sp>
        <p:nvSpPr>
          <p:cNvPr id="3" name="Content Placeholder 2">
            <a:extLst>
              <a:ext uri="{FF2B5EF4-FFF2-40B4-BE49-F238E27FC236}">
                <a16:creationId xmlns:a16="http://schemas.microsoft.com/office/drawing/2014/main" id="{AD96DD02-CB37-4694-98CD-D1D99F8F683F}"/>
              </a:ext>
            </a:extLst>
          </p:cNvPr>
          <p:cNvSpPr>
            <a:spLocks noGrp="1"/>
          </p:cNvSpPr>
          <p:nvPr>
            <p:ph idx="1"/>
          </p:nvPr>
        </p:nvSpPr>
        <p:spPr>
          <a:xfrm>
            <a:off x="4252119" y="1470818"/>
            <a:ext cx="7758827" cy="4929982"/>
          </a:xfrm>
        </p:spPr>
        <p:txBody>
          <a:bodyPr>
            <a:normAutofit fontScale="92500"/>
          </a:bodyPr>
          <a:lstStyle/>
          <a:p>
            <a:r>
              <a:rPr lang="en-US" sz="2400" dirty="0"/>
              <a:t>If an appeal is filed, the Title IX coordinator will:</a:t>
            </a:r>
          </a:p>
          <a:p>
            <a:pPr lvl="1">
              <a:buFont typeface="Arial" panose="020B0604020202020204" pitchFamily="34" charset="0"/>
              <a:buChar char="•"/>
            </a:pPr>
            <a:r>
              <a:rPr lang="en-US" sz="2400" dirty="0"/>
              <a:t>Assign the appeal to an appellate decision-maker who is not the same person as the initial decision-maker, the investigator or the Title IX coordinator.</a:t>
            </a:r>
          </a:p>
          <a:p>
            <a:pPr lvl="1">
              <a:buFont typeface="Arial" panose="020B0604020202020204" pitchFamily="34" charset="0"/>
              <a:buChar char="•"/>
            </a:pPr>
            <a:r>
              <a:rPr lang="en-US" sz="2400" dirty="0"/>
              <a:t>Notify other parties in writing. (Form H)</a:t>
            </a:r>
          </a:p>
          <a:p>
            <a:pPr lvl="1">
              <a:buFont typeface="Arial" panose="020B0604020202020204" pitchFamily="34" charset="0"/>
              <a:buChar char="•"/>
            </a:pPr>
            <a:r>
              <a:rPr lang="en-US" sz="2400" dirty="0"/>
              <a:t>Implement the appeals process equally to all parties.</a:t>
            </a:r>
          </a:p>
          <a:p>
            <a:pPr lvl="1">
              <a:buFont typeface="Arial" panose="020B0604020202020204" pitchFamily="34" charset="0"/>
              <a:buChar char="•"/>
            </a:pPr>
            <a:r>
              <a:rPr lang="en-US" sz="2400" dirty="0"/>
              <a:t>Give all parties the opportunity to submit a written statement in support of or challenging the outcome within </a:t>
            </a:r>
            <a:r>
              <a:rPr lang="en-US" sz="2400" u="sng" dirty="0"/>
              <a:t>5 calendar days</a:t>
            </a:r>
            <a:r>
              <a:rPr lang="en-US" sz="2400" dirty="0"/>
              <a:t> of receiving the notice of appeal.</a:t>
            </a:r>
          </a:p>
          <a:p>
            <a:r>
              <a:rPr lang="en-US" sz="2400" dirty="0"/>
              <a:t>Written statements and other written documents pertaining to the appeal will be shared with all parties.</a:t>
            </a:r>
          </a:p>
          <a:p>
            <a:endParaRPr lang="en-US" sz="2000" dirty="0"/>
          </a:p>
        </p:txBody>
      </p:sp>
      <p:pic>
        <p:nvPicPr>
          <p:cNvPr id="21506" name="Picture 2" descr="Appeal Process | Office of the University Ombuds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182879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40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BA68-2FC5-4FAD-8242-A11B7A70492A}"/>
              </a:ext>
            </a:extLst>
          </p:cNvPr>
          <p:cNvSpPr>
            <a:spLocks noGrp="1"/>
          </p:cNvSpPr>
          <p:nvPr>
            <p:ph type="title"/>
          </p:nvPr>
        </p:nvSpPr>
        <p:spPr/>
        <p:txBody>
          <a:bodyPr/>
          <a:lstStyle/>
          <a:p>
            <a:r>
              <a:rPr lang="en-US" dirty="0"/>
              <a:t>Appeals</a:t>
            </a:r>
          </a:p>
        </p:txBody>
      </p:sp>
      <p:sp>
        <p:nvSpPr>
          <p:cNvPr id="3" name="Content Placeholder 2">
            <a:extLst>
              <a:ext uri="{FF2B5EF4-FFF2-40B4-BE49-F238E27FC236}">
                <a16:creationId xmlns:a16="http://schemas.microsoft.com/office/drawing/2014/main" id="{A24B202D-BA6C-48FF-B320-453A03BC6CF1}"/>
              </a:ext>
            </a:extLst>
          </p:cNvPr>
          <p:cNvSpPr>
            <a:spLocks noGrp="1"/>
          </p:cNvSpPr>
          <p:nvPr>
            <p:ph idx="1"/>
          </p:nvPr>
        </p:nvSpPr>
        <p:spPr>
          <a:xfrm>
            <a:off x="608092" y="1600201"/>
            <a:ext cx="7225427" cy="4525963"/>
          </a:xfrm>
        </p:spPr>
        <p:txBody>
          <a:bodyPr>
            <a:normAutofit lnSpcReduction="10000"/>
          </a:bodyPr>
          <a:lstStyle/>
          <a:p>
            <a:r>
              <a:rPr lang="en-US" sz="2400" dirty="0"/>
              <a:t>The appellate decision-maker will review the findings of the initial decision-maker and review the written statements filed by the parties supporting or opposing the appeal.   </a:t>
            </a:r>
          </a:p>
          <a:p>
            <a:r>
              <a:rPr lang="en-US" sz="2400" dirty="0"/>
              <a:t>Within 15 calendar days of the dated letter for the appeal notification, the appellate decision-maker will issue a written decision describing the result of the appeal and the rationale for the result to all parties simultaneously. (Form I)</a:t>
            </a:r>
          </a:p>
          <a:p>
            <a:r>
              <a:rPr lang="en-US" sz="2400" dirty="0"/>
              <a:t>The appellate decision-maker may refer an appealed issue back to a prior point in the grievance process for correction.</a:t>
            </a:r>
          </a:p>
          <a:p>
            <a:endParaRPr lang="en-US" sz="2400" dirty="0"/>
          </a:p>
        </p:txBody>
      </p:sp>
      <p:pic>
        <p:nvPicPr>
          <p:cNvPr id="22530" name="Picture 2" descr="Investigate Icon Royalty Free Vector Image - Vector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756"/>
          <a:stretch/>
        </p:blipFill>
        <p:spPr bwMode="auto">
          <a:xfrm>
            <a:off x="8162923" y="2057401"/>
            <a:ext cx="339587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32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161B-A09E-4C05-BCE4-08F63176F920}"/>
              </a:ext>
            </a:extLst>
          </p:cNvPr>
          <p:cNvSpPr>
            <a:spLocks noGrp="1"/>
          </p:cNvSpPr>
          <p:nvPr>
            <p:ph type="title"/>
          </p:nvPr>
        </p:nvSpPr>
        <p:spPr/>
        <p:txBody>
          <a:bodyPr/>
          <a:lstStyle/>
          <a:p>
            <a:r>
              <a:rPr lang="en-US" dirty="0"/>
              <a:t>Retaliation </a:t>
            </a:r>
          </a:p>
        </p:txBody>
      </p:sp>
      <p:sp>
        <p:nvSpPr>
          <p:cNvPr id="3" name="Content Placeholder 2">
            <a:extLst>
              <a:ext uri="{FF2B5EF4-FFF2-40B4-BE49-F238E27FC236}">
                <a16:creationId xmlns:a16="http://schemas.microsoft.com/office/drawing/2014/main" id="{FE14A971-EB36-4341-B0DB-51C486E7DCE3}"/>
              </a:ext>
            </a:extLst>
          </p:cNvPr>
          <p:cNvSpPr>
            <a:spLocks noGrp="1"/>
          </p:cNvSpPr>
          <p:nvPr>
            <p:ph idx="1"/>
          </p:nvPr>
        </p:nvSpPr>
        <p:spPr>
          <a:xfrm>
            <a:off x="5090318" y="1600201"/>
            <a:ext cx="6463427" cy="4525963"/>
          </a:xfrm>
        </p:spPr>
        <p:txBody>
          <a:bodyPr>
            <a:normAutofit/>
          </a:bodyPr>
          <a:lstStyle/>
          <a:p>
            <a:r>
              <a:rPr lang="en-US" sz="2400" dirty="0"/>
              <a:t>The district, employee, or Board Member may not intimidate, threaten, coerce, or discriminate against any individual: </a:t>
            </a:r>
          </a:p>
          <a:p>
            <a:pPr lvl="1">
              <a:buFont typeface="Arial" panose="020B0604020202020204" pitchFamily="34" charset="0"/>
              <a:buChar char="•"/>
            </a:pPr>
            <a:r>
              <a:rPr lang="en-US" sz="2400" dirty="0"/>
              <a:t>for the purpose of interfering with any rights or privileges secured by Title IX </a:t>
            </a:r>
            <a:r>
              <a:rPr lang="en-US" sz="2400" u="sng" dirty="0"/>
              <a:t>or</a:t>
            </a:r>
            <a:r>
              <a:rPr lang="en-US" sz="2400" dirty="0"/>
              <a:t> </a:t>
            </a:r>
          </a:p>
          <a:p>
            <a:pPr lvl="1">
              <a:buFont typeface="Arial" panose="020B0604020202020204" pitchFamily="34" charset="0"/>
              <a:buChar char="•"/>
            </a:pPr>
            <a:r>
              <a:rPr lang="en-US" sz="2400" dirty="0"/>
              <a:t>because the individual has made a report or complaint, testified, assisted or participated or refused to participate in any manner in an investigation or proceeding under Title IX. </a:t>
            </a:r>
          </a:p>
        </p:txBody>
      </p:sp>
      <p:pic>
        <p:nvPicPr>
          <p:cNvPr id="17410" name="Picture 2" descr="Detroit Workplace Retaliation Lawyer | Michigan Title VII Retaliation Claim  Attorney | MI Employee Law Fi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9" y="1905000"/>
            <a:ext cx="4085989" cy="330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017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304800"/>
            <a:ext cx="10945654" cy="1524000"/>
          </a:xfrm>
        </p:spPr>
        <p:txBody>
          <a:bodyPr>
            <a:normAutofit/>
          </a:bodyPr>
          <a:lstStyle/>
          <a:p>
            <a:r>
              <a:rPr lang="en-US" dirty="0"/>
              <a:t>Training for Title IX Coordinators, Investigators, Decision-Makers</a:t>
            </a:r>
          </a:p>
        </p:txBody>
      </p:sp>
      <p:sp>
        <p:nvSpPr>
          <p:cNvPr id="4" name="Content Placeholder 2">
            <a:extLst>
              <a:ext uri="{FF2B5EF4-FFF2-40B4-BE49-F238E27FC236}">
                <a16:creationId xmlns:a16="http://schemas.microsoft.com/office/drawing/2014/main" id="{2B52D59F-976F-4530-83B6-B4738E54A943}"/>
              </a:ext>
            </a:extLst>
          </p:cNvPr>
          <p:cNvSpPr txBox="1">
            <a:spLocks/>
          </p:cNvSpPr>
          <p:nvPr/>
        </p:nvSpPr>
        <p:spPr>
          <a:xfrm>
            <a:off x="602155" y="1981200"/>
            <a:ext cx="6972300" cy="444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These individuals </a:t>
            </a:r>
            <a:r>
              <a:rPr lang="en-US" sz="2400" u="sng" dirty="0"/>
              <a:t>must</a:t>
            </a:r>
            <a:r>
              <a:rPr lang="en-US" sz="2400" dirty="0"/>
              <a:t> receive training on:</a:t>
            </a:r>
          </a:p>
          <a:p>
            <a:pPr lvl="1">
              <a:buFont typeface="Arial" panose="020B0604020202020204" pitchFamily="34" charset="0"/>
              <a:buChar char="•"/>
            </a:pPr>
            <a:r>
              <a:rPr lang="en-US" sz="2400" dirty="0"/>
              <a:t>Definition of sexual harassment (previously covered)</a:t>
            </a:r>
          </a:p>
          <a:p>
            <a:pPr lvl="1">
              <a:buFont typeface="Arial" panose="020B0604020202020204" pitchFamily="34" charset="0"/>
              <a:buChar char="•"/>
            </a:pPr>
            <a:r>
              <a:rPr lang="en-US" sz="2400" dirty="0"/>
              <a:t>The scope of the District’s education program or activity</a:t>
            </a:r>
          </a:p>
          <a:p>
            <a:pPr lvl="1">
              <a:buFont typeface="Arial" panose="020B0604020202020204" pitchFamily="34" charset="0"/>
              <a:buChar char="•"/>
            </a:pPr>
            <a:r>
              <a:rPr lang="en-US" sz="2400" dirty="0"/>
              <a:t>How to conduct an investigation and grievance process (previously covered)</a:t>
            </a:r>
          </a:p>
          <a:p>
            <a:pPr lvl="1">
              <a:buFont typeface="Arial" panose="020B0604020202020204" pitchFamily="34" charset="0"/>
              <a:buChar char="•"/>
            </a:pPr>
            <a:r>
              <a:rPr lang="en-US" sz="2400" dirty="0"/>
              <a:t>How to serve impartially (avoiding prejudgment of the facts, conflicts of interest, bias)</a:t>
            </a:r>
          </a:p>
        </p:txBody>
      </p:sp>
      <p:pic>
        <p:nvPicPr>
          <p:cNvPr id="18434" name="Picture 2" descr="Software Testing + Automation Training Resources | Tricentis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319" y="2514600"/>
            <a:ext cx="4572000" cy="336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333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Investigators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175419" y="1676400"/>
            <a:ext cx="11772900" cy="4525963"/>
          </a:xfrm>
        </p:spPr>
        <p:txBody>
          <a:bodyPr>
            <a:noAutofit/>
          </a:bodyPr>
          <a:lstStyle/>
          <a:p>
            <a:r>
              <a:rPr lang="en-US" sz="2400" dirty="0"/>
              <a:t>Investigators must receive additional training on issues of relevance to create an investigative report that fairly summarizes relevant evidence. </a:t>
            </a:r>
          </a:p>
        </p:txBody>
      </p:sp>
      <p:pic>
        <p:nvPicPr>
          <p:cNvPr id="19458" name="Picture 2" descr="Talks – Hirsch 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319" y="2971800"/>
            <a:ext cx="6806787" cy="244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54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Decision-Makers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5090319" y="1828800"/>
            <a:ext cx="6896100" cy="4525963"/>
          </a:xfrm>
        </p:spPr>
        <p:txBody>
          <a:bodyPr>
            <a:noAutofit/>
          </a:bodyPr>
          <a:lstStyle/>
          <a:p>
            <a:r>
              <a:rPr lang="en-US" sz="2400" dirty="0"/>
              <a:t>Decision-Makers must receive additional training on issues of relevance of questions and evidence, including sexual predisposition and prior behavior not relevant</a:t>
            </a:r>
          </a:p>
        </p:txBody>
      </p:sp>
      <p:pic>
        <p:nvPicPr>
          <p:cNvPr id="20482" name="Picture 2" descr="icon-maintenance-training-300x300 | What After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46" y="18288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069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Scope of the District’s Program or Activity </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19" y="1295400"/>
            <a:ext cx="11506200" cy="5410199"/>
          </a:xfrm>
        </p:spPr>
        <p:txBody>
          <a:bodyPr>
            <a:normAutofit/>
          </a:bodyPr>
          <a:lstStyle/>
          <a:p>
            <a:r>
              <a:rPr lang="en-US" sz="2200" dirty="0"/>
              <a:t>“Education program or activity” includes locations, events, or circumstances over which the District exercised substantial control over both the Respondent and the context in which the sexual harassment occurs. </a:t>
            </a:r>
          </a:p>
          <a:p>
            <a:r>
              <a:rPr lang="en-US" sz="2200" dirty="0"/>
              <a:t>Title IX obligations extend to sexual harassment incidents that occur off campus if either of these conditions are met: </a:t>
            </a:r>
          </a:p>
          <a:p>
            <a:pPr lvl="1">
              <a:buFont typeface="Arial" panose="020B0604020202020204" pitchFamily="34" charset="0"/>
              <a:buChar char="•"/>
            </a:pPr>
            <a:r>
              <a:rPr lang="en-US" sz="2200" dirty="0"/>
              <a:t>If the </a:t>
            </a:r>
            <a:r>
              <a:rPr lang="en-US" sz="2200" dirty="0" err="1"/>
              <a:t>offcampus</a:t>
            </a:r>
            <a:r>
              <a:rPr lang="en-US" sz="2200" dirty="0"/>
              <a:t> incident occurs as part of the recipient’s ‘‘operations’’ pursuant to 20 U.S.C. 1687 and 34 CFR 106.2(h), which is all of the operations of a local education agency, or </a:t>
            </a:r>
          </a:p>
          <a:p>
            <a:pPr lvl="1">
              <a:buFont typeface="Arial" panose="020B0604020202020204" pitchFamily="34" charset="0"/>
              <a:buChar char="•"/>
            </a:pPr>
            <a:r>
              <a:rPr lang="en-US" sz="2200" dirty="0"/>
              <a:t>If the recipient exercised substantial control over the respondent and the context of alleged sexual harassment that occurred off campus pursuant to § 106.44(a)</a:t>
            </a:r>
          </a:p>
          <a:p>
            <a:r>
              <a:rPr lang="en-US" sz="2200" dirty="0"/>
              <a:t>Considered whether sexual harassment occurred in a district’s education program or activity by examining factors such as whether the recipient funded, promoted, or sponsored the event or circumstance where the alleged harassment occurred.</a:t>
            </a:r>
          </a:p>
        </p:txBody>
      </p:sp>
    </p:spTree>
    <p:extLst>
      <p:ext uri="{BB962C8B-B14F-4D97-AF65-F5344CB8AC3E}">
        <p14:creationId xmlns:p14="http://schemas.microsoft.com/office/powerpoint/2010/main" val="182882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2161838" cy="1143000"/>
          </a:xfrm>
        </p:spPr>
        <p:txBody>
          <a:bodyPr>
            <a:normAutofit/>
          </a:bodyPr>
          <a:lstStyle/>
          <a:p>
            <a:r>
              <a:rPr lang="en-US" dirty="0"/>
              <a:t>Basic Steps Outlined in the New Regulations</a:t>
            </a:r>
          </a:p>
        </p:txBody>
      </p:sp>
      <p:sp>
        <p:nvSpPr>
          <p:cNvPr id="5" name="Content Placeholder 4"/>
          <p:cNvSpPr>
            <a:spLocks noGrp="1"/>
          </p:cNvSpPr>
          <p:nvPr>
            <p:ph idx="1"/>
          </p:nvPr>
        </p:nvSpPr>
        <p:spPr>
          <a:xfrm>
            <a:off x="4709318" y="1600201"/>
            <a:ext cx="6844427" cy="4525963"/>
          </a:xfrm>
        </p:spPr>
        <p:txBody>
          <a:bodyPr>
            <a:normAutofit fontScale="92500" lnSpcReduction="10000"/>
          </a:bodyPr>
          <a:lstStyle/>
          <a:p>
            <a:r>
              <a:rPr lang="en-US" sz="2400" dirty="0"/>
              <a:t>District or school receives actual knowledge of conduct that may constitute sexual harassment committed by a student or employee.</a:t>
            </a:r>
          </a:p>
          <a:p>
            <a:r>
              <a:rPr lang="en-US" sz="2400" dirty="0"/>
              <a:t>District-level or school-based Title IX Coordinator meets with alleged victim to discuss supportive measures and the process for filing a formal complaint.</a:t>
            </a:r>
          </a:p>
          <a:p>
            <a:r>
              <a:rPr lang="en-US" sz="2400" dirty="0"/>
              <a:t>Investigator leads the investigation after the formal complaint is in place and written notice is given to the involved individuals and their parents/guardians. </a:t>
            </a:r>
          </a:p>
          <a:p>
            <a:r>
              <a:rPr lang="en-US" sz="2400" dirty="0"/>
              <a:t>A decision-maker issues a decision regarding responsibility, which can be appealed by either party. </a:t>
            </a:r>
          </a:p>
        </p:txBody>
      </p:sp>
      <p:pic>
        <p:nvPicPr>
          <p:cNvPr id="10244" name="Picture 4" descr="Best of TLNT 2017: The First 4 Steps to Creating a Great Compan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2133600"/>
            <a:ext cx="4191000" cy="279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817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20" y="1828800"/>
            <a:ext cx="11582400" cy="4571999"/>
          </a:xfrm>
        </p:spPr>
        <p:txBody>
          <a:bodyPr>
            <a:normAutofit fontScale="70000" lnSpcReduction="20000"/>
          </a:bodyPr>
          <a:lstStyle/>
          <a:p>
            <a:r>
              <a:rPr lang="en-US" dirty="0"/>
              <a:t>Prejudgment generally is to judge before a full and sufficient investigation. </a:t>
            </a:r>
          </a:p>
          <a:p>
            <a:r>
              <a:rPr lang="en-US" dirty="0"/>
              <a:t>Do not make assumptions or judgments about the parties.</a:t>
            </a:r>
          </a:p>
          <a:p>
            <a:pPr lvl="1">
              <a:buFont typeface="Arial" panose="020B0604020202020204" pitchFamily="34" charset="0"/>
              <a:buChar char="•"/>
            </a:pPr>
            <a:r>
              <a:rPr lang="en-US" dirty="0"/>
              <a:t>Hear all of the facts from the parties and witnesses.</a:t>
            </a:r>
          </a:p>
          <a:p>
            <a:r>
              <a:rPr lang="en-US" dirty="0"/>
              <a:t>Findings of facts and decisions are to made on the basis of individualized facts and not on stereotypical notions of what ‘‘men’’ or ‘‘women’’ do or do not do.</a:t>
            </a:r>
          </a:p>
          <a:p>
            <a:r>
              <a:rPr lang="en-US" dirty="0"/>
              <a:t>Do not make assumptions about situations of sexual assault.</a:t>
            </a:r>
          </a:p>
          <a:p>
            <a:pPr lvl="1">
              <a:buFont typeface="Arial" panose="020B0604020202020204" pitchFamily="34" charset="0"/>
              <a:buChar char="•"/>
            </a:pPr>
            <a:r>
              <a:rPr lang="en-US" dirty="0"/>
              <a:t>Complainant cried so she’s telling the truth.</a:t>
            </a:r>
          </a:p>
          <a:p>
            <a:pPr lvl="1">
              <a:buFont typeface="Arial" panose="020B0604020202020204" pitchFamily="34" charset="0"/>
              <a:buChar char="•"/>
            </a:pPr>
            <a:r>
              <a:rPr lang="en-US" dirty="0"/>
              <a:t>Complainant was drinking so she can’t remember. </a:t>
            </a:r>
          </a:p>
          <a:p>
            <a:pPr lvl="1">
              <a:buFont typeface="Arial" panose="020B0604020202020204" pitchFamily="34" charset="0"/>
              <a:buChar char="•"/>
            </a:pPr>
            <a:r>
              <a:rPr lang="en-US" dirty="0"/>
              <a:t>Men are aggressive and likely to sexually assault.</a:t>
            </a:r>
          </a:p>
          <a:p>
            <a:pPr lvl="1">
              <a:buFont typeface="Arial" panose="020B0604020202020204" pitchFamily="34" charset="0"/>
              <a:buChar char="•"/>
            </a:pPr>
            <a:r>
              <a:rPr lang="en-US" dirty="0"/>
              <a:t>Men cannot be sexually assaulted.</a:t>
            </a:r>
          </a:p>
          <a:p>
            <a:pPr lvl="1">
              <a:buFont typeface="Arial" panose="020B0604020202020204" pitchFamily="34" charset="0"/>
              <a:buChar char="•"/>
            </a:pPr>
            <a:r>
              <a:rPr lang="en-US" dirty="0"/>
              <a:t>Women have regrets and lie about sexual assault. </a:t>
            </a:r>
          </a:p>
          <a:p>
            <a:pPr lvl="1">
              <a:buFont typeface="Arial" panose="020B0604020202020204" pitchFamily="34" charset="0"/>
              <a:buChar char="•"/>
            </a:pPr>
            <a:r>
              <a:rPr lang="en-US" dirty="0"/>
              <a:t>Respondent has been sexually active with Complainant before so he couldn’t have sexually assaulted Complainant.</a:t>
            </a:r>
          </a:p>
          <a:p>
            <a:r>
              <a:rPr lang="en-US" dirty="0"/>
              <a:t>Keep an open mind and seek additional information if you jump to conclusions.</a:t>
            </a:r>
          </a:p>
          <a:p>
            <a:r>
              <a:rPr lang="en-US" dirty="0"/>
              <a:t>Communicate facts in the investigation report, not conclusions.</a:t>
            </a:r>
          </a:p>
          <a:p>
            <a:pPr marL="0" indent="0">
              <a:buNone/>
            </a:pPr>
            <a:endParaRPr lang="en-US" dirty="0"/>
          </a:p>
        </p:txBody>
      </p:sp>
      <p:sp>
        <p:nvSpPr>
          <p:cNvPr id="5" name="Title 4"/>
          <p:cNvSpPr>
            <a:spLocks noGrp="1"/>
          </p:cNvSpPr>
          <p:nvPr>
            <p:ph type="title"/>
          </p:nvPr>
        </p:nvSpPr>
        <p:spPr>
          <a:xfrm>
            <a:off x="608092" y="274638"/>
            <a:ext cx="10945654" cy="1401762"/>
          </a:xfrm>
        </p:spPr>
        <p:txBody>
          <a:bodyPr>
            <a:normAutofit/>
          </a:bodyPr>
          <a:lstStyle/>
          <a:p>
            <a:r>
              <a:rPr lang="en-US" dirty="0">
                <a:ea typeface="Times New Roman" panose="02020603050405020304" pitchFamily="18" charset="0"/>
                <a:cs typeface="Symbol" panose="05050102010706020507" pitchFamily="18" charset="2"/>
              </a:rPr>
              <a:t>How to Serve Impartially – </a:t>
            </a:r>
            <a:br>
              <a:rPr lang="en-US" dirty="0">
                <a:ea typeface="Times New Roman" panose="02020603050405020304" pitchFamily="18" charset="0"/>
                <a:cs typeface="Symbol" panose="05050102010706020507" pitchFamily="18" charset="2"/>
              </a:rPr>
            </a:br>
            <a:r>
              <a:rPr lang="en-US" dirty="0">
                <a:ea typeface="Times New Roman" panose="02020603050405020304" pitchFamily="18" charset="0"/>
                <a:cs typeface="Symbol" panose="05050102010706020507" pitchFamily="18" charset="2"/>
              </a:rPr>
              <a:t>Avoiding Prejudgment of the Facts </a:t>
            </a:r>
            <a:endParaRPr lang="en-US" dirty="0"/>
          </a:p>
        </p:txBody>
      </p:sp>
    </p:spTree>
    <p:extLst>
      <p:ext uri="{BB962C8B-B14F-4D97-AF65-F5344CB8AC3E}">
        <p14:creationId xmlns:p14="http://schemas.microsoft.com/office/powerpoint/2010/main" val="2150420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365919" y="1417637"/>
            <a:ext cx="11430000" cy="4708527"/>
          </a:xfrm>
        </p:spPr>
        <p:txBody>
          <a:bodyPr>
            <a:normAutofit fontScale="85000" lnSpcReduction="20000"/>
          </a:bodyPr>
          <a:lstStyle/>
          <a:p>
            <a:r>
              <a:rPr lang="en-US" dirty="0"/>
              <a:t>Bias generally is an inclination of temperament or outlook. Bias is based on stereotypes and not facts.</a:t>
            </a:r>
          </a:p>
          <a:p>
            <a:pPr lvl="1">
              <a:buFont typeface="Arial" panose="020B0604020202020204" pitchFamily="34" charset="0"/>
              <a:buChar char="•"/>
            </a:pPr>
            <a:r>
              <a:rPr lang="en-US" dirty="0"/>
              <a:t>Facts, credibility determinations, and decisions cannot be based on an individual’s sex, race, ethnicity, sexual orientation, gender identity, disability or immigration status, financial ability, or other characteristic.</a:t>
            </a:r>
          </a:p>
          <a:p>
            <a:pPr lvl="1">
              <a:buFont typeface="Arial" panose="020B0604020202020204" pitchFamily="34" charset="0"/>
              <a:buChar char="•"/>
            </a:pPr>
            <a:r>
              <a:rPr lang="en-US" dirty="0"/>
              <a:t>Implicit bias are attitudes or stereotypes that affect our understanding, actions, and decisions in an unconscious manner.</a:t>
            </a:r>
          </a:p>
          <a:p>
            <a:pPr lvl="2"/>
            <a:r>
              <a:rPr lang="en-US" dirty="0"/>
              <a:t>Everyone has them even if they don’t align with declared beliefs.</a:t>
            </a:r>
          </a:p>
          <a:p>
            <a:pPr lvl="2"/>
            <a:r>
              <a:rPr lang="en-US" dirty="0"/>
              <a:t>Question your thinking throughout this process. Most evidence will be circumstantial rather than direct.</a:t>
            </a:r>
          </a:p>
          <a:p>
            <a:r>
              <a:rPr lang="en-US" dirty="0"/>
              <a:t>Be aware how comments you’ve made can be used to claim prejudgment and bias.</a:t>
            </a:r>
          </a:p>
          <a:p>
            <a:pPr lvl="1">
              <a:buFont typeface="Arial" panose="020B0604020202020204" pitchFamily="34" charset="0"/>
              <a:buChar char="•"/>
            </a:pPr>
            <a:r>
              <a:rPr lang="en-US" dirty="0"/>
              <a:t>“My daughter would not go out of the house looking like that. Females who dress like that are just asking for it.”</a:t>
            </a:r>
          </a:p>
          <a:p>
            <a:pPr marL="0" indent="0">
              <a:buNone/>
            </a:pPr>
            <a:endParaRPr lang="en-US" dirty="0"/>
          </a:p>
        </p:txBody>
      </p:sp>
      <p:sp>
        <p:nvSpPr>
          <p:cNvPr id="4" name="Title 3"/>
          <p:cNvSpPr>
            <a:spLocks noGrp="1"/>
          </p:cNvSpPr>
          <p:nvPr>
            <p:ph type="title"/>
          </p:nvPr>
        </p:nvSpPr>
        <p:spPr/>
        <p:txBody>
          <a:bodyPr/>
          <a:lstStyle/>
          <a:p>
            <a:r>
              <a:rPr lang="en-US" dirty="0">
                <a:ea typeface="Times New Roman" panose="02020603050405020304" pitchFamily="18" charset="0"/>
                <a:cs typeface="Symbol" panose="05050102010706020507" pitchFamily="18" charset="2"/>
              </a:rPr>
              <a:t>How to Serve Impartially - Avoiding Bias</a:t>
            </a:r>
            <a:endParaRPr lang="en-US" dirty="0"/>
          </a:p>
        </p:txBody>
      </p:sp>
    </p:spTree>
    <p:extLst>
      <p:ext uri="{BB962C8B-B14F-4D97-AF65-F5344CB8AC3E}">
        <p14:creationId xmlns:p14="http://schemas.microsoft.com/office/powerpoint/2010/main" val="2456022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1477963"/>
          </a:xfrm>
        </p:spPr>
        <p:txBody>
          <a:bodyPr>
            <a:normAutofit/>
          </a:bodyPr>
          <a:lstStyle/>
          <a:p>
            <a:r>
              <a:rPr lang="en-US" sz="4000" dirty="0">
                <a:solidFill>
                  <a:srgbClr val="1547A2"/>
                </a:solidFill>
                <a:effectLst/>
                <a:ea typeface="Times New Roman" panose="02020603050405020304" pitchFamily="18" charset="0"/>
                <a:cs typeface="Symbol" panose="05050102010706020507" pitchFamily="18" charset="2"/>
              </a:rPr>
              <a:t>How to Serve Impartially – </a:t>
            </a:r>
            <a:br>
              <a:rPr lang="en-US" sz="4000" dirty="0">
                <a:solidFill>
                  <a:srgbClr val="1547A2"/>
                </a:solidFill>
                <a:effectLst/>
                <a:ea typeface="Times New Roman" panose="02020603050405020304" pitchFamily="18" charset="0"/>
                <a:cs typeface="Symbol" panose="05050102010706020507" pitchFamily="18" charset="2"/>
              </a:rPr>
            </a:br>
            <a:r>
              <a:rPr lang="en-US" sz="4000" dirty="0">
                <a:solidFill>
                  <a:srgbClr val="1547A2"/>
                </a:solidFill>
                <a:effectLst/>
                <a:ea typeface="Times New Roman" panose="02020603050405020304" pitchFamily="18" charset="0"/>
                <a:cs typeface="Symbol" panose="05050102010706020507" pitchFamily="18" charset="2"/>
              </a:rPr>
              <a:t>Avoiding </a:t>
            </a:r>
            <a:r>
              <a:rPr lang="en-US" dirty="0">
                <a:ea typeface="Times New Roman" panose="02020603050405020304" pitchFamily="18" charset="0"/>
                <a:cs typeface="Symbol" panose="05050102010706020507" pitchFamily="18" charset="2"/>
              </a:rPr>
              <a:t>C</a:t>
            </a:r>
            <a:r>
              <a:rPr lang="en-US" sz="4000" dirty="0">
                <a:solidFill>
                  <a:srgbClr val="1547A2"/>
                </a:solidFill>
                <a:effectLst/>
                <a:ea typeface="Times New Roman" panose="02020603050405020304" pitchFamily="18" charset="0"/>
                <a:cs typeface="Symbol" panose="05050102010706020507" pitchFamily="18" charset="2"/>
              </a:rPr>
              <a:t>onflict of Interest</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365919" y="1905000"/>
            <a:ext cx="11187827" cy="4221164"/>
          </a:xfrm>
        </p:spPr>
        <p:txBody>
          <a:bodyPr>
            <a:normAutofit lnSpcReduction="10000"/>
          </a:bodyPr>
          <a:lstStyle/>
          <a:p>
            <a:r>
              <a:rPr lang="en-US" sz="2400" dirty="0"/>
              <a:t>Conflict of interest generally is a real or seeming incompatibility between one’s private interests and one’s public or fiduciary duties and the private interests compromise one’s judgment and decisions.</a:t>
            </a:r>
          </a:p>
          <a:p>
            <a:pPr lvl="1">
              <a:buFont typeface="Arial" panose="020B0604020202020204" pitchFamily="34" charset="0"/>
              <a:buChar char="•"/>
            </a:pPr>
            <a:r>
              <a:rPr lang="en-US" sz="2400" dirty="0"/>
              <a:t>Can arise from family relationships, friendships, colleague relationships, romantic relationships, financial investments, etc.</a:t>
            </a:r>
          </a:p>
          <a:p>
            <a:pPr lvl="1">
              <a:buFont typeface="Arial" panose="020B0604020202020204" pitchFamily="34" charset="0"/>
              <a:buChar char="•"/>
            </a:pPr>
            <a:r>
              <a:rPr lang="en-US" sz="2400" dirty="0"/>
              <a:t>Keep this in mind when assigning individuals to the roles of investigator, decision-maker, appeal decision-maker, especially in smaller districts.</a:t>
            </a:r>
          </a:p>
          <a:p>
            <a:pPr lvl="2"/>
            <a:r>
              <a:rPr lang="en-US" sz="2400" dirty="0"/>
              <a:t>Also be aware of perceived or potential conflicts of interest, and determine if the process should proceed with them in a particular role. </a:t>
            </a:r>
          </a:p>
          <a:p>
            <a:pPr lvl="1">
              <a:buFont typeface="Arial" panose="020B0604020202020204" pitchFamily="34" charset="0"/>
              <a:buChar char="•"/>
            </a:pPr>
            <a:r>
              <a:rPr lang="en-US" sz="2400" dirty="0"/>
              <a:t>Bottom line - must be able to serve impartially. </a:t>
            </a:r>
          </a:p>
        </p:txBody>
      </p:sp>
    </p:spTree>
    <p:extLst>
      <p:ext uri="{BB962C8B-B14F-4D97-AF65-F5344CB8AC3E}">
        <p14:creationId xmlns:p14="http://schemas.microsoft.com/office/powerpoint/2010/main" val="4232131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Investigators and </a:t>
            </a:r>
            <a:br>
              <a:rPr lang="en-US" dirty="0"/>
            </a:br>
            <a:r>
              <a:rPr lang="en-US" dirty="0"/>
              <a:t>Decision-Makers - Relevance</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213519" y="1676400"/>
            <a:ext cx="11658600" cy="4525963"/>
          </a:xfrm>
        </p:spPr>
        <p:txBody>
          <a:bodyPr>
            <a:noAutofit/>
          </a:bodyPr>
          <a:lstStyle/>
          <a:p>
            <a:r>
              <a:rPr lang="en-US" sz="2000" dirty="0"/>
              <a:t>Relevance is generally having a logical connection and </a:t>
            </a:r>
            <a:r>
              <a:rPr lang="en-US" sz="2000" u="sng" dirty="0"/>
              <a:t>tending to prove or disprove a matter in issue</a:t>
            </a:r>
            <a:r>
              <a:rPr lang="en-US" sz="2000" dirty="0"/>
              <a:t> and tending to persuade people of the probability or possibility of some alleged fact.</a:t>
            </a:r>
          </a:p>
          <a:p>
            <a:pPr lvl="1">
              <a:buFont typeface="Arial" panose="020B0604020202020204" pitchFamily="34" charset="0"/>
              <a:buChar char="•"/>
            </a:pPr>
            <a:r>
              <a:rPr lang="en-US" sz="2000" dirty="0"/>
              <a:t>Is the fact or information likely to prove/disprove the allegations? </a:t>
            </a:r>
          </a:p>
          <a:p>
            <a:pPr lvl="2"/>
            <a:r>
              <a:rPr lang="en-US" sz="2000" dirty="0"/>
              <a:t>If it is likely to prove/disprove, even indirectly, it is relevant. </a:t>
            </a:r>
          </a:p>
          <a:p>
            <a:pPr lvl="2"/>
            <a:r>
              <a:rPr lang="en-US" sz="2000" dirty="0"/>
              <a:t>If it is not likely to do so, it is irrelevant. </a:t>
            </a:r>
          </a:p>
          <a:p>
            <a:r>
              <a:rPr lang="en-US" sz="2000" dirty="0"/>
              <a:t>Investigators are to only include relevant evidence in their investigative reports.</a:t>
            </a:r>
          </a:p>
          <a:p>
            <a:r>
              <a:rPr lang="en-US" sz="2000" dirty="0"/>
              <a:t>As previously covered, questions and evidence about the complainant’s sexual predisposition or prior sexual behavior are not relevant unless such questions are offered:</a:t>
            </a:r>
          </a:p>
          <a:p>
            <a:pPr lvl="1">
              <a:buFont typeface="Arial" panose="020B0604020202020204" pitchFamily="34" charset="0"/>
              <a:buChar char="•"/>
            </a:pPr>
            <a:r>
              <a:rPr lang="en-US" sz="2000" dirty="0"/>
              <a:t>To prove that someone other than respondent committed the conduct alleged by the complainant; or</a:t>
            </a:r>
          </a:p>
          <a:p>
            <a:pPr lvl="1">
              <a:buFont typeface="Arial" panose="020B0604020202020204" pitchFamily="34" charset="0"/>
              <a:buChar char="•"/>
            </a:pPr>
            <a:r>
              <a:rPr lang="en-US" sz="2000" dirty="0"/>
              <a:t>If the questions and evidence concern specific incidents of the complainant’s prior sexual behavior with respect to the respondent are offered to prove consent. </a:t>
            </a:r>
          </a:p>
          <a:p>
            <a:pPr marL="0" indent="0">
              <a:buNone/>
            </a:pPr>
            <a:endParaRPr lang="en-US" sz="2000" dirty="0"/>
          </a:p>
        </p:txBody>
      </p:sp>
    </p:spTree>
    <p:extLst>
      <p:ext uri="{BB962C8B-B14F-4D97-AF65-F5344CB8AC3E}">
        <p14:creationId xmlns:p14="http://schemas.microsoft.com/office/powerpoint/2010/main" val="480034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F402-560E-4E04-88FF-E296E833CDAB}"/>
              </a:ext>
            </a:extLst>
          </p:cNvPr>
          <p:cNvSpPr>
            <a:spLocks noGrp="1"/>
          </p:cNvSpPr>
          <p:nvPr>
            <p:ph type="title"/>
          </p:nvPr>
        </p:nvSpPr>
        <p:spPr/>
        <p:txBody>
          <a:bodyPr/>
          <a:lstStyle/>
          <a:p>
            <a:r>
              <a:rPr lang="en-US" dirty="0"/>
              <a:t>Record Retention</a:t>
            </a:r>
          </a:p>
        </p:txBody>
      </p:sp>
      <p:sp>
        <p:nvSpPr>
          <p:cNvPr id="3" name="Content Placeholder 2">
            <a:extLst>
              <a:ext uri="{FF2B5EF4-FFF2-40B4-BE49-F238E27FC236}">
                <a16:creationId xmlns:a16="http://schemas.microsoft.com/office/drawing/2014/main" id="{40D677FB-526C-40E7-95E6-A93B918FB01F}"/>
              </a:ext>
            </a:extLst>
          </p:cNvPr>
          <p:cNvSpPr>
            <a:spLocks noGrp="1"/>
          </p:cNvSpPr>
          <p:nvPr>
            <p:ph idx="1"/>
          </p:nvPr>
        </p:nvSpPr>
        <p:spPr>
          <a:xfrm>
            <a:off x="5242718" y="1600201"/>
            <a:ext cx="6311027" cy="4525963"/>
          </a:xfrm>
        </p:spPr>
        <p:txBody>
          <a:bodyPr>
            <a:normAutofit/>
          </a:bodyPr>
          <a:lstStyle/>
          <a:p>
            <a:r>
              <a:rPr lang="en-US" sz="2400" dirty="0"/>
              <a:t>All records regarding the investigation and determinations regarding responsibility must be maintained for at least 7 years for purposes of Title IX.</a:t>
            </a:r>
          </a:p>
          <a:p>
            <a:r>
              <a:rPr lang="en-US" sz="2400" dirty="0"/>
              <a:t>This could be longer depending on requirements under a retention schedule or as required by FERPA.</a:t>
            </a:r>
          </a:p>
          <a:p>
            <a:r>
              <a:rPr lang="en-US" sz="2400" dirty="0"/>
              <a:t>Make training material available on District website as required by law. </a:t>
            </a:r>
          </a:p>
        </p:txBody>
      </p:sp>
      <p:pic>
        <p:nvPicPr>
          <p:cNvPr id="24578" name="Picture 2" descr="Record Retention Guide - Fresno CPA Accounting Firm: Roland Roos &amp;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07" y="1600201"/>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85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762000"/>
            <a:ext cx="11577711" cy="3447098"/>
          </a:xfrm>
          <a:prstGeom prst="rect">
            <a:avLst/>
          </a:prstGeom>
        </p:spPr>
        <p:txBody>
          <a:bodyPr wrap="square">
            <a:spAutoFit/>
          </a:bodyPr>
          <a:lstStyle/>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New Title IX Requirements and </a:t>
            </a:r>
          </a:p>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Procedure C-131</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7723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a:xfrm>
            <a:off x="608092" y="1600201"/>
            <a:ext cx="6311027" cy="4525963"/>
          </a:xfrm>
        </p:spPr>
        <p:txBody>
          <a:bodyPr>
            <a:normAutofit/>
          </a:bodyPr>
          <a:lstStyle/>
          <a:p>
            <a:r>
              <a:rPr lang="en-US" sz="2400" i="1" dirty="0"/>
              <a:t>Actual Knowledge </a:t>
            </a:r>
            <a:r>
              <a:rPr lang="en-US" sz="2400" dirty="0"/>
              <a:t>– Notice of sexual harassment or allegations of sexual harassment under Title IX to </a:t>
            </a:r>
            <a:r>
              <a:rPr lang="en-US" sz="2400" u="sng" dirty="0"/>
              <a:t>any</a:t>
            </a:r>
            <a:r>
              <a:rPr lang="en-US" sz="2400" dirty="0"/>
              <a:t> employee of the district, except where the only district official or employee with actual knowledge is also the respondent.</a:t>
            </a:r>
          </a:p>
          <a:p>
            <a:pPr lvl="1">
              <a:buFont typeface="Arial" panose="020B0604020202020204" pitchFamily="34" charset="0"/>
              <a:buChar char="•"/>
            </a:pPr>
            <a:r>
              <a:rPr lang="en-US" sz="2400" dirty="0"/>
              <a:t>The district has actual knowledge when an employee witnesses the conduct, hears about the conduct, or receives a written report about the conduct from anyone.</a:t>
            </a:r>
          </a:p>
          <a:p>
            <a:endParaRPr lang="en-US" sz="2400" dirty="0"/>
          </a:p>
        </p:txBody>
      </p:sp>
      <p:pic>
        <p:nvPicPr>
          <p:cNvPr id="5"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7719" y="17526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0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19" y="1219200"/>
            <a:ext cx="11264027" cy="5410199"/>
          </a:xfrm>
        </p:spPr>
        <p:txBody>
          <a:bodyPr>
            <a:normAutofit/>
          </a:bodyPr>
          <a:lstStyle/>
          <a:p>
            <a:r>
              <a:rPr lang="en-US" sz="2400" i="1" dirty="0"/>
              <a:t>Sexual harassment </a:t>
            </a:r>
            <a:r>
              <a:rPr lang="en-US" sz="2400" dirty="0"/>
              <a:t>under Title IX is conduct on the basis of sex within the scope of the district's education programs or activities that satisfies one or more of the following:</a:t>
            </a:r>
          </a:p>
          <a:p>
            <a:pPr marL="914400" lvl="1" indent="-514350">
              <a:buFont typeface="Arial" panose="020B0604020202020204" pitchFamily="34" charset="0"/>
              <a:buChar char="•"/>
            </a:pPr>
            <a:r>
              <a:rPr lang="en-US" sz="2400" dirty="0"/>
              <a:t>An employee of the district conditioning the provision of an aid, benefit or service of the district on an individual's participation in unwelcome sexual conduct; </a:t>
            </a:r>
          </a:p>
          <a:p>
            <a:pPr marL="914400" lvl="1" indent="-514350">
              <a:buFont typeface="Arial" panose="020B0604020202020204" pitchFamily="34" charset="0"/>
              <a:buChar char="•"/>
            </a:pPr>
            <a:r>
              <a:rPr lang="en-US" sz="2400" dirty="0"/>
              <a:t>Unwelcome conduct determined by a reasonable person to be so severe, pervasive </a:t>
            </a:r>
            <a:r>
              <a:rPr lang="en-US" sz="2400" u="sng" dirty="0"/>
              <a:t>and</a:t>
            </a:r>
            <a:r>
              <a:rPr lang="en-US" sz="2400" dirty="0"/>
              <a:t> objectively offensive that it effectively denies a person equal access to the district's education program or activity; or </a:t>
            </a:r>
          </a:p>
          <a:p>
            <a:pPr marL="914400" lvl="1" indent="-514350">
              <a:buFont typeface="Arial" panose="020B0604020202020204" pitchFamily="34" charset="0"/>
              <a:buChar char="•"/>
            </a:pPr>
            <a:r>
              <a:rPr lang="en-US" sz="2400" dirty="0"/>
              <a:t>"</a:t>
            </a:r>
            <a:r>
              <a:rPr lang="en-US" sz="2400" i="1" dirty="0"/>
              <a:t>Sexual assault</a:t>
            </a:r>
            <a:r>
              <a:rPr lang="en-US" sz="2400" dirty="0"/>
              <a:t>" as defined in 20 U.S.C. 1092(f)(6)(A)(v), "</a:t>
            </a:r>
            <a:r>
              <a:rPr lang="en-US" sz="2400" i="1" dirty="0"/>
              <a:t>dating violence</a:t>
            </a:r>
            <a:r>
              <a:rPr lang="en-US" sz="2400" dirty="0"/>
              <a:t>" as defined in 34 U.S.C. 12291(a)(10), "</a:t>
            </a:r>
            <a:r>
              <a:rPr lang="en-US" sz="2400" i="1" dirty="0"/>
              <a:t>domestic violence</a:t>
            </a:r>
            <a:r>
              <a:rPr lang="en-US" sz="2400" dirty="0"/>
              <a:t>" as defined in 34 U.S.C. 12291(a)(8) or "</a:t>
            </a:r>
            <a:r>
              <a:rPr lang="en-US" sz="2400" i="1" dirty="0"/>
              <a:t>stalking</a:t>
            </a:r>
            <a:r>
              <a:rPr lang="en-US" sz="2400" dirty="0"/>
              <a:t>" as defined in 34 U.S.C. 12291(a)(30).</a:t>
            </a:r>
            <a:endParaRPr lang="en-US" dirty="0"/>
          </a:p>
        </p:txBody>
      </p:sp>
    </p:spTree>
    <p:extLst>
      <p:ext uri="{BB962C8B-B14F-4D97-AF65-F5344CB8AC3E}">
        <p14:creationId xmlns:p14="http://schemas.microsoft.com/office/powerpoint/2010/main" val="377751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5331270" y="1676400"/>
            <a:ext cx="6234827" cy="4525964"/>
          </a:xfrm>
        </p:spPr>
        <p:txBody>
          <a:bodyPr>
            <a:normAutofit/>
          </a:bodyPr>
          <a:lstStyle/>
          <a:p>
            <a:r>
              <a:rPr lang="en-US" sz="2400" i="1" dirty="0"/>
              <a:t>Sexual assault </a:t>
            </a:r>
            <a:r>
              <a:rPr lang="en-US" sz="2400" dirty="0"/>
              <a:t>is an offense classified as forcible or nonforcible sex offense under the uniform crime reporting system of the Federal Bureau of Investigation.</a:t>
            </a:r>
            <a:endParaRPr lang="en-US" sz="3200" dirty="0"/>
          </a:p>
        </p:txBody>
      </p:sp>
      <p:pic>
        <p:nvPicPr>
          <p:cNvPr id="5"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5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447800"/>
            <a:ext cx="5777627" cy="4830765"/>
          </a:xfrm>
        </p:spPr>
        <p:txBody>
          <a:bodyPr>
            <a:normAutofit/>
          </a:bodyPr>
          <a:lstStyle/>
          <a:p>
            <a:r>
              <a:rPr lang="en-US" sz="2400" i="1" dirty="0"/>
              <a:t>Sexual offenses </a:t>
            </a:r>
            <a:r>
              <a:rPr lang="en-US" sz="2400" dirty="0"/>
              <a:t>are any sexual act directed against another person, without consent of the victim, including instances where the victim is incapable of giving consent, and unlawful sexual intercourse. This includes rape, sodomy, sexual assault with an object, fondling, incest, statutory rape, and failure to register as a sex offender.</a:t>
            </a:r>
            <a:endParaRPr lang="en-US" sz="3200" dirty="0"/>
          </a:p>
        </p:txBody>
      </p:sp>
      <p:pic>
        <p:nvPicPr>
          <p:cNvPr id="307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857" y="16002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63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956E7524D64C4185E2C1375835583C" ma:contentTypeVersion="12" ma:contentTypeDescription="Create a new document." ma:contentTypeScope="" ma:versionID="fee36c1e50120e1af9f2bcb48640af39">
  <xsd:schema xmlns:xsd="http://www.w3.org/2001/XMLSchema" xmlns:xs="http://www.w3.org/2001/XMLSchema" xmlns:p="http://schemas.microsoft.com/office/2006/metadata/properties" xmlns:ns2="8af9633a-c648-4d9c-9c9f-30744822a36a" xmlns:ns3="64f38c0d-e252-417f-825f-38d00ba102e1" targetNamespace="http://schemas.microsoft.com/office/2006/metadata/properties" ma:root="true" ma:fieldsID="7acbd3b4943d1abeb7a3c7ecfaf5c307" ns2:_="" ns3:_="">
    <xsd:import namespace="8af9633a-c648-4d9c-9c9f-30744822a36a"/>
    <xsd:import namespace="64f38c0d-e252-417f-825f-38d00ba102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f9633a-c648-4d9c-9c9f-30744822a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f38c0d-e252-417f-825f-38d00ba102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DBD5-44B3-48AD-A4A3-8FAC3295EFD3}">
  <ds:schemaRefs>
    <ds:schemaRef ds:uri="http://purl.org/dc/dcmitype/"/>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4f38c0d-e252-417f-825f-38d00ba102e1"/>
    <ds:schemaRef ds:uri="8af9633a-c648-4d9c-9c9f-30744822a36a"/>
    <ds:schemaRef ds:uri="http://schemas.microsoft.com/office/2006/metadata/properties"/>
  </ds:schemaRefs>
</ds:datastoreItem>
</file>

<file path=customXml/itemProps2.xml><?xml version="1.0" encoding="utf-8"?>
<ds:datastoreItem xmlns:ds="http://schemas.openxmlformats.org/officeDocument/2006/customXml" ds:itemID="{355609A3-968B-424A-AF99-23213B81921D}">
  <ds:schemaRefs>
    <ds:schemaRef ds:uri="http://schemas.microsoft.com/sharepoint/v3/contenttype/forms"/>
  </ds:schemaRefs>
</ds:datastoreItem>
</file>

<file path=customXml/itemProps3.xml><?xml version="1.0" encoding="utf-8"?>
<ds:datastoreItem xmlns:ds="http://schemas.openxmlformats.org/officeDocument/2006/customXml" ds:itemID="{791D47B5-F178-443D-94D2-2FB3E1E4D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f9633a-c648-4d9c-9c9f-30744822a36a"/>
    <ds:schemaRef ds:uri="64f38c0d-e252-417f-825f-38d00ba10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1786</TotalTime>
  <Words>5626</Words>
  <Application>Microsoft Office PowerPoint</Application>
  <PresentationFormat>Custom</PresentationFormat>
  <Paragraphs>301</Paragraphs>
  <Slides>55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Malgun Gothic</vt:lpstr>
      <vt:lpstr>Arial</vt:lpstr>
      <vt:lpstr>Calibri</vt:lpstr>
      <vt:lpstr>Lucida Sans</vt:lpstr>
      <vt:lpstr>Times New Roman</vt:lpstr>
      <vt:lpstr>Office Theme</vt:lpstr>
      <vt:lpstr>PowerPoint Presentation</vt:lpstr>
      <vt:lpstr>New Title IX Regulations </vt:lpstr>
      <vt:lpstr>Some Comparisons of Old to New</vt:lpstr>
      <vt:lpstr>Some Comparisons of Old to New</vt:lpstr>
      <vt:lpstr>Basic Steps Outlined in the New Regulations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Reporting Requirements</vt:lpstr>
      <vt:lpstr>Intake and Classification of Reports</vt:lpstr>
      <vt:lpstr>Basic Steps</vt:lpstr>
      <vt:lpstr>Supportive Measures</vt:lpstr>
      <vt:lpstr>Supportive Measures (cont.)</vt:lpstr>
      <vt:lpstr>Removal of Respondent</vt:lpstr>
      <vt:lpstr>Procedures Prior to or without a  Formal Complaint</vt:lpstr>
      <vt:lpstr>In Absence of Formal Complaint</vt:lpstr>
      <vt:lpstr>The Formal Complaint Process</vt:lpstr>
      <vt:lpstr>Identify the Roles</vt:lpstr>
      <vt:lpstr>Confidentiality </vt:lpstr>
      <vt:lpstr>Timeline</vt:lpstr>
      <vt:lpstr>Notice to the Parties (Form B)</vt:lpstr>
      <vt:lpstr>Notice to the Parties (cont.) </vt:lpstr>
      <vt:lpstr>Dismissal of the Formal Complaint</vt:lpstr>
      <vt:lpstr>Dismissal of the Formal Complaint (cont.)</vt:lpstr>
      <vt:lpstr>Title IX Grievance Process upon  Filing of a Formal Complaint</vt:lpstr>
      <vt:lpstr>Title IX Grievance Process upon  Filing of a Formal Complaint (cont.)</vt:lpstr>
      <vt:lpstr>Title IX Grievance Process upon  Filing of a Formal Complaint (cont.)</vt:lpstr>
      <vt:lpstr>Basic Steps Outlined in the  New Regulations for Investigations</vt:lpstr>
      <vt:lpstr>Investigation Process</vt:lpstr>
      <vt:lpstr>Investigation Process (cont.)</vt:lpstr>
      <vt:lpstr>Investigation Process and Scope</vt:lpstr>
      <vt:lpstr>Investigation Process and Scope (cont.)</vt:lpstr>
      <vt:lpstr>Submission for a Determination of Responsibility and the Related Findings and Conclusions</vt:lpstr>
      <vt:lpstr>Procedures of the Decision-Maker and  Party Questions and Answers</vt:lpstr>
      <vt:lpstr>Procedures of the Decision-Maker and  Party Questions and Answers (cont.)</vt:lpstr>
      <vt:lpstr>Sanctions and Remedies</vt:lpstr>
      <vt:lpstr>Initiating an Appeal of a Title IX Decision -Time, Contents and Assignment </vt:lpstr>
      <vt:lpstr>Appeals </vt:lpstr>
      <vt:lpstr>Appeals</vt:lpstr>
      <vt:lpstr>Retaliation </vt:lpstr>
      <vt:lpstr>Training for Title IX Coordinators, Investigators, Decision-Makers</vt:lpstr>
      <vt:lpstr>Training for Investigators</vt:lpstr>
      <vt:lpstr>Training for Decision-Makers</vt:lpstr>
      <vt:lpstr>Scope of the District’s Program or Activity </vt:lpstr>
      <vt:lpstr>How to Serve Impartially –  Avoiding Prejudgment of the Facts </vt:lpstr>
      <vt:lpstr>How to Serve Impartially - Avoiding Bias</vt:lpstr>
      <vt:lpstr>How to Serve Impartially –  Avoiding Conflict of Interest</vt:lpstr>
      <vt:lpstr>Training for Investigators and  Decision-Makers - Relevance</vt:lpstr>
      <vt:lpstr>Record Retention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Martin</dc:creator>
  <cp:lastModifiedBy>Duane Martin</cp:lastModifiedBy>
  <cp:revision>78</cp:revision>
  <dcterms:created xsi:type="dcterms:W3CDTF">2020-08-13T22:05:45Z</dcterms:created>
  <dcterms:modified xsi:type="dcterms:W3CDTF">2020-10-23T07:56:39Z</dcterms:modified>
</cp:coreProperties>
</file>