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58" r:id="rId4"/>
    <p:sldId id="268" r:id="rId5"/>
    <p:sldId id="267" r:id="rId6"/>
    <p:sldId id="270" r:id="rId7"/>
    <p:sldId id="271" r:id="rId8"/>
    <p:sldId id="260" r:id="rId9"/>
    <p:sldId id="262" r:id="rId10"/>
    <p:sldId id="259" r:id="rId11"/>
    <p:sldId id="265" r:id="rId12"/>
    <p:sldId id="261" r:id="rId13"/>
    <p:sldId id="266" r:id="rId14"/>
    <p:sldId id="263" r:id="rId15"/>
    <p:sldId id="269"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415FF1-8725-4C66-A8AF-CC6E2A75B983}"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85569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15FF1-8725-4C66-A8AF-CC6E2A75B983}"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4121213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15FF1-8725-4C66-A8AF-CC6E2A75B983}"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306485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15FF1-8725-4C66-A8AF-CC6E2A75B983}"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391715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415FF1-8725-4C66-A8AF-CC6E2A75B983}"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105521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415FF1-8725-4C66-A8AF-CC6E2A75B983}"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166094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415FF1-8725-4C66-A8AF-CC6E2A75B983}" type="datetimeFigureOut">
              <a:rPr lang="en-US" smtClean="0"/>
              <a:t>3/30/2017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334272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415FF1-8725-4C66-A8AF-CC6E2A75B983}" type="datetimeFigureOut">
              <a:rPr lang="en-US" smtClean="0"/>
              <a:t>3/30/2017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24320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15FF1-8725-4C66-A8AF-CC6E2A75B983}" type="datetimeFigureOut">
              <a:rPr lang="en-US" smtClean="0"/>
              <a:t>3/30/2017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399812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15FF1-8725-4C66-A8AF-CC6E2A75B983}"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3530345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15FF1-8725-4C66-A8AF-CC6E2A75B983}"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E8A61-7BA3-41F6-90F9-042BF2660EE9}" type="slidenum">
              <a:rPr lang="en-US" smtClean="0"/>
              <a:t>‹#›</a:t>
            </a:fld>
            <a:endParaRPr lang="en-US"/>
          </a:p>
        </p:txBody>
      </p:sp>
    </p:spTree>
    <p:extLst>
      <p:ext uri="{BB962C8B-B14F-4D97-AF65-F5344CB8AC3E}">
        <p14:creationId xmlns:p14="http://schemas.microsoft.com/office/powerpoint/2010/main" val="180899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15FF1-8725-4C66-A8AF-CC6E2A75B983}" type="datetimeFigureOut">
              <a:rPr lang="en-US" smtClean="0"/>
              <a:t>3/30/2017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E8A61-7BA3-41F6-90F9-042BF2660EE9}" type="slidenum">
              <a:rPr lang="en-US" smtClean="0"/>
              <a:t>‹#›</a:t>
            </a:fld>
            <a:endParaRPr lang="en-US"/>
          </a:p>
        </p:txBody>
      </p:sp>
    </p:spTree>
    <p:extLst>
      <p:ext uri="{BB962C8B-B14F-4D97-AF65-F5344CB8AC3E}">
        <p14:creationId xmlns:p14="http://schemas.microsoft.com/office/powerpoint/2010/main" val="415225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www.gallupstudentpoll.com/171791/gallup-student-poll.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2623" y="609600"/>
            <a:ext cx="8286663" cy="1492897"/>
          </a:xfrm>
        </p:spPr>
        <p:txBody>
          <a:bodyPr>
            <a:normAutofit/>
          </a:bodyPr>
          <a:lstStyle/>
          <a:p>
            <a:r>
              <a:rPr lang="en-US" sz="4400" dirty="0" smtClean="0">
                <a:solidFill>
                  <a:schemeClr val="tx1"/>
                </a:solidFill>
              </a:rPr>
              <a:t>Assessing Student Engagement</a:t>
            </a:r>
            <a:br>
              <a:rPr lang="en-US" sz="4400" dirty="0" smtClean="0">
                <a:solidFill>
                  <a:schemeClr val="tx1"/>
                </a:solidFill>
              </a:rPr>
            </a:br>
            <a:endParaRPr lang="en-US" sz="2800" dirty="0"/>
          </a:p>
        </p:txBody>
      </p:sp>
      <p:pic>
        <p:nvPicPr>
          <p:cNvPr id="1029"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39296" y="3067970"/>
            <a:ext cx="1973806" cy="1865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5800" y="2991582"/>
            <a:ext cx="1944865" cy="1941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879933" y="6041532"/>
            <a:ext cx="2959268" cy="400110"/>
          </a:xfrm>
          <a:prstGeom prst="rect">
            <a:avLst/>
          </a:prstGeom>
          <a:noFill/>
        </p:spPr>
        <p:txBody>
          <a:bodyPr wrap="square" rtlCol="0">
            <a:spAutoFit/>
          </a:bodyPr>
          <a:lstStyle/>
          <a:p>
            <a:pPr algn="ctr" eaLnBrk="0" fontAlgn="base" hangingPunct="0">
              <a:spcBef>
                <a:spcPct val="0"/>
              </a:spcBef>
              <a:spcAft>
                <a:spcPct val="0"/>
              </a:spcAft>
            </a:pPr>
            <a:r>
              <a:rPr lang="en-US" sz="1000" i="1" dirty="0" smtClean="0">
                <a:solidFill>
                  <a:srgbClr val="292934"/>
                </a:solidFill>
                <a:ea typeface="ＭＳ Ｐゴシック" charset="0"/>
              </a:rPr>
              <a:t>Content </a:t>
            </a:r>
            <a:r>
              <a:rPr lang="en-US" sz="1000" i="1" dirty="0" smtClean="0">
                <a:solidFill>
                  <a:srgbClr val="292934"/>
                </a:solidFill>
                <a:ea typeface="ＭＳ Ｐゴシック" charset="0"/>
              </a:rPr>
              <a:t>compiled, edited, and </a:t>
            </a:r>
            <a:r>
              <a:rPr lang="en-US" sz="1000" i="1" dirty="0" smtClean="0">
                <a:solidFill>
                  <a:srgbClr val="292934"/>
                </a:solidFill>
                <a:ea typeface="ＭＳ Ｐゴシック" charset="0"/>
              </a:rPr>
              <a:t>summarized by Leah Jefferson</a:t>
            </a:r>
            <a:r>
              <a:rPr lang="en-US" sz="1000" dirty="0" smtClean="0">
                <a:solidFill>
                  <a:srgbClr val="292934"/>
                </a:solidFill>
                <a:ea typeface="ＭＳ Ｐゴシック" charset="0"/>
              </a:rPr>
              <a:t>.</a:t>
            </a:r>
            <a:endParaRPr lang="en-US" sz="1000" dirty="0">
              <a:solidFill>
                <a:srgbClr val="292934"/>
              </a:solidFill>
              <a:ea typeface="ＭＳ Ｐゴシック"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6463" y="2290763"/>
            <a:ext cx="2249487" cy="227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5091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dirty="0" smtClean="0"/>
              <a:t>Reflections</a:t>
            </a:r>
            <a:endParaRPr lang="en-US" dirty="0"/>
          </a:p>
        </p:txBody>
      </p:sp>
      <p:sp>
        <p:nvSpPr>
          <p:cNvPr id="3" name="Content Placeholder 2"/>
          <p:cNvSpPr>
            <a:spLocks noGrp="1"/>
          </p:cNvSpPr>
          <p:nvPr>
            <p:ph idx="1"/>
          </p:nvPr>
        </p:nvSpPr>
        <p:spPr>
          <a:xfrm>
            <a:off x="457200" y="1143000"/>
            <a:ext cx="8610600" cy="5562600"/>
          </a:xfrm>
        </p:spPr>
        <p:txBody>
          <a:bodyPr>
            <a:noAutofit/>
          </a:bodyPr>
          <a:lstStyle/>
          <a:p>
            <a:r>
              <a:rPr lang="en-US" sz="2200" dirty="0" smtClean="0"/>
              <a:t>Some </a:t>
            </a:r>
            <a:r>
              <a:rPr lang="en-US" sz="2200" dirty="0"/>
              <a:t>of the best learning comes from reflecting on an experience. Through thinking about an experience after the fact, people </a:t>
            </a:r>
            <a:r>
              <a:rPr lang="en-US" sz="2200" dirty="0" smtClean="0"/>
              <a:t>can often </a:t>
            </a:r>
            <a:r>
              <a:rPr lang="en-US" sz="2200" dirty="0"/>
              <a:t>figure out what worked, what didn’t, what they learned, and what they would do differently or the same if they were to have </a:t>
            </a:r>
            <a:r>
              <a:rPr lang="en-US" sz="2200" dirty="0" smtClean="0"/>
              <a:t>the experience </a:t>
            </a:r>
            <a:r>
              <a:rPr lang="en-US" sz="2200" dirty="0"/>
              <a:t>again. And the thoughts derived from reflection can impact a person’s thoughts, opinions, beliefs, attitudes, and values</a:t>
            </a:r>
            <a:r>
              <a:rPr lang="en-US" sz="2200" dirty="0" smtClean="0"/>
              <a:t>.</a:t>
            </a:r>
          </a:p>
          <a:p>
            <a:pPr marL="0" indent="0">
              <a:buNone/>
            </a:pPr>
            <a:endParaRPr lang="en-US" sz="2200" dirty="0"/>
          </a:p>
          <a:p>
            <a:r>
              <a:rPr lang="en-US" sz="2200" dirty="0"/>
              <a:t>Reflection, though, becomes assessment when the answers to those questions are shared with the person collecting the data. And, </a:t>
            </a:r>
            <a:r>
              <a:rPr lang="en-US" sz="2200" dirty="0" smtClean="0"/>
              <a:t>that data </a:t>
            </a:r>
            <a:r>
              <a:rPr lang="en-US" sz="2200" dirty="0"/>
              <a:t>can be very robust and full of great information</a:t>
            </a:r>
            <a:r>
              <a:rPr lang="en-US" sz="2200" dirty="0" smtClean="0"/>
              <a:t>.</a:t>
            </a:r>
          </a:p>
          <a:p>
            <a:r>
              <a:rPr lang="en-US" sz="2200" dirty="0" smtClean="0"/>
              <a:t>Teacher reflection is important but STUDENT reflection can be the missing piece.  Student reflection can take many forms:</a:t>
            </a:r>
          </a:p>
          <a:p>
            <a:pPr lvl="2"/>
            <a:r>
              <a:rPr lang="en-US" sz="1400" u="sng" dirty="0" smtClean="0"/>
              <a:t>Exit slips</a:t>
            </a:r>
            <a:r>
              <a:rPr lang="en-US" sz="1400" dirty="0" smtClean="0"/>
              <a:t>:  See article: “Art and Science of Teaching/The Many Uses of Exit Slips”</a:t>
            </a:r>
          </a:p>
          <a:p>
            <a:pPr lvl="2"/>
            <a:r>
              <a:rPr lang="en-US" sz="1400" u="sng" dirty="0" smtClean="0"/>
              <a:t>Check for understanding</a:t>
            </a:r>
            <a:r>
              <a:rPr lang="en-US" sz="1400" dirty="0" smtClean="0"/>
              <a:t>:  See article:  “Techniques to Check for Understanding.”</a:t>
            </a:r>
            <a:endParaRPr lang="en-US" sz="1400" dirty="0"/>
          </a:p>
        </p:txBody>
      </p:sp>
    </p:spTree>
    <p:extLst>
      <p:ext uri="{BB962C8B-B14F-4D97-AF65-F5344CB8AC3E}">
        <p14:creationId xmlns:p14="http://schemas.microsoft.com/office/powerpoint/2010/main" val="31697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ircle(in)">
                                      <p:cBhvr>
                                        <p:cTn id="20" dur="2000"/>
                                        <p:tgtEl>
                                          <p:spTgt spid="3">
                                            <p:txEl>
                                              <p:pRg st="4" end="4"/>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ircle(in)">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dirty="0" smtClean="0"/>
              <a:t>Reflections</a:t>
            </a:r>
            <a:endParaRPr lang="en-US" dirty="0"/>
          </a:p>
        </p:txBody>
      </p:sp>
      <p:sp>
        <p:nvSpPr>
          <p:cNvPr id="3" name="Content Placeholder 2"/>
          <p:cNvSpPr>
            <a:spLocks noGrp="1"/>
          </p:cNvSpPr>
          <p:nvPr>
            <p:ph idx="1"/>
          </p:nvPr>
        </p:nvSpPr>
        <p:spPr>
          <a:xfrm>
            <a:off x="457200" y="914400"/>
            <a:ext cx="8229600" cy="5715000"/>
          </a:xfrm>
        </p:spPr>
        <p:txBody>
          <a:bodyPr>
            <a:noAutofit/>
          </a:bodyPr>
          <a:lstStyle/>
          <a:p>
            <a:r>
              <a:rPr lang="en-US" sz="2200" dirty="0" smtClean="0"/>
              <a:t>Examples </a:t>
            </a:r>
            <a:r>
              <a:rPr lang="en-US" sz="2200" dirty="0"/>
              <a:t>of Reflection Prompts</a:t>
            </a:r>
          </a:p>
          <a:p>
            <a:pPr lvl="1"/>
            <a:r>
              <a:rPr lang="en-US" sz="1800" dirty="0" smtClean="0"/>
              <a:t>What</a:t>
            </a:r>
            <a:r>
              <a:rPr lang="en-US" sz="1800" dirty="0"/>
              <a:t>? So what? Now what? (</a:t>
            </a:r>
            <a:r>
              <a:rPr lang="en-US" sz="1800" dirty="0" err="1"/>
              <a:t>Borton</a:t>
            </a:r>
            <a:r>
              <a:rPr lang="en-US" sz="1800" dirty="0"/>
              <a:t>, 1970)</a:t>
            </a:r>
          </a:p>
          <a:p>
            <a:pPr lvl="1"/>
            <a:r>
              <a:rPr lang="en-US" sz="1800" dirty="0" smtClean="0"/>
              <a:t>What </a:t>
            </a:r>
            <a:r>
              <a:rPr lang="en-US" sz="1800" dirty="0"/>
              <a:t>happened?</a:t>
            </a:r>
          </a:p>
          <a:p>
            <a:pPr lvl="1"/>
            <a:r>
              <a:rPr lang="en-US" sz="1800" dirty="0" smtClean="0"/>
              <a:t>So </a:t>
            </a:r>
            <a:r>
              <a:rPr lang="en-US" sz="1800" dirty="0"/>
              <a:t>what does it mean?</a:t>
            </a:r>
          </a:p>
          <a:p>
            <a:pPr lvl="1"/>
            <a:r>
              <a:rPr lang="en-US" sz="1800" dirty="0" smtClean="0"/>
              <a:t>Now </a:t>
            </a:r>
            <a:r>
              <a:rPr lang="en-US" sz="1800" dirty="0"/>
              <a:t>what am I going to do?</a:t>
            </a:r>
          </a:p>
          <a:p>
            <a:r>
              <a:rPr lang="en-US" sz="2200" dirty="0" smtClean="0"/>
              <a:t>Plus/Delta</a:t>
            </a:r>
            <a:endParaRPr lang="en-US" sz="2200" dirty="0"/>
          </a:p>
          <a:p>
            <a:pPr lvl="1"/>
            <a:r>
              <a:rPr lang="en-US" sz="1800" dirty="0" smtClean="0"/>
              <a:t>What </a:t>
            </a:r>
            <a:r>
              <a:rPr lang="en-US" sz="1800" dirty="0"/>
              <a:t>were the pluses or good aspects of this scenario?</a:t>
            </a:r>
          </a:p>
          <a:p>
            <a:pPr lvl="1"/>
            <a:r>
              <a:rPr lang="en-US" sz="1800" dirty="0" smtClean="0"/>
              <a:t>What </a:t>
            </a:r>
            <a:r>
              <a:rPr lang="en-US" sz="1800" dirty="0"/>
              <a:t>would I change for next time?</a:t>
            </a:r>
          </a:p>
          <a:p>
            <a:r>
              <a:rPr lang="en-US" sz="2200" dirty="0" smtClean="0"/>
              <a:t>Highs </a:t>
            </a:r>
            <a:r>
              <a:rPr lang="en-US" sz="2200" dirty="0"/>
              <a:t>and Lows</a:t>
            </a:r>
          </a:p>
          <a:p>
            <a:pPr lvl="1"/>
            <a:r>
              <a:rPr lang="en-US" sz="1800" dirty="0" smtClean="0"/>
              <a:t>What </a:t>
            </a:r>
            <a:r>
              <a:rPr lang="en-US" sz="1800" dirty="0"/>
              <a:t>were the high points of this experience?</a:t>
            </a:r>
          </a:p>
          <a:p>
            <a:pPr lvl="1"/>
            <a:r>
              <a:rPr lang="en-US" sz="1800" dirty="0" smtClean="0"/>
              <a:t>What </a:t>
            </a:r>
            <a:r>
              <a:rPr lang="en-US" sz="1800" dirty="0"/>
              <a:t>were the low points?</a:t>
            </a:r>
          </a:p>
          <a:p>
            <a:r>
              <a:rPr lang="en-US" sz="2200" dirty="0"/>
              <a:t>Reasons to Use Reflections</a:t>
            </a:r>
          </a:p>
          <a:p>
            <a:pPr lvl="1"/>
            <a:r>
              <a:rPr lang="en-US" sz="1800" dirty="0" smtClean="0"/>
              <a:t>To </a:t>
            </a:r>
            <a:r>
              <a:rPr lang="en-US" sz="1800" dirty="0"/>
              <a:t>find out in students’ own words their thoughts, opinions, and attitudes.</a:t>
            </a:r>
          </a:p>
          <a:p>
            <a:pPr lvl="1"/>
            <a:r>
              <a:rPr lang="en-US" sz="1800" dirty="0" smtClean="0"/>
              <a:t>To </a:t>
            </a:r>
            <a:r>
              <a:rPr lang="en-US" sz="1800" dirty="0"/>
              <a:t>gather stories to support other assessment findings.</a:t>
            </a:r>
          </a:p>
          <a:p>
            <a:pPr lvl="1"/>
            <a:r>
              <a:rPr lang="en-US" sz="1800" dirty="0" smtClean="0"/>
              <a:t>To </a:t>
            </a:r>
            <a:r>
              <a:rPr lang="en-US" sz="1800" dirty="0"/>
              <a:t>gather assessment data in an interesting way for students, </a:t>
            </a:r>
            <a:r>
              <a:rPr lang="en-US" sz="1800" dirty="0" smtClean="0"/>
              <a:t>increasing their </a:t>
            </a:r>
            <a:r>
              <a:rPr lang="en-US" sz="1800" dirty="0"/>
              <a:t>commitment to providing thorough responses.</a:t>
            </a:r>
          </a:p>
        </p:txBody>
      </p:sp>
    </p:spTree>
    <p:extLst>
      <p:ext uri="{BB962C8B-B14F-4D97-AF65-F5344CB8AC3E}">
        <p14:creationId xmlns:p14="http://schemas.microsoft.com/office/powerpoint/2010/main" val="376989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ipe(down)">
                                      <p:cBhvr>
                                        <p:cTn id="21" dur="500"/>
                                        <p:tgtEl>
                                          <p:spTgt spid="3">
                                            <p:txEl>
                                              <p:pRg st="6" end="6"/>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wipe(down)">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wipe(down)">
                                      <p:cBhvr>
                                        <p:cTn id="29" dur="500"/>
                                        <p:tgtEl>
                                          <p:spTgt spid="3">
                                            <p:txEl>
                                              <p:pRg st="9" end="9"/>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wipe(down)">
                                      <p:cBhvr>
                                        <p:cTn id="37" dur="500"/>
                                        <p:tgtEl>
                                          <p:spTgt spid="3">
                                            <p:txEl>
                                              <p:pRg st="12" end="12"/>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3">
                                            <p:txEl>
                                              <p:pRg st="13" end="13"/>
                                            </p:txEl>
                                          </p:spTgt>
                                        </p:tgtEl>
                                        <p:attrNameLst>
                                          <p:attrName>style.visibility</p:attrName>
                                        </p:attrNameLst>
                                      </p:cBhvr>
                                      <p:to>
                                        <p:strVal val="visible"/>
                                      </p:to>
                                    </p:set>
                                    <p:animEffect transition="in" filter="wipe(down)">
                                      <p:cBhvr>
                                        <p:cTn id="40" dur="500"/>
                                        <p:tgtEl>
                                          <p:spTgt spid="3">
                                            <p:txEl>
                                              <p:pRg st="13" end="13"/>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Effect transition="in" filter="wipe(down)">
                                      <p:cBhvr>
                                        <p:cTn id="4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Feedback</a:t>
            </a:r>
            <a:endParaRPr lang="en-US" dirty="0"/>
          </a:p>
        </p:txBody>
      </p:sp>
      <p:sp>
        <p:nvSpPr>
          <p:cNvPr id="3" name="Content Placeholder 2"/>
          <p:cNvSpPr>
            <a:spLocks noGrp="1"/>
          </p:cNvSpPr>
          <p:nvPr>
            <p:ph idx="1"/>
          </p:nvPr>
        </p:nvSpPr>
        <p:spPr>
          <a:xfrm>
            <a:off x="457200" y="1066800"/>
            <a:ext cx="8229600" cy="5059363"/>
          </a:xfrm>
        </p:spPr>
        <p:txBody>
          <a:bodyPr>
            <a:noAutofit/>
          </a:bodyPr>
          <a:lstStyle/>
          <a:p>
            <a:r>
              <a:rPr lang="en-US" sz="2200" dirty="0" smtClean="0"/>
              <a:t>Feedback </a:t>
            </a:r>
            <a:r>
              <a:rPr lang="en-US" sz="2200" dirty="0"/>
              <a:t>is letting the learner know the accuracy of a response to an expectation (</a:t>
            </a:r>
            <a:r>
              <a:rPr lang="en-US" sz="2200" dirty="0" err="1"/>
              <a:t>Mory</a:t>
            </a:r>
            <a:r>
              <a:rPr lang="en-US" sz="2200" dirty="0"/>
              <a:t>, 2003). Feedback usually occurs </a:t>
            </a:r>
            <a:r>
              <a:rPr lang="en-US" sz="2200" dirty="0" smtClean="0"/>
              <a:t>when someone </a:t>
            </a:r>
            <a:r>
              <a:rPr lang="en-US" sz="2200" dirty="0"/>
              <a:t>who oversees a student in a role or task provides information to the student to enhance performance. Feedback </a:t>
            </a:r>
            <a:r>
              <a:rPr lang="en-US" sz="2200" dirty="0" smtClean="0"/>
              <a:t>can provide </a:t>
            </a:r>
            <a:r>
              <a:rPr lang="en-US" sz="2200" dirty="0"/>
              <a:t>the student a perspective change, </a:t>
            </a:r>
            <a:r>
              <a:rPr lang="en-US" sz="2200" dirty="0" smtClean="0"/>
              <a:t>validate </a:t>
            </a:r>
            <a:r>
              <a:rPr lang="en-US" sz="2200" dirty="0"/>
              <a:t>performance, and build a trusting and respectful relationship with the student.</a:t>
            </a:r>
          </a:p>
          <a:p>
            <a:r>
              <a:rPr lang="en-US" sz="2200" dirty="0"/>
              <a:t>Feedback should:</a:t>
            </a:r>
          </a:p>
          <a:p>
            <a:pPr lvl="1"/>
            <a:r>
              <a:rPr lang="en-US" sz="1800" dirty="0" smtClean="0"/>
              <a:t>Include </a:t>
            </a:r>
            <a:r>
              <a:rPr lang="en-US" sz="1800" dirty="0"/>
              <a:t>clear expectations with specific measurable outcomes.</a:t>
            </a:r>
          </a:p>
          <a:p>
            <a:pPr lvl="1"/>
            <a:r>
              <a:rPr lang="en-US" sz="1800" dirty="0" smtClean="0"/>
              <a:t>Have </a:t>
            </a:r>
            <a:r>
              <a:rPr lang="en-US" sz="1800" dirty="0"/>
              <a:t>set timelines or milestones for these outcomes.</a:t>
            </a:r>
          </a:p>
          <a:p>
            <a:pPr lvl="1"/>
            <a:r>
              <a:rPr lang="en-US" sz="1800" dirty="0" smtClean="0"/>
              <a:t>Be </a:t>
            </a:r>
            <a:r>
              <a:rPr lang="en-US" sz="1800" dirty="0"/>
              <a:t>behavior focused and include only those </a:t>
            </a:r>
            <a:r>
              <a:rPr lang="en-US" sz="1800" dirty="0" smtClean="0"/>
              <a:t>competencies/capacities </a:t>
            </a:r>
            <a:r>
              <a:rPr lang="en-US" sz="1800" dirty="0"/>
              <a:t>that can be learned and developed.</a:t>
            </a:r>
          </a:p>
          <a:p>
            <a:pPr lvl="1"/>
            <a:r>
              <a:rPr lang="en-US" sz="1800" dirty="0" smtClean="0"/>
              <a:t>Be </a:t>
            </a:r>
            <a:r>
              <a:rPr lang="en-US" sz="1800" dirty="0"/>
              <a:t>given in a timely manner.</a:t>
            </a:r>
          </a:p>
          <a:p>
            <a:pPr lvl="1"/>
            <a:r>
              <a:rPr lang="en-US" sz="1800" dirty="0" smtClean="0"/>
              <a:t>Be </a:t>
            </a:r>
            <a:r>
              <a:rPr lang="en-US" sz="1800" dirty="0"/>
              <a:t>ongoing and incorporated into annual evaluations, </a:t>
            </a:r>
            <a:r>
              <a:rPr lang="en-US" sz="1800" dirty="0" smtClean="0"/>
              <a:t>weekly meetings</a:t>
            </a:r>
            <a:r>
              <a:rPr lang="en-US" sz="1800" dirty="0"/>
              <a:t>, and daily review time.</a:t>
            </a:r>
          </a:p>
          <a:p>
            <a:pPr lvl="1"/>
            <a:r>
              <a:rPr lang="en-US" sz="1800" dirty="0" smtClean="0"/>
              <a:t>Include </a:t>
            </a:r>
            <a:r>
              <a:rPr lang="en-US" sz="1800" dirty="0"/>
              <a:t>both positive and critical feedback</a:t>
            </a:r>
            <a:r>
              <a:rPr lang="en-US" sz="1800" dirty="0" smtClean="0"/>
              <a:t>.</a:t>
            </a:r>
            <a:endParaRPr lang="en-US" sz="1800" dirty="0"/>
          </a:p>
        </p:txBody>
      </p:sp>
    </p:spTree>
    <p:extLst>
      <p:ext uri="{BB962C8B-B14F-4D97-AF65-F5344CB8AC3E}">
        <p14:creationId xmlns:p14="http://schemas.microsoft.com/office/powerpoint/2010/main" val="2417117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3">
                                            <p:txEl>
                                              <p:pRg st="6" end="6"/>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p:cTn id="48"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Feedback</a:t>
            </a:r>
            <a:endParaRPr lang="en-US" dirty="0"/>
          </a:p>
        </p:txBody>
      </p:sp>
      <p:sp>
        <p:nvSpPr>
          <p:cNvPr id="3" name="Content Placeholder 2"/>
          <p:cNvSpPr>
            <a:spLocks noGrp="1"/>
          </p:cNvSpPr>
          <p:nvPr>
            <p:ph idx="1"/>
          </p:nvPr>
        </p:nvSpPr>
        <p:spPr>
          <a:xfrm>
            <a:off x="457200" y="1066800"/>
            <a:ext cx="8229600" cy="5059363"/>
          </a:xfrm>
        </p:spPr>
        <p:txBody>
          <a:bodyPr>
            <a:noAutofit/>
          </a:bodyPr>
          <a:lstStyle/>
          <a:p>
            <a:r>
              <a:rPr lang="en-US" sz="2200" dirty="0" smtClean="0"/>
              <a:t>Examples </a:t>
            </a:r>
            <a:r>
              <a:rPr lang="en-US" sz="2200" dirty="0"/>
              <a:t>of Feedback Prompts</a:t>
            </a:r>
          </a:p>
          <a:p>
            <a:pPr marL="685800" lvl="1">
              <a:buFont typeface="Wingdings" panose="05000000000000000000" pitchFamily="2" charset="2"/>
              <a:buChar char="ü"/>
            </a:pPr>
            <a:r>
              <a:rPr lang="en-US" sz="1800" dirty="0"/>
              <a:t>When giving students feedback, consider using the </a:t>
            </a:r>
            <a:r>
              <a:rPr lang="en-US" sz="1800" dirty="0" smtClean="0"/>
              <a:t>following prompts </a:t>
            </a:r>
            <a:r>
              <a:rPr lang="en-US" sz="1800" dirty="0"/>
              <a:t>to help guide the conversation (if the feedback is </a:t>
            </a:r>
            <a:r>
              <a:rPr lang="en-US" sz="1800" dirty="0" smtClean="0"/>
              <a:t>verbal) or </a:t>
            </a:r>
            <a:r>
              <a:rPr lang="en-US" sz="1800" dirty="0"/>
              <a:t>in compiling a performance review (if the feedback is in writing).</a:t>
            </a:r>
          </a:p>
          <a:p>
            <a:pPr marL="685800" lvl="1">
              <a:buFont typeface="Wingdings" panose="05000000000000000000" pitchFamily="2" charset="2"/>
              <a:buChar char="ü"/>
            </a:pPr>
            <a:r>
              <a:rPr lang="en-US" sz="1800" dirty="0"/>
              <a:t>This will ensure the feedback is specific and includes positive </a:t>
            </a:r>
            <a:r>
              <a:rPr lang="en-US" sz="1800" dirty="0" smtClean="0"/>
              <a:t>and critical </a:t>
            </a:r>
            <a:r>
              <a:rPr lang="en-US" sz="1800" dirty="0"/>
              <a:t>feedback.</a:t>
            </a:r>
          </a:p>
          <a:p>
            <a:pPr lvl="2" indent="-285750">
              <a:buFont typeface="Wingdings" panose="05000000000000000000" pitchFamily="2" charset="2"/>
              <a:buChar char="v"/>
            </a:pPr>
            <a:r>
              <a:rPr lang="en-US" sz="1600" dirty="0" smtClean="0"/>
              <a:t>What </a:t>
            </a:r>
            <a:r>
              <a:rPr lang="en-US" sz="1600" dirty="0"/>
              <a:t>should the student keep doing?</a:t>
            </a:r>
          </a:p>
          <a:p>
            <a:pPr lvl="2" indent="-285750">
              <a:buFont typeface="Wingdings" panose="05000000000000000000" pitchFamily="2" charset="2"/>
              <a:buChar char="v"/>
            </a:pPr>
            <a:r>
              <a:rPr lang="en-US" sz="1600" dirty="0" smtClean="0"/>
              <a:t>What </a:t>
            </a:r>
            <a:r>
              <a:rPr lang="en-US" sz="1600" dirty="0"/>
              <a:t>should the student stop doing?</a:t>
            </a:r>
          </a:p>
          <a:p>
            <a:pPr lvl="2" indent="-285750">
              <a:buFont typeface="Wingdings" panose="05000000000000000000" pitchFamily="2" charset="2"/>
              <a:buChar char="v"/>
            </a:pPr>
            <a:r>
              <a:rPr lang="en-US" sz="1600" dirty="0" smtClean="0"/>
              <a:t>What </a:t>
            </a:r>
            <a:r>
              <a:rPr lang="en-US" sz="1600" dirty="0"/>
              <a:t>should the student start doing</a:t>
            </a:r>
            <a:r>
              <a:rPr lang="en-US" sz="1600" dirty="0" smtClean="0"/>
              <a:t>?</a:t>
            </a:r>
          </a:p>
          <a:p>
            <a:pPr marL="857250" lvl="2" indent="0">
              <a:buNone/>
            </a:pPr>
            <a:endParaRPr lang="en-US" sz="1600" dirty="0"/>
          </a:p>
          <a:p>
            <a:r>
              <a:rPr lang="en-US" sz="2200" dirty="0"/>
              <a:t>Reasons to Use Feedback</a:t>
            </a:r>
          </a:p>
          <a:p>
            <a:pPr lvl="1">
              <a:buFont typeface="Wingdings" panose="05000000000000000000" pitchFamily="2" charset="2"/>
              <a:buChar char="ü"/>
            </a:pPr>
            <a:r>
              <a:rPr lang="en-US" sz="1800" dirty="0" smtClean="0"/>
              <a:t>To </a:t>
            </a:r>
            <a:r>
              <a:rPr lang="en-US" sz="1800" dirty="0"/>
              <a:t>measure the growth in student performance over a period </a:t>
            </a:r>
            <a:r>
              <a:rPr lang="en-US" sz="1800" dirty="0" smtClean="0"/>
              <a:t>of time.</a:t>
            </a:r>
          </a:p>
          <a:p>
            <a:pPr lvl="1">
              <a:buFont typeface="Wingdings" panose="05000000000000000000" pitchFamily="2" charset="2"/>
              <a:buChar char="ü"/>
            </a:pPr>
            <a:r>
              <a:rPr lang="en-US" sz="1800" dirty="0" smtClean="0"/>
              <a:t>To </a:t>
            </a:r>
            <a:r>
              <a:rPr lang="en-US" sz="1800" dirty="0"/>
              <a:t>engage in a developmental process involving coaching </a:t>
            </a:r>
            <a:r>
              <a:rPr lang="en-US" sz="1800" dirty="0" smtClean="0"/>
              <a:t>and sharing </a:t>
            </a:r>
            <a:r>
              <a:rPr lang="en-US" sz="1800" dirty="0"/>
              <a:t>opportunities for improvement.</a:t>
            </a:r>
          </a:p>
        </p:txBody>
      </p:sp>
    </p:spTree>
    <p:extLst>
      <p:ext uri="{BB962C8B-B14F-4D97-AF65-F5344CB8AC3E}">
        <p14:creationId xmlns:p14="http://schemas.microsoft.com/office/powerpoint/2010/main" val="320350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3" dur="500"/>
                                        <p:tgtEl>
                                          <p:spTgt spid="3">
                                            <p:txEl>
                                              <p:pRg st="7" end="7"/>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6" dur="5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 Idea…..</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dirty="0" smtClean="0"/>
              <a:t>Ask </a:t>
            </a:r>
            <a:r>
              <a:rPr lang="en-US" dirty="0"/>
              <a:t>students what they are interested </a:t>
            </a:r>
            <a:r>
              <a:rPr lang="en-US" dirty="0" smtClean="0"/>
              <a:t>in learning </a:t>
            </a:r>
            <a:r>
              <a:rPr lang="en-US" dirty="0"/>
              <a:t>through </a:t>
            </a:r>
            <a:r>
              <a:rPr lang="en-US" dirty="0" smtClean="0"/>
              <a:t>(the engagement) experience and </a:t>
            </a:r>
            <a:r>
              <a:rPr lang="en-US" dirty="0"/>
              <a:t>design a learning contract with them. </a:t>
            </a:r>
            <a:endParaRPr lang="en-US" dirty="0" smtClean="0"/>
          </a:p>
          <a:p>
            <a:r>
              <a:rPr lang="en-US" dirty="0" smtClean="0"/>
              <a:t>Have students </a:t>
            </a:r>
            <a:r>
              <a:rPr lang="en-US" dirty="0"/>
              <a:t>identify:</a:t>
            </a:r>
          </a:p>
          <a:p>
            <a:pPr marL="914400" lvl="1" indent="-514350">
              <a:buFont typeface="+mj-lt"/>
              <a:buAutoNum type="arabicPeriod"/>
            </a:pPr>
            <a:r>
              <a:rPr lang="en-US" dirty="0" smtClean="0"/>
              <a:t>The </a:t>
            </a:r>
            <a:r>
              <a:rPr lang="en-US" dirty="0"/>
              <a:t>goals they have for their </a:t>
            </a:r>
            <a:r>
              <a:rPr lang="en-US" dirty="0" smtClean="0"/>
              <a:t>personal development </a:t>
            </a:r>
            <a:r>
              <a:rPr lang="en-US" dirty="0"/>
              <a:t>through participating in </a:t>
            </a:r>
            <a:r>
              <a:rPr lang="en-US" dirty="0" smtClean="0"/>
              <a:t>the engagement </a:t>
            </a:r>
            <a:r>
              <a:rPr lang="en-US" dirty="0"/>
              <a:t>experience</a:t>
            </a:r>
          </a:p>
          <a:p>
            <a:pPr marL="914400" lvl="1" indent="-514350">
              <a:buFont typeface="+mj-lt"/>
              <a:buAutoNum type="arabicPeriod"/>
            </a:pPr>
            <a:r>
              <a:rPr lang="en-US" dirty="0" smtClean="0"/>
              <a:t>The </a:t>
            </a:r>
            <a:r>
              <a:rPr lang="en-US" dirty="0"/>
              <a:t>outcomes they would like to achieve in </a:t>
            </a:r>
            <a:r>
              <a:rPr lang="en-US" dirty="0" smtClean="0"/>
              <a:t>terms of </a:t>
            </a:r>
            <a:r>
              <a:rPr lang="en-US" dirty="0"/>
              <a:t>competency development</a:t>
            </a:r>
          </a:p>
          <a:p>
            <a:pPr marL="914400" lvl="1" indent="-514350">
              <a:buFont typeface="+mj-lt"/>
              <a:buAutoNum type="arabicPeriod"/>
            </a:pPr>
            <a:r>
              <a:rPr lang="en-US" dirty="0" smtClean="0"/>
              <a:t>Their </a:t>
            </a:r>
            <a:r>
              <a:rPr lang="en-US" dirty="0"/>
              <a:t>proposed learning method to achieve </a:t>
            </a:r>
            <a:r>
              <a:rPr lang="en-US" dirty="0" smtClean="0"/>
              <a:t>their goals </a:t>
            </a:r>
            <a:r>
              <a:rPr lang="en-US" dirty="0"/>
              <a:t>and outcomes</a:t>
            </a:r>
          </a:p>
          <a:p>
            <a:pPr marL="914400" lvl="1" indent="-514350">
              <a:buFont typeface="+mj-lt"/>
              <a:buAutoNum type="arabicPeriod"/>
            </a:pPr>
            <a:r>
              <a:rPr lang="en-US" dirty="0" smtClean="0"/>
              <a:t>How </a:t>
            </a:r>
            <a:r>
              <a:rPr lang="en-US" dirty="0"/>
              <a:t>they intend to measure their </a:t>
            </a:r>
            <a:r>
              <a:rPr lang="en-US" dirty="0" smtClean="0"/>
              <a:t>progress toward </a:t>
            </a:r>
            <a:r>
              <a:rPr lang="en-US" dirty="0"/>
              <a:t>goals and achievement of outcomes</a:t>
            </a:r>
          </a:p>
          <a:p>
            <a:pPr marL="914400" lvl="1" indent="-514350">
              <a:buFont typeface="+mj-lt"/>
              <a:buAutoNum type="arabicPeriod"/>
            </a:pPr>
            <a:r>
              <a:rPr lang="en-US" dirty="0"/>
              <a:t>Then, help </a:t>
            </a:r>
            <a:r>
              <a:rPr lang="en-US" dirty="0" smtClean="0"/>
              <a:t>mentor </a:t>
            </a:r>
            <a:r>
              <a:rPr lang="en-US" dirty="0"/>
              <a:t>and guide the students </a:t>
            </a:r>
            <a:r>
              <a:rPr lang="en-US" dirty="0" smtClean="0"/>
              <a:t>to fulfill </a:t>
            </a:r>
            <a:r>
              <a:rPr lang="en-US" dirty="0"/>
              <a:t>their own learning contract!</a:t>
            </a:r>
          </a:p>
        </p:txBody>
      </p:sp>
      <p:sp>
        <p:nvSpPr>
          <p:cNvPr id="4" name="TextBox 3"/>
          <p:cNvSpPr txBox="1"/>
          <p:nvPr/>
        </p:nvSpPr>
        <p:spPr>
          <a:xfrm>
            <a:off x="5715000" y="6234545"/>
            <a:ext cx="3048000" cy="276999"/>
          </a:xfrm>
          <a:prstGeom prst="rect">
            <a:avLst/>
          </a:prstGeom>
          <a:noFill/>
        </p:spPr>
        <p:txBody>
          <a:bodyPr wrap="square" rtlCol="0">
            <a:spAutoFit/>
          </a:bodyPr>
          <a:lstStyle/>
          <a:p>
            <a:r>
              <a:rPr lang="en-US" sz="1200" dirty="0" smtClean="0"/>
              <a:t>Review packet examples and motivation style</a:t>
            </a:r>
            <a:endParaRPr lang="en-US" sz="1200" dirty="0"/>
          </a:p>
        </p:txBody>
      </p:sp>
    </p:spTree>
    <p:extLst>
      <p:ext uri="{BB962C8B-B14F-4D97-AF65-F5344CB8AC3E}">
        <p14:creationId xmlns:p14="http://schemas.microsoft.com/office/powerpoint/2010/main" val="298908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ircle(in)">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ircle(in)">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Students Disengaged?</a:t>
            </a:r>
            <a:endParaRPr lang="en-US" dirty="0"/>
          </a:p>
        </p:txBody>
      </p:sp>
      <p:sp>
        <p:nvSpPr>
          <p:cNvPr id="3" name="Content Placeholder 2"/>
          <p:cNvSpPr>
            <a:spLocks noGrp="1"/>
          </p:cNvSpPr>
          <p:nvPr>
            <p:ph sz="half" idx="1"/>
          </p:nvPr>
        </p:nvSpPr>
        <p:spPr>
          <a:xfrm>
            <a:off x="228600" y="1600200"/>
            <a:ext cx="4038600" cy="4876800"/>
          </a:xfrm>
        </p:spPr>
        <p:txBody>
          <a:bodyPr>
            <a:noAutofit/>
          </a:bodyPr>
          <a:lstStyle/>
          <a:p>
            <a:r>
              <a:rPr lang="en-US" sz="2700" dirty="0" smtClean="0"/>
              <a:t>Engaging in learning activities is an active action.  It takes focus.</a:t>
            </a:r>
          </a:p>
          <a:p>
            <a:r>
              <a:rPr lang="en-US" sz="2700" dirty="0" smtClean="0"/>
              <a:t>Since focusing can be tiring, students will often decide to “switch off” if they don’t find the effort rewarding enough.</a:t>
            </a:r>
          </a:p>
          <a:p>
            <a:r>
              <a:rPr lang="en-US" sz="2700" dirty="0" smtClean="0"/>
              <a:t>This is where the boredom comes in.</a:t>
            </a:r>
            <a:endParaRPr lang="en-US" sz="2700" dirty="0"/>
          </a:p>
        </p:txBody>
      </p:sp>
      <p:sp>
        <p:nvSpPr>
          <p:cNvPr id="4" name="Content Placeholder 3"/>
          <p:cNvSpPr>
            <a:spLocks noGrp="1"/>
          </p:cNvSpPr>
          <p:nvPr>
            <p:ph sz="half" idx="2"/>
          </p:nvPr>
        </p:nvSpPr>
        <p:spPr>
          <a:xfrm>
            <a:off x="4495800" y="1600200"/>
            <a:ext cx="4495800" cy="4876800"/>
          </a:xfrm>
        </p:spPr>
        <p:txBody>
          <a:bodyPr>
            <a:noAutofit/>
          </a:bodyPr>
          <a:lstStyle/>
          <a:p>
            <a:r>
              <a:rPr lang="en-US" sz="2500" dirty="0" smtClean="0"/>
              <a:t>2 out of 3 students bored one day in a week.</a:t>
            </a:r>
          </a:p>
          <a:p>
            <a:r>
              <a:rPr lang="en-US" sz="2500" dirty="0" smtClean="0"/>
              <a:t>½ of students are bored every day in a week.</a:t>
            </a:r>
          </a:p>
          <a:p>
            <a:r>
              <a:rPr lang="en-US" sz="2500" dirty="0" smtClean="0"/>
              <a:t>1 out of every 6 students are bored every class in a day.</a:t>
            </a:r>
          </a:p>
          <a:p>
            <a:r>
              <a:rPr lang="en-US" sz="2500" dirty="0" smtClean="0"/>
              <a:t>Why they felt so bored:</a:t>
            </a:r>
          </a:p>
          <a:p>
            <a:pPr lvl="1"/>
            <a:r>
              <a:rPr lang="en-US" sz="2100" dirty="0" smtClean="0"/>
              <a:t>81% responded that the material wasn’t interesting.</a:t>
            </a:r>
          </a:p>
          <a:p>
            <a:pPr lvl="1"/>
            <a:r>
              <a:rPr lang="en-US" sz="2100" dirty="0" smtClean="0"/>
              <a:t>42% felt a lack of relevance caused the boredom.</a:t>
            </a:r>
          </a:p>
        </p:txBody>
      </p:sp>
      <p:sp>
        <p:nvSpPr>
          <p:cNvPr id="5" name="TextBox 4"/>
          <p:cNvSpPr txBox="1"/>
          <p:nvPr/>
        </p:nvSpPr>
        <p:spPr>
          <a:xfrm>
            <a:off x="6019800" y="6400799"/>
            <a:ext cx="2286000" cy="276999"/>
          </a:xfrm>
          <a:prstGeom prst="rect">
            <a:avLst/>
          </a:prstGeom>
          <a:noFill/>
        </p:spPr>
        <p:txBody>
          <a:bodyPr wrap="square" rtlCol="0">
            <a:spAutoFit/>
          </a:bodyPr>
          <a:lstStyle/>
          <a:p>
            <a:r>
              <a:rPr lang="en-US" sz="1200" dirty="0" smtClean="0"/>
              <a:t>Article:  </a:t>
            </a:r>
            <a:r>
              <a:rPr lang="en-US" sz="1200" i="1" dirty="0" smtClean="0"/>
              <a:t>“Engage or Enrage me”</a:t>
            </a:r>
            <a:endParaRPr lang="en-US" sz="1200" i="1" dirty="0"/>
          </a:p>
        </p:txBody>
      </p:sp>
    </p:spTree>
    <p:extLst>
      <p:ext uri="{BB962C8B-B14F-4D97-AF65-F5344CB8AC3E}">
        <p14:creationId xmlns:p14="http://schemas.microsoft.com/office/powerpoint/2010/main" val="421417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additive="base">
                                        <p:cTn id="3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additive="base">
                                        <p:cTn id="4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Investigate…</a:t>
            </a:r>
            <a:endParaRPr lang="en-US" dirty="0"/>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r>
              <a:rPr lang="en-US" dirty="0" smtClean="0"/>
              <a:t>The perceived lack of relevance of classroom materials is the biggest contributing factor that needs improved upon.</a:t>
            </a:r>
          </a:p>
          <a:p>
            <a:r>
              <a:rPr lang="en-US" dirty="0" smtClean="0"/>
              <a:t>Engage students by asking them for their opinions and acting on them.  First find out how engaged your students already are.</a:t>
            </a:r>
          </a:p>
          <a:p>
            <a:r>
              <a:rPr lang="en-US" dirty="0" smtClean="0"/>
              <a:t>The Gallup Student Poll is an online poll made up of 20 well-researched questions designed to assess the hope, engagement, and wellbeing of American children.  The poll takes 8 to 10 minutes to complete and is entirely free to any public school in the United States</a:t>
            </a:r>
            <a:r>
              <a:rPr lang="en-US" dirty="0" smtClean="0"/>
              <a:t>.</a:t>
            </a:r>
          </a:p>
          <a:p>
            <a:r>
              <a:rPr lang="en-US" dirty="0">
                <a:hlinkClick r:id="rId2"/>
              </a:rPr>
              <a:t>http://</a:t>
            </a:r>
            <a:r>
              <a:rPr lang="en-US" dirty="0" smtClean="0">
                <a:hlinkClick r:id="rId2"/>
              </a:rPr>
              <a:t>www.gallupstudentpoll.com/171791/gallup-student-poll.aspx</a:t>
            </a:r>
            <a:endParaRPr lang="en-US" dirty="0" smtClean="0"/>
          </a:p>
          <a:p>
            <a:r>
              <a:rPr lang="en-US" dirty="0" smtClean="0"/>
              <a:t>Explain </a:t>
            </a:r>
            <a:r>
              <a:rPr lang="en-US" dirty="0" smtClean="0"/>
              <a:t>to students why you are asking them to complete the poll and let them know that their school cares about their wellbeing.  Reassure your students that you are listening to their feedback and that the results will be studied carefully and acted upon.</a:t>
            </a:r>
          </a:p>
          <a:p>
            <a:endParaRPr lang="en-US" dirty="0"/>
          </a:p>
        </p:txBody>
      </p:sp>
    </p:spTree>
    <p:extLst>
      <p:ext uri="{BB962C8B-B14F-4D97-AF65-F5344CB8AC3E}">
        <p14:creationId xmlns:p14="http://schemas.microsoft.com/office/powerpoint/2010/main" val="323248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smtClean="0"/>
              <a:t>Investigate:</a:t>
            </a:r>
            <a:endParaRPr lang="en-US" dirty="0"/>
          </a:p>
        </p:txBody>
      </p:sp>
      <p:sp>
        <p:nvSpPr>
          <p:cNvPr id="3" name="Content Placeholder 2"/>
          <p:cNvSpPr>
            <a:spLocks noGrp="1"/>
          </p:cNvSpPr>
          <p:nvPr>
            <p:ph idx="1"/>
          </p:nvPr>
        </p:nvSpPr>
        <p:spPr>
          <a:xfrm>
            <a:off x="457200" y="914400"/>
            <a:ext cx="7772400" cy="5867400"/>
          </a:xfrm>
        </p:spPr>
        <p:txBody>
          <a:bodyPr>
            <a:normAutofit fontScale="92500" lnSpcReduction="10000"/>
          </a:bodyPr>
          <a:lstStyle/>
          <a:p>
            <a:r>
              <a:rPr lang="en-US" sz="2800" dirty="0" smtClean="0"/>
              <a:t>Engage students mentally through self discovery and goal-setting. </a:t>
            </a:r>
            <a:r>
              <a:rPr lang="en-US" sz="1600" dirty="0" smtClean="0"/>
              <a:t>(Learning about themselves, individual strengths, learning styles, personality type, career exploration)</a:t>
            </a:r>
          </a:p>
          <a:p>
            <a:r>
              <a:rPr lang="en-US" sz="2800" dirty="0"/>
              <a:t>Engage students socially by praising student achievements through regular, recurring, and important school communications.  </a:t>
            </a:r>
            <a:r>
              <a:rPr lang="en-US" sz="1600" dirty="0"/>
              <a:t>(Social media, bulletin boards, newsletters, </a:t>
            </a:r>
            <a:r>
              <a:rPr lang="en-US" sz="1600" dirty="0" smtClean="0"/>
              <a:t>announcements, and blogs)</a:t>
            </a:r>
            <a:endParaRPr lang="en-US" sz="1600" dirty="0"/>
          </a:p>
          <a:p>
            <a:r>
              <a:rPr lang="en-US" sz="2800" dirty="0"/>
              <a:t>Engage students emotionally by providing examples of career success.  </a:t>
            </a:r>
            <a:r>
              <a:rPr lang="en-US" sz="1600" dirty="0"/>
              <a:t>(Real life professionals talk about their </a:t>
            </a:r>
            <a:r>
              <a:rPr lang="en-US" sz="1600" dirty="0" smtClean="0"/>
              <a:t>careers </a:t>
            </a:r>
            <a:r>
              <a:rPr lang="en-US" sz="1600" dirty="0"/>
              <a:t>and involved in projects to connect learning to life</a:t>
            </a:r>
            <a:r>
              <a:rPr lang="en-US" sz="1600" dirty="0" smtClean="0"/>
              <a:t>.) (Check out:  </a:t>
            </a:r>
            <a:r>
              <a:rPr lang="en-US" sz="1600" dirty="0" err="1" smtClean="0"/>
              <a:t>Roadtrip</a:t>
            </a:r>
            <a:r>
              <a:rPr lang="en-US" sz="1600" dirty="0" smtClean="0"/>
              <a:t> Nation Interview Archive– 3500 videos of individuals who have forged through challenges to accomplish unique goals)</a:t>
            </a:r>
          </a:p>
          <a:p>
            <a:r>
              <a:rPr lang="en-US" sz="2800" dirty="0"/>
              <a:t>Engage students </a:t>
            </a:r>
            <a:r>
              <a:rPr lang="en-US" sz="2800" dirty="0" smtClean="0"/>
              <a:t>emotionally </a:t>
            </a:r>
            <a:r>
              <a:rPr lang="en-US" sz="2800" dirty="0"/>
              <a:t>by connecting them to adults</a:t>
            </a:r>
            <a:r>
              <a:rPr lang="en-US" sz="2800" dirty="0" smtClean="0"/>
              <a:t>.  </a:t>
            </a:r>
            <a:r>
              <a:rPr lang="en-US" sz="1600" dirty="0"/>
              <a:t>(Mentors, role models, </a:t>
            </a:r>
            <a:r>
              <a:rPr lang="en-US" sz="1600" dirty="0" smtClean="0"/>
              <a:t>parent engagement, counseling </a:t>
            </a:r>
            <a:r>
              <a:rPr lang="en-US" sz="1600" dirty="0"/>
              <a:t>when faced with bullying financial issues, dangerous home environments, language barriers, societal problems, etc</a:t>
            </a:r>
            <a:r>
              <a:rPr lang="en-US" sz="1600" dirty="0" smtClean="0"/>
              <a:t>.)</a:t>
            </a:r>
          </a:p>
          <a:p>
            <a:r>
              <a:rPr lang="en-US" sz="2800" dirty="0"/>
              <a:t>Check out additional resource:  </a:t>
            </a:r>
            <a:r>
              <a:rPr lang="en-US" sz="1600" dirty="0" smtClean="0"/>
              <a:t>“The Eight C’s of Engagement:  How Learning Styles and Instructional Design Increase Students’ Commitment to Learning” by Harvey F. Silver and Matthew J. Perini.</a:t>
            </a:r>
          </a:p>
          <a:p>
            <a:endParaRPr lang="en-US" sz="1600" dirty="0"/>
          </a:p>
          <a:p>
            <a:endParaRPr lang="en-US" sz="1600" dirty="0"/>
          </a:p>
        </p:txBody>
      </p:sp>
    </p:spTree>
    <p:extLst>
      <p:ext uri="{BB962C8B-B14F-4D97-AF65-F5344CB8AC3E}">
        <p14:creationId xmlns:p14="http://schemas.microsoft.com/office/powerpoint/2010/main" val="5389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Student Engagement?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Early studies of student engagement often focused on time-on-task behaviors.</a:t>
            </a:r>
          </a:p>
          <a:p>
            <a:r>
              <a:rPr lang="en-US" dirty="0" smtClean="0"/>
              <a:t>More recently, it has been used to depict students’ willingness to participate in routine school activities.</a:t>
            </a:r>
          </a:p>
          <a:p>
            <a:r>
              <a:rPr lang="en-US" dirty="0" smtClean="0"/>
              <a:t>Another definition focuses on more subtle cognitive, behavioral, and affective indicators of student engagement in specific learning tasks.</a:t>
            </a:r>
            <a:endParaRPr lang="en-US" dirty="0"/>
          </a:p>
        </p:txBody>
      </p:sp>
    </p:spTree>
    <p:extLst>
      <p:ext uri="{BB962C8B-B14F-4D97-AF65-F5344CB8AC3E}">
        <p14:creationId xmlns:p14="http://schemas.microsoft.com/office/powerpoint/2010/main" val="139111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ypes of engagemen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609600"/>
            <a:ext cx="6019800" cy="5199856"/>
          </a:xfrm>
          <a:prstGeom prst="rect">
            <a:avLst/>
          </a:prstGeom>
          <a:noFill/>
          <a:ln>
            <a:noFill/>
          </a:ln>
        </p:spPr>
      </p:pic>
    </p:spTree>
    <p:extLst>
      <p:ext uri="{BB962C8B-B14F-4D97-AF65-F5344CB8AC3E}">
        <p14:creationId xmlns:p14="http://schemas.microsoft.com/office/powerpoint/2010/main" val="429404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ypes of engagement"/>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76200" y="152400"/>
            <a:ext cx="3800475" cy="3343275"/>
          </a:xfrm>
          <a:prstGeom prst="rect">
            <a:avLst/>
          </a:prstGeom>
          <a:noFill/>
          <a:ln>
            <a:noFill/>
          </a:ln>
        </p:spPr>
      </p:pic>
      <p:sp>
        <p:nvSpPr>
          <p:cNvPr id="3" name="Content Placeholder 2"/>
          <p:cNvSpPr>
            <a:spLocks noGrp="1"/>
          </p:cNvSpPr>
          <p:nvPr>
            <p:ph sz="half" idx="2"/>
          </p:nvPr>
        </p:nvSpPr>
        <p:spPr>
          <a:xfrm>
            <a:off x="4038600" y="304800"/>
            <a:ext cx="4800600" cy="2971800"/>
          </a:xfrm>
        </p:spPr>
        <p:txBody>
          <a:bodyPr>
            <a:normAutofit lnSpcReduction="10000"/>
          </a:bodyPr>
          <a:lstStyle/>
          <a:p>
            <a:r>
              <a:rPr lang="en-US" sz="1200" dirty="0" smtClean="0"/>
              <a:t>Cognitive/Intellectual/Academic</a:t>
            </a:r>
            <a:r>
              <a:rPr lang="en-US" sz="1400" dirty="0" smtClean="0"/>
              <a:t>:  </a:t>
            </a:r>
            <a:r>
              <a:rPr lang="en-US" sz="1400" b="1" dirty="0" smtClean="0"/>
              <a:t>“Engagement of the Mind”</a:t>
            </a:r>
          </a:p>
          <a:p>
            <a:pPr algn="ctr"/>
            <a:r>
              <a:rPr lang="en-US" sz="1400" b="1" dirty="0" smtClean="0"/>
              <a:t>Beliefs and Values</a:t>
            </a:r>
          </a:p>
          <a:p>
            <a:r>
              <a:rPr lang="en-US" sz="1400" b="1" dirty="0" smtClean="0"/>
              <a:t>Examples:</a:t>
            </a:r>
          </a:p>
          <a:p>
            <a:pPr lvl="1"/>
            <a:r>
              <a:rPr lang="en-US" sz="1300" dirty="0" smtClean="0"/>
              <a:t>Students’ opinions on their schools’ contributions in developing the students’ essential skills.</a:t>
            </a:r>
          </a:p>
          <a:p>
            <a:pPr lvl="1"/>
            <a:r>
              <a:rPr lang="en-US" sz="1300" dirty="0" smtClean="0"/>
              <a:t>Influenced my development of Writing skills</a:t>
            </a:r>
          </a:p>
          <a:p>
            <a:pPr lvl="1"/>
            <a:r>
              <a:rPr lang="en-US" sz="1300" dirty="0" smtClean="0"/>
              <a:t>Influenced my development of Critical thinking</a:t>
            </a:r>
          </a:p>
          <a:p>
            <a:pPr lvl="1"/>
            <a:r>
              <a:rPr lang="en-US" sz="1300" dirty="0" smtClean="0"/>
              <a:t>Intellectually challenged</a:t>
            </a:r>
          </a:p>
          <a:p>
            <a:pPr lvl="1"/>
            <a:r>
              <a:rPr lang="en-US" sz="1300" dirty="0" smtClean="0"/>
              <a:t>Giving of maximum student effort</a:t>
            </a:r>
          </a:p>
          <a:p>
            <a:pPr lvl="1"/>
            <a:r>
              <a:rPr lang="en-US" sz="1300" dirty="0" smtClean="0"/>
              <a:t>Involved in Discussions and debates</a:t>
            </a:r>
          </a:p>
          <a:p>
            <a:pPr lvl="1"/>
            <a:r>
              <a:rPr lang="en-US" sz="1300" dirty="0" smtClean="0"/>
              <a:t>Assigned Projects involving technology</a:t>
            </a:r>
          </a:p>
          <a:p>
            <a:pPr lvl="1"/>
            <a:r>
              <a:rPr lang="en-US" sz="1300" dirty="0" smtClean="0"/>
              <a:t>Set Academic goals and plans for the future</a:t>
            </a:r>
          </a:p>
          <a:p>
            <a:pPr lvl="1"/>
            <a:r>
              <a:rPr lang="en-US" sz="1300" dirty="0" smtClean="0"/>
              <a:t>Highest level of education desired</a:t>
            </a:r>
          </a:p>
        </p:txBody>
      </p:sp>
      <p:sp>
        <p:nvSpPr>
          <p:cNvPr id="6" name="Content Placeholder 2"/>
          <p:cNvSpPr txBox="1">
            <a:spLocks/>
          </p:cNvSpPr>
          <p:nvPr/>
        </p:nvSpPr>
        <p:spPr>
          <a:xfrm>
            <a:off x="152400" y="3888510"/>
            <a:ext cx="4495800" cy="21405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sz="1200" dirty="0" smtClean="0"/>
              <a:t>Behavior/Social</a:t>
            </a:r>
            <a:r>
              <a:rPr lang="en-US" sz="1400" dirty="0" smtClean="0"/>
              <a:t>:  </a:t>
            </a:r>
            <a:r>
              <a:rPr lang="en-US" sz="1400" b="1" dirty="0" smtClean="0"/>
              <a:t>“Engagement in the Life of the School”</a:t>
            </a:r>
          </a:p>
          <a:p>
            <a:pPr algn="ctr"/>
            <a:r>
              <a:rPr lang="en-US" sz="1400" b="1" dirty="0" smtClean="0"/>
              <a:t>Habits and Skills</a:t>
            </a:r>
          </a:p>
          <a:p>
            <a:r>
              <a:rPr lang="en-US" sz="1400" b="1" dirty="0" smtClean="0"/>
              <a:t>Examples:</a:t>
            </a:r>
          </a:p>
          <a:p>
            <a:pPr lvl="1"/>
            <a:r>
              <a:rPr lang="en-US" sz="1300" dirty="0" smtClean="0"/>
              <a:t>Attendance and behavior during school</a:t>
            </a:r>
          </a:p>
          <a:p>
            <a:pPr lvl="1"/>
            <a:r>
              <a:rPr lang="en-US" sz="1300" dirty="0" smtClean="0"/>
              <a:t>Number of hours students spent in school-sponsored activities</a:t>
            </a:r>
          </a:p>
          <a:p>
            <a:pPr lvl="1"/>
            <a:r>
              <a:rPr lang="en-US" sz="1300" dirty="0" smtClean="0"/>
              <a:t>Participation in school sponsored activities</a:t>
            </a:r>
          </a:p>
          <a:p>
            <a:pPr lvl="1"/>
            <a:r>
              <a:rPr lang="en-US" sz="1300" dirty="0" smtClean="0"/>
              <a:t>Parents’ desire them to go to school</a:t>
            </a:r>
          </a:p>
        </p:txBody>
      </p:sp>
      <p:sp>
        <p:nvSpPr>
          <p:cNvPr id="7" name="Content Placeholder 2"/>
          <p:cNvSpPr txBox="1">
            <a:spLocks/>
          </p:cNvSpPr>
          <p:nvPr/>
        </p:nvSpPr>
        <p:spPr>
          <a:xfrm>
            <a:off x="5029200" y="3888510"/>
            <a:ext cx="4038600" cy="27501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sz="1200" dirty="0" smtClean="0"/>
              <a:t>Emotional/Affective</a:t>
            </a:r>
            <a:r>
              <a:rPr lang="en-US" sz="1400" dirty="0" smtClean="0"/>
              <a:t>:  </a:t>
            </a:r>
            <a:r>
              <a:rPr lang="en-US" sz="1400" b="1" dirty="0" smtClean="0"/>
              <a:t>“Engagement of the Heart”</a:t>
            </a:r>
          </a:p>
          <a:p>
            <a:pPr algn="ctr"/>
            <a:r>
              <a:rPr lang="en-US" sz="1400" b="1" dirty="0" smtClean="0"/>
              <a:t>Motivation and Feelings</a:t>
            </a:r>
          </a:p>
          <a:p>
            <a:r>
              <a:rPr lang="en-US" sz="1400" b="1" dirty="0" smtClean="0"/>
              <a:t>Examples:</a:t>
            </a:r>
          </a:p>
          <a:p>
            <a:pPr lvl="1"/>
            <a:r>
              <a:rPr lang="en-US" sz="1300" dirty="0" smtClean="0"/>
              <a:t>Attend because of a teacher</a:t>
            </a:r>
          </a:p>
          <a:p>
            <a:pPr lvl="1"/>
            <a:r>
              <a:rPr lang="en-US" sz="1300" dirty="0" smtClean="0"/>
              <a:t>Want to see friends</a:t>
            </a:r>
          </a:p>
          <a:p>
            <a:pPr lvl="1"/>
            <a:r>
              <a:rPr lang="en-US" sz="1300" dirty="0" smtClean="0"/>
              <a:t>Felt supported by teachers</a:t>
            </a:r>
          </a:p>
          <a:p>
            <a:pPr lvl="1"/>
            <a:r>
              <a:rPr lang="en-US" sz="1300" dirty="0" smtClean="0"/>
              <a:t>Feel safe at school</a:t>
            </a:r>
          </a:p>
          <a:p>
            <a:pPr lvl="1"/>
            <a:endParaRPr lang="en-US" sz="1300" dirty="0" smtClean="0"/>
          </a:p>
          <a:p>
            <a:pPr lvl="1"/>
            <a:endParaRPr lang="en-US" sz="1300" dirty="0"/>
          </a:p>
        </p:txBody>
      </p:sp>
      <p:sp>
        <p:nvSpPr>
          <p:cNvPr id="5" name="TextBox 4"/>
          <p:cNvSpPr txBox="1"/>
          <p:nvPr/>
        </p:nvSpPr>
        <p:spPr>
          <a:xfrm>
            <a:off x="609600" y="6202158"/>
            <a:ext cx="8001000" cy="369332"/>
          </a:xfrm>
          <a:prstGeom prst="rect">
            <a:avLst/>
          </a:prstGeom>
          <a:noFill/>
        </p:spPr>
        <p:txBody>
          <a:bodyPr wrap="square" rtlCol="0">
            <a:spAutoFit/>
          </a:bodyPr>
          <a:lstStyle/>
          <a:p>
            <a:pPr algn="ctr"/>
            <a:r>
              <a:rPr lang="en-US" dirty="0" smtClean="0"/>
              <a:t> NAIS pilot study using the High School Survey of Student Engagement (HSSSE)</a:t>
            </a:r>
            <a:endParaRPr lang="en-US" dirty="0"/>
          </a:p>
        </p:txBody>
      </p:sp>
    </p:spTree>
    <p:extLst>
      <p:ext uri="{BB962C8B-B14F-4D97-AF65-F5344CB8AC3E}">
        <p14:creationId xmlns:p14="http://schemas.microsoft.com/office/powerpoint/2010/main" val="160808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500"/>
                                        <p:tgtEl>
                                          <p:spTgt spid="3">
                                            <p:txEl>
                                              <p:pRg st="6" end="6"/>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8" dur="500"/>
                                        <p:tgtEl>
                                          <p:spTgt spid="3">
                                            <p:txEl>
                                              <p:pRg st="7" end="7"/>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1" dur="500"/>
                                        <p:tgtEl>
                                          <p:spTgt spid="3">
                                            <p:txEl>
                                              <p:pRg st="8" end="8"/>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4" dur="500"/>
                                        <p:tgtEl>
                                          <p:spTgt spid="3">
                                            <p:txEl>
                                              <p:pRg st="9" end="9"/>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7" dur="500"/>
                                        <p:tgtEl>
                                          <p:spTgt spid="3">
                                            <p:txEl>
                                              <p:pRg st="10" end="10"/>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40" dur="500"/>
                                        <p:tgtEl>
                                          <p:spTgt spid="3">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Effect transition="in" filter="randombar(horizontal)">
                                      <p:cBhvr>
                                        <p:cTn id="45" dur="500"/>
                                        <p:tgtEl>
                                          <p:spTgt spid="6">
                                            <p:txEl>
                                              <p:pRg st="0" end="0"/>
                                            </p:txEl>
                                          </p:spTgt>
                                        </p:tgtEl>
                                      </p:cBhvr>
                                    </p:animEffect>
                                  </p:childTnLst>
                                </p:cTn>
                              </p:par>
                              <p:par>
                                <p:cTn id="46" presetID="14" presetClass="entr" presetSubtype="10" fill="hold" nodeType="withEffect">
                                  <p:stCondLst>
                                    <p:cond delay="0"/>
                                  </p:stCondLst>
                                  <p:childTnLst>
                                    <p:set>
                                      <p:cBhvr>
                                        <p:cTn id="47" dur="1" fill="hold">
                                          <p:stCondLst>
                                            <p:cond delay="0"/>
                                          </p:stCondLst>
                                        </p:cTn>
                                        <p:tgtEl>
                                          <p:spTgt spid="6">
                                            <p:txEl>
                                              <p:pRg st="1" end="1"/>
                                            </p:txEl>
                                          </p:spTgt>
                                        </p:tgtEl>
                                        <p:attrNameLst>
                                          <p:attrName>style.visibility</p:attrName>
                                        </p:attrNameLst>
                                      </p:cBhvr>
                                      <p:to>
                                        <p:strVal val="visible"/>
                                      </p:to>
                                    </p:set>
                                    <p:animEffect transition="in" filter="randombar(horizontal)">
                                      <p:cBhvr>
                                        <p:cTn id="48" dur="500"/>
                                        <p:tgtEl>
                                          <p:spTgt spid="6">
                                            <p:txEl>
                                              <p:pRg st="1" end="1"/>
                                            </p:txEl>
                                          </p:spTgt>
                                        </p:tgtEl>
                                      </p:cBhvr>
                                    </p:animEffect>
                                  </p:childTnLst>
                                </p:cTn>
                              </p:par>
                              <p:par>
                                <p:cTn id="49" presetID="14" presetClass="entr" presetSubtype="10" fill="hold" nodeType="with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animEffect transition="in" filter="randombar(horizontal)">
                                      <p:cBhvr>
                                        <p:cTn id="51" dur="500"/>
                                        <p:tgtEl>
                                          <p:spTgt spid="6">
                                            <p:txEl>
                                              <p:pRg st="2" end="2"/>
                                            </p:txEl>
                                          </p:spTgt>
                                        </p:tgtEl>
                                      </p:cBhvr>
                                    </p:animEffect>
                                  </p:childTnLst>
                                </p:cTn>
                              </p:par>
                              <p:par>
                                <p:cTn id="52" presetID="14" presetClass="entr" presetSubtype="10" fill="hold" nodeType="with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animEffect transition="in" filter="randombar(horizontal)">
                                      <p:cBhvr>
                                        <p:cTn id="54" dur="500"/>
                                        <p:tgtEl>
                                          <p:spTgt spid="6">
                                            <p:txEl>
                                              <p:pRg st="3" end="3"/>
                                            </p:txEl>
                                          </p:spTgt>
                                        </p:tgtEl>
                                      </p:cBhvr>
                                    </p:animEffect>
                                  </p:childTnLst>
                                </p:cTn>
                              </p:par>
                              <p:par>
                                <p:cTn id="55" presetID="14" presetClass="entr" presetSubtype="10" fill="hold" nodeType="withEffect">
                                  <p:stCondLst>
                                    <p:cond delay="0"/>
                                  </p:stCondLst>
                                  <p:childTnLst>
                                    <p:set>
                                      <p:cBhvr>
                                        <p:cTn id="56" dur="1" fill="hold">
                                          <p:stCondLst>
                                            <p:cond delay="0"/>
                                          </p:stCondLst>
                                        </p:cTn>
                                        <p:tgtEl>
                                          <p:spTgt spid="6">
                                            <p:txEl>
                                              <p:pRg st="4" end="4"/>
                                            </p:txEl>
                                          </p:spTgt>
                                        </p:tgtEl>
                                        <p:attrNameLst>
                                          <p:attrName>style.visibility</p:attrName>
                                        </p:attrNameLst>
                                      </p:cBhvr>
                                      <p:to>
                                        <p:strVal val="visible"/>
                                      </p:to>
                                    </p:set>
                                    <p:animEffect transition="in" filter="randombar(horizontal)">
                                      <p:cBhvr>
                                        <p:cTn id="57" dur="500"/>
                                        <p:tgtEl>
                                          <p:spTgt spid="6">
                                            <p:txEl>
                                              <p:pRg st="4" end="4"/>
                                            </p:txEl>
                                          </p:spTgt>
                                        </p:tgtEl>
                                      </p:cBhvr>
                                    </p:animEffect>
                                  </p:childTnLst>
                                </p:cTn>
                              </p:par>
                              <p:par>
                                <p:cTn id="58" presetID="14" presetClass="entr" presetSubtype="10" fill="hold" nodeType="withEffect">
                                  <p:stCondLst>
                                    <p:cond delay="0"/>
                                  </p:stCondLst>
                                  <p:childTnLst>
                                    <p:set>
                                      <p:cBhvr>
                                        <p:cTn id="59" dur="1" fill="hold">
                                          <p:stCondLst>
                                            <p:cond delay="0"/>
                                          </p:stCondLst>
                                        </p:cTn>
                                        <p:tgtEl>
                                          <p:spTgt spid="6">
                                            <p:txEl>
                                              <p:pRg st="5" end="5"/>
                                            </p:txEl>
                                          </p:spTgt>
                                        </p:tgtEl>
                                        <p:attrNameLst>
                                          <p:attrName>style.visibility</p:attrName>
                                        </p:attrNameLst>
                                      </p:cBhvr>
                                      <p:to>
                                        <p:strVal val="visible"/>
                                      </p:to>
                                    </p:set>
                                    <p:animEffect transition="in" filter="randombar(horizontal)">
                                      <p:cBhvr>
                                        <p:cTn id="60" dur="500"/>
                                        <p:tgtEl>
                                          <p:spTgt spid="6">
                                            <p:txEl>
                                              <p:pRg st="5" end="5"/>
                                            </p:txEl>
                                          </p:spTgt>
                                        </p:tgtEl>
                                      </p:cBhvr>
                                    </p:animEffect>
                                  </p:childTnLst>
                                </p:cTn>
                              </p:par>
                              <p:par>
                                <p:cTn id="61" presetID="14" presetClass="entr" presetSubtype="10" fill="hold" nodeType="with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animEffect transition="in" filter="randombar(horizontal)">
                                      <p:cBhvr>
                                        <p:cTn id="63" dur="500"/>
                                        <p:tgtEl>
                                          <p:spTgt spid="6">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nodeType="clickEffect">
                                  <p:stCondLst>
                                    <p:cond delay="0"/>
                                  </p:stCondLst>
                                  <p:childTnLst>
                                    <p:set>
                                      <p:cBhvr>
                                        <p:cTn id="67" dur="1" fill="hold">
                                          <p:stCondLst>
                                            <p:cond delay="0"/>
                                          </p:stCondLst>
                                        </p:cTn>
                                        <p:tgtEl>
                                          <p:spTgt spid="7">
                                            <p:txEl>
                                              <p:pRg st="0" end="0"/>
                                            </p:txEl>
                                          </p:spTgt>
                                        </p:tgtEl>
                                        <p:attrNameLst>
                                          <p:attrName>style.visibility</p:attrName>
                                        </p:attrNameLst>
                                      </p:cBhvr>
                                      <p:to>
                                        <p:strVal val="visible"/>
                                      </p:to>
                                    </p:set>
                                    <p:animEffect transition="in" filter="randombar(horizontal)">
                                      <p:cBhvr>
                                        <p:cTn id="68" dur="500"/>
                                        <p:tgtEl>
                                          <p:spTgt spid="7">
                                            <p:txEl>
                                              <p:pRg st="0" end="0"/>
                                            </p:txEl>
                                          </p:spTgt>
                                        </p:tgtEl>
                                      </p:cBhvr>
                                    </p:animEffect>
                                  </p:childTnLst>
                                </p:cTn>
                              </p:par>
                              <p:par>
                                <p:cTn id="69" presetID="14" presetClass="entr" presetSubtype="10" fill="hold" nodeType="withEffect">
                                  <p:stCondLst>
                                    <p:cond delay="0"/>
                                  </p:stCondLst>
                                  <p:childTnLst>
                                    <p:set>
                                      <p:cBhvr>
                                        <p:cTn id="70" dur="1" fill="hold">
                                          <p:stCondLst>
                                            <p:cond delay="0"/>
                                          </p:stCondLst>
                                        </p:cTn>
                                        <p:tgtEl>
                                          <p:spTgt spid="7">
                                            <p:txEl>
                                              <p:pRg st="1" end="1"/>
                                            </p:txEl>
                                          </p:spTgt>
                                        </p:tgtEl>
                                        <p:attrNameLst>
                                          <p:attrName>style.visibility</p:attrName>
                                        </p:attrNameLst>
                                      </p:cBhvr>
                                      <p:to>
                                        <p:strVal val="visible"/>
                                      </p:to>
                                    </p:set>
                                    <p:animEffect transition="in" filter="randombar(horizontal)">
                                      <p:cBhvr>
                                        <p:cTn id="71" dur="500"/>
                                        <p:tgtEl>
                                          <p:spTgt spid="7">
                                            <p:txEl>
                                              <p:pRg st="1" end="1"/>
                                            </p:txEl>
                                          </p:spTgt>
                                        </p:tgtEl>
                                      </p:cBhvr>
                                    </p:animEffect>
                                  </p:childTnLst>
                                </p:cTn>
                              </p:par>
                              <p:par>
                                <p:cTn id="72" presetID="14" presetClass="entr" presetSubtype="10" fill="hold" nodeType="withEffect">
                                  <p:stCondLst>
                                    <p:cond delay="0"/>
                                  </p:stCondLst>
                                  <p:childTnLst>
                                    <p:set>
                                      <p:cBhvr>
                                        <p:cTn id="73" dur="1" fill="hold">
                                          <p:stCondLst>
                                            <p:cond delay="0"/>
                                          </p:stCondLst>
                                        </p:cTn>
                                        <p:tgtEl>
                                          <p:spTgt spid="7">
                                            <p:txEl>
                                              <p:pRg st="2" end="2"/>
                                            </p:txEl>
                                          </p:spTgt>
                                        </p:tgtEl>
                                        <p:attrNameLst>
                                          <p:attrName>style.visibility</p:attrName>
                                        </p:attrNameLst>
                                      </p:cBhvr>
                                      <p:to>
                                        <p:strVal val="visible"/>
                                      </p:to>
                                    </p:set>
                                    <p:animEffect transition="in" filter="randombar(horizontal)">
                                      <p:cBhvr>
                                        <p:cTn id="74" dur="500"/>
                                        <p:tgtEl>
                                          <p:spTgt spid="7">
                                            <p:txEl>
                                              <p:pRg st="2" end="2"/>
                                            </p:txEl>
                                          </p:spTgt>
                                        </p:tgtEl>
                                      </p:cBhvr>
                                    </p:animEffect>
                                  </p:childTnLst>
                                </p:cTn>
                              </p:par>
                              <p:par>
                                <p:cTn id="75" presetID="14" presetClass="entr" presetSubtype="10" fill="hold" nodeType="withEffect">
                                  <p:stCondLst>
                                    <p:cond delay="0"/>
                                  </p:stCondLst>
                                  <p:childTnLst>
                                    <p:set>
                                      <p:cBhvr>
                                        <p:cTn id="76" dur="1" fill="hold">
                                          <p:stCondLst>
                                            <p:cond delay="0"/>
                                          </p:stCondLst>
                                        </p:cTn>
                                        <p:tgtEl>
                                          <p:spTgt spid="7">
                                            <p:txEl>
                                              <p:pRg st="3" end="3"/>
                                            </p:txEl>
                                          </p:spTgt>
                                        </p:tgtEl>
                                        <p:attrNameLst>
                                          <p:attrName>style.visibility</p:attrName>
                                        </p:attrNameLst>
                                      </p:cBhvr>
                                      <p:to>
                                        <p:strVal val="visible"/>
                                      </p:to>
                                    </p:set>
                                    <p:animEffect transition="in" filter="randombar(horizontal)">
                                      <p:cBhvr>
                                        <p:cTn id="77" dur="500"/>
                                        <p:tgtEl>
                                          <p:spTgt spid="7">
                                            <p:txEl>
                                              <p:pRg st="3" end="3"/>
                                            </p:txEl>
                                          </p:spTgt>
                                        </p:tgtEl>
                                      </p:cBhvr>
                                    </p:animEffect>
                                  </p:childTnLst>
                                </p:cTn>
                              </p:par>
                              <p:par>
                                <p:cTn id="78" presetID="14" presetClass="entr" presetSubtype="10" fill="hold" nodeType="withEffect">
                                  <p:stCondLst>
                                    <p:cond delay="0"/>
                                  </p:stCondLst>
                                  <p:childTnLst>
                                    <p:set>
                                      <p:cBhvr>
                                        <p:cTn id="79" dur="1" fill="hold">
                                          <p:stCondLst>
                                            <p:cond delay="0"/>
                                          </p:stCondLst>
                                        </p:cTn>
                                        <p:tgtEl>
                                          <p:spTgt spid="7">
                                            <p:txEl>
                                              <p:pRg st="4" end="4"/>
                                            </p:txEl>
                                          </p:spTgt>
                                        </p:tgtEl>
                                        <p:attrNameLst>
                                          <p:attrName>style.visibility</p:attrName>
                                        </p:attrNameLst>
                                      </p:cBhvr>
                                      <p:to>
                                        <p:strVal val="visible"/>
                                      </p:to>
                                    </p:set>
                                    <p:animEffect transition="in" filter="randombar(horizontal)">
                                      <p:cBhvr>
                                        <p:cTn id="80" dur="500"/>
                                        <p:tgtEl>
                                          <p:spTgt spid="7">
                                            <p:txEl>
                                              <p:pRg st="4" end="4"/>
                                            </p:txEl>
                                          </p:spTgt>
                                        </p:tgtEl>
                                      </p:cBhvr>
                                    </p:animEffect>
                                  </p:childTnLst>
                                </p:cTn>
                              </p:par>
                              <p:par>
                                <p:cTn id="81" presetID="14" presetClass="entr" presetSubtype="10" fill="hold" nodeType="withEffect">
                                  <p:stCondLst>
                                    <p:cond delay="0"/>
                                  </p:stCondLst>
                                  <p:childTnLst>
                                    <p:set>
                                      <p:cBhvr>
                                        <p:cTn id="82" dur="1" fill="hold">
                                          <p:stCondLst>
                                            <p:cond delay="0"/>
                                          </p:stCondLst>
                                        </p:cTn>
                                        <p:tgtEl>
                                          <p:spTgt spid="7">
                                            <p:txEl>
                                              <p:pRg st="5" end="5"/>
                                            </p:txEl>
                                          </p:spTgt>
                                        </p:tgtEl>
                                        <p:attrNameLst>
                                          <p:attrName>style.visibility</p:attrName>
                                        </p:attrNameLst>
                                      </p:cBhvr>
                                      <p:to>
                                        <p:strVal val="visible"/>
                                      </p:to>
                                    </p:set>
                                    <p:animEffect transition="in" filter="randombar(horizontal)">
                                      <p:cBhvr>
                                        <p:cTn id="83" dur="500"/>
                                        <p:tgtEl>
                                          <p:spTgt spid="7">
                                            <p:txEl>
                                              <p:pRg st="5" end="5"/>
                                            </p:txEl>
                                          </p:spTgt>
                                        </p:tgtEl>
                                      </p:cBhvr>
                                    </p:animEffect>
                                  </p:childTnLst>
                                </p:cTn>
                              </p:par>
                              <p:par>
                                <p:cTn id="84" presetID="14" presetClass="entr" presetSubtype="10" fill="hold" nodeType="withEffect">
                                  <p:stCondLst>
                                    <p:cond delay="0"/>
                                  </p:stCondLst>
                                  <p:childTnLst>
                                    <p:set>
                                      <p:cBhvr>
                                        <p:cTn id="85" dur="1" fill="hold">
                                          <p:stCondLst>
                                            <p:cond delay="0"/>
                                          </p:stCondLst>
                                        </p:cTn>
                                        <p:tgtEl>
                                          <p:spTgt spid="7">
                                            <p:txEl>
                                              <p:pRg st="6" end="6"/>
                                            </p:txEl>
                                          </p:spTgt>
                                        </p:tgtEl>
                                        <p:attrNameLst>
                                          <p:attrName>style.visibility</p:attrName>
                                        </p:attrNameLst>
                                      </p:cBhvr>
                                      <p:to>
                                        <p:strVal val="visible"/>
                                      </p:to>
                                    </p:set>
                                    <p:animEffect transition="in" filter="randombar(horizontal)">
                                      <p:cBhvr>
                                        <p:cTn id="86" dur="500"/>
                                        <p:tgtEl>
                                          <p:spTgt spid="7">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14" presetClass="entr" presetSubtype="10" fill="hold" nodeType="clickEffect">
                                  <p:stCondLst>
                                    <p:cond delay="0"/>
                                  </p:stCondLst>
                                  <p:childTnLst>
                                    <p:set>
                                      <p:cBhvr>
                                        <p:cTn id="90" dur="1" fill="hold">
                                          <p:stCondLst>
                                            <p:cond delay="0"/>
                                          </p:stCondLst>
                                        </p:cTn>
                                        <p:tgtEl>
                                          <p:spTgt spid="5">
                                            <p:txEl>
                                              <p:pRg st="0" end="0"/>
                                            </p:txEl>
                                          </p:spTgt>
                                        </p:tgtEl>
                                        <p:attrNameLst>
                                          <p:attrName>style.visibility</p:attrName>
                                        </p:attrNameLst>
                                      </p:cBhvr>
                                      <p:to>
                                        <p:strVal val="visible"/>
                                      </p:to>
                                    </p:set>
                                    <p:animEffect transition="in" filter="randombar(horizontal)">
                                      <p:cBhvr>
                                        <p:cTn id="9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Teachers have the greatest influence on the level of student engagement.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Engagement:  Observable interest and/or attention to a learning task prescribed by the teacher.</a:t>
            </a:r>
          </a:p>
          <a:p>
            <a:r>
              <a:rPr lang="en-US" dirty="0" smtClean="0"/>
              <a:t>Students are engaged when they are:</a:t>
            </a:r>
          </a:p>
          <a:p>
            <a:pPr lvl="1"/>
            <a:r>
              <a:rPr lang="en-US" dirty="0" smtClean="0"/>
              <a:t>Interested in the work</a:t>
            </a:r>
          </a:p>
          <a:p>
            <a:pPr lvl="1"/>
            <a:r>
              <a:rPr lang="en-US" dirty="0" smtClean="0"/>
              <a:t>Challenged by the work</a:t>
            </a:r>
          </a:p>
          <a:p>
            <a:pPr lvl="1"/>
            <a:r>
              <a:rPr lang="en-US" dirty="0" smtClean="0"/>
              <a:t>Satisfied with the work</a:t>
            </a:r>
          </a:p>
          <a:p>
            <a:pPr lvl="1"/>
            <a:r>
              <a:rPr lang="en-US" dirty="0" smtClean="0"/>
              <a:t>Persistent in the work</a:t>
            </a:r>
          </a:p>
          <a:p>
            <a:pPr lvl="1"/>
            <a:r>
              <a:rPr lang="en-US" dirty="0"/>
              <a:t>Committed to the work</a:t>
            </a:r>
          </a:p>
          <a:p>
            <a:r>
              <a:rPr lang="en-US" dirty="0" smtClean="0"/>
              <a:t>Students are volunteers.  Their attendance can be commanded, but their attention must be earned.</a:t>
            </a:r>
          </a:p>
        </p:txBody>
      </p:sp>
    </p:spTree>
    <p:extLst>
      <p:ext uri="{BB962C8B-B14F-4D97-AF65-F5344CB8AC3E}">
        <p14:creationId xmlns:p14="http://schemas.microsoft.com/office/powerpoint/2010/main" val="264662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Engagement-Based Learning and Teaching Approach</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Simply telling or encouraging students to engage themselves in their class work is seldom enough.</a:t>
            </a:r>
          </a:p>
          <a:p>
            <a:r>
              <a:rPr lang="en-US" dirty="0" smtClean="0"/>
              <a:t>This foundation is built through specific principles, habits, skills, and strategies.</a:t>
            </a:r>
          </a:p>
          <a:p>
            <a:r>
              <a:rPr lang="en-US" dirty="0" smtClean="0"/>
              <a:t>All members of the school community should join forces to develop school-wide practices that cultivate student engagement beliefs, values, feelings, motivation, behavioral habits, and skills that are at the crux of high levels of student engagement.</a:t>
            </a:r>
            <a:endParaRPr lang="en-US" dirty="0"/>
          </a:p>
        </p:txBody>
      </p:sp>
    </p:spTree>
    <p:extLst>
      <p:ext uri="{BB962C8B-B14F-4D97-AF65-F5344CB8AC3E}">
        <p14:creationId xmlns:p14="http://schemas.microsoft.com/office/powerpoint/2010/main" val="210632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620000" cy="1143000"/>
          </a:xfrm>
        </p:spPr>
        <p:txBody>
          <a:bodyPr>
            <a:noAutofit/>
          </a:bodyPr>
          <a:lstStyle/>
          <a:p>
            <a:r>
              <a:rPr lang="en-US" sz="3500" dirty="0" smtClean="0"/>
              <a:t>Engagement-Based Learning and Teaching Approach</a:t>
            </a:r>
            <a:endParaRPr lang="en-US" sz="3500" dirty="0"/>
          </a:p>
        </p:txBody>
      </p:sp>
      <p:sp>
        <p:nvSpPr>
          <p:cNvPr id="3" name="Content Placeholder 2"/>
          <p:cNvSpPr>
            <a:spLocks noGrp="1"/>
          </p:cNvSpPr>
          <p:nvPr>
            <p:ph idx="1"/>
          </p:nvPr>
        </p:nvSpPr>
        <p:spPr>
          <a:xfrm>
            <a:off x="457200" y="1295400"/>
            <a:ext cx="8229600" cy="5029200"/>
          </a:xfrm>
        </p:spPr>
        <p:txBody>
          <a:bodyPr>
            <a:normAutofit fontScale="62500" lnSpcReduction="20000"/>
          </a:bodyPr>
          <a:lstStyle/>
          <a:p>
            <a:r>
              <a:rPr lang="en-US" dirty="0" smtClean="0"/>
              <a:t>Six objectives:</a:t>
            </a:r>
          </a:p>
          <a:p>
            <a:pPr marL="971550" lvl="1" indent="-514350">
              <a:buFont typeface="+mj-lt"/>
              <a:buAutoNum type="arabicPeriod"/>
            </a:pPr>
            <a:r>
              <a:rPr lang="en-US" u="sng" dirty="0" smtClean="0"/>
              <a:t>Cultivate one-on-one relationships:  </a:t>
            </a:r>
            <a:r>
              <a:rPr lang="en-US" dirty="0"/>
              <a:t>T</a:t>
            </a:r>
            <a:r>
              <a:rPr lang="en-US" dirty="0" smtClean="0"/>
              <a:t>he student-teacher relationship can lead to increased student motivation and higher levels of engagement in academics and school life.</a:t>
            </a:r>
          </a:p>
          <a:p>
            <a:pPr marL="971550" lvl="1" indent="-514350">
              <a:buFont typeface="+mj-lt"/>
              <a:buAutoNum type="arabicPeriod"/>
            </a:pPr>
            <a:r>
              <a:rPr lang="en-US" u="sng" dirty="0" smtClean="0"/>
              <a:t>Learn new skills and habits:  </a:t>
            </a:r>
            <a:r>
              <a:rPr lang="en-US" dirty="0"/>
              <a:t>T</a:t>
            </a:r>
            <a:r>
              <a:rPr lang="en-US" dirty="0" smtClean="0"/>
              <a:t>eachers can learn new skills and habits that help them to develop, polish, and enhance their already natural inclination to motivate and engage.</a:t>
            </a:r>
          </a:p>
          <a:p>
            <a:pPr marL="971550" lvl="1" indent="-514350">
              <a:buFont typeface="+mj-lt"/>
              <a:buAutoNum type="arabicPeriod"/>
            </a:pPr>
            <a:r>
              <a:rPr lang="en-US" u="sng" dirty="0" smtClean="0"/>
              <a:t>Incorporate systematic strategies</a:t>
            </a:r>
            <a:r>
              <a:rPr lang="en-US" dirty="0" smtClean="0"/>
              <a:t>:  Teachers can learn strategies that facilitate student engagement.  </a:t>
            </a:r>
          </a:p>
          <a:p>
            <a:pPr marL="971550" lvl="1" indent="-514350">
              <a:buFont typeface="+mj-lt"/>
              <a:buAutoNum type="arabicPeriod"/>
            </a:pPr>
            <a:r>
              <a:rPr lang="en-US" u="sng" dirty="0" smtClean="0"/>
              <a:t>Take responsibility for student engagement practices</a:t>
            </a:r>
            <a:r>
              <a:rPr lang="en-US" dirty="0" smtClean="0"/>
              <a:t>:  It is primarily the teacher’s responsibility to engage the students, as opposed to the teacher expecting students to come to class naturally and automatically engaged.</a:t>
            </a:r>
          </a:p>
          <a:p>
            <a:pPr marL="971550" lvl="1" indent="-514350">
              <a:buFont typeface="+mj-lt"/>
              <a:buAutoNum type="arabicPeriod"/>
            </a:pPr>
            <a:r>
              <a:rPr lang="en-US" u="sng" dirty="0" smtClean="0"/>
              <a:t>Promote a schoolwide culture of engagement</a:t>
            </a:r>
            <a:r>
              <a:rPr lang="en-US" dirty="0" smtClean="0"/>
              <a:t>:  Develop and maintain a schoolwide initiative that is dedicated to creating a culture of student engagement, involving students in school activities, and providing a rigorous and relevant education program for all students.</a:t>
            </a:r>
          </a:p>
          <a:p>
            <a:pPr marL="971550" lvl="1" indent="-514350">
              <a:buFont typeface="+mj-lt"/>
              <a:buAutoNum type="arabicPeriod"/>
            </a:pPr>
            <a:r>
              <a:rPr lang="en-US" u="sng" dirty="0" smtClean="0"/>
              <a:t>Professional development is an important part of increasing student engagement</a:t>
            </a:r>
            <a:r>
              <a:rPr lang="en-US" dirty="0" smtClean="0"/>
              <a:t>:  Staff development, combined with staff ownership and recognition, is critical to developing and maintaining a culture of effective student engagement.</a:t>
            </a:r>
          </a:p>
          <a:p>
            <a:pPr lvl="1"/>
            <a:endParaRPr lang="en-US" dirty="0"/>
          </a:p>
        </p:txBody>
      </p:sp>
      <p:sp>
        <p:nvSpPr>
          <p:cNvPr id="4" name="TextBox 3"/>
          <p:cNvSpPr txBox="1"/>
          <p:nvPr/>
        </p:nvSpPr>
        <p:spPr>
          <a:xfrm>
            <a:off x="4495800" y="6096000"/>
            <a:ext cx="3657600" cy="646331"/>
          </a:xfrm>
          <a:prstGeom prst="rect">
            <a:avLst/>
          </a:prstGeom>
          <a:noFill/>
        </p:spPr>
        <p:txBody>
          <a:bodyPr wrap="square" rtlCol="0">
            <a:spAutoFit/>
          </a:bodyPr>
          <a:lstStyle/>
          <a:p>
            <a:r>
              <a:rPr lang="en-US" sz="1200" dirty="0" smtClean="0"/>
              <a:t>See article:  </a:t>
            </a:r>
            <a:r>
              <a:rPr lang="en-US" sz="1200" i="1" dirty="0" smtClean="0"/>
              <a:t>“Strengthening Student Engagement”  </a:t>
            </a:r>
            <a:r>
              <a:rPr lang="en-US" sz="1200" dirty="0" smtClean="0"/>
              <a:t>by Dr. Richard D. Jones, International Center for Leadership in Education for additional specific details.</a:t>
            </a:r>
            <a:endParaRPr lang="en-US" sz="1200" dirty="0"/>
          </a:p>
        </p:txBody>
      </p:sp>
    </p:spTree>
    <p:extLst>
      <p:ext uri="{BB962C8B-B14F-4D97-AF65-F5344CB8AC3E}">
        <p14:creationId xmlns:p14="http://schemas.microsoft.com/office/powerpoint/2010/main" val="42442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 calcmode="lin" valueType="num">
                                      <p:cBhvr>
                                        <p:cTn id="55"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56"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57"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58"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52400"/>
            <a:ext cx="8458200" cy="944562"/>
          </a:xfrm>
        </p:spPr>
        <p:txBody>
          <a:bodyPr>
            <a:normAutofit fontScale="90000"/>
          </a:bodyPr>
          <a:lstStyle/>
          <a:p>
            <a:r>
              <a:rPr lang="en-US" dirty="0" smtClean="0"/>
              <a:t>How is Student Engagement Measured?</a:t>
            </a:r>
            <a:endParaRPr lang="en-US" dirty="0"/>
          </a:p>
        </p:txBody>
      </p:sp>
      <p:sp>
        <p:nvSpPr>
          <p:cNvPr id="5" name="Content Placeholder 4"/>
          <p:cNvSpPr>
            <a:spLocks noGrp="1"/>
          </p:cNvSpPr>
          <p:nvPr>
            <p:ph sz="half" idx="1"/>
          </p:nvPr>
        </p:nvSpPr>
        <p:spPr>
          <a:xfrm>
            <a:off x="381000" y="1295400"/>
            <a:ext cx="4191000" cy="5486400"/>
          </a:xfrm>
        </p:spPr>
        <p:txBody>
          <a:bodyPr>
            <a:noAutofit/>
          </a:bodyPr>
          <a:lstStyle/>
          <a:p>
            <a:r>
              <a:rPr lang="en-US" sz="2100" u="sng" dirty="0"/>
              <a:t>Direct assessment </a:t>
            </a:r>
            <a:r>
              <a:rPr lang="en-US" sz="2100" dirty="0"/>
              <a:t>occurs when someone other than </a:t>
            </a:r>
            <a:r>
              <a:rPr lang="en-US" sz="2100" dirty="0" smtClean="0"/>
              <a:t>the student </a:t>
            </a:r>
            <a:r>
              <a:rPr lang="en-US" sz="2100" dirty="0"/>
              <a:t>evaluates the student’s learning or development.</a:t>
            </a:r>
          </a:p>
          <a:p>
            <a:r>
              <a:rPr lang="en-US" sz="2100" dirty="0"/>
              <a:t>Direct assessment can include tests, </a:t>
            </a:r>
            <a:r>
              <a:rPr lang="en-US" sz="2100" dirty="0" smtClean="0"/>
              <a:t>student work analysis, demonstrations</a:t>
            </a:r>
            <a:r>
              <a:rPr lang="en-US" sz="2100" dirty="0"/>
              <a:t>, </a:t>
            </a:r>
            <a:r>
              <a:rPr lang="en-US" sz="2100" dirty="0" smtClean="0"/>
              <a:t>observations, or feedback </a:t>
            </a:r>
            <a:r>
              <a:rPr lang="en-US" sz="2100" dirty="0"/>
              <a:t>to show that learning or development has occurred</a:t>
            </a:r>
            <a:r>
              <a:rPr lang="en-US" sz="2100" dirty="0" smtClean="0"/>
              <a:t>. Teacher checklists and rating scales.</a:t>
            </a:r>
            <a:endParaRPr lang="en-US" sz="2100" dirty="0"/>
          </a:p>
          <a:p>
            <a:r>
              <a:rPr lang="en-US" sz="2100" u="sng" dirty="0" smtClean="0"/>
              <a:t>Pro</a:t>
            </a:r>
            <a:r>
              <a:rPr lang="en-US" sz="2100" dirty="0"/>
              <a:t>: Removes bias of student </a:t>
            </a:r>
            <a:r>
              <a:rPr lang="en-US" sz="2100" dirty="0" smtClean="0"/>
              <a:t>self-assessing.</a:t>
            </a:r>
            <a:endParaRPr lang="en-US" sz="2100" dirty="0"/>
          </a:p>
          <a:p>
            <a:r>
              <a:rPr lang="en-US" sz="2100" u="sng" dirty="0" smtClean="0"/>
              <a:t>Con</a:t>
            </a:r>
            <a:r>
              <a:rPr lang="en-US" sz="2100" dirty="0"/>
              <a:t>: </a:t>
            </a:r>
            <a:r>
              <a:rPr lang="en-US" sz="2100" dirty="0" smtClean="0"/>
              <a:t>Can </a:t>
            </a:r>
            <a:r>
              <a:rPr lang="en-US" sz="2100" dirty="0"/>
              <a:t>be more difficult to do with large groups </a:t>
            </a:r>
            <a:r>
              <a:rPr lang="en-US" sz="2100" dirty="0" smtClean="0"/>
              <a:t>of students </a:t>
            </a:r>
            <a:r>
              <a:rPr lang="en-US" sz="2100" dirty="0"/>
              <a:t>you want to </a:t>
            </a:r>
            <a:r>
              <a:rPr lang="en-US" sz="2100" dirty="0" smtClean="0"/>
              <a:t>assess.</a:t>
            </a:r>
            <a:endParaRPr lang="en-US" sz="2100" dirty="0"/>
          </a:p>
        </p:txBody>
      </p:sp>
      <p:sp>
        <p:nvSpPr>
          <p:cNvPr id="6" name="Content Placeholder 5"/>
          <p:cNvSpPr>
            <a:spLocks noGrp="1"/>
          </p:cNvSpPr>
          <p:nvPr>
            <p:ph sz="half" idx="2"/>
          </p:nvPr>
        </p:nvSpPr>
        <p:spPr>
          <a:xfrm>
            <a:off x="4648200" y="1143000"/>
            <a:ext cx="4343400" cy="5715000"/>
          </a:xfrm>
        </p:spPr>
        <p:txBody>
          <a:bodyPr>
            <a:noAutofit/>
          </a:bodyPr>
          <a:lstStyle/>
          <a:p>
            <a:r>
              <a:rPr lang="en-US" sz="2100" u="sng" dirty="0"/>
              <a:t>Indirect assessment </a:t>
            </a:r>
            <a:r>
              <a:rPr lang="en-US" sz="2100" dirty="0"/>
              <a:t>includes a student’s own perception </a:t>
            </a:r>
            <a:r>
              <a:rPr lang="en-US" sz="2100" dirty="0" smtClean="0"/>
              <a:t>of personal </a:t>
            </a:r>
            <a:r>
              <a:rPr lang="en-US" sz="2100" dirty="0"/>
              <a:t>learning or development. This process involves </a:t>
            </a:r>
            <a:r>
              <a:rPr lang="en-US" sz="2100" dirty="0" smtClean="0"/>
              <a:t>having students </a:t>
            </a:r>
            <a:r>
              <a:rPr lang="en-US" sz="2100" dirty="0"/>
              <a:t>self-report what they believe they learned </a:t>
            </a:r>
            <a:r>
              <a:rPr lang="en-US" sz="2100" dirty="0" smtClean="0"/>
              <a:t>and/or the </a:t>
            </a:r>
            <a:r>
              <a:rPr lang="en-US" sz="2100" dirty="0"/>
              <a:t>extent of their learning. Indirect assessment can </a:t>
            </a:r>
            <a:r>
              <a:rPr lang="en-US" sz="2100" dirty="0" smtClean="0"/>
              <a:t>include reflections</a:t>
            </a:r>
            <a:r>
              <a:rPr lang="en-US" sz="2100" dirty="0"/>
              <a:t>, interviews, inventories, and self-assessment.</a:t>
            </a:r>
          </a:p>
          <a:p>
            <a:r>
              <a:rPr lang="en-US" sz="2200" u="sng" dirty="0" smtClean="0"/>
              <a:t>Pro</a:t>
            </a:r>
            <a:r>
              <a:rPr lang="en-US" sz="2200" dirty="0"/>
              <a:t>: </a:t>
            </a:r>
            <a:r>
              <a:rPr lang="en-US" sz="2000" dirty="0"/>
              <a:t>Easy and can get a lot of feedback very quickly </a:t>
            </a:r>
            <a:r>
              <a:rPr lang="en-US" sz="2000" dirty="0" smtClean="0"/>
              <a:t>from a </a:t>
            </a:r>
            <a:r>
              <a:rPr lang="en-US" sz="2000" dirty="0"/>
              <a:t>lot of participants</a:t>
            </a:r>
          </a:p>
          <a:p>
            <a:r>
              <a:rPr lang="en-US" sz="2200" u="sng" dirty="0" smtClean="0"/>
              <a:t>Con</a:t>
            </a:r>
            <a:r>
              <a:rPr lang="en-US" sz="2200" dirty="0"/>
              <a:t>: </a:t>
            </a:r>
            <a:r>
              <a:rPr lang="en-US" sz="2000" dirty="0"/>
              <a:t>Students can under-inflate or over-inflate </a:t>
            </a:r>
            <a:r>
              <a:rPr lang="en-US" sz="2000" dirty="0" smtClean="0"/>
              <a:t>their proficiency </a:t>
            </a:r>
            <a:r>
              <a:rPr lang="en-US" sz="2000" dirty="0"/>
              <a:t>level or what they believe they learned </a:t>
            </a:r>
            <a:r>
              <a:rPr lang="en-US" sz="2000" dirty="0" smtClean="0"/>
              <a:t>leading to </a:t>
            </a:r>
            <a:r>
              <a:rPr lang="en-US" sz="2000" dirty="0"/>
              <a:t>biased data</a:t>
            </a:r>
          </a:p>
        </p:txBody>
      </p:sp>
    </p:spTree>
    <p:extLst>
      <p:ext uri="{BB962C8B-B14F-4D97-AF65-F5344CB8AC3E}">
        <p14:creationId xmlns:p14="http://schemas.microsoft.com/office/powerpoint/2010/main" val="250374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arn(inVertical)">
                                      <p:cBhvr>
                                        <p:cTn id="13" dur="500"/>
                                        <p:tgtEl>
                                          <p:spTgt spid="5">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arn(inVertical)">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barn(inVertical)">
                                      <p:cBhvr>
                                        <p:cTn id="21" dur="500"/>
                                        <p:tgtEl>
                                          <p:spTgt spid="6">
                                            <p:txEl>
                                              <p:pRg st="0" end="0"/>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arn(inVertical)">
                                      <p:cBhvr>
                                        <p:cTn id="24" dur="500"/>
                                        <p:tgtEl>
                                          <p:spTgt spid="6">
                                            <p:txEl>
                                              <p:pRg st="1" end="1"/>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arn(inVertical)">
                                      <p:cBhvr>
                                        <p:cTn id="2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Post, Then Pre Assessment</a:t>
            </a:r>
            <a:endParaRPr lang="en-US" dirty="0"/>
          </a:p>
        </p:txBody>
      </p:sp>
      <p:sp>
        <p:nvSpPr>
          <p:cNvPr id="3" name="Content Placeholder 2"/>
          <p:cNvSpPr>
            <a:spLocks noGrp="1"/>
          </p:cNvSpPr>
          <p:nvPr>
            <p:ph idx="1"/>
          </p:nvPr>
        </p:nvSpPr>
        <p:spPr>
          <a:xfrm>
            <a:off x="457200" y="1295400"/>
            <a:ext cx="8229600" cy="5181600"/>
          </a:xfrm>
        </p:spPr>
        <p:txBody>
          <a:bodyPr>
            <a:normAutofit fontScale="77500" lnSpcReduction="20000"/>
          </a:bodyPr>
          <a:lstStyle/>
          <a:p>
            <a:r>
              <a:rPr lang="en-US" dirty="0" smtClean="0"/>
              <a:t>This </a:t>
            </a:r>
            <a:r>
              <a:rPr lang="en-US" dirty="0"/>
              <a:t>method of assessment involves asking students to </a:t>
            </a:r>
            <a:r>
              <a:rPr lang="en-US" dirty="0" smtClean="0"/>
              <a:t>rate their </a:t>
            </a:r>
            <a:r>
              <a:rPr lang="en-US" dirty="0"/>
              <a:t>current knowledge, value, ability, or behavior after </a:t>
            </a:r>
            <a:r>
              <a:rPr lang="en-US" dirty="0" smtClean="0"/>
              <a:t>having participated </a:t>
            </a:r>
            <a:r>
              <a:rPr lang="en-US" dirty="0"/>
              <a:t>in an experience and then asking them to </a:t>
            </a:r>
            <a:r>
              <a:rPr lang="en-US" dirty="0" smtClean="0"/>
              <a:t>reflect back </a:t>
            </a:r>
            <a:r>
              <a:rPr lang="en-US" dirty="0"/>
              <a:t>and rate those same dimensions before participating in </a:t>
            </a:r>
            <a:r>
              <a:rPr lang="en-US" dirty="0" smtClean="0"/>
              <a:t>the engagement </a:t>
            </a:r>
            <a:r>
              <a:rPr lang="en-US" dirty="0"/>
              <a:t>experience</a:t>
            </a:r>
            <a:r>
              <a:rPr lang="en-US" dirty="0" smtClean="0"/>
              <a:t>.</a:t>
            </a:r>
          </a:p>
          <a:p>
            <a:endParaRPr lang="en-US" dirty="0"/>
          </a:p>
          <a:p>
            <a:r>
              <a:rPr lang="en-US" u="sng" dirty="0" smtClean="0"/>
              <a:t>Pro</a:t>
            </a:r>
            <a:r>
              <a:rPr lang="en-US" dirty="0"/>
              <a:t>: After having participated in the engagement </a:t>
            </a:r>
            <a:r>
              <a:rPr lang="en-US" dirty="0" smtClean="0"/>
              <a:t>experience, students </a:t>
            </a:r>
            <a:r>
              <a:rPr lang="en-US" dirty="0"/>
              <a:t>may have a more accurate perspective of what </a:t>
            </a:r>
            <a:r>
              <a:rPr lang="en-US" dirty="0" smtClean="0"/>
              <a:t>their knowledge</a:t>
            </a:r>
            <a:r>
              <a:rPr lang="en-US" dirty="0"/>
              <a:t>, value, ability, and behavior levels were prior to </a:t>
            </a:r>
            <a:r>
              <a:rPr lang="en-US" dirty="0" smtClean="0"/>
              <a:t>the experience</a:t>
            </a:r>
            <a:r>
              <a:rPr lang="en-US" dirty="0"/>
              <a:t>; only involves one assessment, thus taking less </a:t>
            </a:r>
            <a:r>
              <a:rPr lang="en-US" dirty="0" smtClean="0"/>
              <a:t>time to </a:t>
            </a:r>
            <a:r>
              <a:rPr lang="en-US" dirty="0"/>
              <a:t>administer</a:t>
            </a:r>
            <a:r>
              <a:rPr lang="en-US" dirty="0" smtClean="0"/>
              <a:t>.</a:t>
            </a:r>
          </a:p>
          <a:p>
            <a:pPr marL="0" indent="0">
              <a:buNone/>
            </a:pPr>
            <a:endParaRPr lang="en-US" dirty="0"/>
          </a:p>
          <a:p>
            <a:r>
              <a:rPr lang="en-US" u="sng" dirty="0" smtClean="0"/>
              <a:t>Con</a:t>
            </a:r>
            <a:r>
              <a:rPr lang="en-US" dirty="0"/>
              <a:t>: Depending how long the engagement experience was, </a:t>
            </a:r>
            <a:r>
              <a:rPr lang="en-US" dirty="0" smtClean="0"/>
              <a:t>it may </a:t>
            </a:r>
            <a:r>
              <a:rPr lang="en-US" dirty="0"/>
              <a:t>be difficult for students to recall their competency </a:t>
            </a:r>
            <a:r>
              <a:rPr lang="en-US" dirty="0" smtClean="0"/>
              <a:t>levels prior </a:t>
            </a:r>
            <a:r>
              <a:rPr lang="en-US" dirty="0"/>
              <a:t>to participation, leading to inaccurate reporting.</a:t>
            </a:r>
          </a:p>
        </p:txBody>
      </p:sp>
    </p:spTree>
    <p:extLst>
      <p:ext uri="{BB962C8B-B14F-4D97-AF65-F5344CB8AC3E}">
        <p14:creationId xmlns:p14="http://schemas.microsoft.com/office/powerpoint/2010/main" val="3667753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1944</Words>
  <Application>Microsoft Office PowerPoint</Application>
  <PresentationFormat>On-screen Show (4:3)</PresentationFormat>
  <Paragraphs>144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Assessing Student Engagement </vt:lpstr>
      <vt:lpstr>What is Student Engagement?</vt:lpstr>
      <vt:lpstr>PowerPoint Presentation</vt:lpstr>
      <vt:lpstr>PowerPoint Presentation</vt:lpstr>
      <vt:lpstr>Teachers have the greatest influence on the level of student engagement.</vt:lpstr>
      <vt:lpstr>Engagement-Based Learning and Teaching Approach</vt:lpstr>
      <vt:lpstr>Engagement-Based Learning and Teaching Approach</vt:lpstr>
      <vt:lpstr>How is Student Engagement Measured?</vt:lpstr>
      <vt:lpstr>Post, Then Pre Assessment</vt:lpstr>
      <vt:lpstr>Reflections</vt:lpstr>
      <vt:lpstr>Reflections</vt:lpstr>
      <vt:lpstr>Feedback</vt:lpstr>
      <vt:lpstr>Feedback</vt:lpstr>
      <vt:lpstr>An Idea…..</vt:lpstr>
      <vt:lpstr>Why are Students Disengaged?</vt:lpstr>
      <vt:lpstr>Investigate…</vt:lpstr>
      <vt:lpstr>Investigate: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Participation Strategies: One Question, One Comment with ABCD and RSQC2</dc:title>
  <dc:creator>Jefferson, Leah - Principal</dc:creator>
  <cp:lastModifiedBy>Jefferson, Leah - Principal</cp:lastModifiedBy>
  <cp:revision>57</cp:revision>
  <dcterms:created xsi:type="dcterms:W3CDTF">2017-03-28T13:51:54Z</dcterms:created>
  <dcterms:modified xsi:type="dcterms:W3CDTF">2017-03-30T14:03:31Z</dcterms:modified>
</cp:coreProperties>
</file>