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94" r:id="rId2"/>
  </p:sldMasterIdLst>
  <p:notesMasterIdLst>
    <p:notesMasterId r:id="rId29"/>
  </p:notesMasterIdLst>
  <p:handoutMasterIdLst>
    <p:handoutMasterId r:id="rId30"/>
  </p:handoutMasterIdLst>
  <p:sldIdLst>
    <p:sldId id="264" r:id="rId3"/>
    <p:sldId id="276" r:id="rId4"/>
    <p:sldId id="315" r:id="rId5"/>
    <p:sldId id="316" r:id="rId6"/>
    <p:sldId id="317" r:id="rId7"/>
    <p:sldId id="318" r:id="rId8"/>
    <p:sldId id="309" r:id="rId9"/>
    <p:sldId id="283" r:id="rId10"/>
    <p:sldId id="301" r:id="rId11"/>
    <p:sldId id="285" r:id="rId12"/>
    <p:sldId id="303" r:id="rId13"/>
    <p:sldId id="304" r:id="rId14"/>
    <p:sldId id="305" r:id="rId15"/>
    <p:sldId id="312" r:id="rId16"/>
    <p:sldId id="313" r:id="rId17"/>
    <p:sldId id="314" r:id="rId18"/>
    <p:sldId id="298" r:id="rId19"/>
    <p:sldId id="266" r:id="rId20"/>
    <p:sldId id="288" r:id="rId21"/>
    <p:sldId id="306" r:id="rId22"/>
    <p:sldId id="299" r:id="rId23"/>
    <p:sldId id="293" r:id="rId24"/>
    <p:sldId id="311" r:id="rId25"/>
    <p:sldId id="310" r:id="rId26"/>
    <p:sldId id="307" r:id="rId27"/>
    <p:sldId id="319" r:id="rId28"/>
  </p:sldIdLst>
  <p:sldSz cx="12188825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howGuides="1">
      <p:cViewPr varScale="1">
        <p:scale>
          <a:sx n="106" d="100"/>
          <a:sy n="106" d="100"/>
        </p:scale>
        <p:origin x="738" y="11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2/9/2026</a:t>
            </a:fld>
            <a:endParaRPr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2/9/2026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654" y="1447801"/>
            <a:ext cx="8823360" cy="3329581"/>
          </a:xfrm>
        </p:spPr>
        <p:txBody>
          <a:bodyPr anchor="b"/>
          <a:lstStyle>
            <a:lvl1pPr>
              <a:defRPr sz="71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654" y="4777380"/>
            <a:ext cx="8823360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48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6" y="4800587"/>
            <a:ext cx="8823359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654" y="685800"/>
            <a:ext cx="8823360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5" y="5367325"/>
            <a:ext cx="882335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 smtClean="0"/>
              <a:pPr/>
              <a:t>2/9/2026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144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4" y="1447800"/>
            <a:ext cx="8823361" cy="1981200"/>
          </a:xfrm>
        </p:spPr>
        <p:txBody>
          <a:bodyPr/>
          <a:lstStyle>
            <a:lvl1pPr>
              <a:defRPr sz="47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657600"/>
            <a:ext cx="8823361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 smtClean="0"/>
              <a:pPr/>
              <a:t>2/9/2026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519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391" y="1447800"/>
            <a:ext cx="7997232" cy="2323374"/>
          </a:xfrm>
        </p:spPr>
        <p:txBody>
          <a:bodyPr/>
          <a:lstStyle>
            <a:lvl1pPr>
              <a:defRPr sz="47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29898" y="3771174"/>
            <a:ext cx="7277753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4350657"/>
            <a:ext cx="8823361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 smtClean="0"/>
              <a:pPr/>
              <a:t>2/9/2026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061" y="971253"/>
            <a:ext cx="8017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196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28060" y="2613787"/>
            <a:ext cx="8017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196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8292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3" y="3124201"/>
            <a:ext cx="8823362" cy="1653180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4777381"/>
            <a:ext cx="8823361" cy="860400"/>
          </a:xfrm>
        </p:spPr>
        <p:txBody>
          <a:bodyPr anchor="t"/>
          <a:lstStyle>
            <a:lvl1pPr marL="0" indent="0" algn="l">
              <a:buNone/>
              <a:defRPr sz="1999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 smtClean="0"/>
              <a:pPr/>
              <a:t>2/9/2026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597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782" y="1981200"/>
            <a:ext cx="294609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293" y="2667000"/>
            <a:ext cx="292658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2648" y="1981200"/>
            <a:ext cx="2935476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2097" y="2667000"/>
            <a:ext cx="294602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2845" y="1981200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2845" y="2667000"/>
            <a:ext cx="2931349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517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0414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 smtClean="0"/>
              <a:pPr/>
              <a:t>2/9/2026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330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293" y="4250949"/>
            <a:ext cx="293928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293" y="2209800"/>
            <a:ext cx="293928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293" y="4827212"/>
            <a:ext cx="2939284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8363" y="4250949"/>
            <a:ext cx="292976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8362" y="2209800"/>
            <a:ext cx="292976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7009" y="4827211"/>
            <a:ext cx="293364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2845" y="4250949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2844" y="2209800"/>
            <a:ext cx="2931349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2720" y="4827209"/>
            <a:ext cx="293523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517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0414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 smtClean="0"/>
              <a:pPr/>
              <a:t>2/9/2026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996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 smtClean="0"/>
              <a:t>2/9/2026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7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2050" y="430214"/>
            <a:ext cx="1752145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294" y="887414"/>
            <a:ext cx="7421216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 smtClean="0"/>
              <a:t>2/9/2026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64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 smtClean="0"/>
              <a:t>2/9/2026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5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6" y="2861734"/>
            <a:ext cx="8823359" cy="1915647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4777381"/>
            <a:ext cx="8823360" cy="860400"/>
          </a:xfrm>
        </p:spPr>
        <p:txBody>
          <a:bodyPr anchor="t"/>
          <a:lstStyle>
            <a:lvl1pPr marL="0" indent="0" algn="l">
              <a:buNone/>
              <a:defRPr sz="1999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07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025" y="2060576"/>
            <a:ext cx="4395194" cy="4195763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3021" y="2056093"/>
            <a:ext cx="4395196" cy="4200245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 smtClean="0"/>
              <a:t>2/9/2026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99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026" y="1905000"/>
            <a:ext cx="439519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025" y="2514600"/>
            <a:ext cx="4395194" cy="3741738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3023" y="1905000"/>
            <a:ext cx="439519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3023" y="2514600"/>
            <a:ext cx="4395194" cy="3741738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 smtClean="0"/>
              <a:t>2/9/2026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13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 smtClean="0"/>
              <a:t>2/9/2026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0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 smtClean="0"/>
              <a:t>2/9/2026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85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2" y="1447800"/>
            <a:ext cx="3400178" cy="1447800"/>
          </a:xfrm>
        </p:spPr>
        <p:txBody>
          <a:bodyPr anchor="b"/>
          <a:lstStyle>
            <a:lvl1pPr algn="l">
              <a:defRPr sz="23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370" y="1447800"/>
            <a:ext cx="5194644" cy="4572000"/>
          </a:xfrm>
        </p:spPr>
        <p:txBody>
          <a:bodyPr anchor="ctr">
            <a:normAutofit/>
          </a:bodyPr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3" y="3129281"/>
            <a:ext cx="340017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 smtClean="0"/>
              <a:t>2/9/2026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92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606" y="1854192"/>
            <a:ext cx="5091580" cy="1574808"/>
          </a:xfrm>
        </p:spPr>
        <p:txBody>
          <a:bodyPr anchor="b">
            <a:normAutofit/>
          </a:bodyPr>
          <a:lstStyle>
            <a:lvl1pPr algn="l">
              <a:defRPr sz="35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7736" y="1143000"/>
            <a:ext cx="3199567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657600"/>
            <a:ext cx="5083655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 smtClean="0"/>
              <a:t>2/9/2026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05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74000">
              <a:schemeClr val="accent5">
                <a:lumMod val="60000"/>
                <a:lumOff val="40000"/>
              </a:schemeClr>
            </a:gs>
            <a:gs pos="83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4035961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522016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6770" y="1676400"/>
            <a:ext cx="2818666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7330" y="1"/>
            <a:ext cx="1602969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3637" y="6096000"/>
            <a:ext cx="99347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025" y="2052919"/>
            <a:ext cx="894421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2/9/2026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49844" y="295730"/>
            <a:ext cx="837981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799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3536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063" rtl="0" eaLnBrk="1" latinLnBrk="0" hangingPunct="1">
        <a:spcBef>
          <a:spcPct val="0"/>
        </a:spcBef>
        <a:buNone/>
        <a:defRPr sz="4199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999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799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524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apps.gsfc.org/securenextgen/dsp_accel_course_listings.cfm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2012" y="1447800"/>
            <a:ext cx="7746629" cy="1676400"/>
          </a:xfrm>
        </p:spPr>
        <p:txBody>
          <a:bodyPr>
            <a:noAutofit/>
          </a:bodyPr>
          <a:lstStyle/>
          <a:p>
            <a:pPr algn="ctr"/>
            <a:br>
              <a:rPr lang="en-US" sz="72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</a:br>
            <a:br>
              <a:rPr lang="en-US" sz="72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</a:br>
            <a:r>
              <a:rPr lang="en-US" sz="5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Dual Enrollment </a:t>
            </a:r>
            <a:br>
              <a:rPr lang="en-US" sz="5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en-US" sz="54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8212" y="3276600"/>
            <a:ext cx="7643945" cy="69661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</a:rPr>
              <a:t>Veterans HIGH School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+mj-lt"/>
            </a:endParaRPr>
          </a:p>
          <a:p>
            <a:pPr algn="ctr"/>
            <a:endParaRPr lang="en-US" sz="32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2895" y="55626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5882">
        <p14:reveal/>
      </p:transition>
    </mc:Choice>
    <mc:Fallback xmlns="">
      <p:transition spd="slow" advTm="55882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Things to Consider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1905000"/>
            <a:ext cx="10234903" cy="4699000"/>
          </a:xfrm>
        </p:spPr>
        <p:txBody>
          <a:bodyPr>
            <a:noAutofit/>
          </a:bodyPr>
          <a:lstStyle/>
          <a:p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For every 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college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 class a student takes, he/she will be released for 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two periods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of the high school schedule</a:t>
            </a:r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54440395"/>
      </p:ext>
    </p:extLst>
  </p:cSld>
  <p:clrMapOvr>
    <a:masterClrMapping/>
  </p:clrMapOvr>
  <p:transition spd="slow" advTm="14104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878" y="1151750"/>
            <a:ext cx="5588733" cy="463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76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7425">
        <p:fade/>
      </p:transition>
    </mc:Choice>
    <mc:Fallback xmlns="">
      <p:transition spd="med" advTm="47425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Bookman Old Style" panose="02050604050505020204" pitchFamily="18" charset="0"/>
              </a:rPr>
              <a:t>Things to Consider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No quality points are added to Dual Enrollment courses</a:t>
            </a:r>
          </a:p>
          <a:p>
            <a:pPr marL="0" indent="0" algn="ctr">
              <a:buNone/>
            </a:pPr>
            <a:r>
              <a:rPr lang="en-US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For example, in high school AP classes and Honor classes have added quality points</a:t>
            </a:r>
          </a:p>
          <a:p>
            <a:pPr marL="0" indent="0" algn="ctr">
              <a:buNone/>
            </a:pPr>
            <a:endParaRPr lang="en-US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The high school does not provide transportation, materials, or academic assistance for classes taken at college</a:t>
            </a:r>
          </a:p>
          <a:p>
            <a:pPr marL="0" indent="0">
              <a:buNone/>
            </a:pP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07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451">
        <p:fade/>
      </p:transition>
    </mc:Choice>
    <mc:Fallback xmlns="">
      <p:transition spd="med" advTm="75451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2" y="609600"/>
            <a:ext cx="9598696" cy="1303867"/>
          </a:xfrm>
        </p:spPr>
        <p:txBody>
          <a:bodyPr/>
          <a:lstStyle/>
          <a:p>
            <a:r>
              <a:rPr lang="en-US" b="1" dirty="0">
                <a:latin typeface="Bookman Old Style" panose="02050604050505020204" pitchFamily="18" charset="0"/>
              </a:rPr>
              <a:t>Things to Consider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2" y="2286000"/>
            <a:ext cx="10157354" cy="5080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Bookman Old Style" panose="02050604050505020204" pitchFamily="18" charset="0"/>
              </a:rPr>
              <a:t>Deadlines are important! Participation in Dual Enrollment is subject to deadlines imposed by colleges and the high school.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3600" b="1" u="sng" dirty="0">
                <a:latin typeface="Bookman Old Style" panose="02050604050505020204" pitchFamily="18" charset="0"/>
              </a:rPr>
              <a:t>Deadline for SUMMER and FALL 2026</a:t>
            </a:r>
          </a:p>
          <a:p>
            <a:pPr marL="0" indent="0" algn="ctr">
              <a:buNone/>
            </a:pPr>
            <a:r>
              <a:rPr lang="en-US" sz="3600" b="1" dirty="0">
                <a:latin typeface="Bookman Old Style" panose="02050604050505020204" pitchFamily="18" charset="0"/>
              </a:rPr>
              <a:t>May 8, 2026</a:t>
            </a:r>
          </a:p>
          <a:p>
            <a:pPr marL="0" indent="0" algn="ctr">
              <a:buNone/>
            </a:pPr>
            <a:endParaRPr lang="en-US" sz="3600" b="1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en-US" dirty="0"/>
              <a:t>    </a:t>
            </a:r>
            <a:endParaRPr lang="en-US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93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9">
        <p:fade/>
      </p:transition>
    </mc:Choice>
    <mc:Fallback xmlns="">
      <p:transition spd="med" advTm="34189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17612" y="1066800"/>
            <a:ext cx="9598696" cy="1303867"/>
          </a:xfrm>
        </p:spPr>
        <p:txBody>
          <a:bodyPr/>
          <a:lstStyle/>
          <a:p>
            <a:r>
              <a:rPr lang="en-US" b="1" dirty="0"/>
              <a:t>Funding Cap Eligibility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 many hours will be paid for by the Dual Enrollment funding Program? </a:t>
            </a:r>
          </a:p>
          <a:p>
            <a:r>
              <a:rPr lang="en-US" dirty="0"/>
              <a:t>The Dual Enrollment Funding Cap is 30 semester or 45 quarter hours. </a:t>
            </a:r>
          </a:p>
          <a:p>
            <a:r>
              <a:rPr lang="en-US" dirty="0"/>
              <a:t>The Funding Cap is a hard cap based on hours paid by the Dual Enrollment funding program for terms of enrollment (as invoiced by the postsecondary institutions). </a:t>
            </a:r>
          </a:p>
          <a:p>
            <a:r>
              <a:rPr lang="en-US" dirty="0"/>
              <a:t>The Funding Cap does not include dual credit coursework attempted and paid by other sources. </a:t>
            </a:r>
          </a:p>
        </p:txBody>
      </p:sp>
    </p:spTree>
    <p:extLst>
      <p:ext uri="{BB962C8B-B14F-4D97-AF65-F5344CB8AC3E}">
        <p14:creationId xmlns:p14="http://schemas.microsoft.com/office/powerpoint/2010/main" val="378715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3214">
        <p:fade/>
      </p:transition>
    </mc:Choice>
    <mc:Fallback xmlns="">
      <p:transition spd="med" advTm="93214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Grade Level Eligibility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Students who are enrolled and physically attending a participating eligible public or private high school in Georgia or an eligible participating home study program in Georgia may participate. </a:t>
            </a:r>
          </a:p>
          <a:p>
            <a:r>
              <a:rPr lang="en-US" b="1" dirty="0"/>
              <a:t>11th &amp; 12th Graders </a:t>
            </a:r>
          </a:p>
          <a:p>
            <a:pPr marL="0" indent="0">
              <a:buNone/>
            </a:pPr>
            <a:r>
              <a:rPr lang="en-US" dirty="0"/>
              <a:t>	Eligible students may take any approved Dual Enrollment courses 	listed on the Course Directory, at an eligible participating 	postsecondary institution (USG, TCSG or private). </a:t>
            </a:r>
          </a:p>
          <a:p>
            <a:r>
              <a:rPr lang="en-US" dirty="0"/>
              <a:t>Students in the </a:t>
            </a:r>
            <a:r>
              <a:rPr lang="en-US" b="1" u="sng" dirty="0"/>
              <a:t>9th grade are not eligible </a:t>
            </a:r>
            <a:r>
              <a:rPr lang="en-US" dirty="0"/>
              <a:t>to participate in the Dual Enrollment funding Program.</a:t>
            </a:r>
          </a:p>
        </p:txBody>
      </p:sp>
    </p:spTree>
    <p:extLst>
      <p:ext uri="{BB962C8B-B14F-4D97-AF65-F5344CB8AC3E}">
        <p14:creationId xmlns:p14="http://schemas.microsoft.com/office/powerpoint/2010/main" val="382447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8152">
        <p:fade/>
      </p:transition>
    </mc:Choice>
    <mc:Fallback xmlns="">
      <p:transition spd="med" advTm="28152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Grade Level Eligibility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065" y="2438400"/>
            <a:ext cx="9752348" cy="38438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800" b="1" dirty="0"/>
              <a:t>10th Graders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All eligible 10th Graders may enroll in approved Career, Technical and Agricultural Education (CTAE) courses listed on the Course Directory at a participating TCSG institution only.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10th Graders who have a minimum SAT score of 1200 or minimum ACT composite score of 26 in a single national test administration, may enroll in any approved courses listed on the Course Directory at a TCSG, USG or private eligible participating postsecondary institution. </a:t>
            </a:r>
          </a:p>
        </p:txBody>
      </p:sp>
    </p:spTree>
    <p:extLst>
      <p:ext uri="{BB962C8B-B14F-4D97-AF65-F5344CB8AC3E}">
        <p14:creationId xmlns:p14="http://schemas.microsoft.com/office/powerpoint/2010/main" val="74149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8748">
        <p:fade/>
      </p:transition>
    </mc:Choice>
    <mc:Fallback xmlns="">
      <p:transition spd="med" advTm="48748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7256" y="982132"/>
            <a:ext cx="6011155" cy="526626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600" b="1" dirty="0">
                <a:latin typeface="Bookman Old Style" panose="02050604050505020204" pitchFamily="18" charset="0"/>
              </a:rPr>
              <a:t>What type of student is a good fit for Dual Enrollment?</a:t>
            </a:r>
          </a:p>
          <a:p>
            <a:r>
              <a:rPr lang="en-US" dirty="0"/>
              <a:t>Meets college DE admissions requirements</a:t>
            </a:r>
          </a:p>
          <a:p>
            <a:r>
              <a:rPr lang="en-US" dirty="0"/>
              <a:t>Responsible</a:t>
            </a:r>
          </a:p>
          <a:p>
            <a:r>
              <a:rPr lang="en-US" dirty="0"/>
              <a:t>Takes initiative</a:t>
            </a:r>
          </a:p>
          <a:p>
            <a:r>
              <a:rPr lang="en-US" dirty="0"/>
              <a:t>Can follow through on multi-step tasks</a:t>
            </a:r>
          </a:p>
          <a:p>
            <a:r>
              <a:rPr lang="en-US" dirty="0"/>
              <a:t>Self-motivated</a:t>
            </a:r>
          </a:p>
          <a:p>
            <a:r>
              <a:rPr lang="en-US" dirty="0"/>
              <a:t>Able to communicate with professor</a:t>
            </a:r>
          </a:p>
          <a:p>
            <a:r>
              <a:rPr lang="en-US" dirty="0"/>
              <a:t>Has a specific pathway planned for graduation</a:t>
            </a:r>
          </a:p>
          <a:p>
            <a:r>
              <a:rPr lang="en-US" dirty="0"/>
              <a:t>Can overcome any logistical challenges of traveling to and from high school and college</a:t>
            </a:r>
          </a:p>
          <a:p>
            <a:pPr marL="0" indent="0">
              <a:buNone/>
            </a:pPr>
            <a:r>
              <a:rPr lang="en-US" dirty="0"/>
              <a:t>	(Your own means of transportation)</a:t>
            </a:r>
          </a:p>
          <a:p>
            <a:r>
              <a:rPr lang="en-US" dirty="0"/>
              <a:t>Mature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212" y="2667000"/>
            <a:ext cx="3733800" cy="232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18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8656">
        <p:fade/>
      </p:transition>
    </mc:Choice>
    <mc:Fallback xmlns="">
      <p:transition spd="med" advTm="108656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2360612" y="381000"/>
            <a:ext cx="7008812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Course Options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0439" y="1501552"/>
            <a:ext cx="69323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Curriculum of courses that could be used to satisfy graduation requirements and courses identified in the Dual Enrollment Course Directory include: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74812" y="2819400"/>
            <a:ext cx="36241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/>
              <a:t>English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/>
              <a:t>Mathematics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/>
              <a:t>Science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/>
              <a:t>Social Science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4812" y="2496448"/>
            <a:ext cx="60579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Foreign Language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Career, Technical, Agricultural courses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Electives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Fine Arts (</a:t>
            </a:r>
            <a:r>
              <a:rPr lang="en-US" sz="2800" b="1" i="1" dirty="0"/>
              <a:t>Music Appreciation and Art Appreciation)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i="1" dirty="0"/>
              <a:t>Online Courses </a:t>
            </a:r>
          </a:p>
          <a:p>
            <a:endParaRPr lang="en-US" sz="18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979612" y="56388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i="1" dirty="0"/>
              <a:t>Students will receive credit only for courses listed in the directory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i="1" dirty="0"/>
              <a:t>DE Course Directory can be found at www.gafutures.org</a:t>
            </a:r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p:transition spd="slow" advTm="60613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2" y="2514600"/>
            <a:ext cx="9598696" cy="1303867"/>
          </a:xfrm>
        </p:spPr>
        <p:txBody>
          <a:bodyPr>
            <a:noAutofit/>
          </a:bodyPr>
          <a:lstStyle/>
          <a:p>
            <a:r>
              <a:rPr lang="en-US" sz="2800" dirty="0"/>
              <a:t>Dual credit enrollment hours taken at a postsecondary institution and paid for by Dual Enrollment funding are not counted as HOPE attempted-hours, nor are the hours included in the combined HOPE paid-hours limit.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Please check periodically for updates to the Dual Enrollment Directory: </a:t>
            </a:r>
            <a:br>
              <a:rPr lang="en-US" sz="2800" dirty="0"/>
            </a:br>
            <a:r>
              <a:rPr lang="en-US" sz="2800" dirty="0">
                <a:hlinkClick r:id="rId2"/>
              </a:rPr>
              <a:t>https://apps.gsfc.org/securenextgen/dsp_accel_course_listings.cfm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1979612" y="1143000"/>
            <a:ext cx="8156575" cy="110648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400" dirty="0"/>
              <a:t>Dual Enrollment Course Directory</a:t>
            </a:r>
          </a:p>
        </p:txBody>
      </p:sp>
    </p:spTree>
    <p:extLst>
      <p:ext uri="{BB962C8B-B14F-4D97-AF65-F5344CB8AC3E}">
        <p14:creationId xmlns:p14="http://schemas.microsoft.com/office/powerpoint/2010/main" val="147966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296">
        <p:fade/>
      </p:transition>
    </mc:Choice>
    <mc:Fallback xmlns="">
      <p:transition spd="med" advTm="40296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65212" y="990600"/>
            <a:ext cx="10233554" cy="49784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	    </a:t>
            </a:r>
            <a:r>
              <a:rPr lang="en-US" sz="49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Dual Enrollment		       	   </a:t>
            </a:r>
            <a:b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b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3600" dirty="0"/>
              <a:t>Georgia’s dual enrollment program allows high school students to earn college credits while working on their high school diploma.</a:t>
            </a:r>
            <a:br>
              <a:rPr lang="en-US" sz="3600" dirty="0"/>
            </a:b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p:transition spd="slow" advTm="45915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Bookman Old Style" panose="02050604050505020204" pitchFamily="18" charset="0"/>
              </a:rPr>
              <a:t>Satisfactory Academic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2057400"/>
            <a:ext cx="10157354" cy="22606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sz="5400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en-US" sz="5400" dirty="0">
                <a:latin typeface="Bookman Old Style" panose="02050604050505020204" pitchFamily="18" charset="0"/>
              </a:rPr>
              <a:t>Students must maintain a </a:t>
            </a:r>
            <a:r>
              <a:rPr lang="en-US" sz="5400" b="1" dirty="0">
                <a:latin typeface="Bookman Old Style" panose="02050604050505020204" pitchFamily="18" charset="0"/>
              </a:rPr>
              <a:t>2.0 GPA </a:t>
            </a:r>
            <a:r>
              <a:rPr lang="en-US" sz="5400" dirty="0">
                <a:latin typeface="Bookman Old Style" panose="02050604050505020204" pitchFamily="18" charset="0"/>
              </a:rPr>
              <a:t>or higher each semester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ACT Marks National’s Report card | The BF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012" y="4495800"/>
            <a:ext cx="2456353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7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7007">
        <p:fade/>
      </p:transition>
    </mc:Choice>
    <mc:Fallback xmlns="">
      <p:transition spd="med" advTm="47007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89012" y="457200"/>
            <a:ext cx="9598025" cy="1303338"/>
          </a:xfrm>
        </p:spPr>
        <p:txBody>
          <a:bodyPr/>
          <a:lstStyle/>
          <a:p>
            <a:pPr algn="ctr"/>
            <a:r>
              <a:rPr lang="en-US" dirty="0"/>
              <a:t> </a:t>
            </a:r>
            <a:r>
              <a:rPr lang="en-US" dirty="0">
                <a:latin typeface="Bookman Old Style" panose="02050604050505020204" pitchFamily="18" charset="0"/>
              </a:rPr>
              <a:t>Counselors Do Not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93812" y="1371600"/>
            <a:ext cx="10156825" cy="4699000"/>
          </a:xfrm>
        </p:spPr>
        <p:txBody>
          <a:bodyPr>
            <a:normAutofit/>
          </a:bodyPr>
          <a:lstStyle/>
          <a:p>
            <a:r>
              <a:rPr lang="en-US" dirty="0"/>
              <a:t>The college schedule and course availability</a:t>
            </a:r>
          </a:p>
          <a:p>
            <a:r>
              <a:rPr lang="en-US" dirty="0"/>
              <a:t>The acceptance process</a:t>
            </a:r>
          </a:p>
          <a:p>
            <a:r>
              <a:rPr lang="en-US" dirty="0"/>
              <a:t>Troubleshooting any holds on admissions or registration</a:t>
            </a:r>
          </a:p>
          <a:p>
            <a:r>
              <a:rPr lang="en-US" dirty="0"/>
              <a:t>Communication between you, your parents and the college about absences, </a:t>
            </a:r>
            <a:r>
              <a:rPr lang="en-US" dirty="0" err="1"/>
              <a:t>tardies</a:t>
            </a:r>
            <a:r>
              <a:rPr lang="en-US" dirty="0"/>
              <a:t>, textbooks, transportation, a missed test, grades,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If DE courses transfer to other colleges or degree programs</a:t>
            </a:r>
          </a:p>
          <a:p>
            <a:r>
              <a:rPr lang="en-US" dirty="0"/>
              <a:t>Students are responsible for checking the transferability of courses. </a:t>
            </a:r>
          </a:p>
          <a:p>
            <a:pPr marL="0" indent="0" algn="ctr">
              <a:buNone/>
            </a:pPr>
            <a:r>
              <a:rPr lang="en-US" sz="2800" b="1" dirty="0">
                <a:latin typeface="Bookman Old Style" panose="02050604050505020204" pitchFamily="18" charset="0"/>
              </a:rPr>
              <a:t>We are here to advise and support your dual enrollment participation.  You are a college student.  </a:t>
            </a:r>
          </a:p>
        </p:txBody>
      </p:sp>
    </p:spTree>
    <p:extLst>
      <p:ext uri="{BB962C8B-B14F-4D97-AF65-F5344CB8AC3E}">
        <p14:creationId xmlns:p14="http://schemas.microsoft.com/office/powerpoint/2010/main" val="176804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9561">
        <p:fade/>
      </p:transition>
    </mc:Choice>
    <mc:Fallback xmlns="">
      <p:transition spd="med" advTm="169561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2" y="1066800"/>
            <a:ext cx="9598696" cy="130386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Application Process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indent="-342900"/>
            <a:r>
              <a:rPr lang="en-US" sz="2800" dirty="0">
                <a:latin typeface="Bookman Old Style" panose="02050604050505020204" pitchFamily="18" charset="0"/>
              </a:rPr>
              <a:t>Apply for admission online</a:t>
            </a:r>
          </a:p>
          <a:p>
            <a:pPr marL="342900" indent="-342900"/>
            <a:r>
              <a:rPr lang="en-US" sz="2800" dirty="0">
                <a:latin typeface="Bookman Old Style" panose="02050604050505020204" pitchFamily="18" charset="0"/>
              </a:rPr>
              <a:t>Complete the college admissions exam (Check with colleges about test requirements)</a:t>
            </a:r>
          </a:p>
          <a:p>
            <a:pPr marL="0" indent="0">
              <a:buNone/>
            </a:pPr>
            <a:r>
              <a:rPr lang="en-US" sz="2800" dirty="0">
                <a:latin typeface="Bookman Old Style" panose="02050604050505020204" pitchFamily="18" charset="0"/>
              </a:rPr>
              <a:t>	* </a:t>
            </a:r>
            <a:r>
              <a:rPr lang="en-US" sz="2800" i="1" dirty="0">
                <a:latin typeface="Bookman Old Style" panose="02050604050505020204" pitchFamily="18" charset="0"/>
              </a:rPr>
              <a:t>CGTC and Middle Georgia State have waived test requirements. </a:t>
            </a:r>
          </a:p>
          <a:p>
            <a:pPr marL="952393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Bookman Old Style" panose="02050604050505020204" pitchFamily="18" charset="0"/>
              </a:rPr>
              <a:t>SAT</a:t>
            </a:r>
          </a:p>
          <a:p>
            <a:pPr marL="952393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Bookman Old Style" panose="02050604050505020204" pitchFamily="18" charset="0"/>
              </a:rPr>
              <a:t>ACT</a:t>
            </a:r>
          </a:p>
          <a:p>
            <a:pPr marL="952393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Bookman Old Style" panose="02050604050505020204" pitchFamily="18" charset="0"/>
              </a:rPr>
              <a:t>PSAT</a:t>
            </a:r>
          </a:p>
          <a:p>
            <a:pPr marL="952393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Bookman Old Style" panose="02050604050505020204" pitchFamily="18" charset="0"/>
              </a:rPr>
              <a:t>ACCUPLACER</a:t>
            </a:r>
            <a:endParaRPr lang="en-US" sz="2600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en-US" sz="2800" b="1" dirty="0">
                <a:latin typeface="Bookman Old Style" panose="02050604050505020204" pitchFamily="18" charset="0"/>
              </a:rPr>
              <a:t>SAT and ACT test scores must be sent electronically through College Board or ACT.  </a:t>
            </a:r>
          </a:p>
        </p:txBody>
      </p:sp>
    </p:spTree>
    <p:extLst>
      <p:ext uri="{BB962C8B-B14F-4D97-AF65-F5344CB8AC3E}">
        <p14:creationId xmlns:p14="http://schemas.microsoft.com/office/powerpoint/2010/main" val="77580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6248">
        <p:fade/>
      </p:transition>
    </mc:Choice>
    <mc:Fallback xmlns="">
      <p:transition spd="med" advTm="56248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408112" y="1600200"/>
            <a:ext cx="8839200" cy="19304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Receive an acceptance letter from the college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Contact your school counselor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Register for courses at the college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Submit Registration Form to the VHS Counselors’ Office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684212" y="838200"/>
            <a:ext cx="10287000" cy="914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>
                <a:latin typeface="Bookman Old Style" panose="02050604050505020204" pitchFamily="18" charset="0"/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38501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9329">
        <p:fade/>
      </p:transition>
    </mc:Choice>
    <mc:Fallback xmlns="">
      <p:transition spd="med" advTm="49329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017588"/>
            <a:ext cx="5410200" cy="1543050"/>
          </a:xfrm>
          <a:prstGeom prst="rect">
            <a:avLst/>
          </a:prstGeom>
        </p:spPr>
      </p:pic>
      <p:pic>
        <p:nvPicPr>
          <p:cNvPr id="1028" name="Picture 4" descr="Image result for middle georgia state univers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12" y="3810000"/>
            <a:ext cx="5715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Image result for georgia military colle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5012" y="838200"/>
            <a:ext cx="3886200" cy="274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6212" y="2819400"/>
            <a:ext cx="38862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5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993">
        <p:fade/>
      </p:transition>
    </mc:Choice>
    <mc:Fallback xmlns="">
      <p:transition spd="med" advTm="40993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0012" y="762000"/>
            <a:ext cx="9598025" cy="13033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b="1" dirty="0"/>
              <a:t>College Contacts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1520825" y="2046288"/>
            <a:ext cx="10668000" cy="375285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 Georgia Technical College            Megan White                            478-218-3787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Semester Hours             				     mwhite@centralgatech.edu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Georgia Military College                            Holly Arnold                             478-919-2030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Quarter Hours						      harnold@gmc.edu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Middle GA State College                            Ashley Turner                            478-929-6700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Semester Hours                                            ashley.turner@mga.edu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Fort Valley State University                       Jocelyn Neal                                478-825-6520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Semester Hours                                             nealj@fvsu.edu</a:t>
            </a:r>
          </a:p>
        </p:txBody>
      </p:sp>
    </p:spTree>
    <p:extLst>
      <p:ext uri="{BB962C8B-B14F-4D97-AF65-F5344CB8AC3E}">
        <p14:creationId xmlns:p14="http://schemas.microsoft.com/office/powerpoint/2010/main" val="1574988719"/>
      </p:ext>
    </p:extLst>
  </p:cSld>
  <p:clrMapOvr>
    <a:masterClrMapping/>
  </p:clrMapOvr>
  <p:transition spd="slow" advTm="30288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D8DCB1-7833-437E-B32C-8A23F61DD702}"/>
              </a:ext>
            </a:extLst>
          </p:cNvPr>
          <p:cNvSpPr txBox="1"/>
          <p:nvPr/>
        </p:nvSpPr>
        <p:spPr>
          <a:xfrm>
            <a:off x="1751012" y="7776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u="sng" dirty="0"/>
          </a:p>
          <a:p>
            <a:pPr algn="ctr"/>
            <a:r>
              <a:rPr lang="en-US" sz="3200" b="1" u="sng" dirty="0"/>
              <a:t>VHS Counselors</a:t>
            </a:r>
          </a:p>
          <a:p>
            <a:pPr algn="ctr"/>
            <a:endParaRPr lang="en-US" sz="3200" b="1" u="sng" dirty="0"/>
          </a:p>
          <a:p>
            <a:pPr algn="ctr"/>
            <a:r>
              <a:rPr lang="en-US" sz="2000" b="1" u="sng" dirty="0"/>
              <a:t>Lisa Stewart </a:t>
            </a:r>
          </a:p>
          <a:p>
            <a:pPr algn="ctr"/>
            <a:r>
              <a:rPr lang="en-US" sz="2000" b="1" dirty="0"/>
              <a:t>Last Names A-E</a:t>
            </a:r>
          </a:p>
          <a:p>
            <a:pPr algn="ctr"/>
            <a:r>
              <a:rPr lang="en-US" sz="2000" b="1" dirty="0"/>
              <a:t>lisa.stewart@hcbe.net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u="sng" dirty="0"/>
              <a:t>Shirley </a:t>
            </a:r>
            <a:r>
              <a:rPr lang="en-US" sz="2000" b="1" u="sng" dirty="0" err="1"/>
              <a:t>Hamon</a:t>
            </a:r>
            <a:endParaRPr lang="en-US" sz="2000" b="1" u="sng" dirty="0"/>
          </a:p>
          <a:p>
            <a:pPr algn="ctr"/>
            <a:r>
              <a:rPr lang="en-US" sz="2000" b="1" dirty="0"/>
              <a:t>Last Names F-K</a:t>
            </a:r>
          </a:p>
          <a:p>
            <a:pPr algn="ctr"/>
            <a:r>
              <a:rPr lang="en-US" sz="2000" b="1" dirty="0"/>
              <a:t>shirley.harmon@hcbe.net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u="sng" dirty="0"/>
              <a:t>Kadie Griger</a:t>
            </a:r>
          </a:p>
          <a:p>
            <a:pPr algn="ctr"/>
            <a:r>
              <a:rPr lang="en-US" sz="2000" b="1" dirty="0"/>
              <a:t>Last Name L-R</a:t>
            </a:r>
          </a:p>
          <a:p>
            <a:pPr algn="ctr"/>
            <a:r>
              <a:rPr lang="en-US" sz="2000" b="1" dirty="0"/>
              <a:t>kadie.griger@hcbe.net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u="sng" dirty="0"/>
              <a:t>Pamela White</a:t>
            </a:r>
          </a:p>
          <a:p>
            <a:pPr algn="ctr"/>
            <a:r>
              <a:rPr lang="en-US" sz="2000" b="1" dirty="0"/>
              <a:t>Last Name S-Z</a:t>
            </a:r>
          </a:p>
          <a:p>
            <a:pPr algn="ctr"/>
            <a:r>
              <a:rPr lang="en-US" sz="2000" b="1" dirty="0"/>
              <a:t>pamela.white@hcbe.net</a:t>
            </a:r>
          </a:p>
        </p:txBody>
      </p:sp>
    </p:spTree>
    <p:extLst>
      <p:ext uri="{BB962C8B-B14F-4D97-AF65-F5344CB8AC3E}">
        <p14:creationId xmlns:p14="http://schemas.microsoft.com/office/powerpoint/2010/main" val="329925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3819"/>
    </mc:Choice>
    <mc:Fallback xmlns="">
      <p:transition advTm="4381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Types of Dual Enrollment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2612" y="2916937"/>
            <a:ext cx="6854338" cy="3310128"/>
          </a:xfrm>
        </p:spPr>
        <p:txBody>
          <a:bodyPr>
            <a:normAutofit/>
          </a:bodyPr>
          <a:lstStyle/>
          <a:p>
            <a:r>
              <a:rPr lang="en-US" sz="3200" b="1" dirty="0"/>
              <a:t>HCCA Dual Enrollment</a:t>
            </a:r>
          </a:p>
          <a:p>
            <a:r>
              <a:rPr lang="en-US" sz="3200" b="1" dirty="0"/>
              <a:t>On VHS-Campus Dual Enrollment</a:t>
            </a:r>
          </a:p>
          <a:p>
            <a:r>
              <a:rPr lang="en-US" sz="3200" b="1" dirty="0"/>
              <a:t>College Campus Dual Enrollment</a:t>
            </a:r>
          </a:p>
        </p:txBody>
      </p:sp>
    </p:spTree>
    <p:extLst>
      <p:ext uri="{BB962C8B-B14F-4D97-AF65-F5344CB8AC3E}">
        <p14:creationId xmlns:p14="http://schemas.microsoft.com/office/powerpoint/2010/main" val="29957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1411">
        <p:fade/>
      </p:transition>
    </mc:Choice>
    <mc:Fallback xmlns="">
      <p:transition spd="med" advTm="41411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90800" y="720725"/>
            <a:ext cx="9598025" cy="1303338"/>
          </a:xfrm>
        </p:spPr>
        <p:txBody>
          <a:bodyPr>
            <a:normAutofit fontScale="90000"/>
          </a:bodyPr>
          <a:lstStyle/>
          <a:p>
            <a:r>
              <a:rPr lang="en-US" dirty="0"/>
              <a:t>HCCA Dual Enrollment </a:t>
            </a:r>
            <a:br>
              <a:rPr lang="en-US" dirty="0"/>
            </a:br>
            <a:r>
              <a:rPr lang="en-US" dirty="0"/>
              <a:t>(College &amp; Career Academy)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13013" y="1938338"/>
            <a:ext cx="9675812" cy="91916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Houston College &amp; Career Academy is an extension of the programs of high schools in Houston County located at an off-campus center of Central Georgia Technical College.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2" y="2971800"/>
            <a:ext cx="4419600" cy="312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919" y="2743200"/>
            <a:ext cx="4419600" cy="3124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9412" y="2971800"/>
            <a:ext cx="899159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333333"/>
                </a:solidFill>
                <a:latin typeface="Georgia" panose="02040502050405020303" pitchFamily="18" charset="0"/>
              </a:rPr>
              <a:t>Current Central Georgia Technical College Dual Enrollment Technical CTAE offerings at HCCA: </a:t>
            </a:r>
            <a:endParaRPr lang="en-US" sz="1400" dirty="0">
              <a:solidFill>
                <a:srgbClr val="333333"/>
              </a:solidFill>
              <a:latin typeface="Raleway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  <a:latin typeface="Georgia" panose="02040502050405020303" pitchFamily="18" charset="0"/>
              </a:rPr>
              <a:t>Automotive</a:t>
            </a:r>
            <a:endParaRPr lang="en-US" sz="1400" dirty="0">
              <a:solidFill>
                <a:srgbClr val="333333"/>
              </a:solidFill>
              <a:latin typeface="Raleway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  <a:latin typeface="Georgia" panose="02040502050405020303" pitchFamily="18" charset="0"/>
              </a:rPr>
              <a:t>Aircraft Structural Technology</a:t>
            </a:r>
            <a:endParaRPr lang="en-US" sz="1400" dirty="0">
              <a:solidFill>
                <a:srgbClr val="333333"/>
              </a:solidFill>
              <a:latin typeface="Raleway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  <a:latin typeface="Georgia" panose="02040502050405020303" pitchFamily="18" charset="0"/>
              </a:rPr>
              <a:t>Barbering</a:t>
            </a:r>
            <a:endParaRPr lang="en-US" sz="1400" dirty="0">
              <a:solidFill>
                <a:srgbClr val="333333"/>
              </a:solidFill>
              <a:latin typeface="Raleway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  <a:latin typeface="Georgia" panose="02040502050405020303" pitchFamily="18" charset="0"/>
              </a:rPr>
              <a:t>Culinary Arts</a:t>
            </a:r>
            <a:endParaRPr lang="en-US" sz="1400" dirty="0">
              <a:solidFill>
                <a:srgbClr val="333333"/>
              </a:solidFill>
              <a:latin typeface="Raleway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  <a:latin typeface="Georgia" panose="02040502050405020303" pitchFamily="18" charset="0"/>
              </a:rPr>
              <a:t>Computer Systems/Information Technology</a:t>
            </a:r>
            <a:endParaRPr lang="en-US" sz="1400" dirty="0">
              <a:solidFill>
                <a:srgbClr val="333333"/>
              </a:solidFill>
              <a:latin typeface="Raleway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  <a:latin typeface="Georgia" panose="02040502050405020303" pitchFamily="18" charset="0"/>
              </a:rPr>
              <a:t>Cosmetology</a:t>
            </a:r>
            <a:endParaRPr lang="en-US" sz="1400" dirty="0">
              <a:solidFill>
                <a:srgbClr val="333333"/>
              </a:solidFill>
              <a:latin typeface="Raleway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  <a:latin typeface="Georgia" panose="02040502050405020303" pitchFamily="18" charset="0"/>
              </a:rPr>
              <a:t>Engineering and Technology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  <a:latin typeface="Georgia" panose="02040502050405020303" pitchFamily="18" charset="0"/>
              </a:rPr>
              <a:t>EMR (Emergency Medical Responder)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  <a:latin typeface="Georgia" panose="02040502050405020303" pitchFamily="18" charset="0"/>
              </a:rPr>
              <a:t>Fire Science: Firefighting</a:t>
            </a:r>
            <a:endParaRPr lang="en-US" sz="1400" dirty="0">
              <a:solidFill>
                <a:srgbClr val="333333"/>
              </a:solidFill>
              <a:latin typeface="Raleway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  <a:latin typeface="Georgia" panose="02040502050405020303" pitchFamily="18" charset="0"/>
              </a:rPr>
              <a:t>HVAC</a:t>
            </a:r>
            <a:endParaRPr lang="en-US" sz="1400" dirty="0">
              <a:solidFill>
                <a:srgbClr val="333333"/>
              </a:solidFill>
              <a:latin typeface="Raleway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  <a:latin typeface="Georgia" panose="02040502050405020303" pitchFamily="18" charset="0"/>
              </a:rPr>
              <a:t>Industrial Maintenance</a:t>
            </a:r>
            <a:endParaRPr lang="en-US" sz="1400" dirty="0">
              <a:solidFill>
                <a:srgbClr val="333333"/>
              </a:solidFill>
              <a:latin typeface="Raleway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  <a:latin typeface="Georgia" panose="02040502050405020303" pitchFamily="18" charset="0"/>
              </a:rPr>
              <a:t>Law and Justice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  <a:latin typeface="Georgia" panose="02040502050405020303" pitchFamily="18" charset="0"/>
              </a:rPr>
              <a:t>Nurse Aide</a:t>
            </a:r>
            <a:endParaRPr lang="en-US" sz="1400" dirty="0">
              <a:solidFill>
                <a:srgbClr val="333333"/>
              </a:solidFill>
              <a:latin typeface="Raleway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  <a:latin typeface="Georgia" panose="02040502050405020303" pitchFamily="18" charset="0"/>
              </a:rPr>
              <a:t>Welding    </a:t>
            </a:r>
          </a:p>
          <a:p>
            <a:pPr algn="just"/>
            <a:endParaRPr lang="en-US" sz="1400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pPr algn="just"/>
            <a:r>
              <a:rPr lang="en-US" sz="1400" dirty="0">
                <a:solidFill>
                  <a:srgbClr val="333333"/>
                </a:solidFill>
                <a:latin typeface="Georgia" panose="02040502050405020303" pitchFamily="18" charset="0"/>
              </a:rPr>
              <a:t>**Please visit the https://hcca.hcbe.net website for more information</a:t>
            </a:r>
          </a:p>
          <a:p>
            <a:pPr algn="just"/>
            <a:r>
              <a:rPr lang="en-US" sz="1400" dirty="0">
                <a:solidFill>
                  <a:srgbClr val="333333"/>
                </a:solidFill>
                <a:latin typeface="Georgia" panose="02040502050405020303" pitchFamily="18" charset="0"/>
              </a:rPr>
              <a:t>              </a:t>
            </a:r>
            <a:r>
              <a:rPr lang="en-US" dirty="0">
                <a:solidFill>
                  <a:srgbClr val="333333"/>
                </a:solidFill>
                <a:latin typeface="Georgia" panose="02040502050405020303" pitchFamily="18" charset="0"/>
              </a:rPr>
              <a:t>                             </a:t>
            </a:r>
            <a:endParaRPr lang="en-US" b="0" i="0" dirty="0">
              <a:solidFill>
                <a:srgbClr val="333333"/>
              </a:solidFill>
              <a:effectLst/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34252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629">
        <p:fade/>
      </p:transition>
    </mc:Choice>
    <mc:Fallback xmlns="">
      <p:transition spd="med" advTm="50629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HCCA Dual Enrollment</a:t>
            </a:r>
            <a:br>
              <a:rPr lang="en-US" dirty="0"/>
            </a:br>
            <a:r>
              <a:rPr lang="en-US" dirty="0"/>
              <a:t>(Career Academy)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2" y="2438400"/>
            <a:ext cx="894421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HCCA Admission Requirements </a:t>
            </a:r>
          </a:p>
          <a:p>
            <a:pPr marL="0" indent="0">
              <a:buNone/>
            </a:pPr>
            <a:r>
              <a:rPr lang="en-US" dirty="0"/>
              <a:t>The student must:</a:t>
            </a:r>
          </a:p>
          <a:p>
            <a:r>
              <a:rPr lang="en-US" dirty="0"/>
              <a:t>A student must be a 10th, 11th or 12th grade student to enroll in an approved DE course.</a:t>
            </a:r>
          </a:p>
          <a:p>
            <a:r>
              <a:rPr lang="en-US" dirty="0"/>
              <a:t>A 2.3 GPA or higher is </a:t>
            </a:r>
            <a:r>
              <a:rPr lang="en-US" b="1" i="1" dirty="0"/>
              <a:t>required</a:t>
            </a:r>
            <a:r>
              <a:rPr lang="en-US" dirty="0"/>
              <a:t> for dual enrollment courses.</a:t>
            </a:r>
          </a:p>
          <a:p>
            <a:r>
              <a:rPr lang="en-US" dirty="0"/>
              <a:t>A 2.3 GPA or higher is </a:t>
            </a:r>
            <a:r>
              <a:rPr lang="en-US" b="1" i="1" dirty="0"/>
              <a:t>preferred</a:t>
            </a:r>
            <a:r>
              <a:rPr lang="en-US" dirty="0"/>
              <a:t> for non-dual enrollment courses.</a:t>
            </a:r>
          </a:p>
          <a:p>
            <a:r>
              <a:rPr lang="en-US" dirty="0"/>
              <a:t>Commit to a pathway offered at the Career Academy.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67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4476">
        <p:fade/>
      </p:transition>
    </mc:Choice>
    <mc:Fallback xmlns="">
      <p:transition spd="med" advTm="74476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942" y="452718"/>
            <a:ext cx="9944269" cy="1400530"/>
          </a:xfrm>
        </p:spPr>
        <p:txBody>
          <a:bodyPr>
            <a:normAutofit fontScale="90000"/>
          </a:bodyPr>
          <a:lstStyle/>
          <a:p>
            <a:r>
              <a:rPr lang="en-US" dirty="0"/>
              <a:t>On Campus Dual Enrollment</a:t>
            </a:r>
            <a:br>
              <a:rPr lang="en-US" dirty="0"/>
            </a:br>
            <a:r>
              <a:rPr lang="en-US" sz="3600" dirty="0"/>
              <a:t>(College Courses Taken at Veterans High School)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Juniors and Seniors who meet the admission requirements for Central Georgia Technical College may enroll in the following dual enrollment courses or Advanced Placement.</a:t>
            </a:r>
          </a:p>
          <a:p>
            <a:r>
              <a:rPr lang="en-US" dirty="0"/>
              <a:t>DE US History</a:t>
            </a:r>
          </a:p>
          <a:p>
            <a:r>
              <a:rPr lang="en-US" dirty="0"/>
              <a:t>DE Economics</a:t>
            </a:r>
          </a:p>
          <a:p>
            <a:r>
              <a:rPr lang="en-US" dirty="0"/>
              <a:t>DE Sociology</a:t>
            </a:r>
          </a:p>
          <a:p>
            <a:r>
              <a:rPr lang="en-US" dirty="0"/>
              <a:t>DE English</a:t>
            </a:r>
          </a:p>
          <a:p>
            <a:r>
              <a:rPr lang="en-US" dirty="0"/>
              <a:t>DE College Algebra</a:t>
            </a:r>
          </a:p>
          <a:p>
            <a:pPr marL="0" indent="0" algn="ctr">
              <a:buNone/>
            </a:pPr>
            <a:r>
              <a:rPr lang="en-US" b="1" i="1" dirty="0"/>
              <a:t>Each course is taught on the High School campus. </a:t>
            </a:r>
          </a:p>
          <a:p>
            <a:pPr marL="0" indent="0" algn="ctr">
              <a:buNone/>
            </a:pPr>
            <a:r>
              <a:rPr lang="en-US" b="1" i="1" dirty="0"/>
              <a:t>Students do not leave campus.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80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8919">
        <p:fade/>
      </p:transition>
    </mc:Choice>
    <mc:Fallback xmlns="">
      <p:transition spd="med" advTm="88919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/>
          <p:cNvSpPr>
            <a:spLocks noGrp="1"/>
          </p:cNvSpPr>
          <p:nvPr>
            <p:ph type="title"/>
          </p:nvPr>
        </p:nvSpPr>
        <p:spPr>
          <a:xfrm>
            <a:off x="1380386" y="991902"/>
            <a:ext cx="9598696" cy="1303867"/>
          </a:xfrm>
        </p:spPr>
        <p:txBody>
          <a:bodyPr>
            <a:normAutofit fontScale="90000"/>
          </a:bodyPr>
          <a:lstStyle/>
          <a:p>
            <a:r>
              <a:rPr lang="en-US" altLang="en-US" b="1" dirty="0"/>
              <a:t> College Campus Dual Enrollment</a:t>
            </a:r>
            <a:br>
              <a:rPr lang="en-US" altLang="en-US" b="1" dirty="0"/>
            </a:br>
            <a:r>
              <a:rPr lang="en-US" altLang="en-US" b="1" dirty="0"/>
              <a:t> </a:t>
            </a:r>
            <a:r>
              <a:rPr lang="en-US" altLang="en-US" dirty="0"/>
              <a:t>(On Campus Courses)</a:t>
            </a:r>
          </a:p>
        </p:txBody>
      </p:sp>
      <p:sp>
        <p:nvSpPr>
          <p:cNvPr id="26628" name="Content Placeholder 6"/>
          <p:cNvSpPr>
            <a:spLocks noGrp="1"/>
          </p:cNvSpPr>
          <p:nvPr>
            <p:ph sz="half" idx="2"/>
          </p:nvPr>
        </p:nvSpPr>
        <p:spPr>
          <a:xfrm>
            <a:off x="1598612" y="2406431"/>
            <a:ext cx="8991600" cy="3310128"/>
          </a:xfrm>
        </p:spPr>
        <p:txBody>
          <a:bodyPr>
            <a:noAutofit/>
          </a:bodyPr>
          <a:lstStyle/>
          <a:p>
            <a:r>
              <a:rPr lang="en-US" altLang="en-US" sz="1600" dirty="0"/>
              <a:t>Dual Enrollment (DE)</a:t>
            </a:r>
          </a:p>
          <a:p>
            <a:pPr lvl="1"/>
            <a:r>
              <a:rPr lang="en-US" altLang="en-US" sz="1600" dirty="0"/>
              <a:t>Taught on college campuses or online according to college schedule</a:t>
            </a:r>
          </a:p>
          <a:p>
            <a:pPr lvl="1"/>
            <a:r>
              <a:rPr lang="en-US" altLang="en-US" sz="1600" dirty="0"/>
              <a:t>Students are released from high school 2 periods for each college class and required to make a yearlong commitment to attending classes for those release periods (minimum 2 college classes – 1 per semester)</a:t>
            </a:r>
          </a:p>
          <a:p>
            <a:pPr lvl="1"/>
            <a:r>
              <a:rPr lang="en-US" altLang="en-US" sz="1600" dirty="0"/>
              <a:t>Students are responsible for admissions, transportation and all communication with faculty during enrollment</a:t>
            </a:r>
          </a:p>
          <a:p>
            <a:pPr lvl="1"/>
            <a:r>
              <a:rPr lang="en-US" altLang="en-US" sz="1600" dirty="0"/>
              <a:t>Course grades do not exceed 100</a:t>
            </a:r>
          </a:p>
          <a:p>
            <a:pPr lvl="1"/>
            <a:r>
              <a:rPr lang="en-US" altLang="en-US" sz="1600" dirty="0"/>
              <a:t>Withdrawing from a college course could result in a Z code on the transcript</a:t>
            </a:r>
          </a:p>
          <a:p>
            <a:pPr lvl="1"/>
            <a:r>
              <a:rPr lang="en-US" altLang="en-US" sz="1600" dirty="0"/>
              <a:t>College credit is awarded upon successful completion of the course</a:t>
            </a:r>
          </a:p>
          <a:p>
            <a:pPr lvl="1"/>
            <a:r>
              <a:rPr lang="en-US" altLang="en-US" sz="1600" dirty="0"/>
              <a:t>Registration completed outside of Evening Advisement </a:t>
            </a:r>
          </a:p>
          <a:p>
            <a:pPr lvl="1"/>
            <a:r>
              <a:rPr lang="en-US" altLang="en-US" dirty="0"/>
              <a:t>Follow the County Checklist before signing up to meet with VHS Counselor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66519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6458">
        <p:fade/>
      </p:transition>
    </mc:Choice>
    <mc:Fallback xmlns="">
      <p:transition spd="med" advTm="146458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2" y="1327174"/>
            <a:ext cx="9598696" cy="1303867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To Be Eligible: </a:t>
            </a:r>
            <a:endParaRPr lang="en-US" sz="44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370012" y="2209800"/>
            <a:ext cx="9598696" cy="3505200"/>
          </a:xfrm>
        </p:spPr>
        <p:txBody>
          <a:bodyPr numCol="2">
            <a:normAutofit fontScale="250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7200" dirty="0"/>
              <a:t>Any student attending a public or private high school in Georgia or an eligible home study program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7200" dirty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7200" dirty="0"/>
              <a:t>Must be approved and classified as eligible by the high school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7200" dirty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7200" dirty="0"/>
              <a:t>Students must sign an DE Checklist form with their high school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7200" dirty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7200" dirty="0"/>
              <a:t>Meet admissions requirements at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/>
              <a:t>	postsecondary institution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7200" dirty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7200" dirty="0"/>
              <a:t>Must meet Satisfactory Academic Progress as required by the college or university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7200" dirty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7200" dirty="0"/>
              <a:t>Must not have already received a high school diploma</a:t>
            </a:r>
          </a:p>
          <a:p>
            <a:pPr algn="ctr"/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092490"/>
      </p:ext>
    </p:extLst>
  </p:cSld>
  <p:clrMapOvr>
    <a:masterClrMapping/>
  </p:clrMapOvr>
  <p:transition spd="slow" advTm="53717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88" y="1180493"/>
            <a:ext cx="9598696" cy="1303867"/>
          </a:xfrm>
        </p:spPr>
        <p:txBody>
          <a:bodyPr/>
          <a:lstStyle/>
          <a:p>
            <a:r>
              <a:rPr lang="en-US" b="1" dirty="0"/>
              <a:t>Things to Consider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5065" y="2287954"/>
            <a:ext cx="10311103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Dual Enrollment is a yearlong commitment. Students attending college classes during specific periods of the school day 1</a:t>
            </a:r>
            <a:r>
              <a:rPr lang="en-US" sz="28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semester will be expected to take classes during those periods 2</a:t>
            </a:r>
            <a:r>
              <a:rPr lang="en-US" sz="28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nd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semester</a:t>
            </a:r>
          </a:p>
          <a:p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161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2788">
        <p:fade/>
      </p:transition>
    </mc:Choice>
    <mc:Fallback xmlns="">
      <p:transition spd="med" advTm="22788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1390</Words>
  <Application>Microsoft Office PowerPoint</Application>
  <PresentationFormat>Custom</PresentationFormat>
  <Paragraphs>178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Arial Black</vt:lpstr>
      <vt:lpstr>Bookman Old Style</vt:lpstr>
      <vt:lpstr>Century Gothic</vt:lpstr>
      <vt:lpstr>Georgia</vt:lpstr>
      <vt:lpstr>Raleway</vt:lpstr>
      <vt:lpstr>Times New Roman</vt:lpstr>
      <vt:lpstr>Wingdings 3</vt:lpstr>
      <vt:lpstr>Ion</vt:lpstr>
      <vt:lpstr>  Dual Enrollment  </vt:lpstr>
      <vt:lpstr>         Dual Enrollment               Georgia’s dual enrollment program allows high school students to earn college credits while working on their high school diploma.  </vt:lpstr>
      <vt:lpstr>Different Types of Dual Enrollment</vt:lpstr>
      <vt:lpstr>HCCA Dual Enrollment  (College &amp; Career Academy)</vt:lpstr>
      <vt:lpstr>HCCA Dual Enrollment (Career Academy) </vt:lpstr>
      <vt:lpstr>On Campus Dual Enrollment (College Courses Taken at Veterans High School)</vt:lpstr>
      <vt:lpstr> College Campus Dual Enrollment  (On Campus Courses)</vt:lpstr>
      <vt:lpstr>To Be Eligible: </vt:lpstr>
      <vt:lpstr>Things to Consider</vt:lpstr>
      <vt:lpstr>Things to Consider</vt:lpstr>
      <vt:lpstr>PowerPoint Presentation</vt:lpstr>
      <vt:lpstr>Things to Consider </vt:lpstr>
      <vt:lpstr>Things to Consider </vt:lpstr>
      <vt:lpstr>Funding Cap Eligibility</vt:lpstr>
      <vt:lpstr>Grade Level Eligibility</vt:lpstr>
      <vt:lpstr>Grade Level Eligibility (continued)</vt:lpstr>
      <vt:lpstr>PowerPoint Presentation</vt:lpstr>
      <vt:lpstr>PowerPoint Presentation</vt:lpstr>
      <vt:lpstr>Dual credit enrollment hours taken at a postsecondary institution and paid for by Dual Enrollment funding are not counted as HOPE attempted-hours, nor are the hours included in the combined HOPE paid-hours limit.  Please check periodically for updates to the Dual Enrollment Directory:  https://apps.gsfc.org/securenextgen/dsp_accel_course_listings.cfm </vt:lpstr>
      <vt:lpstr>Satisfactory Academic Progress</vt:lpstr>
      <vt:lpstr> Counselors Do Not Control</vt:lpstr>
      <vt:lpstr>Application Process </vt:lpstr>
      <vt:lpstr>* Receive an acceptance letter from the college  * Contact your school counselor  * Register for courses at the college   * Submit Registration Form to the VHS Counselors’ Office </vt:lpstr>
      <vt:lpstr>PowerPoint Presentation</vt:lpstr>
      <vt:lpstr>College Contacts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 Enrollment</dc:title>
  <dc:creator/>
  <cp:keywords/>
  <cp:lastModifiedBy/>
  <cp:revision>2</cp:revision>
  <dcterms:created xsi:type="dcterms:W3CDTF">2016-01-26T13:08:53Z</dcterms:created>
  <dcterms:modified xsi:type="dcterms:W3CDTF">2026-02-09T16:22:08Z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