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6858000" cx="12192000"/>
  <p:notesSz cx="6858000" cy="9144000"/>
  <p:embeddedFontLst>
    <p:embeddedFont>
      <p:font typeface="Caveat"/>
      <p:regular r:id="rId22"/>
      <p:bold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4" roundtripDataSignature="AMtx7mhonewqd+rGUaev9nmV34Gp1nG2C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font" Target="fonts/Caveat-regular.fntdata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24" Type="http://customschemas.google.com/relationships/presentationmetadata" Target="metadata"/><Relationship Id="rId12" Type="http://schemas.openxmlformats.org/officeDocument/2006/relationships/slide" Target="slides/slide8.xml"/><Relationship Id="rId23" Type="http://schemas.openxmlformats.org/officeDocument/2006/relationships/font" Target="fonts/Caveat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da3fd32531_0_11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da3fd32531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da3fd32531_0_7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da3fd32531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da3fd32531_0_10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da3fd32531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da3fd32531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gda3fd32531_0_9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da3fd32531_0_8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da3fd32531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da3fd32531_0_12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da3fd32531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da3fd32531_0_13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da3fd32531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da3fd32531_0_6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da3fd32531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da3fd32531_0_4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/>
        </p:txBody>
      </p:sp>
      <p:sp>
        <p:nvSpPr>
          <p:cNvPr id="11" name="Google Shape;11;gda3fd32531_0_4"/>
          <p:cNvSpPr txBox="1"/>
          <p:nvPr>
            <p:ph idx="1" type="subTitle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12" name="Google Shape;12;gda3fd32531_0_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da3fd32531_0_39"/>
          <p:cNvSpPr txBox="1"/>
          <p:nvPr>
            <p:ph hasCustomPrompt="1" type="title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gda3fd32531_0_39"/>
          <p:cNvSpPr txBox="1"/>
          <p:nvPr>
            <p:ph idx="1" type="body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47" name="Google Shape;47;gda3fd32531_0_3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da3fd32531_0_4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da3fd32531_0_4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52" name="Google Shape;52;gda3fd32531_0_4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Char char="○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Char char="■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Char char="○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Char char="■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Char char="○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53" name="Google Shape;53;gda3fd32531_0_4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gda3fd32531_0_4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gda3fd32531_0_4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da3fd32531_0_8"/>
          <p:cNvSpPr txBox="1"/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gda3fd32531_0_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gda3fd32531_0_11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18" name="Google Shape;18;gda3fd32531_0_11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19" name="Google Shape;19;gda3fd32531_0_1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da3fd32531_0_15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2" name="Google Shape;22;gda3fd32531_0_15"/>
          <p:cNvSpPr txBox="1"/>
          <p:nvPr>
            <p:ph idx="1" type="body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3" name="Google Shape;23;gda3fd32531_0_15"/>
          <p:cNvSpPr txBox="1"/>
          <p:nvPr>
            <p:ph idx="2" type="body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4" name="Google Shape;24;gda3fd32531_0_1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da3fd32531_0_20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7" name="Google Shape;27;gda3fd32531_0_2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da3fd32531_0_23"/>
          <p:cNvSpPr txBox="1"/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30" name="Google Shape;30;gda3fd32531_0_23"/>
          <p:cNvSpPr txBox="1"/>
          <p:nvPr>
            <p:ph idx="1" type="body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1" name="Google Shape;31;gda3fd32531_0_2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da3fd32531_0_27"/>
          <p:cNvSpPr txBox="1"/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34" name="Google Shape;34;gda3fd32531_0_2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da3fd32531_0_30"/>
          <p:cNvSpPr/>
          <p:nvPr/>
        </p:nvSpPr>
        <p:spPr>
          <a:xfrm>
            <a:off x="6096000" y="33"/>
            <a:ext cx="6096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gda3fd32531_0_30"/>
          <p:cNvSpPr txBox="1"/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38" name="Google Shape;38;gda3fd32531_0_30"/>
          <p:cNvSpPr txBox="1"/>
          <p:nvPr>
            <p:ph idx="1" type="subTitle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39" name="Google Shape;39;gda3fd32531_0_30"/>
          <p:cNvSpPr txBox="1"/>
          <p:nvPr>
            <p:ph idx="2" type="body"/>
          </p:nvPr>
        </p:nvSpPr>
        <p:spPr>
          <a:xfrm>
            <a:off x="6586000" y="965600"/>
            <a:ext cx="5115900" cy="49269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  <a:defRPr>
                <a:solidFill>
                  <a:schemeClr val="dk1"/>
                </a:solidFill>
              </a:defRPr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■"/>
              <a:defRPr>
                <a:solidFill>
                  <a:schemeClr val="dk1"/>
                </a:solidFill>
              </a:defRPr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  <a:defRPr>
                <a:solidFill>
                  <a:schemeClr val="dk1"/>
                </a:solidFill>
              </a:defRPr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  <a:defRPr>
                <a:solidFill>
                  <a:schemeClr val="dk1"/>
                </a:solidFill>
              </a:defRPr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■"/>
              <a:defRPr>
                <a:solidFill>
                  <a:schemeClr val="dk1"/>
                </a:solidFill>
              </a:defRPr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  <a:defRPr>
                <a:solidFill>
                  <a:schemeClr val="dk1"/>
                </a:solidFill>
              </a:defRPr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  <a:defRPr>
                <a:solidFill>
                  <a:schemeClr val="dk1"/>
                </a:solidFill>
              </a:defRPr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gda3fd32531_0_3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da3fd32531_0_36"/>
          <p:cNvSpPr txBox="1"/>
          <p:nvPr>
            <p:ph idx="1" type="body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/>
        </p:txBody>
      </p:sp>
      <p:sp>
        <p:nvSpPr>
          <p:cNvPr id="43" name="Google Shape;43;gda3fd32531_0_36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da3fd32531_0_0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gda3fd32531_0_0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Char char="●"/>
              <a:defRPr sz="2400">
                <a:solidFill>
                  <a:schemeClr val="lt2"/>
                </a:solidFill>
              </a:defRPr>
            </a:lvl1pPr>
            <a:lvl2pPr indent="-3492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900"/>
              <a:buChar char="○"/>
              <a:defRPr sz="1900">
                <a:solidFill>
                  <a:schemeClr val="lt2"/>
                </a:solidFill>
              </a:defRPr>
            </a:lvl2pPr>
            <a:lvl3pPr indent="-3492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900"/>
              <a:buChar char="■"/>
              <a:defRPr sz="1900">
                <a:solidFill>
                  <a:schemeClr val="lt2"/>
                </a:solidFill>
              </a:defRPr>
            </a:lvl3pPr>
            <a:lvl4pPr indent="-3492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900"/>
              <a:buChar char="●"/>
              <a:defRPr sz="1900">
                <a:solidFill>
                  <a:schemeClr val="lt2"/>
                </a:solidFill>
              </a:defRPr>
            </a:lvl4pPr>
            <a:lvl5pPr indent="-3492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900"/>
              <a:buChar char="○"/>
              <a:defRPr sz="1900">
                <a:solidFill>
                  <a:schemeClr val="lt2"/>
                </a:solidFill>
              </a:defRPr>
            </a:lvl5pPr>
            <a:lvl6pPr indent="-3492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900"/>
              <a:buChar char="■"/>
              <a:defRPr sz="1900">
                <a:solidFill>
                  <a:schemeClr val="lt2"/>
                </a:solidFill>
              </a:defRPr>
            </a:lvl6pPr>
            <a:lvl7pPr indent="-3492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900"/>
              <a:buChar char="●"/>
              <a:defRPr sz="1900">
                <a:solidFill>
                  <a:schemeClr val="lt2"/>
                </a:solidFill>
              </a:defRPr>
            </a:lvl7pPr>
            <a:lvl8pPr indent="-3492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900"/>
              <a:buChar char="○"/>
              <a:defRPr sz="1900">
                <a:solidFill>
                  <a:schemeClr val="lt2"/>
                </a:solidFill>
              </a:defRPr>
            </a:lvl8pPr>
            <a:lvl9pPr indent="-3492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900"/>
              <a:buChar char="■"/>
              <a:defRPr sz="19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gda3fd32531_0_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r">
              <a:buNone/>
              <a:defRPr sz="1300">
                <a:solidFill>
                  <a:schemeClr val="lt2"/>
                </a:solidFill>
              </a:defRPr>
            </a:lvl1pPr>
            <a:lvl2pPr lvl="1" algn="r">
              <a:buNone/>
              <a:defRPr sz="1300">
                <a:solidFill>
                  <a:schemeClr val="lt2"/>
                </a:solidFill>
              </a:defRPr>
            </a:lvl2pPr>
            <a:lvl3pPr lvl="2" algn="r">
              <a:buNone/>
              <a:defRPr sz="1300">
                <a:solidFill>
                  <a:schemeClr val="lt2"/>
                </a:solidFill>
              </a:defRPr>
            </a:lvl3pPr>
            <a:lvl4pPr lvl="3" algn="r">
              <a:buNone/>
              <a:defRPr sz="1300">
                <a:solidFill>
                  <a:schemeClr val="lt2"/>
                </a:solidFill>
              </a:defRPr>
            </a:lvl4pPr>
            <a:lvl5pPr lvl="4" algn="r">
              <a:buNone/>
              <a:defRPr sz="1300">
                <a:solidFill>
                  <a:schemeClr val="lt2"/>
                </a:solidFill>
              </a:defRPr>
            </a:lvl5pPr>
            <a:lvl6pPr lvl="5" algn="r">
              <a:buNone/>
              <a:defRPr sz="1300">
                <a:solidFill>
                  <a:schemeClr val="lt2"/>
                </a:solidFill>
              </a:defRPr>
            </a:lvl6pPr>
            <a:lvl7pPr lvl="6" algn="r">
              <a:buNone/>
              <a:defRPr sz="1300">
                <a:solidFill>
                  <a:schemeClr val="lt2"/>
                </a:solidFill>
              </a:defRPr>
            </a:lvl7pPr>
            <a:lvl8pPr lvl="7" algn="r">
              <a:buNone/>
              <a:defRPr sz="1300">
                <a:solidFill>
                  <a:schemeClr val="lt2"/>
                </a:solidFill>
              </a:defRPr>
            </a:lvl8pPr>
            <a:lvl9pPr lvl="8" algn="r">
              <a:buNone/>
              <a:defRPr sz="13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"/>
          <p:cNvSpPr txBox="1"/>
          <p:nvPr>
            <p:ph type="ctrTitle"/>
          </p:nvPr>
        </p:nvSpPr>
        <p:spPr>
          <a:xfrm>
            <a:off x="415650" y="2049100"/>
            <a:ext cx="11360700" cy="1515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6000"/>
              <a:buFont typeface="Calibri"/>
              <a:buNone/>
            </a:pPr>
            <a:r>
              <a:rPr b="1" lang="en-US" sz="9000">
                <a:solidFill>
                  <a:srgbClr val="FF0000"/>
                </a:solidFill>
                <a:latin typeface="Caveat"/>
                <a:ea typeface="Caveat"/>
                <a:cs typeface="Caveat"/>
                <a:sym typeface="Caveat"/>
              </a:rPr>
              <a:t>Parent Presentation</a:t>
            </a:r>
            <a:endParaRPr b="1" sz="9000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61" name="Google Shape;61;p1"/>
          <p:cNvSpPr txBox="1"/>
          <p:nvPr>
            <p:ph idx="1" type="subTitle"/>
          </p:nvPr>
        </p:nvSpPr>
        <p:spPr>
          <a:xfrm>
            <a:off x="415650" y="3216958"/>
            <a:ext cx="113607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6600"/>
              <a:buNone/>
            </a:pPr>
            <a:r>
              <a:rPr lang="en-US" sz="85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Ingram Athletics</a:t>
            </a:r>
            <a:endParaRPr sz="56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pic>
        <p:nvPicPr>
          <p:cNvPr id="62" name="Google Shape;62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4884850" cy="270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91450" y="4273850"/>
            <a:ext cx="4884850" cy="233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60"/>
              <a:buFont typeface="Calibri"/>
              <a:buNone/>
            </a:pPr>
            <a:r>
              <a:rPr b="1" lang="en-US" sz="7040">
                <a:latin typeface="Caveat"/>
                <a:ea typeface="Caveat"/>
                <a:cs typeface="Caveat"/>
                <a:sym typeface="Caveat"/>
              </a:rPr>
              <a:t>Commitment from Athletes</a:t>
            </a:r>
            <a:endParaRPr b="1" sz="7040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18" name="Google Shape;118;p7"/>
          <p:cNvSpPr txBox="1"/>
          <p:nvPr>
            <p:ph idx="1" type="body"/>
          </p:nvPr>
        </p:nvSpPr>
        <p:spPr>
          <a:xfrm>
            <a:off x="415600" y="1356875"/>
            <a:ext cx="5599500" cy="522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576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700"/>
              <a:buFont typeface="Calibri"/>
              <a:buChar char="●"/>
            </a:pPr>
            <a:r>
              <a:rPr lang="en-US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Make sure that </a:t>
            </a:r>
            <a:r>
              <a:rPr lang="en-US" sz="2800">
                <a:solidFill>
                  <a:srgbClr val="EA9999"/>
                </a:solidFill>
                <a:latin typeface="Calibri"/>
                <a:ea typeface="Calibri"/>
                <a:cs typeface="Calibri"/>
                <a:sym typeface="Calibri"/>
              </a:rPr>
              <a:t>academic</a:t>
            </a:r>
            <a:r>
              <a:rPr lang="en-US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endeavors are priority.</a:t>
            </a:r>
            <a:endParaRPr sz="2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576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3700"/>
              <a:buFont typeface="Calibri"/>
              <a:buChar char="●"/>
            </a:pPr>
            <a:r>
              <a:rPr lang="en-US" sz="2800">
                <a:solidFill>
                  <a:srgbClr val="EA9999"/>
                </a:solidFill>
                <a:latin typeface="Calibri"/>
                <a:ea typeface="Calibri"/>
                <a:cs typeface="Calibri"/>
                <a:sym typeface="Calibri"/>
              </a:rPr>
              <a:t>Respect</a:t>
            </a:r>
            <a:r>
              <a:rPr lang="en-US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the discipline management plan of the teachers and coaches.</a:t>
            </a:r>
            <a:endParaRPr sz="2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576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3700"/>
              <a:buFont typeface="Calibri"/>
              <a:buChar char="●"/>
            </a:pPr>
            <a:r>
              <a:rPr lang="en-US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Attend every scheduled practice or meeting, unless there is an illness or have been excused by the head coach in advance.  </a:t>
            </a:r>
            <a:r>
              <a:rPr b="1" lang="en-US" sz="2800">
                <a:solidFill>
                  <a:srgbClr val="EA9999"/>
                </a:solidFill>
                <a:latin typeface="Calibri"/>
                <a:ea typeface="Calibri"/>
                <a:cs typeface="Calibri"/>
                <a:sym typeface="Calibri"/>
              </a:rPr>
              <a:t>BE ON TIME!!!</a:t>
            </a:r>
            <a:endParaRPr b="1" sz="2800">
              <a:solidFill>
                <a:srgbClr val="EA99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576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3700"/>
              <a:buFont typeface="Calibri"/>
              <a:buChar char="●"/>
            </a:pPr>
            <a:r>
              <a:rPr lang="en-US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Be </a:t>
            </a:r>
            <a:r>
              <a:rPr lang="en-US" sz="2800">
                <a:solidFill>
                  <a:srgbClr val="EA9999"/>
                </a:solidFill>
                <a:latin typeface="Calibri"/>
                <a:ea typeface="Calibri"/>
                <a:cs typeface="Calibri"/>
                <a:sym typeface="Calibri"/>
              </a:rPr>
              <a:t>prepared</a:t>
            </a:r>
            <a:r>
              <a:rPr lang="en-US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for each practice or meeting with the necessary equipment and/or materials.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7"/>
          <p:cNvSpPr txBox="1"/>
          <p:nvPr>
            <p:ph idx="2" type="body"/>
          </p:nvPr>
        </p:nvSpPr>
        <p:spPr>
          <a:xfrm>
            <a:off x="6130775" y="1314575"/>
            <a:ext cx="5864100" cy="4819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-36576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3700"/>
              <a:buFont typeface="Calibri"/>
              <a:buChar char="●"/>
            </a:pPr>
            <a:r>
              <a:rPr lang="en-US" sz="2800">
                <a:solidFill>
                  <a:srgbClr val="EA9999"/>
                </a:solidFill>
                <a:latin typeface="Calibri"/>
                <a:ea typeface="Calibri"/>
                <a:cs typeface="Calibri"/>
                <a:sym typeface="Calibri"/>
              </a:rPr>
              <a:t>Express</a:t>
            </a:r>
            <a:r>
              <a:rPr lang="en-US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opinions and ideas in a respectful manner.</a:t>
            </a:r>
            <a:endParaRPr sz="2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576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3700"/>
              <a:buFont typeface="Calibri"/>
              <a:buChar char="●"/>
            </a:pPr>
            <a:r>
              <a:rPr lang="en-US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Follow </a:t>
            </a:r>
            <a:r>
              <a:rPr lang="en-US" sz="2800">
                <a:solidFill>
                  <a:srgbClr val="EA9999"/>
                </a:solidFill>
                <a:latin typeface="Calibri"/>
                <a:ea typeface="Calibri"/>
                <a:cs typeface="Calibri"/>
                <a:sym typeface="Calibri"/>
              </a:rPr>
              <a:t>dress codes</a:t>
            </a:r>
            <a:r>
              <a:rPr lang="en-US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from the school, and practice good grooming as outlined by the head coach.</a:t>
            </a:r>
            <a:endParaRPr sz="2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576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3700"/>
              <a:buFont typeface="Calibri"/>
              <a:buChar char="●"/>
            </a:pPr>
            <a:r>
              <a:rPr lang="en-US" sz="2800">
                <a:solidFill>
                  <a:srgbClr val="EA9999"/>
                </a:solidFill>
                <a:latin typeface="Calibri"/>
                <a:ea typeface="Calibri"/>
                <a:cs typeface="Calibri"/>
                <a:sym typeface="Calibri"/>
              </a:rPr>
              <a:t>Refrain</a:t>
            </a:r>
            <a:r>
              <a:rPr lang="en-US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from making derogatory remarks about other individuals or teams.</a:t>
            </a:r>
            <a:endParaRPr sz="2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576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3700"/>
              <a:buFont typeface="Calibri"/>
              <a:buChar char="●"/>
            </a:pPr>
            <a:r>
              <a:rPr lang="en-US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Have a </a:t>
            </a:r>
            <a:r>
              <a:rPr lang="en-US" sz="2800">
                <a:solidFill>
                  <a:srgbClr val="EA9999"/>
                </a:solidFill>
                <a:latin typeface="Calibri"/>
                <a:ea typeface="Calibri"/>
                <a:cs typeface="Calibri"/>
                <a:sym typeface="Calibri"/>
              </a:rPr>
              <a:t>positive attitude</a:t>
            </a:r>
            <a:r>
              <a:rPr lang="en-US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…be proud of who you are and what you represent.</a:t>
            </a:r>
            <a:endParaRPr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8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62857"/>
              <a:buFont typeface="Calibri"/>
              <a:buNone/>
            </a:pPr>
            <a:r>
              <a:rPr b="1" lang="en-US" sz="7000">
                <a:latin typeface="Caveat"/>
                <a:ea typeface="Caveat"/>
                <a:cs typeface="Caveat"/>
                <a:sym typeface="Caveat"/>
              </a:rPr>
              <a:t>Commitment from Parents</a:t>
            </a:r>
            <a:endParaRPr b="1" sz="7000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25" name="Google Shape;125;p8"/>
          <p:cNvSpPr txBox="1"/>
          <p:nvPr>
            <p:ph idx="1" type="body"/>
          </p:nvPr>
        </p:nvSpPr>
        <p:spPr>
          <a:xfrm>
            <a:off x="415600" y="1536625"/>
            <a:ext cx="6027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845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900"/>
              <a:buFont typeface="Calibri"/>
              <a:buChar char="●"/>
            </a:pPr>
            <a:r>
              <a:rPr lang="en-US" sz="3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Take a </a:t>
            </a:r>
            <a:r>
              <a:rPr b="1" lang="en-US" sz="3000">
                <a:solidFill>
                  <a:srgbClr val="EA9999"/>
                </a:solidFill>
                <a:latin typeface="Calibri"/>
                <a:ea typeface="Calibri"/>
                <a:cs typeface="Calibri"/>
                <a:sym typeface="Calibri"/>
              </a:rPr>
              <a:t>positive </a:t>
            </a:r>
            <a:r>
              <a:rPr lang="en-US" sz="3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role in the student athlete’s life.</a:t>
            </a:r>
            <a:endParaRPr sz="3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3900"/>
              <a:buFont typeface="Calibri"/>
              <a:buChar char="●"/>
            </a:pPr>
            <a:r>
              <a:rPr lang="en-US" sz="3000">
                <a:solidFill>
                  <a:srgbClr val="EA9999"/>
                </a:solidFill>
                <a:latin typeface="Calibri"/>
                <a:ea typeface="Calibri"/>
                <a:cs typeface="Calibri"/>
                <a:sym typeface="Calibri"/>
              </a:rPr>
              <a:t>Help</a:t>
            </a:r>
            <a:r>
              <a:rPr lang="en-US" sz="3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to monitor assignments and grades.</a:t>
            </a:r>
            <a:endParaRPr sz="3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3900"/>
              <a:buFont typeface="Calibri"/>
              <a:buChar char="●"/>
            </a:pPr>
            <a:r>
              <a:rPr lang="en-US" sz="3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Parents are welcome to attend practices-remembering to stay in the stands or behind the fence.</a:t>
            </a:r>
            <a:endParaRPr sz="3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3900"/>
              <a:buFont typeface="Calibri"/>
              <a:buChar char="●"/>
            </a:pPr>
            <a:r>
              <a:rPr lang="en-US" sz="3000">
                <a:solidFill>
                  <a:srgbClr val="EA9999"/>
                </a:solidFill>
                <a:latin typeface="Calibri"/>
                <a:ea typeface="Calibri"/>
                <a:cs typeface="Calibri"/>
                <a:sym typeface="Calibri"/>
              </a:rPr>
              <a:t>Discuss</a:t>
            </a:r>
            <a:r>
              <a:rPr lang="en-US" sz="3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questions with the Coach only during scheduled meetings.</a:t>
            </a:r>
            <a:endParaRPr sz="3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8"/>
          <p:cNvSpPr txBox="1"/>
          <p:nvPr>
            <p:ph idx="2" type="body"/>
          </p:nvPr>
        </p:nvSpPr>
        <p:spPr>
          <a:xfrm>
            <a:off x="6443200" y="1454000"/>
            <a:ext cx="5333100" cy="43401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-2984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3900"/>
              <a:buFont typeface="Calibri"/>
              <a:buChar char="●"/>
            </a:pPr>
            <a:r>
              <a:rPr lang="en-US" sz="3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The Coaches ask that parents refrain from discussing issues with a coach immediately following a game or practice. </a:t>
            </a:r>
            <a:endParaRPr sz="3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3900"/>
              <a:buFont typeface="Calibri"/>
              <a:buChar char="●"/>
            </a:pPr>
            <a:r>
              <a:rPr lang="en-US" sz="3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Be </a:t>
            </a:r>
            <a:r>
              <a:rPr lang="en-US" sz="3000">
                <a:solidFill>
                  <a:srgbClr val="EA9999"/>
                </a:solidFill>
                <a:latin typeface="Calibri"/>
                <a:ea typeface="Calibri"/>
                <a:cs typeface="Calibri"/>
                <a:sym typeface="Calibri"/>
              </a:rPr>
              <a:t>active</a:t>
            </a:r>
            <a:r>
              <a:rPr lang="en-US" sz="3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in the </a:t>
            </a:r>
            <a:endParaRPr sz="3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 Parent </a:t>
            </a:r>
            <a:endParaRPr sz="3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 Organizations.</a:t>
            </a:r>
            <a:endParaRPr sz="3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609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3900"/>
              <a:buFont typeface="Calibri"/>
              <a:buChar char="●"/>
            </a:pPr>
            <a:r>
              <a:rPr lang="en-US" sz="3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Be </a:t>
            </a:r>
            <a:r>
              <a:rPr lang="en-US" sz="3000">
                <a:solidFill>
                  <a:srgbClr val="EA9999"/>
                </a:solidFill>
                <a:latin typeface="Calibri"/>
                <a:ea typeface="Calibri"/>
                <a:cs typeface="Calibri"/>
                <a:sym typeface="Calibri"/>
              </a:rPr>
              <a:t>proud </a:t>
            </a:r>
            <a:r>
              <a:rPr lang="en-US" sz="3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en-US" sz="3000">
                <a:solidFill>
                  <a:srgbClr val="EA9999"/>
                </a:solidFill>
                <a:latin typeface="Calibri"/>
                <a:ea typeface="Calibri"/>
                <a:cs typeface="Calibri"/>
                <a:sym typeface="Calibri"/>
              </a:rPr>
              <a:t> respectful</a:t>
            </a:r>
            <a:r>
              <a:rPr lang="en-US" sz="3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b="1" lang="en-US" sz="3000">
                <a:solidFill>
                  <a:srgbClr val="EA9999"/>
                </a:solidFill>
                <a:latin typeface="Calibri"/>
                <a:ea typeface="Calibri"/>
                <a:cs typeface="Calibri"/>
                <a:sym typeface="Calibri"/>
              </a:rPr>
              <a:t>all </a:t>
            </a:r>
            <a:r>
              <a:rPr lang="en-US" sz="3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athletes on the field or court.</a:t>
            </a:r>
            <a:endParaRPr sz="3000"/>
          </a:p>
        </p:txBody>
      </p:sp>
      <p:pic>
        <p:nvPicPr>
          <p:cNvPr id="127" name="Google Shape;127;p8"/>
          <p:cNvPicPr preferRelativeResize="0"/>
          <p:nvPr/>
        </p:nvPicPr>
        <p:blipFill rotWithShape="1">
          <a:blip r:embed="rId3">
            <a:alphaModFix/>
          </a:blip>
          <a:srcRect b="17896" l="0" r="0" t="13166"/>
          <a:stretch/>
        </p:blipFill>
        <p:spPr>
          <a:xfrm>
            <a:off x="9106925" y="3387650"/>
            <a:ext cx="2745300" cy="2098800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da3fd32531_0_116"/>
          <p:cNvSpPr txBox="1"/>
          <p:nvPr>
            <p:ph type="title"/>
          </p:nvPr>
        </p:nvSpPr>
        <p:spPr>
          <a:xfrm>
            <a:off x="415600" y="300928"/>
            <a:ext cx="11360700" cy="10560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000">
                <a:latin typeface="Caveat"/>
                <a:ea typeface="Caveat"/>
                <a:cs typeface="Caveat"/>
                <a:sym typeface="Caveat"/>
              </a:rPr>
              <a:t>Chain of Command</a:t>
            </a:r>
            <a:endParaRPr b="1" sz="7000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33" name="Google Shape;133;gda3fd32531_0_116"/>
          <p:cNvSpPr txBox="1"/>
          <p:nvPr>
            <p:ph idx="1" type="body"/>
          </p:nvPr>
        </p:nvSpPr>
        <p:spPr>
          <a:xfrm>
            <a:off x="1300150" y="1536633"/>
            <a:ext cx="53331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700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Girl’s Side:</a:t>
            </a:r>
            <a:endParaRPr b="1" sz="3700" u="sng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342900" rtl="0" algn="l">
              <a:spcBef>
                <a:spcPts val="1600"/>
              </a:spcBef>
              <a:spcAft>
                <a:spcPts val="0"/>
              </a:spcAft>
              <a:buClr>
                <a:srgbClr val="FF0000"/>
              </a:buClr>
              <a:buSzPts val="3400"/>
              <a:buFont typeface="Calibri"/>
              <a:buAutoNum type="arabicPeriod"/>
            </a:pPr>
            <a:r>
              <a:rPr lang="en-US" sz="3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Team Coach</a:t>
            </a:r>
            <a:endParaRPr sz="3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3429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400"/>
              <a:buFont typeface="Calibri"/>
              <a:buAutoNum type="arabicPeriod"/>
            </a:pPr>
            <a:r>
              <a:rPr lang="en-US" sz="3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Head Coach</a:t>
            </a:r>
            <a:endParaRPr sz="3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3429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400"/>
              <a:buFont typeface="Calibri"/>
              <a:buAutoNum type="arabicPeriod"/>
            </a:pPr>
            <a:r>
              <a:rPr lang="en-US" sz="3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Girl’s Athletic Coordinator</a:t>
            </a:r>
            <a:endParaRPr sz="3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3429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400"/>
              <a:buFont typeface="Calibri"/>
              <a:buAutoNum type="arabicPeriod"/>
            </a:pPr>
            <a:r>
              <a:rPr lang="en-US" sz="3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Athletic Director</a:t>
            </a:r>
            <a:endParaRPr sz="3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3429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400"/>
              <a:buFont typeface="Calibri"/>
              <a:buAutoNum type="arabicPeriod"/>
            </a:pPr>
            <a:r>
              <a:rPr lang="en-US" sz="3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Principal</a:t>
            </a:r>
            <a:endParaRPr sz="3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3429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400"/>
              <a:buFont typeface="Calibri"/>
              <a:buAutoNum type="arabicPeriod"/>
            </a:pPr>
            <a:r>
              <a:rPr lang="en-US" sz="3400">
                <a:solidFill>
                  <a:srgbClr val="FF0000"/>
                </a:solidFill>
              </a:rPr>
              <a:t>Superintendent</a:t>
            </a:r>
            <a:endParaRPr sz="3400">
              <a:solidFill>
                <a:srgbClr val="FF0000"/>
              </a:solidFill>
            </a:endParaRPr>
          </a:p>
        </p:txBody>
      </p:sp>
      <p:sp>
        <p:nvSpPr>
          <p:cNvPr id="134" name="Google Shape;134;gda3fd32531_0_116"/>
          <p:cNvSpPr txBox="1"/>
          <p:nvPr>
            <p:ph idx="2" type="body"/>
          </p:nvPr>
        </p:nvSpPr>
        <p:spPr>
          <a:xfrm>
            <a:off x="6807500" y="1536625"/>
            <a:ext cx="41367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700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Boy</a:t>
            </a:r>
            <a:r>
              <a:rPr b="1" lang="en-US" sz="3700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’s Side:</a:t>
            </a:r>
            <a:endParaRPr b="1" sz="3700" u="sng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514350" rtl="0" algn="l">
              <a:spcBef>
                <a:spcPts val="1600"/>
              </a:spcBef>
              <a:spcAft>
                <a:spcPts val="0"/>
              </a:spcAft>
              <a:buClr>
                <a:srgbClr val="FF0000"/>
              </a:buClr>
              <a:buSzPts val="3400"/>
              <a:buFont typeface="Calibri"/>
              <a:buAutoNum type="arabicPeriod"/>
            </a:pPr>
            <a:r>
              <a:rPr lang="en-US" sz="3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Team Coach</a:t>
            </a:r>
            <a:endParaRPr sz="3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51435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400"/>
              <a:buFont typeface="Calibri"/>
              <a:buAutoNum type="arabicPeriod"/>
            </a:pPr>
            <a:r>
              <a:rPr lang="en-US" sz="3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Head Coach</a:t>
            </a:r>
            <a:endParaRPr sz="3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51435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400"/>
              <a:buFont typeface="Calibri"/>
              <a:buAutoNum type="arabicPeriod"/>
            </a:pPr>
            <a:r>
              <a:rPr lang="en-US" sz="3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Athletic Director</a:t>
            </a:r>
            <a:endParaRPr sz="3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44500" lvl="0" marL="5715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400"/>
              <a:buFont typeface="Calibri"/>
              <a:buAutoNum type="arabicPeriod"/>
            </a:pPr>
            <a:r>
              <a:rPr lang="en-US" sz="3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Principal</a:t>
            </a:r>
            <a:endParaRPr sz="3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44500" lvl="0" marL="5715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400"/>
              <a:buFont typeface="Calibri"/>
              <a:buAutoNum type="arabicPeriod"/>
            </a:pPr>
            <a:r>
              <a:rPr lang="en-US" sz="3400">
                <a:solidFill>
                  <a:srgbClr val="FF0000"/>
                </a:solidFill>
              </a:rPr>
              <a:t>Superintendent</a:t>
            </a:r>
            <a:endParaRPr sz="3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da3fd32531_0_70"/>
          <p:cNvSpPr txBox="1"/>
          <p:nvPr>
            <p:ph type="title"/>
          </p:nvPr>
        </p:nvSpPr>
        <p:spPr>
          <a:xfrm>
            <a:off x="184300" y="328975"/>
            <a:ext cx="5913600" cy="16539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US" sz="5030">
                <a:latin typeface="Caveat"/>
                <a:ea typeface="Caveat"/>
                <a:cs typeface="Caveat"/>
                <a:sym typeface="Caveat"/>
              </a:rPr>
              <a:t>SUMMER STRENGTH &amp; </a:t>
            </a:r>
            <a:endParaRPr b="1" sz="5030">
              <a:latin typeface="Caveat"/>
              <a:ea typeface="Caveat"/>
              <a:cs typeface="Caveat"/>
              <a:sym typeface="Cave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US" sz="5030">
                <a:latin typeface="Caveat"/>
                <a:ea typeface="Caveat"/>
                <a:cs typeface="Caveat"/>
                <a:sym typeface="Caveat"/>
              </a:rPr>
              <a:t>CONDITIONING CAMP</a:t>
            </a:r>
            <a:endParaRPr b="1" sz="5030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40" name="Google Shape;140;gda3fd32531_0_70"/>
          <p:cNvSpPr txBox="1"/>
          <p:nvPr>
            <p:ph idx="1" type="body"/>
          </p:nvPr>
        </p:nvSpPr>
        <p:spPr>
          <a:xfrm>
            <a:off x="184300" y="2115250"/>
            <a:ext cx="4773300" cy="41790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t/>
            </a:r>
            <a:endParaRPr b="1" sz="3472" u="sng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b="1" lang="en-US" sz="3472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REMIND APP:</a:t>
            </a:r>
            <a:endParaRPr b="1" sz="3472" u="sng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en-US" sz="3472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Number: </a:t>
            </a:r>
            <a:r>
              <a:rPr b="1" lang="en-US" sz="347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81010</a:t>
            </a:r>
            <a:r>
              <a:rPr lang="en-US" sz="3472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sz="3472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en-US" sz="3472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Message: </a:t>
            </a:r>
            <a:r>
              <a:rPr lang="en-US" sz="347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@ITMA2021</a:t>
            </a:r>
            <a:endParaRPr sz="3472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t/>
            </a:r>
            <a:endParaRPr sz="3472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en-US" sz="3472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This is how our coaches will send out messages for practices and games.</a:t>
            </a:r>
            <a:endParaRPr sz="3472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1" name="Google Shape;141;gda3fd32531_0_70"/>
          <p:cNvPicPr preferRelativeResize="0"/>
          <p:nvPr/>
        </p:nvPicPr>
        <p:blipFill rotWithShape="1">
          <a:blip r:embed="rId3">
            <a:alphaModFix/>
          </a:blip>
          <a:srcRect b="11665" l="11998" r="11331" t="11334"/>
          <a:stretch/>
        </p:blipFill>
        <p:spPr>
          <a:xfrm>
            <a:off x="6233850" y="563763"/>
            <a:ext cx="5730475" cy="5730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gda3fd32531_0_7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56325" y="1982875"/>
            <a:ext cx="2075400" cy="207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da3fd32531_0_102"/>
          <p:cNvSpPr txBox="1"/>
          <p:nvPr>
            <p:ph type="title"/>
          </p:nvPr>
        </p:nvSpPr>
        <p:spPr>
          <a:xfrm>
            <a:off x="415600" y="231350"/>
            <a:ext cx="6917700" cy="11256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US" sz="7030">
                <a:latin typeface="Caveat"/>
                <a:ea typeface="Caveat"/>
                <a:cs typeface="Caveat"/>
                <a:sym typeface="Caveat"/>
              </a:rPr>
              <a:t>Summer Youth Camps</a:t>
            </a:r>
            <a:endParaRPr b="1" sz="7030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48" name="Google Shape;148;gda3fd32531_0_102"/>
          <p:cNvSpPr txBox="1"/>
          <p:nvPr>
            <p:ph idx="1" type="body"/>
          </p:nvPr>
        </p:nvSpPr>
        <p:spPr>
          <a:xfrm>
            <a:off x="415600" y="1552400"/>
            <a:ext cx="4906200" cy="30303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 u="sng">
                <a:solidFill>
                  <a:srgbClr val="FF0000"/>
                </a:solidFill>
                <a:highlight>
                  <a:schemeClr val="dk1"/>
                </a:highlight>
                <a:latin typeface="Calibri"/>
                <a:ea typeface="Calibri"/>
                <a:cs typeface="Calibri"/>
                <a:sym typeface="Calibri"/>
              </a:rPr>
              <a:t>Volleyball:</a:t>
            </a:r>
            <a:endParaRPr b="1" sz="2800" u="sng">
              <a:solidFill>
                <a:srgbClr val="FF0000"/>
              </a:solidFill>
              <a:highlight>
                <a:schemeClr val="dk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u="sng">
                <a:solidFill>
                  <a:srgbClr val="FF0000"/>
                </a:solidFill>
                <a:highlight>
                  <a:schemeClr val="dk1"/>
                </a:highlight>
                <a:latin typeface="Calibri"/>
                <a:ea typeface="Calibri"/>
                <a:cs typeface="Calibri"/>
                <a:sym typeface="Calibri"/>
              </a:rPr>
              <a:t>4th-8th Grade</a:t>
            </a:r>
            <a:r>
              <a:rPr lang="en-US" sz="27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	$20</a:t>
            </a:r>
            <a:endParaRPr sz="27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July 19-21		5:30-7:30pm</a:t>
            </a:r>
            <a:endParaRPr sz="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Great way to work on the basics skills of volleyball, and have some fun this summer!</a:t>
            </a:r>
            <a:endParaRPr sz="27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gda3fd32531_0_102"/>
          <p:cNvSpPr txBox="1"/>
          <p:nvPr>
            <p:ph idx="2" type="body"/>
          </p:nvPr>
        </p:nvSpPr>
        <p:spPr>
          <a:xfrm>
            <a:off x="6081400" y="1356950"/>
            <a:ext cx="5876700" cy="34212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121900" lIns="121900" spcFirstLastPara="1" rIns="121900" wrap="square" tIns="1219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700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Football:</a:t>
            </a:r>
            <a:endParaRPr b="1" sz="2700" u="sng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Incoming 6th-9th Grade</a:t>
            </a:r>
            <a:r>
              <a:rPr lang="en-US" sz="2700" u="sng">
                <a:solidFill>
                  <a:srgbClr val="FF0000"/>
                </a:solidFill>
                <a:highlight>
                  <a:schemeClr val="dk1"/>
                </a:highlight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lang="en-US" sz="2700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$20</a:t>
            </a:r>
            <a:endParaRPr sz="2700" u="sng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July 26-29		8:00-10:00am</a:t>
            </a:r>
            <a:endParaRPr sz="27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Great way to work with the new head coach, learn about the game of football, and work on your football skills before tryouts! </a:t>
            </a:r>
            <a:endParaRPr sz="27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gda3fd32531_0_102"/>
          <p:cNvSpPr txBox="1"/>
          <p:nvPr>
            <p:ph idx="2" type="body"/>
          </p:nvPr>
        </p:nvSpPr>
        <p:spPr>
          <a:xfrm>
            <a:off x="415600" y="5036600"/>
            <a:ext cx="11542500" cy="17265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121900" lIns="121900" spcFirstLastPara="1" rIns="121900" wrap="square" tIns="121900">
            <a:normAutofit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u="sng">
                <a:solidFill>
                  <a:srgbClr val="FF0000"/>
                </a:solidFill>
                <a:highlight>
                  <a:schemeClr val="dk1"/>
                </a:highlight>
                <a:latin typeface="Calibri"/>
                <a:ea typeface="Calibri"/>
                <a:cs typeface="Calibri"/>
                <a:sym typeface="Calibri"/>
              </a:rPr>
              <a:t>ITM Freshman Volleyball Camp </a:t>
            </a:r>
            <a:r>
              <a:rPr lang="en-US" sz="27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			$20</a:t>
            </a:r>
            <a:endParaRPr sz="27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July 22 										9:00-12:</a:t>
            </a:r>
            <a:r>
              <a:rPr lang="en-US" sz="27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00pm</a:t>
            </a:r>
            <a:r>
              <a:rPr lang="en-US" sz="27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&amp; 2:00-4:00pm</a:t>
            </a:r>
            <a:endParaRPr sz="15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We will go over ALL skills that will be evaluated @ tryouts. Also a great way to see what tryouts will be like.</a:t>
            </a:r>
            <a:endParaRPr sz="27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gda3fd32531_0_102"/>
          <p:cNvSpPr txBox="1"/>
          <p:nvPr/>
        </p:nvSpPr>
        <p:spPr>
          <a:xfrm>
            <a:off x="7618250" y="395950"/>
            <a:ext cx="43398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chemeClr val="dk1"/>
                </a:solidFill>
                <a:highlight>
                  <a:srgbClr val="FF0000"/>
                </a:highlight>
                <a:latin typeface="Calibri"/>
                <a:ea typeface="Calibri"/>
                <a:cs typeface="Calibri"/>
                <a:sym typeface="Calibri"/>
              </a:rPr>
              <a:t>Other sports camps to come!</a:t>
            </a:r>
            <a:endParaRPr sz="2600">
              <a:solidFill>
                <a:schemeClr val="dk1"/>
              </a:solidFill>
              <a:highlight>
                <a:srgbClr val="FF00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da3fd32531_0_94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b="1" lang="en-US" sz="6000">
                <a:latin typeface="Caveat"/>
                <a:ea typeface="Caveat"/>
                <a:cs typeface="Caveat"/>
                <a:sym typeface="Caveat"/>
              </a:rPr>
              <a:t>Commitment from me….</a:t>
            </a:r>
            <a:endParaRPr b="1" sz="6000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57" name="Google Shape;157;gda3fd32531_0_94"/>
          <p:cNvSpPr txBox="1"/>
          <p:nvPr>
            <p:ph idx="1" type="body"/>
          </p:nvPr>
        </p:nvSpPr>
        <p:spPr>
          <a:xfrm>
            <a:off x="551250" y="1768200"/>
            <a:ext cx="11089500" cy="47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None/>
            </a:pPr>
            <a:r>
              <a:rPr b="1" lang="en-US" sz="4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As the Girls’ Athletic Coordinator of Ingram ISD:</a:t>
            </a:r>
            <a:endParaRPr b="1" sz="4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FF0000"/>
              </a:buClr>
              <a:buSzPts val="4000"/>
              <a:buNone/>
            </a:pPr>
            <a:r>
              <a:rPr lang="en-US" sz="4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My promise to each parent is to </a:t>
            </a:r>
            <a:r>
              <a:rPr b="1" lang="en-US" sz="4000">
                <a:solidFill>
                  <a:srgbClr val="EA9999"/>
                </a:solidFill>
                <a:latin typeface="Calibri"/>
                <a:ea typeface="Calibri"/>
                <a:cs typeface="Calibri"/>
                <a:sym typeface="Calibri"/>
              </a:rPr>
              <a:t>advocate</a:t>
            </a:r>
            <a:r>
              <a:rPr lang="en-US" sz="4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for all girl’s programs equally</a:t>
            </a:r>
            <a:r>
              <a:rPr lang="en-US" sz="4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1" lang="en-US" sz="4000">
                <a:solidFill>
                  <a:srgbClr val="EA9999"/>
                </a:solidFill>
                <a:latin typeface="Calibri"/>
                <a:ea typeface="Calibri"/>
                <a:cs typeface="Calibri"/>
                <a:sym typeface="Calibri"/>
              </a:rPr>
              <a:t>ensure</a:t>
            </a:r>
            <a:r>
              <a:rPr lang="en-US" sz="4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that each female athlete is developed into a young lady of great character</a:t>
            </a:r>
            <a:r>
              <a:rPr lang="en-US" sz="4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, and </a:t>
            </a:r>
            <a:r>
              <a:rPr b="1" lang="en-US" sz="4000">
                <a:solidFill>
                  <a:srgbClr val="EA9999"/>
                </a:solidFill>
                <a:latin typeface="Calibri"/>
                <a:ea typeface="Calibri"/>
                <a:cs typeface="Calibri"/>
                <a:sym typeface="Calibri"/>
              </a:rPr>
              <a:t>enhance</a:t>
            </a:r>
            <a:r>
              <a:rPr lang="en-US" sz="4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the educational process in order to prepare each student athlete for a prosperous life while supporting the athletic and academic programs of Ingram ISD</a:t>
            </a:r>
            <a:r>
              <a:rPr lang="en-US" sz="4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4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b="1" lang="en-US" sz="6000">
                <a:latin typeface="Caveat"/>
                <a:ea typeface="Caveat"/>
                <a:cs typeface="Caveat"/>
                <a:sym typeface="Caveat"/>
              </a:rPr>
              <a:t>Commitment from me….</a:t>
            </a:r>
            <a:endParaRPr b="1" sz="6000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63" name="Google Shape;163;p9"/>
          <p:cNvSpPr txBox="1"/>
          <p:nvPr>
            <p:ph idx="1" type="body"/>
          </p:nvPr>
        </p:nvSpPr>
        <p:spPr>
          <a:xfrm>
            <a:off x="609150" y="1690700"/>
            <a:ext cx="10973700" cy="48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None/>
            </a:pPr>
            <a:r>
              <a:rPr b="1" lang="en-US" sz="4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As the Athletic Director of Ingram ISD:</a:t>
            </a:r>
            <a:endParaRPr b="1" sz="4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0000"/>
              </a:buClr>
              <a:buSzPts val="4000"/>
              <a:buNone/>
            </a:pPr>
            <a:r>
              <a:rPr lang="en-US" sz="4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My promise to each parent is that our coaching staff will be dedicated to developing our student athletes into young women and men that are prepared to make a difference when they leave our campus, wherever their endeavors take them.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ny questions" id="168" name="Google Shape;168;gda3fd32531_0_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58875" y="261075"/>
            <a:ext cx="6335850" cy="6335850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gda3fd32531_0_85"/>
          <p:cNvSpPr txBox="1"/>
          <p:nvPr/>
        </p:nvSpPr>
        <p:spPr>
          <a:xfrm rot="-2062675">
            <a:off x="-38623" y="4424956"/>
            <a:ext cx="5218996" cy="7234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tdemasco@ingramisd.net</a:t>
            </a:r>
            <a:endParaRPr b="1" sz="3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gda3fd32531_0_85"/>
          <p:cNvSpPr txBox="1"/>
          <p:nvPr/>
        </p:nvSpPr>
        <p:spPr>
          <a:xfrm rot="1932661">
            <a:off x="7035170" y="4424912"/>
            <a:ext cx="5218944" cy="7235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tdunn</a:t>
            </a:r>
            <a:r>
              <a:rPr b="1" lang="en-US" sz="3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@ingramisd.net</a:t>
            </a:r>
            <a:endParaRPr b="1" sz="3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da3fd32531_0_122"/>
          <p:cNvSpPr txBox="1"/>
          <p:nvPr>
            <p:ph type="title"/>
          </p:nvPr>
        </p:nvSpPr>
        <p:spPr>
          <a:xfrm>
            <a:off x="653678" y="600200"/>
            <a:ext cx="11082600" cy="5454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300">
                <a:latin typeface="Caveat"/>
                <a:ea typeface="Caveat"/>
                <a:cs typeface="Caveat"/>
                <a:sym typeface="Caveat"/>
              </a:rPr>
              <a:t>A little about:</a:t>
            </a:r>
            <a:endParaRPr b="1" sz="11300">
              <a:latin typeface="Caveat"/>
              <a:ea typeface="Caveat"/>
              <a:cs typeface="Caveat"/>
              <a:sym typeface="Cave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300">
                <a:solidFill>
                  <a:srgbClr val="FF0000"/>
                </a:solidFill>
                <a:latin typeface="Caveat"/>
                <a:ea typeface="Caveat"/>
                <a:cs typeface="Caveat"/>
                <a:sym typeface="Caveat"/>
              </a:rPr>
              <a:t>Coach Tate DeMasco</a:t>
            </a:r>
            <a:endParaRPr b="1" sz="11300">
              <a:solidFill>
                <a:srgbClr val="FF0000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da3fd32531_0_131"/>
          <p:cNvSpPr txBox="1"/>
          <p:nvPr>
            <p:ph type="title"/>
          </p:nvPr>
        </p:nvSpPr>
        <p:spPr>
          <a:xfrm>
            <a:off x="1599675" y="600200"/>
            <a:ext cx="10136700" cy="5454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300">
                <a:latin typeface="Caveat"/>
                <a:ea typeface="Caveat"/>
                <a:cs typeface="Caveat"/>
                <a:sym typeface="Caveat"/>
              </a:rPr>
              <a:t>A little about:</a:t>
            </a:r>
            <a:endParaRPr b="1" sz="11300">
              <a:latin typeface="Caveat"/>
              <a:ea typeface="Caveat"/>
              <a:cs typeface="Caveat"/>
              <a:sym typeface="Cave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300">
                <a:solidFill>
                  <a:srgbClr val="FF0000"/>
                </a:solidFill>
                <a:latin typeface="Caveat"/>
                <a:ea typeface="Caveat"/>
                <a:cs typeface="Caveat"/>
                <a:sym typeface="Caveat"/>
              </a:rPr>
              <a:t>Coach Tara Dunn</a:t>
            </a:r>
            <a:endParaRPr b="1" sz="11300">
              <a:solidFill>
                <a:srgbClr val="FF0000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b="1" lang="en-US" sz="7000">
                <a:latin typeface="Caveat"/>
                <a:ea typeface="Caveat"/>
                <a:cs typeface="Caveat"/>
                <a:sym typeface="Caveat"/>
              </a:rPr>
              <a:t>OUR ATHLETIC PROGRAM</a:t>
            </a:r>
            <a:endParaRPr b="1" sz="7000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79" name="Google Shape;79;p2"/>
          <p:cNvSpPr txBox="1"/>
          <p:nvPr>
            <p:ph idx="1" type="body"/>
          </p:nvPr>
        </p:nvSpPr>
        <p:spPr>
          <a:xfrm>
            <a:off x="838200" y="1825625"/>
            <a:ext cx="10515600" cy="47768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655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Calibri"/>
              <a:buChar char="●"/>
            </a:pPr>
            <a:r>
              <a:rPr lang="en-US" sz="41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Our athletic program is a TEAM of all students active in sports at Tom Moore High School</a:t>
            </a:r>
            <a:endParaRPr sz="41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1" marL="6858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4200"/>
              <a:buFont typeface="Calibri"/>
              <a:buChar char="○"/>
            </a:pPr>
            <a:r>
              <a:rPr lang="en-US" sz="3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This includes </a:t>
            </a:r>
            <a:r>
              <a:rPr lang="en-US" sz="3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Baseball</a:t>
            </a:r>
            <a:r>
              <a:rPr lang="en-US" sz="3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Basketball</a:t>
            </a:r>
            <a:r>
              <a:rPr lang="en-US" sz="3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Cross Country</a:t>
            </a:r>
            <a:r>
              <a:rPr lang="en-US" sz="3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Football</a:t>
            </a:r>
            <a:r>
              <a:rPr lang="en-US" sz="3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Golf</a:t>
            </a:r>
            <a:r>
              <a:rPr lang="en-US" sz="3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Softball</a:t>
            </a:r>
            <a:r>
              <a:rPr lang="en-US" sz="3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Tennis</a:t>
            </a:r>
            <a:r>
              <a:rPr lang="en-US" sz="3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, &amp; </a:t>
            </a:r>
            <a:r>
              <a:rPr lang="en-US" sz="3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Volleyball</a:t>
            </a:r>
            <a:endParaRPr sz="3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1" marL="6858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4200"/>
              <a:buFont typeface="Calibri"/>
              <a:buChar char="○"/>
            </a:pPr>
            <a:r>
              <a:rPr lang="en-US" sz="3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And, a very important part of our team will be the </a:t>
            </a:r>
            <a:r>
              <a:rPr lang="en-US" sz="3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en-US" sz="3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en-US" sz="3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n-US" sz="3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heerleaders</a:t>
            </a:r>
            <a:r>
              <a:rPr lang="en-US" sz="3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FFA</a:t>
            </a:r>
            <a:r>
              <a:rPr lang="en-US" sz="3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, &amp;</a:t>
            </a:r>
            <a:r>
              <a:rPr lang="en-US" sz="3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UIL Academic Teams</a:t>
            </a:r>
            <a:r>
              <a:rPr lang="en-US" sz="3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da3fd32531_0_62"/>
          <p:cNvSpPr txBox="1"/>
          <p:nvPr>
            <p:ph type="title"/>
          </p:nvPr>
        </p:nvSpPr>
        <p:spPr>
          <a:xfrm>
            <a:off x="415600" y="363325"/>
            <a:ext cx="5004600" cy="1173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000">
                <a:latin typeface="Caveat"/>
                <a:ea typeface="Caveat"/>
                <a:cs typeface="Caveat"/>
                <a:sym typeface="Caveat"/>
              </a:rPr>
              <a:t>CORE VALUES:</a:t>
            </a:r>
            <a:endParaRPr b="1" sz="7000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85" name="Google Shape;85;gda3fd32531_0_62"/>
          <p:cNvSpPr txBox="1"/>
          <p:nvPr>
            <p:ph idx="1" type="body"/>
          </p:nvPr>
        </p:nvSpPr>
        <p:spPr>
          <a:xfrm>
            <a:off x="415600" y="1536625"/>
            <a:ext cx="5781300" cy="5007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COMMUNITY</a:t>
            </a:r>
            <a:endParaRPr sz="32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THE STRENGTH OF A WARRIOR COMES FROM ALL THOSE WHO SURROUND THEM.</a:t>
            </a:r>
            <a:endParaRPr sz="3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CHARACTER</a:t>
            </a:r>
            <a:endParaRPr sz="32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en-US" sz="3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WARRIOR'S</a:t>
            </a:r>
            <a:r>
              <a:rPr lang="en-US" sz="3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’ CHARACTER WILL BE HIGH IN STANDARD AND WILL REPRESENT THE PROGRAM, THEIR FAMILY, AND SCHOOL WITH HONOR.</a:t>
            </a:r>
            <a:endParaRPr sz="3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gda3fd32531_0_62"/>
          <p:cNvSpPr txBox="1"/>
          <p:nvPr>
            <p:ph idx="2" type="body"/>
          </p:nvPr>
        </p:nvSpPr>
        <p:spPr>
          <a:xfrm>
            <a:off x="6081300" y="363325"/>
            <a:ext cx="5694900" cy="60981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COACHING</a:t>
            </a:r>
            <a:endParaRPr sz="30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EVERY WARRIOR MUST BE DEVELOPED AT A HIGH LEVEL. A TEAM IS ONLY AS GOOD AS GOOD AS ITS WEAKEST LINK.</a:t>
            </a:r>
            <a:endParaRPr sz="3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COMPETITION</a:t>
            </a:r>
            <a:endParaRPr sz="30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 WARRIOR WILL ALWAYS BE READY TO COMPETE AND WILL EMBRACE THE COMPETITION.</a:t>
            </a:r>
            <a:endParaRPr sz="3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COMMITMENT</a:t>
            </a:r>
            <a:endParaRPr sz="30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 WARRIOR MUST BE FULLY COMMITTED TO THE PROGRAM.</a:t>
            </a:r>
            <a:endParaRPr sz="3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b="1" lang="en-US" sz="5200">
                <a:latin typeface="Caveat"/>
                <a:ea typeface="Caveat"/>
                <a:cs typeface="Caveat"/>
                <a:sym typeface="Caveat"/>
              </a:rPr>
              <a:t>OUR TEAM WILL SUPPORT EACH OTHER BY:</a:t>
            </a:r>
            <a:endParaRPr b="1" sz="5200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92" name="Google Shape;92;p3"/>
          <p:cNvSpPr txBox="1"/>
          <p:nvPr>
            <p:ph idx="1" type="body"/>
          </p:nvPr>
        </p:nvSpPr>
        <p:spPr>
          <a:xfrm>
            <a:off x="415625" y="2218913"/>
            <a:ext cx="3203700" cy="228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2545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Calibri"/>
              <a:buChar char="●"/>
            </a:pPr>
            <a:r>
              <a:rPr lang="en-US" sz="3600">
                <a:solidFill>
                  <a:srgbClr val="EA9999"/>
                </a:solidFill>
                <a:latin typeface="Calibri"/>
                <a:ea typeface="Calibri"/>
                <a:cs typeface="Calibri"/>
                <a:sym typeface="Calibri"/>
              </a:rPr>
              <a:t>Attending</a:t>
            </a:r>
            <a:r>
              <a:rPr lang="en-US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each other’s events when possible.</a:t>
            </a:r>
            <a:endParaRPr sz="36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3"/>
          <p:cNvSpPr txBox="1"/>
          <p:nvPr>
            <p:ph idx="2" type="body"/>
          </p:nvPr>
        </p:nvSpPr>
        <p:spPr>
          <a:xfrm>
            <a:off x="7353750" y="1834075"/>
            <a:ext cx="4544400" cy="32226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-279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Calibri"/>
              <a:buChar char="●"/>
            </a:pPr>
            <a:r>
              <a:rPr lang="en-US" sz="3600">
                <a:solidFill>
                  <a:srgbClr val="EA9999"/>
                </a:solidFill>
                <a:latin typeface="Calibri"/>
                <a:ea typeface="Calibri"/>
                <a:cs typeface="Calibri"/>
                <a:sym typeface="Calibri"/>
              </a:rPr>
              <a:t>Seeking out</a:t>
            </a:r>
            <a:r>
              <a:rPr lang="en-US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individuals and giving them positive reinforcement before and after events.</a:t>
            </a:r>
            <a:endParaRPr sz="3600"/>
          </a:p>
        </p:txBody>
      </p:sp>
      <p:sp>
        <p:nvSpPr>
          <p:cNvPr id="94" name="Google Shape;94;p3"/>
          <p:cNvSpPr txBox="1"/>
          <p:nvPr>
            <p:ph idx="2" type="body"/>
          </p:nvPr>
        </p:nvSpPr>
        <p:spPr>
          <a:xfrm>
            <a:off x="1263300" y="5056750"/>
            <a:ext cx="9665400" cy="1606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-533400" lvl="0" marL="609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Calibri"/>
              <a:buChar char="●"/>
            </a:pPr>
            <a:r>
              <a:rPr lang="en-US" sz="3600">
                <a:solidFill>
                  <a:srgbClr val="EA9999"/>
                </a:solidFill>
                <a:latin typeface="Calibri"/>
                <a:ea typeface="Calibri"/>
                <a:cs typeface="Calibri"/>
                <a:sym typeface="Calibri"/>
              </a:rPr>
              <a:t>Taking</a:t>
            </a:r>
            <a:r>
              <a:rPr lang="en-US" sz="3600">
                <a:solidFill>
                  <a:srgbClr val="EA9999"/>
                </a:solidFill>
                <a:latin typeface="Calibri"/>
                <a:ea typeface="Calibri"/>
                <a:cs typeface="Calibri"/>
                <a:sym typeface="Calibri"/>
              </a:rPr>
              <a:t> great pride</a:t>
            </a:r>
            <a:r>
              <a:rPr lang="en-US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in the accomplishments of all students at Tom Moore High School, and sharing their accomplishments with others.</a:t>
            </a:r>
            <a:endParaRPr sz="3600"/>
          </a:p>
        </p:txBody>
      </p:sp>
      <p:pic>
        <p:nvPicPr>
          <p:cNvPr id="95" name="Google Shape;95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88988" y="1661667"/>
            <a:ext cx="3395083" cy="33950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"/>
          <p:cNvSpPr txBox="1"/>
          <p:nvPr>
            <p:ph idx="1" type="body"/>
          </p:nvPr>
        </p:nvSpPr>
        <p:spPr>
          <a:xfrm>
            <a:off x="838200" y="1090675"/>
            <a:ext cx="10515600" cy="508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431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Caveat"/>
              <a:buChar char="●"/>
            </a:pPr>
            <a:r>
              <a:rPr lang="en-US" sz="90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Com.mit.ment- </a:t>
            </a:r>
            <a:endParaRPr sz="90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-457200" lvl="4" marL="2057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400"/>
              <a:buFont typeface="Calibri"/>
              <a:buChar char="○"/>
            </a:pPr>
            <a:r>
              <a:rPr lang="en-US" sz="77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the state of quality of being dedicated to a cause,</a:t>
            </a:r>
            <a:r>
              <a:rPr lang="en-US" sz="47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77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activity, etc.</a:t>
            </a:r>
            <a:endParaRPr sz="47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1600"/>
              </a:spcAft>
              <a:buClr>
                <a:schemeClr val="lt1"/>
              </a:buClr>
              <a:buSzPts val="5400"/>
              <a:buNone/>
            </a:pPr>
            <a:r>
              <a:t/>
            </a:r>
            <a:endParaRPr sz="5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"/>
          <p:cNvSpPr txBox="1"/>
          <p:nvPr>
            <p:ph type="title"/>
          </p:nvPr>
        </p:nvSpPr>
        <p:spPr>
          <a:xfrm>
            <a:off x="519250" y="1288951"/>
            <a:ext cx="5393700" cy="428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409575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700"/>
              <a:buFont typeface="Caveat"/>
              <a:buChar char="❖"/>
            </a:pPr>
            <a:r>
              <a:rPr b="1" lang="en-US" sz="5300">
                <a:latin typeface="Caveat"/>
                <a:ea typeface="Caveat"/>
                <a:cs typeface="Caveat"/>
                <a:sym typeface="Caveat"/>
              </a:rPr>
              <a:t>To our staff, the word commitment  is one of the most important aspects of our program.</a:t>
            </a:r>
            <a:endParaRPr b="1" sz="8500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06" name="Google Shape;106;p5"/>
          <p:cNvSpPr txBox="1"/>
          <p:nvPr>
            <p:ph idx="2" type="body"/>
          </p:nvPr>
        </p:nvSpPr>
        <p:spPr>
          <a:xfrm>
            <a:off x="6586000" y="965600"/>
            <a:ext cx="51159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00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16666"/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  <a:p>
            <a:pPr indent="-489155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Char char="●"/>
            </a:pPr>
            <a:r>
              <a:rPr lang="en-US" sz="10258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Commitment from the </a:t>
            </a:r>
            <a:r>
              <a:rPr lang="en-US" sz="10258">
                <a:latin typeface="Calibri"/>
                <a:ea typeface="Calibri"/>
                <a:cs typeface="Calibri"/>
                <a:sym typeface="Calibri"/>
              </a:rPr>
              <a:t>Coaches</a:t>
            </a:r>
            <a:endParaRPr sz="10258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0258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89155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Char char="●"/>
            </a:pPr>
            <a:r>
              <a:rPr lang="en-US" sz="10258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Commitment from the </a:t>
            </a:r>
            <a:r>
              <a:rPr lang="en-US" sz="10258">
                <a:latin typeface="Calibri"/>
                <a:ea typeface="Calibri"/>
                <a:cs typeface="Calibri"/>
                <a:sym typeface="Calibri"/>
              </a:rPr>
              <a:t>Athletes</a:t>
            </a:r>
            <a:endParaRPr sz="10258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0258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89155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Char char="●"/>
            </a:pPr>
            <a:r>
              <a:rPr lang="en-US" sz="10258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Commitment from the </a:t>
            </a:r>
            <a:r>
              <a:rPr lang="en-US" sz="10258">
                <a:latin typeface="Calibri"/>
                <a:ea typeface="Calibri"/>
                <a:cs typeface="Calibri"/>
                <a:sym typeface="Calibri"/>
              </a:rPr>
              <a:t>Parents</a:t>
            </a:r>
            <a:endParaRPr sz="10258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1600"/>
              </a:spcAft>
              <a:buClr>
                <a:schemeClr val="lt1"/>
              </a:buClr>
              <a:buSzPct val="116666"/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"/>
          <p:cNvSpPr txBox="1"/>
          <p:nvPr>
            <p:ph type="title"/>
          </p:nvPr>
        </p:nvSpPr>
        <p:spPr>
          <a:xfrm>
            <a:off x="280925" y="365125"/>
            <a:ext cx="116670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b="1" lang="en-US" sz="7000">
                <a:latin typeface="Caveat"/>
                <a:ea typeface="Caveat"/>
                <a:cs typeface="Caveat"/>
                <a:sym typeface="Caveat"/>
              </a:rPr>
              <a:t>Commitment from Coaching Staff</a:t>
            </a:r>
            <a:endParaRPr b="1" sz="7000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12" name="Google Shape;112;p6"/>
          <p:cNvSpPr txBox="1"/>
          <p:nvPr>
            <p:ph idx="1" type="body"/>
          </p:nvPr>
        </p:nvSpPr>
        <p:spPr>
          <a:xfrm>
            <a:off x="838200" y="1900399"/>
            <a:ext cx="10515600" cy="42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8135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Calibri"/>
              <a:buChar char="●"/>
            </a:pPr>
            <a:r>
              <a:rPr lang="en-US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We will </a:t>
            </a:r>
            <a:r>
              <a:rPr b="1" lang="en-US" sz="3600">
                <a:solidFill>
                  <a:srgbClr val="EA9999"/>
                </a:solidFill>
                <a:latin typeface="Calibri"/>
                <a:ea typeface="Calibri"/>
                <a:cs typeface="Calibri"/>
                <a:sym typeface="Calibri"/>
              </a:rPr>
              <a:t>understand </a:t>
            </a:r>
            <a:r>
              <a:rPr lang="en-US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that the players come first.</a:t>
            </a:r>
            <a:endParaRPr sz="36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813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Calibri"/>
              <a:buChar char="●"/>
            </a:pPr>
            <a:r>
              <a:rPr lang="en-US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We will </a:t>
            </a:r>
            <a:r>
              <a:rPr b="1" lang="en-US" sz="3600">
                <a:solidFill>
                  <a:srgbClr val="EA9999"/>
                </a:solidFill>
                <a:latin typeface="Calibri"/>
                <a:ea typeface="Calibri"/>
                <a:cs typeface="Calibri"/>
                <a:sym typeface="Calibri"/>
              </a:rPr>
              <a:t>develop </a:t>
            </a:r>
            <a:r>
              <a:rPr lang="en-US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each player, regardless of their ability, so each can reach their potential.</a:t>
            </a:r>
            <a:endParaRPr sz="36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813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Calibri"/>
              <a:buChar char="●"/>
            </a:pPr>
            <a:r>
              <a:rPr lang="en-US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We will </a:t>
            </a:r>
            <a:r>
              <a:rPr b="1" lang="en-US" sz="3600">
                <a:solidFill>
                  <a:srgbClr val="EA9999"/>
                </a:solidFill>
                <a:latin typeface="Calibri"/>
                <a:ea typeface="Calibri"/>
                <a:cs typeface="Calibri"/>
                <a:sym typeface="Calibri"/>
              </a:rPr>
              <a:t>position </a:t>
            </a:r>
            <a:r>
              <a:rPr lang="en-US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athletes for their best performance.</a:t>
            </a:r>
            <a:endParaRPr sz="36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813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Calibri"/>
              <a:buChar char="●"/>
            </a:pPr>
            <a:r>
              <a:rPr lang="en-US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We will </a:t>
            </a:r>
            <a:r>
              <a:rPr b="1" lang="en-US" sz="3600">
                <a:solidFill>
                  <a:srgbClr val="EA9999"/>
                </a:solidFill>
                <a:latin typeface="Calibri"/>
                <a:ea typeface="Calibri"/>
                <a:cs typeface="Calibri"/>
                <a:sym typeface="Calibri"/>
              </a:rPr>
              <a:t>discipline </a:t>
            </a:r>
            <a:r>
              <a:rPr lang="en-US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with consistency.</a:t>
            </a:r>
            <a:endParaRPr sz="36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8135" lvl="0" marL="228600" rtl="0" algn="l">
              <a:lnSpc>
                <a:spcPct val="90000"/>
              </a:lnSpc>
              <a:spcBef>
                <a:spcPts val="1000"/>
              </a:spcBef>
              <a:spcAft>
                <a:spcPts val="1600"/>
              </a:spcAft>
              <a:buClr>
                <a:srgbClr val="FF0000"/>
              </a:buClr>
              <a:buSzPts val="4000"/>
              <a:buFont typeface="Calibri"/>
              <a:buChar char="●"/>
            </a:pPr>
            <a:r>
              <a:rPr lang="en-US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We will </a:t>
            </a:r>
            <a:r>
              <a:rPr b="1" lang="en-US" sz="3600">
                <a:solidFill>
                  <a:srgbClr val="EA9999"/>
                </a:solidFill>
                <a:latin typeface="Calibri"/>
                <a:ea typeface="Calibri"/>
                <a:cs typeface="Calibri"/>
                <a:sym typeface="Calibri"/>
              </a:rPr>
              <a:t>prepare </a:t>
            </a:r>
            <a:r>
              <a:rPr lang="en-US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to help players pursue their goals after graduation.</a:t>
            </a:r>
            <a:endParaRPr sz="36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2021-05-13T19:04:55Z</dcterms:created>
  <dc:creator>Lynda Demasco</dc:creator>
</cp:coreProperties>
</file>