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2" r:id="rId4"/>
  </p:sldMasterIdLst>
  <p:notesMasterIdLst>
    <p:notesMasterId r:id="rId28"/>
  </p:notesMasterIdLst>
  <p:handoutMasterIdLst>
    <p:handoutMasterId r:id="rId29"/>
  </p:handoutMasterIdLst>
  <p:sldIdLst>
    <p:sldId id="280" r:id="rId5"/>
    <p:sldId id="313" r:id="rId6"/>
    <p:sldId id="281" r:id="rId7"/>
    <p:sldId id="294" r:id="rId8"/>
    <p:sldId id="314" r:id="rId9"/>
    <p:sldId id="285" r:id="rId10"/>
    <p:sldId id="288" r:id="rId11"/>
    <p:sldId id="319" r:id="rId12"/>
    <p:sldId id="306" r:id="rId13"/>
    <p:sldId id="282" r:id="rId14"/>
    <p:sldId id="298" r:id="rId15"/>
    <p:sldId id="315" r:id="rId16"/>
    <p:sldId id="289" r:id="rId17"/>
    <p:sldId id="299" r:id="rId18"/>
    <p:sldId id="292" r:id="rId19"/>
    <p:sldId id="305" r:id="rId20"/>
    <p:sldId id="293" r:id="rId21"/>
    <p:sldId id="318" r:id="rId22"/>
    <p:sldId id="307" r:id="rId23"/>
    <p:sldId id="312" r:id="rId24"/>
    <p:sldId id="317" r:id="rId25"/>
    <p:sldId id="316" r:id="rId26"/>
    <p:sldId id="311" r:id="rId27"/>
  </p:sldIdLst>
  <p:sldSz cx="12192000" cy="6858000"/>
  <p:notesSz cx="7010400" cy="92964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urglass 30 seconds" id="{4B676263-40F7-42F5-80D7-DFD15D3801F5}">
          <p14:sldIdLst>
            <p14:sldId id="280"/>
            <p14:sldId id="313"/>
            <p14:sldId id="281"/>
            <p14:sldId id="294"/>
            <p14:sldId id="314"/>
            <p14:sldId id="285"/>
            <p14:sldId id="288"/>
            <p14:sldId id="319"/>
            <p14:sldId id="306"/>
            <p14:sldId id="282"/>
            <p14:sldId id="298"/>
            <p14:sldId id="315"/>
            <p14:sldId id="289"/>
            <p14:sldId id="299"/>
          </p14:sldIdLst>
        </p14:section>
        <p14:section name="hourglass 20 minutes" id="{F4197064-804C-4618-B493-A54012A178B7}">
          <p14:sldIdLst>
            <p14:sldId id="292"/>
            <p14:sldId id="305"/>
            <p14:sldId id="293"/>
            <p14:sldId id="318"/>
            <p14:sldId id="307"/>
            <p14:sldId id="312"/>
            <p14:sldId id="317"/>
          </p14:sldIdLst>
        </p14:section>
        <p14:section name="hourglass 30 minutes" id="{9629C67B-FFE5-41E5-93AC-EBC0320EA883}">
          <p14:sldIdLst>
            <p14:sldId id="316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CB5"/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91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on Grade Level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 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46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6-4D3D-9041-20091B0685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 to Above Level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 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64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6-4D3D-9041-20091B0685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One Grade Below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 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65</c:v>
                </c:pt>
                <c:pt idx="1">
                  <c:v>78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A6-4D3D-9041-20091B0685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Two Grades Below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 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70</c:v>
                </c:pt>
                <c:pt idx="1">
                  <c:v>55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A6-4D3D-9041-20091B0685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Three or More Grades  Below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 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149</c:v>
                </c:pt>
                <c:pt idx="1">
                  <c:v>122</c:v>
                </c:pt>
                <c:pt idx="2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A6-4D3D-9041-20091B0685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199232"/>
        <c:axId val="70344032"/>
      </c:barChart>
      <c:catAx>
        <c:axId val="141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44032"/>
        <c:crosses val="autoZero"/>
        <c:auto val="1"/>
        <c:lblAlgn val="ctr"/>
        <c:lblOffset val="100"/>
        <c:noMultiLvlLbl val="0"/>
      </c:catAx>
      <c:valAx>
        <c:axId val="703440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on Grade Level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4-49BA-9DA8-D3D1CF3C8F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 to Above Grade Level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54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4-49BA-9DA8-D3D1CF3C8F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One Grade Below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128</c:v>
                </c:pt>
                <c:pt idx="1">
                  <c:v>145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4-49BA-9DA8-D3D1CF3C8F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Two Grades Below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65</c:v>
                </c:pt>
                <c:pt idx="1">
                  <c:v>54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B4-49BA-9DA8-D3D1CF3C8F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Three or More Below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Fall</c:v>
                </c:pt>
                <c:pt idx="1">
                  <c:v>Winter</c:v>
                </c:pt>
                <c:pt idx="2">
                  <c:v>Spring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134</c:v>
                </c:pt>
                <c:pt idx="1">
                  <c:v>101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B4-49BA-9DA8-D3D1CF3C8F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470368"/>
        <c:axId val="201435312"/>
      </c:barChart>
      <c:catAx>
        <c:axId val="614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35312"/>
        <c:crosses val="autoZero"/>
        <c:auto val="1"/>
        <c:lblAlgn val="ctr"/>
        <c:lblOffset val="100"/>
        <c:noMultiLvlLbl val="0"/>
      </c:catAx>
      <c:valAx>
        <c:axId val="201435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4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20CA46-A572-4745-AC40-8287827DD1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FA37F-2F56-4E29-B963-DED9788F57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1DF39A-4946-45FD-94FB-8FDEEB2A1DCC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5F35A-2196-4BAC-874D-AF175B8519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457ED-8CEB-4432-BA92-B9D1EE15A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2E695-F8F2-4AC4-99E4-05F4F0454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3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DD16D4-4203-4269-BC7A-0930E85A7BE3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F689E5-7F3D-48C0-860B-266C9787A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Grade- 85 tested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Grade-93 tested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Grade- 91 tested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-96 tested</a:t>
            </a:r>
          </a:p>
          <a:p>
            <a:endParaRPr lang="en-US" dirty="0"/>
          </a:p>
          <a:p>
            <a:r>
              <a:rPr lang="en-US" dirty="0"/>
              <a:t>Total Typical Growth</a:t>
            </a:r>
          </a:p>
          <a:p>
            <a:r>
              <a:rPr lang="en-US" dirty="0"/>
              <a:t>`213 students met Typical Growth Target out of 366 students assessed= 58% of Students have already met typical growth for the year</a:t>
            </a:r>
          </a:p>
          <a:p>
            <a:endParaRPr lang="en-US" dirty="0"/>
          </a:p>
          <a:p>
            <a:r>
              <a:rPr lang="en-US" dirty="0"/>
              <a:t>Stretch Goals</a:t>
            </a:r>
          </a:p>
          <a:p>
            <a:r>
              <a:rPr lang="en-US" dirty="0"/>
              <a:t>71 students met stretch goals </a:t>
            </a:r>
            <a:r>
              <a:rPr lang="en-US" dirty="0" err="1"/>
              <a:t>ourt</a:t>
            </a:r>
            <a:r>
              <a:rPr lang="en-US" dirty="0"/>
              <a:t> of 366 students = 19%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689E5-7F3D-48C0-860B-266C9787AF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Grade- 85 tested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Grade-93 tested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Grade- 91 tested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-96 tested</a:t>
            </a:r>
          </a:p>
          <a:p>
            <a:endParaRPr lang="en-US" dirty="0"/>
          </a:p>
          <a:p>
            <a:r>
              <a:rPr lang="en-US" dirty="0"/>
              <a:t>Total Typical Growth</a:t>
            </a:r>
          </a:p>
          <a:p>
            <a:r>
              <a:rPr lang="en-US" dirty="0"/>
              <a:t>`147 students met Typical Growth Target out of 365 students assessed= 40% of Students have already met typical growth for the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689E5-7F3D-48C0-860B-266C9787AF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AACBF7-1330-4995-B742-8D63DC397C97}"/>
              </a:ext>
            </a:extLst>
          </p:cNvPr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B1EF17-BABD-437B-AC4C-CC5D2B5A2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14C919-F91A-4ECF-8792-EE3C4F7856C3}"/>
                </a:ext>
              </a:extLst>
            </p:cNvPr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974AC0E-5971-47AC-8D15-4394522E9A96}"/>
                  </a:ext>
                </a:extLst>
              </p:cNvPr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CD7128D-3BDD-40AB-81DC-C444E19F2074}"/>
                  </a:ext>
                </a:extLst>
              </p:cNvPr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1FBBA32-AD45-4AFC-B943-6434AED7530B}"/>
                  </a:ext>
                </a:extLst>
              </p:cNvPr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D60FAE7-3E0A-43B9-8DFA-F22B9828B8E9}"/>
                  </a:ext>
                </a:extLst>
              </p:cNvPr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F1E311C8-0B91-43B7-85AB-AB471AAE08D7}"/>
              </a:ext>
            </a:extLst>
          </p:cNvPr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22234D-742F-4222-AAC4-A19072F3347E}"/>
              </a:ext>
            </a:extLst>
          </p:cNvPr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BD5FA30-FAAB-4A57-9EF8-EA6958C30284}"/>
              </a:ext>
            </a:extLst>
          </p:cNvPr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29032885-1EE7-405E-B7B4-BA22A11ED3C0}"/>
              </a:ext>
            </a:extLst>
          </p:cNvPr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7D017255-EFB2-4D2D-9F59-61F8C0C9A040}"/>
              </a:ext>
            </a:extLst>
          </p:cNvPr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216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956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106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62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409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1714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308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677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387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8311B-5B6E-4A15-A918-BC333AA6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05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00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7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0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805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79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443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US" noProof="0" smtClean="0"/>
              <a:t>4/19/2023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7088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5D503-18B7-4E3F-9EA7-B526601A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1577" y="2014960"/>
            <a:ext cx="3002749" cy="4578350"/>
            <a:chOff x="1323975" y="646535"/>
            <a:chExt cx="3021013" cy="576061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23975" y="1447800"/>
              <a:ext cx="3019425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520825" y="1735138"/>
              <a:ext cx="2628900" cy="4381500"/>
            </a:xfrm>
            <a:custGeom>
              <a:avLst/>
              <a:gdLst>
                <a:gd name="T0" fmla="*/ 1131 w 1131"/>
                <a:gd name="T1" fmla="*/ 0 h 1887"/>
                <a:gd name="T2" fmla="*/ 0 w 1131"/>
                <a:gd name="T3" fmla="*/ 0 h 1887"/>
                <a:gd name="T4" fmla="*/ 0 w 1131"/>
                <a:gd name="T5" fmla="*/ 194 h 1887"/>
                <a:gd name="T6" fmla="*/ 460 w 1131"/>
                <a:gd name="T7" fmla="*/ 934 h 1887"/>
                <a:gd name="T8" fmla="*/ 460 w 1131"/>
                <a:gd name="T9" fmla="*/ 954 h 1887"/>
                <a:gd name="T10" fmla="*/ 0 w 1131"/>
                <a:gd name="T11" fmla="*/ 1694 h 1887"/>
                <a:gd name="T12" fmla="*/ 0 w 1131"/>
                <a:gd name="T13" fmla="*/ 1887 h 1887"/>
                <a:gd name="T14" fmla="*/ 1131 w 1131"/>
                <a:gd name="T15" fmla="*/ 1887 h 1887"/>
                <a:gd name="T16" fmla="*/ 1131 w 1131"/>
                <a:gd name="T17" fmla="*/ 1694 h 1887"/>
                <a:gd name="T18" fmla="*/ 671 w 1131"/>
                <a:gd name="T19" fmla="*/ 954 h 1887"/>
                <a:gd name="T20" fmla="*/ 671 w 1131"/>
                <a:gd name="T21" fmla="*/ 934 h 1887"/>
                <a:gd name="T22" fmla="*/ 1131 w 1131"/>
                <a:gd name="T23" fmla="*/ 194 h 1887"/>
                <a:gd name="T24" fmla="*/ 1131 w 1131"/>
                <a:gd name="T25" fmla="*/ 0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1" h="1887">
                  <a:moveTo>
                    <a:pt x="1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675"/>
                    <a:pt x="297" y="865"/>
                    <a:pt x="460" y="934"/>
                  </a:cubicBezTo>
                  <a:cubicBezTo>
                    <a:pt x="469" y="937"/>
                    <a:pt x="469" y="950"/>
                    <a:pt x="460" y="954"/>
                  </a:cubicBezTo>
                  <a:cubicBezTo>
                    <a:pt x="297" y="1022"/>
                    <a:pt x="0" y="1212"/>
                    <a:pt x="0" y="1694"/>
                  </a:cubicBezTo>
                  <a:cubicBezTo>
                    <a:pt x="0" y="1887"/>
                    <a:pt x="0" y="1887"/>
                    <a:pt x="0" y="1887"/>
                  </a:cubicBezTo>
                  <a:cubicBezTo>
                    <a:pt x="1131" y="1887"/>
                    <a:pt x="1131" y="1887"/>
                    <a:pt x="1131" y="1887"/>
                  </a:cubicBezTo>
                  <a:cubicBezTo>
                    <a:pt x="1131" y="1694"/>
                    <a:pt x="1131" y="1694"/>
                    <a:pt x="1131" y="1694"/>
                  </a:cubicBezTo>
                  <a:cubicBezTo>
                    <a:pt x="1131" y="1212"/>
                    <a:pt x="834" y="1022"/>
                    <a:pt x="671" y="954"/>
                  </a:cubicBezTo>
                  <a:cubicBezTo>
                    <a:pt x="661" y="950"/>
                    <a:pt x="661" y="937"/>
                    <a:pt x="671" y="934"/>
                  </a:cubicBezTo>
                  <a:cubicBezTo>
                    <a:pt x="834" y="865"/>
                    <a:pt x="1131" y="675"/>
                    <a:pt x="1131" y="194"/>
                  </a:cubicBezTo>
                  <a:cubicBezTo>
                    <a:pt x="1131" y="0"/>
                    <a:pt x="1131" y="0"/>
                    <a:pt x="1131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325563" y="1449388"/>
              <a:ext cx="3019425" cy="285750"/>
            </a:xfrm>
            <a:custGeom>
              <a:avLst/>
              <a:gdLst>
                <a:gd name="T0" fmla="*/ 1262 w 1299"/>
                <a:gd name="T1" fmla="*/ 0 h 123"/>
                <a:gd name="T2" fmla="*/ 36 w 1299"/>
                <a:gd name="T3" fmla="*/ 0 h 123"/>
                <a:gd name="T4" fmla="*/ 0 w 1299"/>
                <a:gd name="T5" fmla="*/ 36 h 123"/>
                <a:gd name="T6" fmla="*/ 0 w 1299"/>
                <a:gd name="T7" fmla="*/ 86 h 123"/>
                <a:gd name="T8" fmla="*/ 36 w 1299"/>
                <a:gd name="T9" fmla="*/ 123 h 123"/>
                <a:gd name="T10" fmla="*/ 1262 w 1299"/>
                <a:gd name="T11" fmla="*/ 123 h 123"/>
                <a:gd name="T12" fmla="*/ 1299 w 1299"/>
                <a:gd name="T13" fmla="*/ 86 h 123"/>
                <a:gd name="T14" fmla="*/ 1299 w 1299"/>
                <a:gd name="T15" fmla="*/ 36 h 123"/>
                <a:gd name="T16" fmla="*/ 1262 w 1299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123">
                  <a:moveTo>
                    <a:pt x="126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7"/>
                    <a:pt x="16" y="123"/>
                    <a:pt x="36" y="123"/>
                  </a:cubicBezTo>
                  <a:cubicBezTo>
                    <a:pt x="1262" y="123"/>
                    <a:pt x="1262" y="123"/>
                    <a:pt x="1262" y="123"/>
                  </a:cubicBezTo>
                  <a:cubicBezTo>
                    <a:pt x="1283" y="123"/>
                    <a:pt x="1299" y="107"/>
                    <a:pt x="1299" y="86"/>
                  </a:cubicBezTo>
                  <a:cubicBezTo>
                    <a:pt x="1299" y="36"/>
                    <a:pt x="1299" y="36"/>
                    <a:pt x="1299" y="36"/>
                  </a:cubicBezTo>
                  <a:cubicBezTo>
                    <a:pt x="1299" y="16"/>
                    <a:pt x="1283" y="0"/>
                    <a:pt x="1262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25563" y="6116638"/>
              <a:ext cx="3019425" cy="288925"/>
            </a:xfrm>
            <a:custGeom>
              <a:avLst/>
              <a:gdLst>
                <a:gd name="T0" fmla="*/ 1262 w 1299"/>
                <a:gd name="T1" fmla="*/ 0 h 124"/>
                <a:gd name="T2" fmla="*/ 36 w 1299"/>
                <a:gd name="T3" fmla="*/ 0 h 124"/>
                <a:gd name="T4" fmla="*/ 0 w 1299"/>
                <a:gd name="T5" fmla="*/ 37 h 124"/>
                <a:gd name="T6" fmla="*/ 0 w 1299"/>
                <a:gd name="T7" fmla="*/ 87 h 124"/>
                <a:gd name="T8" fmla="*/ 36 w 1299"/>
                <a:gd name="T9" fmla="*/ 124 h 124"/>
                <a:gd name="T10" fmla="*/ 1262 w 1299"/>
                <a:gd name="T11" fmla="*/ 124 h 124"/>
                <a:gd name="T12" fmla="*/ 1299 w 1299"/>
                <a:gd name="T13" fmla="*/ 87 h 124"/>
                <a:gd name="T14" fmla="*/ 1299 w 1299"/>
                <a:gd name="T15" fmla="*/ 37 h 124"/>
                <a:gd name="T16" fmla="*/ 1262 w 1299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124">
                  <a:moveTo>
                    <a:pt x="126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07"/>
                    <a:pt x="16" y="124"/>
                    <a:pt x="36" y="124"/>
                  </a:cubicBezTo>
                  <a:cubicBezTo>
                    <a:pt x="1262" y="124"/>
                    <a:pt x="1262" y="124"/>
                    <a:pt x="1262" y="124"/>
                  </a:cubicBezTo>
                  <a:cubicBezTo>
                    <a:pt x="1283" y="124"/>
                    <a:pt x="1299" y="107"/>
                    <a:pt x="1299" y="87"/>
                  </a:cubicBezTo>
                  <a:cubicBezTo>
                    <a:pt x="1299" y="37"/>
                    <a:pt x="1299" y="37"/>
                    <a:pt x="1299" y="37"/>
                  </a:cubicBezTo>
                  <a:cubicBezTo>
                    <a:pt x="1299" y="17"/>
                    <a:pt x="1283" y="0"/>
                    <a:pt x="1262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25563" y="6232525"/>
              <a:ext cx="3019425" cy="173038"/>
            </a:xfrm>
            <a:custGeom>
              <a:avLst/>
              <a:gdLst>
                <a:gd name="T0" fmla="*/ 1262 w 1299"/>
                <a:gd name="T1" fmla="*/ 36 h 74"/>
                <a:gd name="T2" fmla="*/ 36 w 1299"/>
                <a:gd name="T3" fmla="*/ 36 h 74"/>
                <a:gd name="T4" fmla="*/ 0 w 1299"/>
                <a:gd name="T5" fmla="*/ 0 h 74"/>
                <a:gd name="T6" fmla="*/ 0 w 1299"/>
                <a:gd name="T7" fmla="*/ 37 h 74"/>
                <a:gd name="T8" fmla="*/ 36 w 1299"/>
                <a:gd name="T9" fmla="*/ 74 h 74"/>
                <a:gd name="T10" fmla="*/ 1262 w 1299"/>
                <a:gd name="T11" fmla="*/ 74 h 74"/>
                <a:gd name="T12" fmla="*/ 1299 w 1299"/>
                <a:gd name="T13" fmla="*/ 37 h 74"/>
                <a:gd name="T14" fmla="*/ 1299 w 1299"/>
                <a:gd name="T15" fmla="*/ 0 h 74"/>
                <a:gd name="T16" fmla="*/ 1262 w 1299"/>
                <a:gd name="T17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74">
                  <a:moveTo>
                    <a:pt x="126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16" y="36"/>
                    <a:pt x="0" y="2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6" y="74"/>
                  </a:cubicBezTo>
                  <a:cubicBezTo>
                    <a:pt x="1262" y="74"/>
                    <a:pt x="1262" y="74"/>
                    <a:pt x="1262" y="74"/>
                  </a:cubicBezTo>
                  <a:cubicBezTo>
                    <a:pt x="1283" y="74"/>
                    <a:pt x="1299" y="57"/>
                    <a:pt x="1299" y="37"/>
                  </a:cubicBezTo>
                  <a:cubicBezTo>
                    <a:pt x="1299" y="0"/>
                    <a:pt x="1299" y="0"/>
                    <a:pt x="1299" y="0"/>
                  </a:cubicBezTo>
                  <a:cubicBezTo>
                    <a:pt x="1299" y="20"/>
                    <a:pt x="1283" y="36"/>
                    <a:pt x="1262" y="36"/>
                  </a:cubicBezTo>
                  <a:close/>
                </a:path>
              </a:pathLst>
            </a:custGeom>
            <a:solidFill>
              <a:srgbClr val="85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op sand"/>
            <p:cNvSpPr>
              <a:spLocks/>
            </p:cNvSpPr>
            <p:nvPr/>
          </p:nvSpPr>
          <p:spPr bwMode="auto">
            <a:xfrm>
              <a:off x="1658924" y="2748003"/>
              <a:ext cx="2384302" cy="1146603"/>
            </a:xfrm>
            <a:custGeom>
              <a:avLst/>
              <a:gdLst>
                <a:gd name="T0" fmla="*/ 22 w 1031"/>
                <a:gd name="T1" fmla="*/ 4 h 644"/>
                <a:gd name="T2" fmla="*/ 1 w 1031"/>
                <a:gd name="T3" fmla="*/ 21 h 644"/>
                <a:gd name="T4" fmla="*/ 78 w 1031"/>
                <a:gd name="T5" fmla="*/ 295 h 644"/>
                <a:gd name="T6" fmla="*/ 259 w 1031"/>
                <a:gd name="T7" fmla="*/ 515 h 644"/>
                <a:gd name="T8" fmla="*/ 516 w 1031"/>
                <a:gd name="T9" fmla="*/ 644 h 644"/>
                <a:gd name="T10" fmla="*/ 769 w 1031"/>
                <a:gd name="T11" fmla="*/ 518 h 644"/>
                <a:gd name="T12" fmla="*/ 952 w 1031"/>
                <a:gd name="T13" fmla="*/ 297 h 644"/>
                <a:gd name="T14" fmla="*/ 1030 w 1031"/>
                <a:gd name="T15" fmla="*/ 21 h 644"/>
                <a:gd name="T16" fmla="*/ 1009 w 1031"/>
                <a:gd name="T17" fmla="*/ 4 h 644"/>
                <a:gd name="T18" fmla="*/ 661 w 1031"/>
                <a:gd name="T19" fmla="*/ 118 h 644"/>
                <a:gd name="T20" fmla="*/ 370 w 1031"/>
                <a:gd name="T21" fmla="*/ 118 h 644"/>
                <a:gd name="T22" fmla="*/ 22 w 1031"/>
                <a:gd name="T23" fmla="*/ 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1" h="644">
                  <a:moveTo>
                    <a:pt x="22" y="4"/>
                  </a:moveTo>
                  <a:cubicBezTo>
                    <a:pt x="11" y="0"/>
                    <a:pt x="0" y="10"/>
                    <a:pt x="1" y="21"/>
                  </a:cubicBezTo>
                  <a:cubicBezTo>
                    <a:pt x="11" y="122"/>
                    <a:pt x="37" y="214"/>
                    <a:pt x="78" y="295"/>
                  </a:cubicBezTo>
                  <a:cubicBezTo>
                    <a:pt x="122" y="381"/>
                    <a:pt x="182" y="455"/>
                    <a:pt x="259" y="515"/>
                  </a:cubicBezTo>
                  <a:cubicBezTo>
                    <a:pt x="370" y="603"/>
                    <a:pt x="483" y="636"/>
                    <a:pt x="516" y="644"/>
                  </a:cubicBezTo>
                  <a:cubicBezTo>
                    <a:pt x="548" y="636"/>
                    <a:pt x="658" y="604"/>
                    <a:pt x="769" y="518"/>
                  </a:cubicBezTo>
                  <a:cubicBezTo>
                    <a:pt x="846" y="458"/>
                    <a:pt x="908" y="384"/>
                    <a:pt x="952" y="297"/>
                  </a:cubicBezTo>
                  <a:cubicBezTo>
                    <a:pt x="993" y="216"/>
                    <a:pt x="1019" y="123"/>
                    <a:pt x="1030" y="21"/>
                  </a:cubicBezTo>
                  <a:cubicBezTo>
                    <a:pt x="1031" y="10"/>
                    <a:pt x="1020" y="0"/>
                    <a:pt x="1009" y="4"/>
                  </a:cubicBezTo>
                  <a:cubicBezTo>
                    <a:pt x="661" y="118"/>
                    <a:pt x="661" y="118"/>
                    <a:pt x="661" y="118"/>
                  </a:cubicBezTo>
                  <a:cubicBezTo>
                    <a:pt x="566" y="149"/>
                    <a:pt x="465" y="149"/>
                    <a:pt x="370" y="118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EDC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200" b="1" dirty="0"/>
                <a:t>    </a:t>
              </a:r>
              <a:r>
                <a:rPr lang="en-US" sz="2000" b="1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2022-2023</a:t>
              </a:r>
            </a:p>
          </p:txBody>
        </p:sp>
        <p:sp>
          <p:nvSpPr>
            <p:cNvPr id="9" name="bottom sand"/>
            <p:cNvSpPr>
              <a:spLocks/>
            </p:cNvSpPr>
            <p:nvPr/>
          </p:nvSpPr>
          <p:spPr bwMode="auto">
            <a:xfrm>
              <a:off x="1518095" y="3857512"/>
              <a:ext cx="2642845" cy="2271626"/>
            </a:xfrm>
            <a:custGeom>
              <a:avLst/>
              <a:gdLst>
                <a:gd name="T0" fmla="*/ 0 w 1523"/>
                <a:gd name="T1" fmla="*/ 667 h 667"/>
                <a:gd name="T2" fmla="*/ 763 w 1523"/>
                <a:gd name="T3" fmla="*/ 0 h 667"/>
                <a:gd name="T4" fmla="*/ 1523 w 1523"/>
                <a:gd name="T5" fmla="*/ 667 h 667"/>
                <a:gd name="T6" fmla="*/ 0 w 1523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" h="667">
                  <a:moveTo>
                    <a:pt x="0" y="667"/>
                  </a:moveTo>
                  <a:lnTo>
                    <a:pt x="763" y="0"/>
                  </a:lnTo>
                  <a:lnTo>
                    <a:pt x="1523" y="667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EDC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      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sz="1600" b="1" dirty="0">
                  <a:solidFill>
                    <a:srgbClr val="0070C0"/>
                  </a:solidFill>
                  <a:latin typeface="+mj-lt"/>
                </a:rPr>
                <a:t>        </a:t>
              </a: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Mirandi Squires</a:t>
              </a:r>
            </a:p>
            <a:p>
              <a:r>
                <a:rPr lang="en-US" sz="1400" b="1">
                  <a:solidFill>
                    <a:schemeClr val="bg1"/>
                  </a:solidFill>
                  <a:latin typeface="+mj-lt"/>
                </a:rPr>
                <a:t>             </a:t>
              </a:r>
              <a:r>
                <a:rPr lang="en-US" sz="1200" b="1">
                  <a:solidFill>
                    <a:schemeClr val="bg1"/>
                  </a:solidFill>
                  <a:latin typeface="+mj-lt"/>
                </a:rPr>
                <a:t>April 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20, 2023</a:t>
              </a:r>
            </a:p>
          </p:txBody>
        </p:sp>
        <p:sp>
          <p:nvSpPr>
            <p:cNvPr id="10" name="straight connector"/>
            <p:cNvSpPr>
              <a:spLocks noChangeArrowheads="1"/>
            </p:cNvSpPr>
            <p:nvPr/>
          </p:nvSpPr>
          <p:spPr bwMode="auto">
            <a:xfrm flipH="1">
              <a:off x="1729921" y="1864423"/>
              <a:ext cx="2271743" cy="748399"/>
            </a:xfrm>
            <a:prstGeom prst="rect">
              <a:avLst/>
            </a:prstGeom>
            <a:ln w="57150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School Improvement Council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12000" y="646535"/>
              <a:ext cx="2636838" cy="236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times up"/>
            <p:cNvGrpSpPr/>
            <p:nvPr/>
          </p:nvGrpSpPr>
          <p:grpSpPr>
            <a:xfrm>
              <a:off x="1512000" y="756310"/>
              <a:ext cx="2645227" cy="717157"/>
              <a:chOff x="4321176" y="756310"/>
              <a:chExt cx="2645227" cy="71715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321176" y="855935"/>
                <a:ext cx="2590217" cy="12988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329565" y="756310"/>
                <a:ext cx="2636838" cy="717157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Britannic Bold" panose="020B0903060703020204" pitchFamily="34" charset="0"/>
                    <a:cs typeface="Arial" panose="020B0604020202020204" pitchFamily="34" charset="0"/>
                  </a:rPr>
                  <a:t>JMS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1F7623-547B-4F1C-9848-0AFBE55E686D}"/>
              </a:ext>
            </a:extLst>
          </p:cNvPr>
          <p:cNvSpPr txBox="1"/>
          <p:nvPr/>
        </p:nvSpPr>
        <p:spPr>
          <a:xfrm>
            <a:off x="1962151" y="249034"/>
            <a:ext cx="7890976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Spring SIC </a:t>
            </a:r>
            <a:r>
              <a:rPr lang="en-US" sz="6600" dirty="0">
                <a:solidFill>
                  <a:schemeClr val="bg1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Meeting </a:t>
            </a:r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361FE34F-0603-4263-9E87-21C311F4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A71C-F7E8-4208-996C-2D161DA2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36224" cy="136103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1"/>
                </a:solidFill>
              </a:rPr>
              <a:t>JMS Math </a:t>
            </a:r>
            <a:r>
              <a:rPr lang="en-US" sz="8000" b="1" dirty="0" err="1">
                <a:solidFill>
                  <a:schemeClr val="tx1"/>
                </a:solidFill>
              </a:rPr>
              <a:t>i</a:t>
            </a:r>
            <a:r>
              <a:rPr lang="en-US" sz="8000" b="1" dirty="0">
                <a:solidFill>
                  <a:schemeClr val="tx1"/>
                </a:solidFill>
              </a:rPr>
              <a:t>-Ready</a:t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8000" b="1" dirty="0">
                <a:solidFill>
                  <a:schemeClr val="tx1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17197247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0A96D7-8F9E-49B5-9AA4-5B04C397C7DC}"/>
              </a:ext>
            </a:extLst>
          </p:cNvPr>
          <p:cNvSpPr txBox="1"/>
          <p:nvPr/>
        </p:nvSpPr>
        <p:spPr>
          <a:xfrm>
            <a:off x="3135086" y="233266"/>
            <a:ext cx="56925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/>
                </a:solidFill>
              </a:rPr>
              <a:t>Fall 2022 MATH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DF647-ECC7-40E0-B726-CDC07CA7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715498"/>
            <a:ext cx="11318032" cy="451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1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0A96D7-8F9E-49B5-9AA4-5B04C397C7DC}"/>
              </a:ext>
            </a:extLst>
          </p:cNvPr>
          <p:cNvSpPr txBox="1"/>
          <p:nvPr/>
        </p:nvSpPr>
        <p:spPr>
          <a:xfrm>
            <a:off x="3135086" y="233266"/>
            <a:ext cx="6756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3"/>
                </a:solidFill>
              </a:rPr>
              <a:t>Spring 2023 MATH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6AE60-E2D9-4EF2-899D-6BE599E7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2019102"/>
            <a:ext cx="11660227" cy="36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07B5BD50-2A9A-4B03-96B2-D33CC6C30223}"/>
              </a:ext>
            </a:extLst>
          </p:cNvPr>
          <p:cNvSpPr/>
          <p:nvPr/>
        </p:nvSpPr>
        <p:spPr>
          <a:xfrm>
            <a:off x="5192784" y="1744910"/>
            <a:ext cx="164424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1B8C235-DEC4-4009-B35D-0545A5BE69FC}"/>
              </a:ext>
            </a:extLst>
          </p:cNvPr>
          <p:cNvSpPr/>
          <p:nvPr/>
        </p:nvSpPr>
        <p:spPr>
          <a:xfrm>
            <a:off x="5194181" y="2434205"/>
            <a:ext cx="1693179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50E81E-AAD1-4EDE-8638-7883C75CA46C}"/>
              </a:ext>
            </a:extLst>
          </p:cNvPr>
          <p:cNvSpPr/>
          <p:nvPr/>
        </p:nvSpPr>
        <p:spPr>
          <a:xfrm>
            <a:off x="5210961" y="3113712"/>
            <a:ext cx="1726734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BF180-CBC5-4EAC-8DEE-FC213C52A6A3}"/>
              </a:ext>
            </a:extLst>
          </p:cNvPr>
          <p:cNvSpPr txBox="1"/>
          <p:nvPr/>
        </p:nvSpPr>
        <p:spPr>
          <a:xfrm>
            <a:off x="7038361" y="1602297"/>
            <a:ext cx="481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17% </a:t>
            </a:r>
            <a:r>
              <a:rPr lang="en-US" sz="1400" dirty="0"/>
              <a:t>decrease in Tier 3 </a:t>
            </a:r>
            <a:r>
              <a:rPr lang="en-US" sz="1400" dirty="0">
                <a:solidFill>
                  <a:srgbClr val="FF0000"/>
                </a:solidFill>
              </a:rPr>
              <a:t>AT RISK from 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3E486-C5E1-4712-A975-3713A3A7FD62}"/>
              </a:ext>
            </a:extLst>
          </p:cNvPr>
          <p:cNvSpPr txBox="1"/>
          <p:nvPr/>
        </p:nvSpPr>
        <p:spPr>
          <a:xfrm>
            <a:off x="7055141" y="2323750"/>
            <a:ext cx="369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1% </a:t>
            </a:r>
            <a:r>
              <a:rPr lang="en-US" sz="1200" dirty="0"/>
              <a:t>decrease in Tier 2 from fall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4101E-5E5C-4795-954B-567D1014BFE5}"/>
              </a:ext>
            </a:extLst>
          </p:cNvPr>
          <p:cNvSpPr txBox="1"/>
          <p:nvPr/>
        </p:nvSpPr>
        <p:spPr>
          <a:xfrm>
            <a:off x="7004805" y="2969703"/>
            <a:ext cx="385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19 % </a:t>
            </a:r>
            <a:r>
              <a:rPr lang="en-US" sz="1400" dirty="0"/>
              <a:t> increase in Tier 1from fall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EBF64-BE54-4E76-8081-F98BD1C8E88C}"/>
              </a:ext>
            </a:extLst>
          </p:cNvPr>
          <p:cNvSpPr txBox="1"/>
          <p:nvPr/>
        </p:nvSpPr>
        <p:spPr>
          <a:xfrm>
            <a:off x="1987419" y="258946"/>
            <a:ext cx="79963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Progress JMS has made in Math!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E9BE548-F112-4503-A17D-C9CCD2742787}"/>
              </a:ext>
            </a:extLst>
          </p:cNvPr>
          <p:cNvSpPr/>
          <p:nvPr/>
        </p:nvSpPr>
        <p:spPr>
          <a:xfrm rot="464696">
            <a:off x="9252472" y="129652"/>
            <a:ext cx="2821077" cy="1431700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D77D7-DD55-4634-A40D-31DCB4F9B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8" t="17249" r="14648"/>
          <a:stretch/>
        </p:blipFill>
        <p:spPr>
          <a:xfrm>
            <a:off x="1006026" y="1473693"/>
            <a:ext cx="3858937" cy="26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C620-0353-4CFA-974B-391B1F58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93" y="191460"/>
            <a:ext cx="9404723" cy="104891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Britannic Bold" panose="020B0903060703020204" pitchFamily="34" charset="0"/>
              </a:rPr>
              <a:t>Comparing JMS Math Growth in Each Grade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834A3-5D9C-41D7-B04B-C7A817E9CF4B}"/>
              </a:ext>
            </a:extLst>
          </p:cNvPr>
          <p:cNvSpPr txBox="1"/>
          <p:nvPr/>
        </p:nvSpPr>
        <p:spPr>
          <a:xfrm>
            <a:off x="1211781" y="836759"/>
            <a:ext cx="301164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ritannic Bold" panose="020B0903060703020204" pitchFamily="34" charset="0"/>
              </a:rPr>
              <a:t>FALL DIAGNOSTIC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0B2FF-5226-42C9-9CE2-144743AF984D}"/>
              </a:ext>
            </a:extLst>
          </p:cNvPr>
          <p:cNvSpPr txBox="1"/>
          <p:nvPr/>
        </p:nvSpPr>
        <p:spPr>
          <a:xfrm>
            <a:off x="7784042" y="836759"/>
            <a:ext cx="2601404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ritannic Bold" panose="020B0903060703020204" pitchFamily="34" charset="0"/>
              </a:rPr>
              <a:t>SPRING DIAGNOSTIC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8C646-0069-4A54-9C40-7D32A5238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31" b="13949"/>
          <a:stretch/>
        </p:blipFill>
        <p:spPr>
          <a:xfrm>
            <a:off x="77250" y="1296955"/>
            <a:ext cx="5866350" cy="52717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7779EE-BD58-480F-8D7F-458C3FFC3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83" y="1296955"/>
            <a:ext cx="6036815" cy="52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46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C620-0353-4CFA-974B-391B1F58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975233"/>
            <a:ext cx="11716577" cy="77892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Britannic Bold" panose="020B0903060703020204" pitchFamily="34" charset="0"/>
              </a:rPr>
              <a:t>Fall/Winter/Spring Math Grade Level Placement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3C085F-0926-4FC9-B227-E04B84046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5391"/>
              </p:ext>
            </p:extLst>
          </p:nvPr>
        </p:nvGraphicFramePr>
        <p:xfrm>
          <a:off x="5481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1226997" imgH="373301" progId="Excel.Sheet.12">
                  <p:embed/>
                </p:oleObj>
              </mc:Choice>
              <mc:Fallback>
                <p:oleObj name="Worksheet" r:id="rId3" imgW="1226997" imgH="373301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F3C085F-0926-4FC9-B227-E04B84046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1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779BCEF-4CB9-4A48-A094-934E2A808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15612"/>
              </p:ext>
            </p:extLst>
          </p:nvPr>
        </p:nvGraphicFramePr>
        <p:xfrm>
          <a:off x="190500" y="2052637"/>
          <a:ext cx="11577429" cy="461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373267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831B-B7FF-457D-AA0C-1BBB01DE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96374" cy="109199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>
                <a:solidFill>
                  <a:srgbClr val="00B050"/>
                </a:solidFill>
              </a:rPr>
              <a:t>Math</a:t>
            </a:r>
            <a:r>
              <a:rPr lang="en-US" sz="2800" b="1" dirty="0">
                <a:solidFill>
                  <a:schemeClr val="bg1"/>
                </a:solidFill>
              </a:rPr>
              <a:t> Overall Annual Typical/Stretch Growth Accomplishments for JMS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03B47-30BD-444D-B09D-0B726D552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681" b="4419"/>
          <a:stretch/>
        </p:blipFill>
        <p:spPr>
          <a:xfrm>
            <a:off x="646111" y="2545993"/>
            <a:ext cx="3703947" cy="4032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7699E-CC32-49B2-A145-376090B44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17" r="46117" b="4419"/>
          <a:stretch/>
        </p:blipFill>
        <p:spPr>
          <a:xfrm>
            <a:off x="4447713" y="2545992"/>
            <a:ext cx="1154097" cy="4032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0E2BF-96AD-44F6-8B6E-3944F8221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77" b="4419"/>
          <a:stretch/>
        </p:blipFill>
        <p:spPr>
          <a:xfrm>
            <a:off x="5770485" y="2545992"/>
            <a:ext cx="4971496" cy="4032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F53EA4-114E-4182-9AE8-3E36FF216D6C}"/>
              </a:ext>
            </a:extLst>
          </p:cNvPr>
          <p:cNvSpPr txBox="1"/>
          <p:nvPr/>
        </p:nvSpPr>
        <p:spPr>
          <a:xfrm>
            <a:off x="4243526" y="2176660"/>
            <a:ext cx="1633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Typical Growth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85E35-24AB-460E-AFE6-F75AB85AE34C}"/>
              </a:ext>
            </a:extLst>
          </p:cNvPr>
          <p:cNvSpPr txBox="1"/>
          <p:nvPr/>
        </p:nvSpPr>
        <p:spPr>
          <a:xfrm>
            <a:off x="5601810" y="2176659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      Stretch Growth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C608C3-F83E-4CCD-B780-23BF9261AB4C}"/>
              </a:ext>
            </a:extLst>
          </p:cNvPr>
          <p:cNvSpPr txBox="1"/>
          <p:nvPr/>
        </p:nvSpPr>
        <p:spPr>
          <a:xfrm>
            <a:off x="6960093" y="2176658"/>
            <a:ext cx="3860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             Students With Improved Placement</a:t>
            </a:r>
          </a:p>
        </p:txBody>
      </p:sp>
    </p:spTree>
    <p:extLst>
      <p:ext uri="{BB962C8B-B14F-4D97-AF65-F5344CB8AC3E}">
        <p14:creationId xmlns:p14="http://schemas.microsoft.com/office/powerpoint/2010/main" val="302622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5D503-18B7-4E3F-9EA7-B526601A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7905" y="578840"/>
            <a:ext cx="3021013" cy="5769588"/>
            <a:chOff x="1323975" y="646535"/>
            <a:chExt cx="3021013" cy="576061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23975" y="1447800"/>
              <a:ext cx="3019425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520825" y="1735138"/>
              <a:ext cx="2628900" cy="4381500"/>
            </a:xfrm>
            <a:custGeom>
              <a:avLst/>
              <a:gdLst>
                <a:gd name="T0" fmla="*/ 1131 w 1131"/>
                <a:gd name="T1" fmla="*/ 0 h 1887"/>
                <a:gd name="T2" fmla="*/ 0 w 1131"/>
                <a:gd name="T3" fmla="*/ 0 h 1887"/>
                <a:gd name="T4" fmla="*/ 0 w 1131"/>
                <a:gd name="T5" fmla="*/ 194 h 1887"/>
                <a:gd name="T6" fmla="*/ 460 w 1131"/>
                <a:gd name="T7" fmla="*/ 934 h 1887"/>
                <a:gd name="T8" fmla="*/ 460 w 1131"/>
                <a:gd name="T9" fmla="*/ 954 h 1887"/>
                <a:gd name="T10" fmla="*/ 0 w 1131"/>
                <a:gd name="T11" fmla="*/ 1694 h 1887"/>
                <a:gd name="T12" fmla="*/ 0 w 1131"/>
                <a:gd name="T13" fmla="*/ 1887 h 1887"/>
                <a:gd name="T14" fmla="*/ 1131 w 1131"/>
                <a:gd name="T15" fmla="*/ 1887 h 1887"/>
                <a:gd name="T16" fmla="*/ 1131 w 1131"/>
                <a:gd name="T17" fmla="*/ 1694 h 1887"/>
                <a:gd name="T18" fmla="*/ 671 w 1131"/>
                <a:gd name="T19" fmla="*/ 954 h 1887"/>
                <a:gd name="T20" fmla="*/ 671 w 1131"/>
                <a:gd name="T21" fmla="*/ 934 h 1887"/>
                <a:gd name="T22" fmla="*/ 1131 w 1131"/>
                <a:gd name="T23" fmla="*/ 194 h 1887"/>
                <a:gd name="T24" fmla="*/ 1131 w 1131"/>
                <a:gd name="T25" fmla="*/ 0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1" h="1887">
                  <a:moveTo>
                    <a:pt x="1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675"/>
                    <a:pt x="297" y="865"/>
                    <a:pt x="460" y="934"/>
                  </a:cubicBezTo>
                  <a:cubicBezTo>
                    <a:pt x="469" y="937"/>
                    <a:pt x="469" y="950"/>
                    <a:pt x="460" y="954"/>
                  </a:cubicBezTo>
                  <a:cubicBezTo>
                    <a:pt x="297" y="1022"/>
                    <a:pt x="0" y="1212"/>
                    <a:pt x="0" y="1694"/>
                  </a:cubicBezTo>
                  <a:cubicBezTo>
                    <a:pt x="0" y="1887"/>
                    <a:pt x="0" y="1887"/>
                    <a:pt x="0" y="1887"/>
                  </a:cubicBezTo>
                  <a:cubicBezTo>
                    <a:pt x="1131" y="1887"/>
                    <a:pt x="1131" y="1887"/>
                    <a:pt x="1131" y="1887"/>
                  </a:cubicBezTo>
                  <a:cubicBezTo>
                    <a:pt x="1131" y="1694"/>
                    <a:pt x="1131" y="1694"/>
                    <a:pt x="1131" y="1694"/>
                  </a:cubicBezTo>
                  <a:cubicBezTo>
                    <a:pt x="1131" y="1212"/>
                    <a:pt x="834" y="1022"/>
                    <a:pt x="671" y="954"/>
                  </a:cubicBezTo>
                  <a:cubicBezTo>
                    <a:pt x="661" y="950"/>
                    <a:pt x="661" y="937"/>
                    <a:pt x="671" y="934"/>
                  </a:cubicBezTo>
                  <a:cubicBezTo>
                    <a:pt x="834" y="865"/>
                    <a:pt x="1131" y="675"/>
                    <a:pt x="1131" y="194"/>
                  </a:cubicBezTo>
                  <a:cubicBezTo>
                    <a:pt x="1131" y="0"/>
                    <a:pt x="1131" y="0"/>
                    <a:pt x="1131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325563" y="1449388"/>
              <a:ext cx="3019425" cy="285750"/>
            </a:xfrm>
            <a:custGeom>
              <a:avLst/>
              <a:gdLst>
                <a:gd name="T0" fmla="*/ 1262 w 1299"/>
                <a:gd name="T1" fmla="*/ 0 h 123"/>
                <a:gd name="T2" fmla="*/ 36 w 1299"/>
                <a:gd name="T3" fmla="*/ 0 h 123"/>
                <a:gd name="T4" fmla="*/ 0 w 1299"/>
                <a:gd name="T5" fmla="*/ 36 h 123"/>
                <a:gd name="T6" fmla="*/ 0 w 1299"/>
                <a:gd name="T7" fmla="*/ 86 h 123"/>
                <a:gd name="T8" fmla="*/ 36 w 1299"/>
                <a:gd name="T9" fmla="*/ 123 h 123"/>
                <a:gd name="T10" fmla="*/ 1262 w 1299"/>
                <a:gd name="T11" fmla="*/ 123 h 123"/>
                <a:gd name="T12" fmla="*/ 1299 w 1299"/>
                <a:gd name="T13" fmla="*/ 86 h 123"/>
                <a:gd name="T14" fmla="*/ 1299 w 1299"/>
                <a:gd name="T15" fmla="*/ 36 h 123"/>
                <a:gd name="T16" fmla="*/ 1262 w 1299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123">
                  <a:moveTo>
                    <a:pt x="126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7"/>
                    <a:pt x="16" y="123"/>
                    <a:pt x="36" y="123"/>
                  </a:cubicBezTo>
                  <a:cubicBezTo>
                    <a:pt x="1262" y="123"/>
                    <a:pt x="1262" y="123"/>
                    <a:pt x="1262" y="123"/>
                  </a:cubicBezTo>
                  <a:cubicBezTo>
                    <a:pt x="1283" y="123"/>
                    <a:pt x="1299" y="107"/>
                    <a:pt x="1299" y="86"/>
                  </a:cubicBezTo>
                  <a:cubicBezTo>
                    <a:pt x="1299" y="36"/>
                    <a:pt x="1299" y="36"/>
                    <a:pt x="1299" y="36"/>
                  </a:cubicBezTo>
                  <a:cubicBezTo>
                    <a:pt x="1299" y="16"/>
                    <a:pt x="1283" y="0"/>
                    <a:pt x="1262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25563" y="6116638"/>
              <a:ext cx="3019425" cy="288925"/>
            </a:xfrm>
            <a:custGeom>
              <a:avLst/>
              <a:gdLst>
                <a:gd name="T0" fmla="*/ 1262 w 1299"/>
                <a:gd name="T1" fmla="*/ 0 h 124"/>
                <a:gd name="T2" fmla="*/ 36 w 1299"/>
                <a:gd name="T3" fmla="*/ 0 h 124"/>
                <a:gd name="T4" fmla="*/ 0 w 1299"/>
                <a:gd name="T5" fmla="*/ 37 h 124"/>
                <a:gd name="T6" fmla="*/ 0 w 1299"/>
                <a:gd name="T7" fmla="*/ 87 h 124"/>
                <a:gd name="T8" fmla="*/ 36 w 1299"/>
                <a:gd name="T9" fmla="*/ 124 h 124"/>
                <a:gd name="T10" fmla="*/ 1262 w 1299"/>
                <a:gd name="T11" fmla="*/ 124 h 124"/>
                <a:gd name="T12" fmla="*/ 1299 w 1299"/>
                <a:gd name="T13" fmla="*/ 87 h 124"/>
                <a:gd name="T14" fmla="*/ 1299 w 1299"/>
                <a:gd name="T15" fmla="*/ 37 h 124"/>
                <a:gd name="T16" fmla="*/ 1262 w 1299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124">
                  <a:moveTo>
                    <a:pt x="126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07"/>
                    <a:pt x="16" y="124"/>
                    <a:pt x="36" y="124"/>
                  </a:cubicBezTo>
                  <a:cubicBezTo>
                    <a:pt x="1262" y="124"/>
                    <a:pt x="1262" y="124"/>
                    <a:pt x="1262" y="124"/>
                  </a:cubicBezTo>
                  <a:cubicBezTo>
                    <a:pt x="1283" y="124"/>
                    <a:pt x="1299" y="107"/>
                    <a:pt x="1299" y="87"/>
                  </a:cubicBezTo>
                  <a:cubicBezTo>
                    <a:pt x="1299" y="37"/>
                    <a:pt x="1299" y="37"/>
                    <a:pt x="1299" y="37"/>
                  </a:cubicBezTo>
                  <a:cubicBezTo>
                    <a:pt x="1299" y="17"/>
                    <a:pt x="1283" y="0"/>
                    <a:pt x="1262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25563" y="6232525"/>
              <a:ext cx="3019425" cy="173038"/>
            </a:xfrm>
            <a:custGeom>
              <a:avLst/>
              <a:gdLst>
                <a:gd name="T0" fmla="*/ 1262 w 1299"/>
                <a:gd name="T1" fmla="*/ 36 h 74"/>
                <a:gd name="T2" fmla="*/ 36 w 1299"/>
                <a:gd name="T3" fmla="*/ 36 h 74"/>
                <a:gd name="T4" fmla="*/ 0 w 1299"/>
                <a:gd name="T5" fmla="*/ 0 h 74"/>
                <a:gd name="T6" fmla="*/ 0 w 1299"/>
                <a:gd name="T7" fmla="*/ 37 h 74"/>
                <a:gd name="T8" fmla="*/ 36 w 1299"/>
                <a:gd name="T9" fmla="*/ 74 h 74"/>
                <a:gd name="T10" fmla="*/ 1262 w 1299"/>
                <a:gd name="T11" fmla="*/ 74 h 74"/>
                <a:gd name="T12" fmla="*/ 1299 w 1299"/>
                <a:gd name="T13" fmla="*/ 37 h 74"/>
                <a:gd name="T14" fmla="*/ 1299 w 1299"/>
                <a:gd name="T15" fmla="*/ 0 h 74"/>
                <a:gd name="T16" fmla="*/ 1262 w 1299"/>
                <a:gd name="T17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74">
                  <a:moveTo>
                    <a:pt x="126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16" y="36"/>
                    <a:pt x="0" y="2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6" y="74"/>
                  </a:cubicBezTo>
                  <a:cubicBezTo>
                    <a:pt x="1262" y="74"/>
                    <a:pt x="1262" y="74"/>
                    <a:pt x="1262" y="74"/>
                  </a:cubicBezTo>
                  <a:cubicBezTo>
                    <a:pt x="1283" y="74"/>
                    <a:pt x="1299" y="57"/>
                    <a:pt x="1299" y="37"/>
                  </a:cubicBezTo>
                  <a:cubicBezTo>
                    <a:pt x="1299" y="0"/>
                    <a:pt x="1299" y="0"/>
                    <a:pt x="1299" y="0"/>
                  </a:cubicBezTo>
                  <a:cubicBezTo>
                    <a:pt x="1299" y="20"/>
                    <a:pt x="1283" y="36"/>
                    <a:pt x="1262" y="36"/>
                  </a:cubicBezTo>
                  <a:close/>
                </a:path>
              </a:pathLst>
            </a:custGeom>
            <a:solidFill>
              <a:srgbClr val="85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op sand"/>
            <p:cNvSpPr>
              <a:spLocks/>
            </p:cNvSpPr>
            <p:nvPr/>
          </p:nvSpPr>
          <p:spPr bwMode="auto">
            <a:xfrm>
              <a:off x="1638300" y="2849409"/>
              <a:ext cx="2395538" cy="979986"/>
            </a:xfrm>
            <a:custGeom>
              <a:avLst/>
              <a:gdLst>
                <a:gd name="T0" fmla="*/ 22 w 1031"/>
                <a:gd name="T1" fmla="*/ 4 h 644"/>
                <a:gd name="T2" fmla="*/ 1 w 1031"/>
                <a:gd name="T3" fmla="*/ 21 h 644"/>
                <a:gd name="T4" fmla="*/ 78 w 1031"/>
                <a:gd name="T5" fmla="*/ 295 h 644"/>
                <a:gd name="T6" fmla="*/ 259 w 1031"/>
                <a:gd name="T7" fmla="*/ 515 h 644"/>
                <a:gd name="T8" fmla="*/ 516 w 1031"/>
                <a:gd name="T9" fmla="*/ 644 h 644"/>
                <a:gd name="T10" fmla="*/ 769 w 1031"/>
                <a:gd name="T11" fmla="*/ 518 h 644"/>
                <a:gd name="T12" fmla="*/ 952 w 1031"/>
                <a:gd name="T13" fmla="*/ 297 h 644"/>
                <a:gd name="T14" fmla="*/ 1030 w 1031"/>
                <a:gd name="T15" fmla="*/ 21 h 644"/>
                <a:gd name="T16" fmla="*/ 1009 w 1031"/>
                <a:gd name="T17" fmla="*/ 4 h 644"/>
                <a:gd name="T18" fmla="*/ 661 w 1031"/>
                <a:gd name="T19" fmla="*/ 118 h 644"/>
                <a:gd name="T20" fmla="*/ 370 w 1031"/>
                <a:gd name="T21" fmla="*/ 118 h 644"/>
                <a:gd name="T22" fmla="*/ 22 w 1031"/>
                <a:gd name="T23" fmla="*/ 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1" h="644">
                  <a:moveTo>
                    <a:pt x="22" y="4"/>
                  </a:moveTo>
                  <a:cubicBezTo>
                    <a:pt x="11" y="0"/>
                    <a:pt x="0" y="10"/>
                    <a:pt x="1" y="21"/>
                  </a:cubicBezTo>
                  <a:cubicBezTo>
                    <a:pt x="11" y="122"/>
                    <a:pt x="37" y="214"/>
                    <a:pt x="78" y="295"/>
                  </a:cubicBezTo>
                  <a:cubicBezTo>
                    <a:pt x="122" y="381"/>
                    <a:pt x="182" y="455"/>
                    <a:pt x="259" y="515"/>
                  </a:cubicBezTo>
                  <a:cubicBezTo>
                    <a:pt x="370" y="603"/>
                    <a:pt x="483" y="636"/>
                    <a:pt x="516" y="644"/>
                  </a:cubicBezTo>
                  <a:cubicBezTo>
                    <a:pt x="548" y="636"/>
                    <a:pt x="658" y="604"/>
                    <a:pt x="769" y="518"/>
                  </a:cubicBezTo>
                  <a:cubicBezTo>
                    <a:pt x="846" y="458"/>
                    <a:pt x="908" y="384"/>
                    <a:pt x="952" y="297"/>
                  </a:cubicBezTo>
                  <a:cubicBezTo>
                    <a:pt x="993" y="216"/>
                    <a:pt x="1019" y="123"/>
                    <a:pt x="1030" y="21"/>
                  </a:cubicBezTo>
                  <a:cubicBezTo>
                    <a:pt x="1031" y="10"/>
                    <a:pt x="1020" y="0"/>
                    <a:pt x="1009" y="4"/>
                  </a:cubicBezTo>
                  <a:cubicBezTo>
                    <a:pt x="661" y="118"/>
                    <a:pt x="661" y="118"/>
                    <a:pt x="661" y="118"/>
                  </a:cubicBezTo>
                  <a:cubicBezTo>
                    <a:pt x="566" y="149"/>
                    <a:pt x="465" y="149"/>
                    <a:pt x="370" y="118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EDC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200" b="1" dirty="0"/>
                <a:t>   </a:t>
              </a:r>
              <a:r>
                <a:rPr lang="en-US" sz="2400" b="1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2022-2023</a:t>
              </a:r>
            </a:p>
          </p:txBody>
        </p:sp>
        <p:sp>
          <p:nvSpPr>
            <p:cNvPr id="9" name="bottom sand"/>
            <p:cNvSpPr>
              <a:spLocks/>
            </p:cNvSpPr>
            <p:nvPr/>
          </p:nvSpPr>
          <p:spPr bwMode="auto">
            <a:xfrm>
              <a:off x="1577130" y="4102217"/>
              <a:ext cx="2583809" cy="2014421"/>
            </a:xfrm>
            <a:custGeom>
              <a:avLst/>
              <a:gdLst>
                <a:gd name="T0" fmla="*/ 0 w 1523"/>
                <a:gd name="T1" fmla="*/ 667 h 667"/>
                <a:gd name="T2" fmla="*/ 763 w 1523"/>
                <a:gd name="T3" fmla="*/ 0 h 667"/>
                <a:gd name="T4" fmla="*/ 1523 w 1523"/>
                <a:gd name="T5" fmla="*/ 667 h 667"/>
                <a:gd name="T6" fmla="*/ 0 w 1523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" h="667">
                  <a:moveTo>
                    <a:pt x="0" y="667"/>
                  </a:moveTo>
                  <a:lnTo>
                    <a:pt x="763" y="0"/>
                  </a:lnTo>
                  <a:lnTo>
                    <a:pt x="1523" y="667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EDC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straight connector"/>
            <p:cNvSpPr>
              <a:spLocks noChangeArrowheads="1"/>
            </p:cNvSpPr>
            <p:nvPr/>
          </p:nvSpPr>
          <p:spPr bwMode="auto">
            <a:xfrm flipH="1">
              <a:off x="2751588" y="3791824"/>
              <a:ext cx="226502" cy="2323227"/>
            </a:xfrm>
            <a:prstGeom prst="rect">
              <a:avLst/>
            </a:prstGeom>
            <a:solidFill>
              <a:srgbClr val="EDC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12000" y="646535"/>
              <a:ext cx="2636838" cy="236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times up"/>
            <p:cNvGrpSpPr/>
            <p:nvPr/>
          </p:nvGrpSpPr>
          <p:grpSpPr>
            <a:xfrm>
              <a:off x="1512000" y="756310"/>
              <a:ext cx="2645227" cy="697559"/>
              <a:chOff x="4321176" y="756310"/>
              <a:chExt cx="2645227" cy="6975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321176" y="855935"/>
                <a:ext cx="2590217" cy="12988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329565" y="756310"/>
                <a:ext cx="2636838" cy="69755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Britannic Bold" panose="020B0903060703020204" pitchFamily="34" charset="0"/>
                    <a:cs typeface="Arial" panose="020B0604020202020204" pitchFamily="34" charset="0"/>
                  </a:rPr>
                  <a:t>JMS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1F7623-547B-4F1C-9848-0AFBE55E686D}"/>
              </a:ext>
            </a:extLst>
          </p:cNvPr>
          <p:cNvSpPr txBox="1"/>
          <p:nvPr/>
        </p:nvSpPr>
        <p:spPr>
          <a:xfrm>
            <a:off x="3261639" y="454307"/>
            <a:ext cx="8793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ritannic Bold" panose="020B0903060703020204" pitchFamily="34" charset="0"/>
                <a:cs typeface="Arial" panose="020B0604020202020204" pitchFamily="34" charset="0"/>
              </a:rPr>
              <a:t>Making Progress on Diagnostics </a:t>
            </a:r>
          </a:p>
          <a:p>
            <a:pPr algn="ctr"/>
            <a:r>
              <a:rPr lang="en-US" sz="4400" dirty="0">
                <a:latin typeface="Britannic Bold" panose="020B0903060703020204" pitchFamily="34" charset="0"/>
                <a:cs typeface="Arial" panose="020B0604020202020204" pitchFamily="34" charset="0"/>
              </a:rPr>
              <a:t>for </a:t>
            </a:r>
            <a:r>
              <a:rPr lang="en-US" sz="4400" dirty="0" err="1">
                <a:latin typeface="Britannic Bold" panose="020B0903060703020204" pitchFamily="34" charset="0"/>
                <a:cs typeface="Arial" panose="020B0604020202020204" pitchFamily="34" charset="0"/>
              </a:rPr>
              <a:t>i</a:t>
            </a:r>
            <a:r>
              <a:rPr lang="en-US" sz="4400" dirty="0">
                <a:latin typeface="Britannic Bold" panose="020B0903060703020204" pitchFamily="34" charset="0"/>
                <a:cs typeface="Arial" panose="020B0604020202020204" pitchFamily="34" charset="0"/>
              </a:rPr>
              <a:t>-Ready in all Grade Levels!!! </a:t>
            </a:r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361FE34F-0603-4263-9E87-21C311F4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93271D8-04C2-40AB-A81C-9FCE5111C994}"/>
              </a:ext>
            </a:extLst>
          </p:cNvPr>
          <p:cNvSpPr/>
          <p:nvPr/>
        </p:nvSpPr>
        <p:spPr>
          <a:xfrm>
            <a:off x="2239347" y="0"/>
            <a:ext cx="1359701" cy="12647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820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52CE-A681-45D7-B4CF-909BD9CC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8152"/>
          </a:xfrm>
          <a:solidFill>
            <a:srgbClr val="FFC000"/>
          </a:solidFill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Algerian" panose="04020705040A02060702" pitchFamily="82" charset="0"/>
              </a:rPr>
              <a:t>School Improvement Plan</a:t>
            </a:r>
          </a:p>
        </p:txBody>
      </p:sp>
      <p:pic>
        <p:nvPicPr>
          <p:cNvPr id="3076" name="Picture 4" descr="Home - Johnsonville Middle School">
            <a:extLst>
              <a:ext uri="{FF2B5EF4-FFF2-40B4-BE49-F238E27FC236}">
                <a16:creationId xmlns:a16="http://schemas.microsoft.com/office/drawing/2014/main" id="{BFA9B545-F4B7-4F39-A845-52F2755B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07" y="1733979"/>
            <a:ext cx="5595730" cy="4348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0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D42A-9A7D-4E51-9FFC-1EF0A7CA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90" y="1367902"/>
            <a:ext cx="8825658" cy="119774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lgerian" panose="04020705040A02060702" pitchFamily="82" charset="0"/>
              </a:rPr>
              <a:t>JMS </a:t>
            </a:r>
            <a:br>
              <a:rPr lang="en-US" b="1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EVENTS 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C8DF9-1595-49D6-9AAC-1D0018DF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8941" y="2531330"/>
            <a:ext cx="8825658" cy="86142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Algerian" panose="04020705040A02060702" pitchFamily="82" charset="0"/>
              </a:rPr>
              <a:t>CELEBRATIONS</a:t>
            </a:r>
          </a:p>
        </p:txBody>
      </p:sp>
    </p:spTree>
    <p:extLst>
      <p:ext uri="{BB962C8B-B14F-4D97-AF65-F5344CB8AC3E}">
        <p14:creationId xmlns:p14="http://schemas.microsoft.com/office/powerpoint/2010/main" val="399081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8F7B-9159-46AB-93CD-1DFE0285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767"/>
          </a:xfrm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chemeClr val="accent3"/>
                </a:solidFill>
              </a:rPr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546FF-0267-489A-8D49-C1822629BDC9}"/>
              </a:ext>
            </a:extLst>
          </p:cNvPr>
          <p:cNvSpPr txBox="1"/>
          <p:nvPr/>
        </p:nvSpPr>
        <p:spPr>
          <a:xfrm>
            <a:off x="323479" y="1646160"/>
            <a:ext cx="4740677" cy="4524315"/>
          </a:xfrm>
          <a:prstGeom prst="rect">
            <a:avLst/>
          </a:prstGeom>
          <a:solidFill>
            <a:schemeClr val="tx1"/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Welcome</a:t>
            </a:r>
          </a:p>
          <a:p>
            <a:pPr marL="342900" indent="-342900" algn="ctr">
              <a:buAutoNum type="arabicPeriod"/>
            </a:pPr>
            <a:endParaRPr lang="en-US" sz="1600" b="1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Slide Presentation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70C0"/>
                </a:solidFill>
              </a:rPr>
              <a:t>i</a:t>
            </a:r>
            <a:r>
              <a:rPr lang="en-US" sz="1600" b="1" dirty="0">
                <a:solidFill>
                  <a:srgbClr val="0070C0"/>
                </a:solidFill>
              </a:rPr>
              <a:t>-Ready Scores for ELA /fall to winter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70C0"/>
                </a:solidFill>
              </a:rPr>
              <a:t>i</a:t>
            </a:r>
            <a:r>
              <a:rPr lang="en-US" sz="1600" b="1" dirty="0">
                <a:solidFill>
                  <a:srgbClr val="0070C0"/>
                </a:solidFill>
              </a:rPr>
              <a:t>-Ready Scores for Math/fall to winter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1600" b="1" dirty="0">
              <a:solidFill>
                <a:srgbClr val="00B050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3. School Designations Based on State Test        Scores from Last Year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4. Slide Presentation on Upcoming Events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5. Suggestions and Recommendations from SIC Members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5. Questions</a:t>
            </a:r>
          </a:p>
        </p:txBody>
      </p:sp>
    </p:spTree>
    <p:extLst>
      <p:ext uri="{BB962C8B-B14F-4D97-AF65-F5344CB8AC3E}">
        <p14:creationId xmlns:p14="http://schemas.microsoft.com/office/powerpoint/2010/main" val="310289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2FBE-C495-420F-8AB3-5D50381C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" y="923925"/>
            <a:ext cx="11625943" cy="5779591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2800" dirty="0"/>
              <a:t>Monday, April 24- Interim Reports/Kona Ice</a:t>
            </a:r>
            <a:br>
              <a:rPr lang="en-US" sz="2800" dirty="0"/>
            </a:br>
            <a:r>
              <a:rPr lang="en-US" sz="2800" dirty="0"/>
              <a:t>Thursday, April 27- Parent Meeting at 7:00 for PACE Trip</a:t>
            </a:r>
            <a:br>
              <a:rPr lang="en-US" sz="2800" dirty="0"/>
            </a:br>
            <a:r>
              <a:rPr lang="en-US" sz="2800" dirty="0"/>
              <a:t>Friday, April 28 - 6</a:t>
            </a:r>
            <a:r>
              <a:rPr lang="en-US" sz="2800" baseline="30000" dirty="0"/>
              <a:t>th</a:t>
            </a:r>
            <a:r>
              <a:rPr lang="en-US" sz="2800" dirty="0"/>
              <a:t> Grade Review Olympics for Testing Review</a:t>
            </a:r>
            <a:br>
              <a:rPr lang="en-US" sz="2800" dirty="0"/>
            </a:br>
            <a:r>
              <a:rPr lang="en-US" sz="2800" dirty="0"/>
              <a:t>Tuesday, May 2 -ELA State Testing</a:t>
            </a:r>
            <a:br>
              <a:rPr lang="en-US" sz="2800" dirty="0"/>
            </a:br>
            <a:r>
              <a:rPr lang="en-US" sz="2800" dirty="0"/>
              <a:t>Thursday, May 4- Writing State Test</a:t>
            </a:r>
            <a:br>
              <a:rPr lang="en-US" sz="2800" dirty="0"/>
            </a:br>
            <a:r>
              <a:rPr lang="en-US" sz="2800" dirty="0"/>
              <a:t>Monday, May 8-12-Teacher Appreciation Week</a:t>
            </a:r>
            <a:br>
              <a:rPr lang="en-US" sz="2800" dirty="0"/>
            </a:br>
            <a:r>
              <a:rPr lang="en-US" sz="2800" dirty="0"/>
              <a:t>Tuesday, May 9- Math State Test</a:t>
            </a:r>
            <a:br>
              <a:rPr lang="en-US" sz="2800" dirty="0"/>
            </a:br>
            <a:r>
              <a:rPr lang="en-US" sz="2800" dirty="0"/>
              <a:t>Thursday, May 11- Science State Test for 6</a:t>
            </a:r>
            <a:r>
              <a:rPr lang="en-US" sz="2800" baseline="30000" dirty="0"/>
              <a:t>th</a:t>
            </a:r>
            <a:r>
              <a:rPr lang="en-US" sz="2800" dirty="0"/>
              <a:t> Grade</a:t>
            </a:r>
            <a:br>
              <a:rPr lang="en-US" sz="2800" dirty="0"/>
            </a:br>
            <a:r>
              <a:rPr lang="en-US" sz="2800" dirty="0"/>
              <a:t>Friday, May 12- 8</a:t>
            </a:r>
            <a:r>
              <a:rPr lang="en-US" sz="2800" baseline="30000" dirty="0"/>
              <a:t>th</a:t>
            </a:r>
            <a:r>
              <a:rPr lang="en-US" sz="2800" dirty="0"/>
              <a:t> Grade Celebration Day (All Day, Inflatables, and Food Trucks)</a:t>
            </a:r>
            <a:br>
              <a:rPr lang="en-US" sz="2800" dirty="0"/>
            </a:br>
            <a:r>
              <a:rPr lang="en-US" sz="2800" dirty="0"/>
              <a:t>Monday, May 15-17- PACE Trip to Washington, DC</a:t>
            </a:r>
            <a:br>
              <a:rPr lang="en-US" sz="2800" dirty="0"/>
            </a:br>
            <a:r>
              <a:rPr lang="en-US" sz="2800" dirty="0"/>
              <a:t>Thursday, May 18- Dream Box Incentive Party Karaoke/Pizza </a:t>
            </a:r>
            <a:br>
              <a:rPr lang="en-US" sz="2800" dirty="0"/>
            </a:br>
            <a:r>
              <a:rPr lang="en-US" sz="2800" dirty="0"/>
              <a:t>Friday, May 19- Reading Plus Ice Cream Incentive Party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DC774-1325-4E82-B45C-A1EB66522ADF}"/>
              </a:ext>
            </a:extLst>
          </p:cNvPr>
          <p:cNvSpPr txBox="1"/>
          <p:nvPr/>
        </p:nvSpPr>
        <p:spPr>
          <a:xfrm>
            <a:off x="2087016" y="-184071"/>
            <a:ext cx="6873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Upcoming Dates for JMS</a:t>
            </a:r>
          </a:p>
        </p:txBody>
      </p:sp>
    </p:spTree>
    <p:extLst>
      <p:ext uri="{BB962C8B-B14F-4D97-AF65-F5344CB8AC3E}">
        <p14:creationId xmlns:p14="http://schemas.microsoft.com/office/powerpoint/2010/main" val="262339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2FBE-C495-420F-8AB3-5D50381C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256830"/>
            <a:ext cx="11625943" cy="363914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5400" dirty="0">
                <a:highlight>
                  <a:srgbClr val="00FF00"/>
                </a:highlight>
              </a:rPr>
              <a:t>           </a:t>
            </a:r>
            <a:br>
              <a:rPr lang="en-US" sz="5400" dirty="0"/>
            </a:b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baseline="30000" dirty="0">
                <a:solidFill>
                  <a:srgbClr val="FF0000"/>
                </a:solidFill>
              </a:rPr>
              <a:t>TH</a:t>
            </a:r>
            <a:r>
              <a:rPr lang="en-US" sz="3200" b="1" dirty="0">
                <a:solidFill>
                  <a:srgbClr val="FF0000"/>
                </a:solidFill>
              </a:rPr>
              <a:t> Grade Graduation </a:t>
            </a:r>
            <a:r>
              <a:rPr lang="en-US" sz="3200" dirty="0"/>
              <a:t>-Monday, May 22 at 6:30 in Gym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dirty="0">
                <a:solidFill>
                  <a:srgbClr val="FFFF00"/>
                </a:solidFill>
              </a:rPr>
              <a:t>5</a:t>
            </a:r>
            <a:r>
              <a:rPr lang="en-US" sz="3200" b="1" baseline="30000" dirty="0">
                <a:solidFill>
                  <a:srgbClr val="FFFF00"/>
                </a:solidFill>
              </a:rPr>
              <a:t>th</a:t>
            </a:r>
            <a:r>
              <a:rPr lang="en-US" sz="3200" b="1" dirty="0">
                <a:solidFill>
                  <a:srgbClr val="FFFF00"/>
                </a:solidFill>
              </a:rPr>
              <a:t> and 6</a:t>
            </a:r>
            <a:r>
              <a:rPr lang="en-US" sz="3200" b="1" baseline="30000" dirty="0">
                <a:solidFill>
                  <a:srgbClr val="FFFF00"/>
                </a:solidFill>
              </a:rPr>
              <a:t>th</a:t>
            </a:r>
            <a:r>
              <a:rPr lang="en-US" sz="3200" b="1" dirty="0">
                <a:solidFill>
                  <a:srgbClr val="FFFF00"/>
                </a:solidFill>
              </a:rPr>
              <a:t> Grade Awards</a:t>
            </a:r>
            <a:r>
              <a:rPr lang="en-US" sz="3200" dirty="0"/>
              <a:t>-Tuesday, May 23 at 8:30 to 9:45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dirty="0">
                <a:solidFill>
                  <a:srgbClr val="FFC000"/>
                </a:solidFill>
              </a:rPr>
              <a:t>7</a:t>
            </a:r>
            <a:r>
              <a:rPr lang="en-US" sz="3200" b="1" baseline="30000" dirty="0">
                <a:solidFill>
                  <a:srgbClr val="FFC000"/>
                </a:solidFill>
              </a:rPr>
              <a:t>th</a:t>
            </a:r>
            <a:r>
              <a:rPr lang="en-US" sz="3200" b="1" dirty="0">
                <a:solidFill>
                  <a:srgbClr val="FFC000"/>
                </a:solidFill>
              </a:rPr>
              <a:t> Grade Awards </a:t>
            </a:r>
            <a:r>
              <a:rPr lang="en-US" sz="3200" dirty="0"/>
              <a:t>– Tuesday, May 23 at 10:00 to 11:00  </a:t>
            </a:r>
            <a:endParaRPr lang="en-US" sz="5400" dirty="0"/>
          </a:p>
        </p:txBody>
      </p:sp>
      <p:pic>
        <p:nvPicPr>
          <p:cNvPr id="3074" name="Picture 2" descr="Award Clip Art | Clip art, Classroom clipart, Digital classroom clipart">
            <a:extLst>
              <a:ext uri="{FF2B5EF4-FFF2-40B4-BE49-F238E27FC236}">
                <a16:creationId xmlns:a16="http://schemas.microsoft.com/office/drawing/2014/main" id="{03F7B809-1225-4A76-A595-FDA4F5A5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28" y="542480"/>
            <a:ext cx="2886074" cy="15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172F81-9303-4D58-8973-DFDD194D9616}"/>
              </a:ext>
            </a:extLst>
          </p:cNvPr>
          <p:cNvSpPr/>
          <p:nvPr/>
        </p:nvSpPr>
        <p:spPr>
          <a:xfrm>
            <a:off x="228600" y="971847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highlight>
                  <a:srgbClr val="00FF00"/>
                </a:highlight>
              </a:rPr>
              <a:t>Award Day Recognition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6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D9F5-370F-40DE-A208-3EBD3FB8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328893"/>
            <a:ext cx="9404723" cy="610670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lgerian" panose="04020705040A02060702" pitchFamily="82" charset="0"/>
              </a:rPr>
              <a:t>Your Ideas and Suggestions for Next Year 2023-2024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6600" dirty="0"/>
          </a:p>
        </p:txBody>
      </p:sp>
      <p:pic>
        <p:nvPicPr>
          <p:cNvPr id="1026" name="Picture 2" descr="Question mark - Free shapes and symbols icons">
            <a:extLst>
              <a:ext uri="{FF2B5EF4-FFF2-40B4-BE49-F238E27FC236}">
                <a16:creationId xmlns:a16="http://schemas.microsoft.com/office/drawing/2014/main" id="{D504AD38-4E9E-401D-83F0-5EFD9A85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233613"/>
            <a:ext cx="34194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D9F5-370F-40DE-A208-3EBD3FB8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190500"/>
            <a:ext cx="9404723" cy="636892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Algerian" panose="04020705040A02060702" pitchFamily="82" charset="0"/>
              </a:rPr>
              <a:t>Thank You SIC FOR GIVING YOUR</a:t>
            </a:r>
            <a:br>
              <a:rPr lang="en-US" sz="4000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rgbClr val="00B0F0"/>
                </a:solidFill>
                <a:latin typeface="Algerian" panose="04020705040A02060702" pitchFamily="82" charset="0"/>
              </a:rPr>
              <a:t>TIME to MAKE JMS A GREAT PLACE TO LEARN!</a:t>
            </a:r>
            <a:br>
              <a:rPr lang="en-US" sz="4000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C4CD2-1BD9-4F61-B8EE-6AD46721F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1" y="2476500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A71C-F7E8-4208-996C-2D161DA2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09653" cy="134237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1"/>
                </a:solidFill>
              </a:rPr>
              <a:t>JMS ELA  </a:t>
            </a:r>
            <a:r>
              <a:rPr lang="en-US" sz="8000" b="1" dirty="0" err="1">
                <a:solidFill>
                  <a:schemeClr val="tx1"/>
                </a:solidFill>
              </a:rPr>
              <a:t>i</a:t>
            </a:r>
            <a:r>
              <a:rPr lang="en-US" sz="8000" b="1" dirty="0">
                <a:solidFill>
                  <a:schemeClr val="tx1"/>
                </a:solidFill>
              </a:rPr>
              <a:t>-Ready</a:t>
            </a:r>
            <a:br>
              <a:rPr lang="en-US" sz="8000" b="1" dirty="0">
                <a:solidFill>
                  <a:schemeClr val="tx1"/>
                </a:solidFill>
              </a:rPr>
            </a:br>
            <a:r>
              <a:rPr lang="en-US" sz="8000" b="1" dirty="0">
                <a:solidFill>
                  <a:schemeClr val="tx1"/>
                </a:solidFill>
              </a:rPr>
              <a:t>    Progress</a:t>
            </a:r>
          </a:p>
        </p:txBody>
      </p:sp>
    </p:spTree>
    <p:extLst>
      <p:ext uri="{BB962C8B-B14F-4D97-AF65-F5344CB8AC3E}">
        <p14:creationId xmlns:p14="http://schemas.microsoft.com/office/powerpoint/2010/main" val="153886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7FEAC-896B-432A-88D7-FFFF197F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3" y="1330419"/>
            <a:ext cx="11563744" cy="4986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2CDE1-DEFC-4A1D-B365-ED357D55B15A}"/>
              </a:ext>
            </a:extLst>
          </p:cNvPr>
          <p:cNvSpPr txBox="1"/>
          <p:nvPr/>
        </p:nvSpPr>
        <p:spPr>
          <a:xfrm>
            <a:off x="3526971" y="99641"/>
            <a:ext cx="5356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3"/>
                </a:solidFill>
              </a:rPr>
              <a:t>Fall 2022 ELA</a:t>
            </a:r>
          </a:p>
        </p:txBody>
      </p:sp>
    </p:spTree>
    <p:extLst>
      <p:ext uri="{BB962C8B-B14F-4D97-AF65-F5344CB8AC3E}">
        <p14:creationId xmlns:p14="http://schemas.microsoft.com/office/powerpoint/2010/main" val="2528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E2CDE1-DEFC-4A1D-B365-ED357D55B15A}"/>
              </a:ext>
            </a:extLst>
          </p:cNvPr>
          <p:cNvSpPr txBox="1"/>
          <p:nvPr/>
        </p:nvSpPr>
        <p:spPr>
          <a:xfrm>
            <a:off x="2457450" y="109166"/>
            <a:ext cx="7277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3"/>
                </a:solidFill>
              </a:rPr>
              <a:t>Spring 2023 ELA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C3977-249F-4598-A74E-2BF70C9C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8" y="2038156"/>
            <a:ext cx="11955543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07B5BD50-2A9A-4B03-96B2-D33CC6C30223}"/>
              </a:ext>
            </a:extLst>
          </p:cNvPr>
          <p:cNvSpPr/>
          <p:nvPr/>
        </p:nvSpPr>
        <p:spPr>
          <a:xfrm>
            <a:off x="5180929" y="1897255"/>
            <a:ext cx="164424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1B8C235-DEC4-4009-B35D-0545A5BE69FC}"/>
              </a:ext>
            </a:extLst>
          </p:cNvPr>
          <p:cNvSpPr/>
          <p:nvPr/>
        </p:nvSpPr>
        <p:spPr>
          <a:xfrm>
            <a:off x="5143849" y="2944368"/>
            <a:ext cx="1693179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50E81E-AAD1-4EDE-8638-7883C75CA46C}"/>
              </a:ext>
            </a:extLst>
          </p:cNvPr>
          <p:cNvSpPr/>
          <p:nvPr/>
        </p:nvSpPr>
        <p:spPr>
          <a:xfrm>
            <a:off x="5143849" y="3868722"/>
            <a:ext cx="1726734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BF180-CBC5-4EAC-8DEE-FC213C52A6A3}"/>
              </a:ext>
            </a:extLst>
          </p:cNvPr>
          <p:cNvSpPr txBox="1"/>
          <p:nvPr/>
        </p:nvSpPr>
        <p:spPr>
          <a:xfrm>
            <a:off x="6870583" y="1740483"/>
            <a:ext cx="499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17 % </a:t>
            </a:r>
            <a:r>
              <a:rPr lang="en-US" sz="1400" dirty="0"/>
              <a:t> decrease in Tier 3 </a:t>
            </a:r>
            <a:r>
              <a:rPr lang="en-US" sz="1400" dirty="0">
                <a:solidFill>
                  <a:srgbClr val="FF0000"/>
                </a:solidFill>
              </a:rPr>
              <a:t>AT RISK from fall testing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3E486-C5E1-4712-A975-3713A3A7FD62}"/>
              </a:ext>
            </a:extLst>
          </p:cNvPr>
          <p:cNvSpPr txBox="1"/>
          <p:nvPr/>
        </p:nvSpPr>
        <p:spPr>
          <a:xfrm>
            <a:off x="7088695" y="2782669"/>
            <a:ext cx="369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3% </a:t>
            </a:r>
            <a:r>
              <a:rPr lang="en-US" sz="1200" dirty="0"/>
              <a:t>increase in Tier 2 from fall testing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4101E-5E5C-4795-954B-567D1014BFE5}"/>
              </a:ext>
            </a:extLst>
          </p:cNvPr>
          <p:cNvSpPr txBox="1"/>
          <p:nvPr/>
        </p:nvSpPr>
        <p:spPr>
          <a:xfrm>
            <a:off x="7088695" y="3757095"/>
            <a:ext cx="427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14% </a:t>
            </a:r>
            <a:r>
              <a:rPr lang="en-US" sz="1400" dirty="0"/>
              <a:t> increase in Tier 1 from fall testing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EBF64-BE54-4E76-8081-F98BD1C8E88C}"/>
              </a:ext>
            </a:extLst>
          </p:cNvPr>
          <p:cNvSpPr txBox="1"/>
          <p:nvPr/>
        </p:nvSpPr>
        <p:spPr>
          <a:xfrm>
            <a:off x="1530220" y="279662"/>
            <a:ext cx="848828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Progress JMS has made in ELA!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E9BE548-F112-4503-A17D-C9CCD2742787}"/>
              </a:ext>
            </a:extLst>
          </p:cNvPr>
          <p:cNvSpPr/>
          <p:nvPr/>
        </p:nvSpPr>
        <p:spPr>
          <a:xfrm rot="19556365">
            <a:off x="9550666" y="-75949"/>
            <a:ext cx="1512341" cy="1813804"/>
          </a:xfrm>
          <a:prstGeom prst="star5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3C1ED-6E0D-4B60-B492-381D4DC4E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2" t="25000" r="-23942" b="-1760"/>
          <a:stretch/>
        </p:blipFill>
        <p:spPr>
          <a:xfrm>
            <a:off x="190500" y="1740483"/>
            <a:ext cx="5938110" cy="3293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45638-A75B-45EA-8CD9-DE033E3289D2}"/>
              </a:ext>
            </a:extLst>
          </p:cNvPr>
          <p:cNvSpPr txBox="1"/>
          <p:nvPr/>
        </p:nvSpPr>
        <p:spPr>
          <a:xfrm>
            <a:off x="1438275" y="1209548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 Data</a:t>
            </a:r>
          </a:p>
        </p:txBody>
      </p:sp>
    </p:spTree>
    <p:extLst>
      <p:ext uri="{BB962C8B-B14F-4D97-AF65-F5344CB8AC3E}">
        <p14:creationId xmlns:p14="http://schemas.microsoft.com/office/powerpoint/2010/main" val="2635495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C620-0353-4CFA-974B-391B1F58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2596"/>
            <a:ext cx="9404723" cy="125903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Britannic Bold" panose="020B0903060703020204" pitchFamily="34" charset="0"/>
              </a:rPr>
              <a:t>Comparing JMS ELA Growth in Each Grade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834A3-5D9C-41D7-B04B-C7A817E9CF4B}"/>
              </a:ext>
            </a:extLst>
          </p:cNvPr>
          <p:cNvSpPr txBox="1"/>
          <p:nvPr/>
        </p:nvSpPr>
        <p:spPr>
          <a:xfrm>
            <a:off x="1435716" y="864751"/>
            <a:ext cx="301164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ritannic Bold" panose="020B0903060703020204" pitchFamily="34" charset="0"/>
              </a:rPr>
              <a:t>FALL DIAGNOSTIC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0B2FF-5226-42C9-9CE2-144743AF984D}"/>
              </a:ext>
            </a:extLst>
          </p:cNvPr>
          <p:cNvSpPr txBox="1"/>
          <p:nvPr/>
        </p:nvSpPr>
        <p:spPr>
          <a:xfrm>
            <a:off x="7746720" y="808767"/>
            <a:ext cx="2601404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ritannic Bold" panose="020B0903060703020204" pitchFamily="34" charset="0"/>
              </a:rPr>
              <a:t>Spring Diagnostic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9FC98D-2F2D-4B19-B986-96105C644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" t="3717" r="13376"/>
          <a:stretch/>
        </p:blipFill>
        <p:spPr>
          <a:xfrm>
            <a:off x="83890" y="1296956"/>
            <a:ext cx="5721291" cy="5464572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C8AAD91-F841-4AFE-834D-7C4A77E4E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7846" y="1296956"/>
            <a:ext cx="6120264" cy="54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79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C620-0353-4CFA-974B-391B1F58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975233"/>
            <a:ext cx="11328951" cy="77892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Britannic Bold" panose="020B0903060703020204" pitchFamily="34" charset="0"/>
              </a:rPr>
              <a:t>Fall/Winter/Spring ELA Grade Level Placement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3C085F-0926-4FC9-B227-E04B840467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1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1226997" imgH="373301" progId="Excel.Sheet.12">
                  <p:embed/>
                </p:oleObj>
              </mc:Choice>
              <mc:Fallback>
                <p:oleObj name="Worksheet" r:id="rId3" imgW="1226997" imgH="373301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F3C085F-0926-4FC9-B227-E04B84046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1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4EB1104-014C-4EDF-8AB6-C7862B541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610570"/>
              </p:ext>
            </p:extLst>
          </p:nvPr>
        </p:nvGraphicFramePr>
        <p:xfrm>
          <a:off x="190500" y="1918251"/>
          <a:ext cx="11328951" cy="479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74307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831B-B7FF-457D-AA0C-1BBB01DE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2537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Overall Typical/Stretch Growth Accomplishments for JMS in </a:t>
            </a:r>
            <a:r>
              <a:rPr lang="en-US" sz="4400" b="1" dirty="0">
                <a:solidFill>
                  <a:srgbClr val="FF0000"/>
                </a:solidFill>
              </a:rPr>
              <a:t>ELA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4A02A-1AC7-4A2B-89F4-D6EB4DA64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882"/>
          <a:stretch/>
        </p:blipFill>
        <p:spPr>
          <a:xfrm>
            <a:off x="696085" y="2129378"/>
            <a:ext cx="3813771" cy="4143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2C404-FDEC-41B9-B5CF-0F944C6CF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16" r="36594"/>
          <a:stretch/>
        </p:blipFill>
        <p:spPr>
          <a:xfrm>
            <a:off x="4665269" y="2129376"/>
            <a:ext cx="1956380" cy="4143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8F5CF-2C37-450F-B7BE-9DD3FB07B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67" r="356"/>
          <a:stretch/>
        </p:blipFill>
        <p:spPr>
          <a:xfrm>
            <a:off x="6661523" y="2129376"/>
            <a:ext cx="1956381" cy="4143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1CD094-F844-4453-B961-4A62A2CC2035}"/>
              </a:ext>
            </a:extLst>
          </p:cNvPr>
          <p:cNvSpPr txBox="1"/>
          <p:nvPr/>
        </p:nvSpPr>
        <p:spPr>
          <a:xfrm>
            <a:off x="4801718" y="2201661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Typical 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CCD99-E943-4F1B-B534-42973C9C4E15}"/>
              </a:ext>
            </a:extLst>
          </p:cNvPr>
          <p:cNvSpPr txBox="1"/>
          <p:nvPr/>
        </p:nvSpPr>
        <p:spPr>
          <a:xfrm>
            <a:off x="6777062" y="220166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Stretch Growth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162DE-AB99-400F-B538-BE7A21C0E4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6"/>
          <a:stretch/>
        </p:blipFill>
        <p:spPr>
          <a:xfrm>
            <a:off x="8657778" y="2129376"/>
            <a:ext cx="215295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36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b156a3d-50d7-4ff4-a085-95139f198cc1" xsi:nil="true"/>
    <_activity xmlns="8b156a3d-50d7-4ff4-a085-95139f198c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7F6A2A2D9CE1438143D6B84FFACBF8" ma:contentTypeVersion="16" ma:contentTypeDescription="Create a new document." ma:contentTypeScope="" ma:versionID="439ba76796680fe0044a83b95f26936f">
  <xsd:schema xmlns:xsd="http://www.w3.org/2001/XMLSchema" xmlns:xs="http://www.w3.org/2001/XMLSchema" xmlns:p="http://schemas.microsoft.com/office/2006/metadata/properties" xmlns:ns3="8b156a3d-50d7-4ff4-a085-95139f198cc1" xmlns:ns4="49975c7c-3427-4882-92af-06a1d5f3a8a5" targetNamespace="http://schemas.microsoft.com/office/2006/metadata/properties" ma:root="true" ma:fieldsID="1873cab46a47f18ee8589273a54b1733" ns3:_="" ns4:_="">
    <xsd:import namespace="8b156a3d-50d7-4ff4-a085-95139f198cc1"/>
    <xsd:import namespace="49975c7c-3427-4882-92af-06a1d5f3a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56a3d-50d7-4ff4-a085-95139f198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75c7c-3427-4882-92af-06a1d5f3a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8BEF6-A997-4AD7-A772-8D6F9D381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693E41-5CA2-46CB-98B4-1DC4B75CCBAB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49975c7c-3427-4882-92af-06a1d5f3a8a5"/>
    <ds:schemaRef ds:uri="8b156a3d-50d7-4ff4-a085-95139f198cc1"/>
  </ds:schemaRefs>
</ds:datastoreItem>
</file>

<file path=customXml/itemProps3.xml><?xml version="1.0" encoding="utf-8"?>
<ds:datastoreItem xmlns:ds="http://schemas.openxmlformats.org/officeDocument/2006/customXml" ds:itemID="{CFECD55F-64EE-40BC-A520-72705AB44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156a3d-50d7-4ff4-a085-95139f198cc1"/>
    <ds:schemaRef ds:uri="49975c7c-3427-4882-92af-06a1d5f3a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597</Words>
  <Application>Microsoft Office PowerPoint</Application>
  <PresentationFormat>Widescreen</PresentationFormat>
  <Paragraphs>91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Algerian</vt:lpstr>
      <vt:lpstr>Arial</vt:lpstr>
      <vt:lpstr>Bahnschrift Condensed</vt:lpstr>
      <vt:lpstr>Britannic Bold</vt:lpstr>
      <vt:lpstr>Calibri</vt:lpstr>
      <vt:lpstr>Century Gothic</vt:lpstr>
      <vt:lpstr>Wingdings</vt:lpstr>
      <vt:lpstr>Wingdings 3</vt:lpstr>
      <vt:lpstr>Ion</vt:lpstr>
      <vt:lpstr>Worksheet</vt:lpstr>
      <vt:lpstr>Slide 1</vt:lpstr>
      <vt:lpstr> Agenda </vt:lpstr>
      <vt:lpstr>JMS ELA  i-Ready     Progress</vt:lpstr>
      <vt:lpstr>PowerPoint Presentation</vt:lpstr>
      <vt:lpstr>PowerPoint Presentation</vt:lpstr>
      <vt:lpstr>PowerPoint Presentation</vt:lpstr>
      <vt:lpstr>Comparing JMS ELA Growth in Each Grade Level</vt:lpstr>
      <vt:lpstr>Fall/Winter/Spring ELA Grade Level Placement</vt:lpstr>
      <vt:lpstr>Overall Typical/Stretch Growth Accomplishments for JMS in ELA</vt:lpstr>
      <vt:lpstr>JMS Math i-Ready Progress</vt:lpstr>
      <vt:lpstr>PowerPoint Presentation</vt:lpstr>
      <vt:lpstr>PowerPoint Presentation</vt:lpstr>
      <vt:lpstr>PowerPoint Presentation</vt:lpstr>
      <vt:lpstr>Comparing JMS Math Growth in Each Grade Level</vt:lpstr>
      <vt:lpstr>Fall/Winter/Spring Math Grade Level Placement</vt:lpstr>
      <vt:lpstr> Math Overall Annual Typical/Stretch Growth Accomplishments for JMS   </vt:lpstr>
      <vt:lpstr>Slide 1</vt:lpstr>
      <vt:lpstr>School Improvement Plan</vt:lpstr>
      <vt:lpstr>JMS  EVENTS and</vt:lpstr>
      <vt:lpstr>Monday, April 24- Interim Reports/Kona Ice Thursday, April 27- Parent Meeting at 7:00 for PACE Trip Friday, April 28 - 6th Grade Review Olympics for Testing Review Tuesday, May 2 -ELA State Testing Thursday, May 4- Writing State Test Monday, May 8-12-Teacher Appreciation Week Tuesday, May 9- Math State Test Thursday, May 11- Science State Test for 6th Grade Friday, May 12- 8th Grade Celebration Day (All Day, Inflatables, and Food Trucks) Monday, May 15-17- PACE Trip to Washington, DC Thursday, May 18- Dream Box Incentive Party Karaoke/Pizza  Friday, May 19- Reading Plus Ice Cream Incentive Party</vt:lpstr>
      <vt:lpstr>             8TH Grade Graduation -Monday, May 22 at 6:30 in Gym  5th and 6th Grade Awards-Tuesday, May 23 at 8:30 to 9:45  7th Grade Awards – Tuesday, May 23 at 10:00 to 11:00  </vt:lpstr>
      <vt:lpstr>Your Ideas and Suggestions for Next Year 2023-2024          </vt:lpstr>
      <vt:lpstr>Thank You SIC FOR GIVING YOUR TIME to MAKE JMS A GREAT PLACE TO LEARN!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2023-01-09T01:10:31Z</dcterms:created>
  <dcterms:modified xsi:type="dcterms:W3CDTF">2023-04-20T03:27:40Z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0x010100F07F6A2A2D9CE1438143D6B84FFACBF8</vt:lpwstr>
  </property>
</Properties>
</file>