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Proxima Nova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A2020EA-ADC3-49F8-81AE-4BE570A4AD94}">
  <a:tblStyle styleId="{5A2020EA-ADC3-49F8-81AE-4BE570A4AD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ca70e2481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ca70e2481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ca70e2481f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ca70e2481f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bef885ae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2bef885ae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2bef885ae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2bef885ae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ca70e2481f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ca70e2481f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d2617cc04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d2617cc04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d2617cc04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d2617cc04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65fd1474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65fd1474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d0f571f5d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d0f571f5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d0f571f5d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d0f571f5d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536d9e99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2536d9e99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5fd14741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5fd14741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d0f571f5d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d0f571f5d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65fd14741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65fd14741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2bef885ae4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2bef885ae4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ca70e2481f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ca70e2481f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5b89fd0f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5b89fd0f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2bef885ae4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2bef885ae4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ca70e2481f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ca70e2481f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5fd14741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65fd14741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21.jpg"/><Relationship Id="rId10" Type="http://schemas.openxmlformats.org/officeDocument/2006/relationships/image" Target="../media/image1.jpg"/><Relationship Id="rId9" Type="http://schemas.openxmlformats.org/officeDocument/2006/relationships/image" Target="../media/image24.jp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5.jpg"/><Relationship Id="rId8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41.jpg"/><Relationship Id="rId10" Type="http://schemas.openxmlformats.org/officeDocument/2006/relationships/image" Target="../media/image33.jpg"/><Relationship Id="rId9" Type="http://schemas.openxmlformats.org/officeDocument/2006/relationships/image" Target="../media/image37.png"/><Relationship Id="rId5" Type="http://schemas.openxmlformats.org/officeDocument/2006/relationships/image" Target="../media/image28.jp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36.png"/><Relationship Id="rId7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35.jpg"/><Relationship Id="rId5" Type="http://schemas.openxmlformats.org/officeDocument/2006/relationships/image" Target="../media/image43.jpg"/><Relationship Id="rId6" Type="http://schemas.openxmlformats.org/officeDocument/2006/relationships/image" Target="../media/image45.png"/><Relationship Id="rId7" Type="http://schemas.openxmlformats.org/officeDocument/2006/relationships/image" Target="../media/image40.jpg"/><Relationship Id="rId8" Type="http://schemas.openxmlformats.org/officeDocument/2006/relationships/image" Target="../media/image4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38.jpg"/><Relationship Id="rId7" Type="http://schemas.openxmlformats.org/officeDocument/2006/relationships/image" Target="../media/image5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42.png"/><Relationship Id="rId9" Type="http://schemas.openxmlformats.org/officeDocument/2006/relationships/image" Target="../media/image52.png"/><Relationship Id="rId5" Type="http://schemas.openxmlformats.org/officeDocument/2006/relationships/image" Target="../media/image51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53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5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rive.google.com/file/d/1Z7yUx78lKH359DrVR91o2hEt9Zy0Xjfs/view?usp=sharing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16.jpg"/><Relationship Id="rId6" Type="http://schemas.openxmlformats.org/officeDocument/2006/relationships/image" Target="../media/image18.png"/><Relationship Id="rId7" Type="http://schemas.openxmlformats.org/officeDocument/2006/relationships/image" Target="../media/image6.jpg"/><Relationship Id="rId8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5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25.png"/><Relationship Id="rId5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22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750975" y="238350"/>
            <a:ext cx="540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309513" y="2947663"/>
            <a:ext cx="26727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Milford High School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Principal- Raymond Manka</a:t>
            </a:r>
            <a:endParaRPr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Logo NEW NMPS black.jpg"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b="11574" l="0" r="0" t="0"/>
          <a:stretch/>
        </p:blipFill>
        <p:spPr>
          <a:xfrm>
            <a:off x="3565678" y="3687800"/>
            <a:ext cx="2160385" cy="138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6" y="3424376"/>
            <a:ext cx="2472576" cy="16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5125" y="1004126"/>
            <a:ext cx="3036976" cy="20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7">
            <a:alphaModFix/>
          </a:blip>
          <a:srcRect b="10201" l="0" r="0" t="0"/>
          <a:stretch/>
        </p:blipFill>
        <p:spPr>
          <a:xfrm>
            <a:off x="251550" y="908049"/>
            <a:ext cx="1283174" cy="10946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5320" y="3240779"/>
            <a:ext cx="2472576" cy="155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9340" y="1100250"/>
            <a:ext cx="1907261" cy="17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93376" y="1751450"/>
            <a:ext cx="1652826" cy="14410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2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1026975" y="1164425"/>
            <a:ext cx="73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Pathways Programming Progress at NMHS!</a:t>
            </a:r>
            <a:endParaRPr sz="2000">
              <a:solidFill>
                <a:srgbClr val="38761D"/>
              </a:solidFill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150050" y="1613800"/>
            <a:ext cx="57702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Career Pathways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Coordinator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Advisory Board- Community Engagement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Plan for increased Internships and Career Connected Learning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Cluster of academic courses for Pathways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Career Expo for all students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Career Readiness and Work Based Learning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Continued professional learning opportunities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5775" y="1340553"/>
            <a:ext cx="1623925" cy="143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4012" y="2259388"/>
            <a:ext cx="1402089" cy="161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150" y="3623950"/>
            <a:ext cx="1082453" cy="14160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9121" y="3623950"/>
            <a:ext cx="1099325" cy="141610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2975" y="3606183"/>
            <a:ext cx="1099325" cy="145164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86825" y="3675699"/>
            <a:ext cx="1037500" cy="136435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5774" y="2893448"/>
            <a:ext cx="1623925" cy="21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3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3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02" name="Google Shape;2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/>
        </p:nvSpPr>
        <p:spPr>
          <a:xfrm>
            <a:off x="1026975" y="1164425"/>
            <a:ext cx="73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*</a:t>
            </a:r>
            <a:r>
              <a:rPr i="1" lang="en" sz="2000" u="sng">
                <a:solidFill>
                  <a:srgbClr val="38761D"/>
                </a:solidFill>
              </a:rPr>
              <a:t>TENTATIVE</a:t>
            </a:r>
            <a:r>
              <a:rPr lang="en" sz="2000">
                <a:solidFill>
                  <a:srgbClr val="38761D"/>
                </a:solidFill>
              </a:rPr>
              <a:t>* Early College Experience Courses</a:t>
            </a:r>
            <a:endParaRPr sz="2000">
              <a:solidFill>
                <a:srgbClr val="38761D"/>
              </a:solidFill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150050" y="1613800"/>
            <a:ext cx="66432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CSDE ECE grant recipient: 2yr award in 2023 and started work in summer 2024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Less than 3% of NMHS grads with 3+ credits amongst lowest statewide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Coming Soon (</a:t>
            </a:r>
            <a:r>
              <a:rPr i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dependant on 2/4 CT&amp;L outcome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): 9 new, 2 returning, and 2 under construction for 26-27 consideration!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Enrolled as a college student and access IHE supports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College content in a familiar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environment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i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Transferable credits at a fraction of the cost!</a:t>
            </a:r>
            <a:endParaRPr i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2931" y="3708699"/>
            <a:ext cx="1583581" cy="12933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6950" y="3839659"/>
            <a:ext cx="2143124" cy="95025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0500" y="1775913"/>
            <a:ext cx="2395400" cy="15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689" y="3708700"/>
            <a:ext cx="2297785" cy="129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17" name="Google Shape;2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/>
          <p:nvPr/>
        </p:nvSpPr>
        <p:spPr>
          <a:xfrm>
            <a:off x="1026975" y="1164425"/>
            <a:ext cx="73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Alternative Education: The Summit</a:t>
            </a:r>
            <a:endParaRPr sz="2000">
              <a:solidFill>
                <a:srgbClr val="38761D"/>
              </a:solidFill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150050" y="1613800"/>
            <a:ext cx="45135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Year 1 of Alternative Education Program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Goal was 8-12 students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14 faculty/staff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involved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with the program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 for students who are not On-Track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Credit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accumulation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Provides social, emotional, and academic support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Promotes positive behavioral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changes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Offers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daily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constructive guidance and check-ins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Attendance and discipline improvements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 b="29673" l="0" r="0" t="24689"/>
          <a:stretch/>
        </p:blipFill>
        <p:spPr>
          <a:xfrm>
            <a:off x="6675650" y="3551500"/>
            <a:ext cx="2377225" cy="14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8050" y="1803450"/>
            <a:ext cx="2134827" cy="16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3526" y="1895653"/>
            <a:ext cx="1858625" cy="247612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24"/>
          <p:cNvSpPr txBox="1"/>
          <p:nvPr/>
        </p:nvSpPr>
        <p:spPr>
          <a:xfrm>
            <a:off x="335575" y="4203875"/>
            <a:ext cx="38805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Alternative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environment</a:t>
            </a:r>
            <a:r>
              <a:rPr lang="en" sz="1800">
                <a:solidFill>
                  <a:schemeClr val="dk2"/>
                </a:solidFill>
              </a:rPr>
              <a:t> to meet </a:t>
            </a:r>
            <a:r>
              <a:rPr lang="en" sz="1800">
                <a:solidFill>
                  <a:schemeClr val="dk2"/>
                </a:solidFill>
              </a:rPr>
              <a:t>students</a:t>
            </a:r>
            <a:r>
              <a:rPr lang="en" sz="1800">
                <a:solidFill>
                  <a:schemeClr val="dk2"/>
                </a:solidFill>
              </a:rPr>
              <a:t> where they are.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3376" y="3551499"/>
            <a:ext cx="1084953" cy="14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8">
            <a:alphaModFix/>
          </a:blip>
          <a:srcRect b="36224" l="0" r="0" t="0"/>
          <a:stretch/>
        </p:blipFill>
        <p:spPr>
          <a:xfrm>
            <a:off x="7351675" y="238350"/>
            <a:ext cx="1701201" cy="14459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34" name="Google Shape;2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2404350" y="1100250"/>
            <a:ext cx="430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2025-2026 NMHS Budget Request ensures:</a:t>
            </a:r>
            <a:endParaRPr b="1" sz="2000" u="sng">
              <a:solidFill>
                <a:schemeClr val="dk1"/>
              </a:solidFill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128700" y="1304613"/>
            <a:ext cx="88866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Addition of 1.0 FTE CTE teacher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Add 1.0 SSO and reduce 1.0 Securitas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Adequate FTE including teaching, a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dministration, clerical, pupil support staff satisfactory for student schedules for the 25-26 academic school year.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Appropriate instructional materials (including disposable resources and digital subscriptions) to support teaching and learning.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Resources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support and access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arts including band, chorus, fine arts, and music.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375" y="3298539"/>
            <a:ext cx="2062326" cy="15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9781" y="3144525"/>
            <a:ext cx="1391070" cy="18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8201" y="3116050"/>
            <a:ext cx="1690687" cy="19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4409" y="3298549"/>
            <a:ext cx="2169864" cy="154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6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6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6"/>
          <p:cNvSpPr txBox="1"/>
          <p:nvPr/>
        </p:nvSpPr>
        <p:spPr>
          <a:xfrm>
            <a:off x="2750975" y="238350"/>
            <a:ext cx="540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49" name="Google Shape;2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6"/>
          <p:cNvSpPr txBox="1"/>
          <p:nvPr/>
        </p:nvSpPr>
        <p:spPr>
          <a:xfrm>
            <a:off x="1917225" y="1145225"/>
            <a:ext cx="54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8761D"/>
                </a:solidFill>
              </a:rPr>
              <a:t>New Milford High School Athletics</a:t>
            </a:r>
            <a:endParaRPr b="1" sz="2000">
              <a:solidFill>
                <a:srgbClr val="38761D"/>
              </a:solidFill>
            </a:endParaRPr>
          </a:p>
        </p:txBody>
      </p:sp>
      <p:sp>
        <p:nvSpPr>
          <p:cNvPr id="251" name="Google Shape;251;p26"/>
          <p:cNvSpPr txBox="1"/>
          <p:nvPr/>
        </p:nvSpPr>
        <p:spPr>
          <a:xfrm>
            <a:off x="150050" y="1817325"/>
            <a:ext cx="8886600" cy="32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New Milford High School</a:t>
            </a:r>
            <a:endParaRPr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Keith Lipinsky - Athletic Director</a:t>
            </a:r>
            <a:endParaRPr b="1" i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4">
            <a:alphaModFix/>
          </a:blip>
          <a:srcRect b="0" l="-16971" r="-6455" t="-23426"/>
          <a:stretch/>
        </p:blipFill>
        <p:spPr>
          <a:xfrm>
            <a:off x="3495625" y="1218127"/>
            <a:ext cx="2117150" cy="175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2025" y="2860281"/>
            <a:ext cx="2033802" cy="152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175" y="1742858"/>
            <a:ext cx="2033800" cy="151739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925" y="3458362"/>
            <a:ext cx="2332052" cy="10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2417" y="1631701"/>
            <a:ext cx="2232470" cy="115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6352" y="3097049"/>
            <a:ext cx="2608551" cy="142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7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7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7"/>
          <p:cNvSpPr txBox="1"/>
          <p:nvPr/>
        </p:nvSpPr>
        <p:spPr>
          <a:xfrm>
            <a:off x="194632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66" name="Google Shape;2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325" y="23835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 txBox="1"/>
          <p:nvPr/>
        </p:nvSpPr>
        <p:spPr>
          <a:xfrm>
            <a:off x="128700" y="1411600"/>
            <a:ext cx="8886600" cy="1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 u="sng">
                <a:solidFill>
                  <a:schemeClr val="dk1"/>
                </a:solidFill>
              </a:rPr>
              <a:t>New Milford Public Schools Mission Statement and Ideas We Live By</a:t>
            </a:r>
            <a:endParaRPr b="1" sz="12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The mission of the New Milford Public Schools, a collaborative partnership of students, educators, family and community, is to prepare each and every student: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compete and excel in an ever-changing world;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embrace challenges with vigor;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respect and appreciate the worth of every human being, 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contribute to society by providing effective instruction and dynamic curriculum, offering a wide range of valuable experiences, and inspiring students to pursue their dreams and aspirations.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2400" y="166847"/>
            <a:ext cx="1798700" cy="119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284" y="3548950"/>
            <a:ext cx="2232690" cy="13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6900" y="3594700"/>
            <a:ext cx="1860564" cy="13759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7425" y="3594700"/>
            <a:ext cx="2264011" cy="137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/>
          <p:nvPr/>
        </p:nvSpPr>
        <p:spPr>
          <a:xfrm>
            <a:off x="576425" y="1403300"/>
            <a:ext cx="59859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High school athletics is an extension of our education where we learn sportsmanship, fair play, and respect for others.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Michaels Cup award recipient for the third straight year (2022, 2023, 2024) for the work we have done to promote sportsmanship, citizenship, community involvement, and positive school spirit.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Athletics reinforces the life skills of teamwork, self discipline, dealing with adversity, handling both success and failure, goal setting, time management, commitment/dedication, respect, integrity, responsibility, compassion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2273725" y="541400"/>
            <a:ext cx="6204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High School Athletic Beliefs: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600" y="305700"/>
            <a:ext cx="898202" cy="7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325" y="1403300"/>
            <a:ext cx="2366373" cy="315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88" name="Google Shape;2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9"/>
          <p:cNvSpPr txBox="1"/>
          <p:nvPr/>
        </p:nvSpPr>
        <p:spPr>
          <a:xfrm>
            <a:off x="1917225" y="1091050"/>
            <a:ext cx="54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NMHS Athletics Sport Offerings - 2025-2026</a:t>
            </a:r>
            <a:endParaRPr sz="2000">
              <a:solidFill>
                <a:srgbClr val="38761D"/>
              </a:solidFill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150050" y="1670575"/>
            <a:ext cx="8886600" cy="22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Fall Sports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							</a:t>
            </a:r>
            <a:r>
              <a:rPr b="1" lang="en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Winter Sports</a:t>
            </a: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					</a:t>
            </a:r>
            <a:r>
              <a:rPr b="1" lang="en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Spring Sports</a:t>
            </a:r>
            <a:endParaRPr b="1" u="sng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Boys Cross Country					Boys Basketball					Baseball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Girls Cross Country					Girls Basketball					Softball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Cheerleading						Cheerleading					Boys Lacrosse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Dance							Dance						Girls Lacrosse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Field Hockey						Gymnastics					Boys Tennis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Football							Ice Hockey						Girls Tennis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Golf								Boys Indoor Track				Boys Track and Field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Boys Soccer						Girls Indoor Track				Girls Track and Field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Girls Soccer						Boys Swimming and Diving			Boys Volleyball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Girls Swimming and Diving				Wrestling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Girls Volleyball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*There were 575 student-athletes participating in athletics in the 2023-2024 school year (47.7% population)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0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299" name="Google Shape;2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/>
        </p:nvSpPr>
        <p:spPr>
          <a:xfrm>
            <a:off x="1937613" y="1020000"/>
            <a:ext cx="54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Athletic Budget Components - 2025-2026</a:t>
            </a:r>
            <a:endParaRPr sz="2000">
              <a:solidFill>
                <a:srgbClr val="38761D"/>
              </a:solidFill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150050" y="1817325"/>
            <a:ext cx="88866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1800" y="1528475"/>
            <a:ext cx="4918948" cy="338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/>
          <p:nvPr/>
        </p:nvSpPr>
        <p:spPr>
          <a:xfrm>
            <a:off x="835875" y="1454000"/>
            <a:ext cx="7334700" cy="3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</a:rPr>
              <a:t>Academics is and should always be the #1 priority for all student-athletes at New Milford High School.  We expect that our student-athletes pass all classes on their schedule.  To ensure that the student-athletes at New Milford High School are performing well in the classroom and staying </a:t>
            </a:r>
            <a:r>
              <a:rPr lang="en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On Track</a:t>
            </a:r>
            <a:r>
              <a:rPr lang="en">
                <a:solidFill>
                  <a:schemeClr val="dk1"/>
                </a:solidFill>
              </a:rPr>
              <a:t> to graduate, we have an academic eligibility plan in place for any student who may be struggling or having difficulty in his/her courses.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Periodic grade checks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Notification of student and coach any grade below a C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Student utilizes Flex time, after school to meet with teachers, make up work, etc.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8" name="Google Shape;308;p31"/>
          <p:cNvSpPr txBox="1"/>
          <p:nvPr/>
        </p:nvSpPr>
        <p:spPr>
          <a:xfrm>
            <a:off x="2273725" y="541400"/>
            <a:ext cx="62043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Academic Eligibility for Student-Athletes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309" name="Google Shape;30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600" y="305700"/>
            <a:ext cx="898202" cy="76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194632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325" y="23835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204075" y="1320900"/>
            <a:ext cx="8886600" cy="14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 u="sng">
                <a:solidFill>
                  <a:schemeClr val="dk1"/>
                </a:solidFill>
              </a:rPr>
              <a:t>New Milford Public Schools Mission Statement and Ideas We Live By</a:t>
            </a:r>
            <a:endParaRPr b="1" sz="12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The mission of the New Milford Public Schools, a collaborative partnership of students, educators, family and community, is to prepare each and every student: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compete 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and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excel 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in an ever-changing world;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embrace challenges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 with vigor;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respect 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and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appreciate 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the worth of every human being,</a:t>
            </a: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●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To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contribute to society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 by providing effective instruction and dynamic curriculum, offering a wide range of valuable experiences, and </a:t>
            </a:r>
            <a:r>
              <a:rPr b="1" lang="en" sz="1200">
                <a:solidFill>
                  <a:srgbClr val="333333"/>
                </a:solidFill>
                <a:highlight>
                  <a:srgbClr val="FFFFFF"/>
                </a:highlight>
              </a:rPr>
              <a:t>inspiring students to pursue their dreams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</a:rPr>
              <a:t> and aspirations.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763" y="254850"/>
            <a:ext cx="1751400" cy="11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1600" y="3426450"/>
            <a:ext cx="2059299" cy="145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76" y="3489150"/>
            <a:ext cx="2059300" cy="13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8619" y="3426450"/>
            <a:ext cx="1925018" cy="14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85551" y="3426463"/>
            <a:ext cx="2049749" cy="14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318" name="Google Shape;3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/>
        </p:nvSpPr>
        <p:spPr>
          <a:xfrm>
            <a:off x="1917225" y="1365975"/>
            <a:ext cx="546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NMHS Athletics</a:t>
            </a:r>
            <a:endParaRPr sz="2000">
              <a:solidFill>
                <a:srgbClr val="38761D"/>
              </a:solidFill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150050" y="1817325"/>
            <a:ext cx="88866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2025-2026 Athletics Budget Request ensures:</a:t>
            </a:r>
            <a:endParaRPr b="1" u="sng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Equipment for our 28 Athletic Programs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Transportation to Away Athletic Events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Event Staffing including Referees, Police, Ambulance Services, Game Workers for Home Events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Dues and Fees for SWC and CIAC Membership, Tournament Entry Fees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Rental Fees for the sports of Golf, Boys and Girls Swimming, Ice Hockey, and Gymnastics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1" name="Google Shape;321;p32"/>
          <p:cNvPicPr preferRelativeResize="0"/>
          <p:nvPr/>
        </p:nvPicPr>
        <p:blipFill rotWithShape="1">
          <a:blip r:embed="rId4">
            <a:alphaModFix/>
          </a:blip>
          <a:srcRect b="0" l="-16971" r="-6455" t="-23426"/>
          <a:stretch/>
        </p:blipFill>
        <p:spPr>
          <a:xfrm>
            <a:off x="3309525" y="3349577"/>
            <a:ext cx="2117150" cy="1755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/>
        </p:nvSpPr>
        <p:spPr>
          <a:xfrm>
            <a:off x="49525" y="1272900"/>
            <a:ext cx="89871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</a:pPr>
            <a:r>
              <a:rPr i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led, and staff supported, Wingman &amp; P-2-P build our SEL, empathy, and acceptance within our school community.</a:t>
            </a:r>
            <a:endParaRPr i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</a:pPr>
            <a:r>
              <a:rPr i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Pathways work provides programming and opportunities for NMHS students &amp; families.</a:t>
            </a:r>
            <a:endParaRPr i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</a:pPr>
            <a:r>
              <a:rPr i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Attendance work stresses the value of attendance and provides support for students and families.</a:t>
            </a:r>
            <a:endParaRPr i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</a:pPr>
            <a:r>
              <a:rPr i="1"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FLEX has become a major asset to NMHS students and staff.</a:t>
            </a:r>
            <a:endParaRPr i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2750975" y="238350"/>
            <a:ext cx="540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 In Action</a:t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850" y="238350"/>
            <a:ext cx="898202" cy="7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813" y="2473750"/>
            <a:ext cx="6594386" cy="23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/>
        </p:nvSpPr>
        <p:spPr>
          <a:xfrm>
            <a:off x="49525" y="1272900"/>
            <a:ext cx="898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descr="Logo NEW NMPS black.jpg"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850" y="238350"/>
            <a:ext cx="898202" cy="7675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6" name="Google Shape;96;p16"/>
          <p:cNvGraphicFramePr/>
          <p:nvPr/>
        </p:nvGraphicFramePr>
        <p:xfrm>
          <a:off x="4572000" y="104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{5A2020EA-ADC3-49F8-81AE-4BE570A4AD94}</a:tableStyleId>
              </a:tblPr>
              <a:tblGrid>
                <a:gridCol w="1989275"/>
                <a:gridCol w="23488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Certified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Teachers: 106 (</a:t>
                      </a:r>
                      <a:r>
                        <a:rPr i="1" lang="en"/>
                        <a:t>includes </a:t>
                      </a:r>
                      <a:r>
                        <a:rPr i="1" lang="en"/>
                        <a:t>department chairs</a:t>
                      </a:r>
                      <a:r>
                        <a:rPr lang="en"/>
                        <a:t>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Special Ed DC: 1.0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Pathways Coordinator:1.0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Support Staff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Social Workers: 2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Psychologist: 1.5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Substance Abuse: 1 Counselors: 6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Para: 15 (2 vacant)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SCW: 1 (1 vacant)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S&amp;L: 1.5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OT/PT: 2.0 shared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Projected Enrollment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Class of 2026: 285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Class of 2027: 302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Class of 2028: 249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Class of 2029: 281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7" name="Google Shape;97;p16"/>
          <p:cNvSpPr txBox="1"/>
          <p:nvPr/>
        </p:nvSpPr>
        <p:spPr>
          <a:xfrm>
            <a:off x="2762250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75" y="1198974"/>
            <a:ext cx="2858550" cy="38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2750975" y="238350"/>
            <a:ext cx="540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1336650" y="1028013"/>
            <a:ext cx="647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Vision of the Graduate- </a:t>
            </a:r>
            <a:r>
              <a:rPr i="1" lang="en" sz="2000">
                <a:solidFill>
                  <a:srgbClr val="38761D"/>
                </a:solidFill>
              </a:rPr>
              <a:t>our guiding light</a:t>
            </a:r>
            <a:endParaRPr i="1" sz="2000">
              <a:solidFill>
                <a:srgbClr val="38761D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150050" y="1817325"/>
            <a:ext cx="56721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216575" y="1467200"/>
            <a:ext cx="3564000" cy="31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i="1" lang="en">
                <a:solidFill>
                  <a:schemeClr val="dk1"/>
                </a:solidFill>
              </a:rPr>
              <a:t>Communication </a:t>
            </a:r>
            <a:r>
              <a:rPr lang="en">
                <a:solidFill>
                  <a:schemeClr val="dk1"/>
                </a:solidFill>
              </a:rPr>
              <a:t>is critical: ATM, ILT &amp; faculty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i="1" lang="en">
                <a:solidFill>
                  <a:schemeClr val="dk1"/>
                </a:solidFill>
              </a:rPr>
              <a:t>Instructional rounds</a:t>
            </a:r>
            <a:r>
              <a:rPr lang="en">
                <a:solidFill>
                  <a:schemeClr val="dk1"/>
                </a:solidFill>
              </a:rPr>
              <a:t> to explore teacher, student, and curriculum connection of the </a:t>
            </a:r>
            <a:r>
              <a:rPr b="1" i="1" lang="en">
                <a:solidFill>
                  <a:schemeClr val="dk1"/>
                </a:solidFill>
              </a:rPr>
              <a:t>instructional core</a:t>
            </a:r>
            <a:endParaRPr b="1" i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NMHS committees work to analyze data, identify areas of </a:t>
            </a:r>
            <a:r>
              <a:rPr lang="en">
                <a:solidFill>
                  <a:schemeClr val="dk1"/>
                </a:solidFill>
              </a:rPr>
              <a:t>strength</a:t>
            </a:r>
            <a:r>
              <a:rPr lang="en">
                <a:solidFill>
                  <a:schemeClr val="dk1"/>
                </a:solidFill>
              </a:rPr>
              <a:t>, and inform our planning for </a:t>
            </a:r>
            <a:r>
              <a:rPr b="1" lang="en">
                <a:solidFill>
                  <a:schemeClr val="dk1"/>
                </a:solidFill>
              </a:rPr>
              <a:t>NMHS goals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i="1" lang="en">
                <a:solidFill>
                  <a:schemeClr val="dk1"/>
                </a:solidFill>
              </a:rPr>
              <a:t>CSDE a</a:t>
            </a:r>
            <a:r>
              <a:rPr b="1" i="1" lang="en">
                <a:solidFill>
                  <a:schemeClr val="dk1"/>
                </a:solidFill>
              </a:rPr>
              <a:t>ccountability</a:t>
            </a:r>
            <a:r>
              <a:rPr b="1" i="1" lang="en">
                <a:solidFill>
                  <a:schemeClr val="dk1"/>
                </a:solidFill>
              </a:rPr>
              <a:t> measures</a:t>
            </a:r>
            <a:r>
              <a:rPr lang="en">
                <a:solidFill>
                  <a:schemeClr val="dk1"/>
                </a:solidFill>
              </a:rPr>
              <a:t> and making a connection to our department &amp; classroom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i="1" lang="en">
                <a:solidFill>
                  <a:schemeClr val="dk1"/>
                </a:solidFill>
              </a:rPr>
              <a:t>Grants </a:t>
            </a:r>
            <a:r>
              <a:rPr lang="en">
                <a:solidFill>
                  <a:schemeClr val="dk1"/>
                </a:solidFill>
              </a:rPr>
              <a:t>(i.e. SBDI) to continue to support our growth &amp; development as a school and district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b="5304" l="7785" r="4541" t="5089"/>
          <a:stretch/>
        </p:blipFill>
        <p:spPr>
          <a:xfrm>
            <a:off x="3780575" y="2255500"/>
            <a:ext cx="2606374" cy="199094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6950" y="1544524"/>
            <a:ext cx="1569200" cy="11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6939" y="3017378"/>
            <a:ext cx="1600975" cy="20466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2750975" y="238350"/>
            <a:ext cx="5402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840550" y="974600"/>
            <a:ext cx="739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8761D"/>
                </a:solidFill>
              </a:rPr>
              <a:t>*NEW* 24-25 Initiative Mapping: WHAT are we doing &amp; WHY</a:t>
            </a:r>
            <a:endParaRPr i="1" sz="2000">
              <a:solidFill>
                <a:srgbClr val="38761D"/>
              </a:solidFill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613" y="1396550"/>
            <a:ext cx="7358226" cy="36472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1226975" y="238350"/>
            <a:ext cx="4420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5647175" y="290325"/>
            <a:ext cx="3426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38761D"/>
                </a:solidFill>
              </a:rPr>
              <a:t>On Track</a:t>
            </a:r>
            <a:endParaRPr b="1" sz="2000" u="sng">
              <a:solidFill>
                <a:srgbClr val="38761D"/>
              </a:solidFill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1" y="1151475"/>
            <a:ext cx="3309369" cy="32962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5">
            <a:alphaModFix/>
          </a:blip>
          <a:srcRect b="5304" l="7785" r="4541" t="5089"/>
          <a:stretch/>
        </p:blipFill>
        <p:spPr>
          <a:xfrm>
            <a:off x="5492625" y="643500"/>
            <a:ext cx="3619274" cy="276467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6" name="Google Shape;136;p19"/>
          <p:cNvSpPr/>
          <p:nvPr/>
        </p:nvSpPr>
        <p:spPr>
          <a:xfrm>
            <a:off x="7940075" y="1244375"/>
            <a:ext cx="898200" cy="5748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7797700" y="2534100"/>
            <a:ext cx="1163100" cy="6159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3369150" y="3247625"/>
            <a:ext cx="5475600" cy="19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2"/>
                </a:solidFill>
              </a:rPr>
              <a:t>What we’ve done in 24-25 School Year:</a:t>
            </a:r>
            <a:endParaRPr b="1" sz="1200" u="sng">
              <a:solidFill>
                <a:schemeClr val="dk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Set </a:t>
            </a:r>
            <a:r>
              <a:rPr b="1" lang="en" sz="1200">
                <a:solidFill>
                  <a:schemeClr val="dk2"/>
                </a:solidFill>
              </a:rPr>
              <a:t>clear, </a:t>
            </a:r>
            <a:r>
              <a:rPr b="1" lang="en" sz="1200">
                <a:solidFill>
                  <a:schemeClr val="dk2"/>
                </a:solidFill>
              </a:rPr>
              <a:t>measurable</a:t>
            </a:r>
            <a:r>
              <a:rPr b="1" lang="en" sz="1200">
                <a:solidFill>
                  <a:schemeClr val="dk2"/>
                </a:solidFill>
              </a:rPr>
              <a:t> goals</a:t>
            </a:r>
            <a:r>
              <a:rPr lang="en" sz="1200">
                <a:solidFill>
                  <a:schemeClr val="dk2"/>
                </a:solidFill>
              </a:rPr>
              <a:t> for students </a:t>
            </a:r>
            <a:r>
              <a:rPr lang="en" sz="1200">
                <a:solidFill>
                  <a:schemeClr val="dk2"/>
                </a:solidFill>
              </a:rPr>
              <a:t>aligned</a:t>
            </a:r>
            <a:r>
              <a:rPr lang="en" sz="1200">
                <a:solidFill>
                  <a:schemeClr val="dk2"/>
                </a:solidFill>
              </a:rPr>
              <a:t> to our Next Gen </a:t>
            </a:r>
            <a:r>
              <a:rPr lang="en" sz="1200">
                <a:solidFill>
                  <a:schemeClr val="dk2"/>
                </a:solidFill>
              </a:rPr>
              <a:t>Accountability</a:t>
            </a:r>
            <a:r>
              <a:rPr lang="en" sz="1200">
                <a:solidFill>
                  <a:schemeClr val="dk2"/>
                </a:solidFill>
              </a:rPr>
              <a:t> System (see graphic on the left). 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Assigned every student a “</a:t>
            </a:r>
            <a:r>
              <a:rPr b="1" lang="en" sz="1200">
                <a:solidFill>
                  <a:schemeClr val="dk2"/>
                </a:solidFill>
              </a:rPr>
              <a:t>Champion</a:t>
            </a:r>
            <a:r>
              <a:rPr lang="en" sz="1200">
                <a:solidFill>
                  <a:schemeClr val="dk2"/>
                </a:solidFill>
              </a:rPr>
              <a:t>” who will </a:t>
            </a:r>
            <a:r>
              <a:rPr lang="en" sz="1200">
                <a:solidFill>
                  <a:schemeClr val="dk2"/>
                </a:solidFill>
              </a:rPr>
              <a:t>monitor</a:t>
            </a:r>
            <a:r>
              <a:rPr lang="en" sz="1200">
                <a:solidFill>
                  <a:schemeClr val="dk2"/>
                </a:solidFill>
              </a:rPr>
              <a:t> their On Track status, and help students set nuanced goals. 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Implemented </a:t>
            </a:r>
            <a:r>
              <a:rPr b="1" lang="en" sz="1200">
                <a:solidFill>
                  <a:schemeClr val="dk2"/>
                </a:solidFill>
              </a:rPr>
              <a:t>student-led conferences</a:t>
            </a:r>
            <a:r>
              <a:rPr lang="en" sz="1200">
                <a:solidFill>
                  <a:schemeClr val="dk2"/>
                </a:solidFill>
              </a:rPr>
              <a:t> between students and their “Champions” during Advisory time.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39" name="Google Shape;139;p19"/>
          <p:cNvSpPr/>
          <p:nvPr/>
        </p:nvSpPr>
        <p:spPr>
          <a:xfrm rot="10800000">
            <a:off x="3518150" y="1169575"/>
            <a:ext cx="4322700" cy="924000"/>
          </a:xfrm>
          <a:prstGeom prst="bentUpArrow">
            <a:avLst>
              <a:gd fmla="val 25000" name="adj1"/>
              <a:gd fmla="val 23966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0" name="Google Shape;140;p19"/>
          <p:cNvCxnSpPr/>
          <p:nvPr/>
        </p:nvCxnSpPr>
        <p:spPr>
          <a:xfrm rot="10800000">
            <a:off x="3711600" y="1273175"/>
            <a:ext cx="42288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9"/>
          <p:cNvCxnSpPr/>
          <p:nvPr/>
        </p:nvCxnSpPr>
        <p:spPr>
          <a:xfrm flipH="1">
            <a:off x="3673050" y="1273225"/>
            <a:ext cx="48300" cy="27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19"/>
          <p:cNvCxnSpPr/>
          <p:nvPr/>
        </p:nvCxnSpPr>
        <p:spPr>
          <a:xfrm flipH="1">
            <a:off x="8899650" y="3135450"/>
            <a:ext cx="7800" cy="133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9"/>
          <p:cNvCxnSpPr/>
          <p:nvPr/>
        </p:nvCxnSpPr>
        <p:spPr>
          <a:xfrm flipH="1">
            <a:off x="8514525" y="4469150"/>
            <a:ext cx="383700" cy="2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1951700" y="1082300"/>
            <a:ext cx="5460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38761D"/>
                </a:solidFill>
              </a:rPr>
              <a:t>Social Emotional School-wide Programming: </a:t>
            </a:r>
            <a:r>
              <a:rPr b="1" lang="en" sz="2000">
                <a:solidFill>
                  <a:srgbClr val="9900FF"/>
                </a:solidFill>
                <a:highlight>
                  <a:srgbClr val="D9D2E9"/>
                </a:highlight>
                <a:latin typeface="Proxima Nova"/>
                <a:ea typeface="Proxima Nova"/>
                <a:cs typeface="Proxima Nova"/>
                <a:sym typeface="Proxima Nova"/>
              </a:rPr>
              <a:t>Wingman</a:t>
            </a:r>
            <a:r>
              <a:rPr b="1" lang="en" sz="1800">
                <a:solidFill>
                  <a:srgbClr val="9900FF"/>
                </a:solidFill>
                <a:highlight>
                  <a:srgbClr val="D9D2E9"/>
                </a:highlight>
                <a:latin typeface="Proxima Nova"/>
                <a:ea typeface="Proxima Nova"/>
                <a:cs typeface="Proxima Nova"/>
                <a:sym typeface="Proxima Nova"/>
              </a:rPr>
              <a:t> Movement</a:t>
            </a:r>
            <a:r>
              <a:rPr b="1" lang="en" sz="2000" u="sng">
                <a:solidFill>
                  <a:srgbClr val="38761D"/>
                </a:solidFill>
              </a:rPr>
              <a:t> </a:t>
            </a:r>
            <a:endParaRPr b="1" sz="2000" u="sng">
              <a:solidFill>
                <a:srgbClr val="38761D"/>
              </a:solidFill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128700" y="2120875"/>
            <a:ext cx="8886600" cy="29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b="1" lang="en">
                <a:solidFill>
                  <a:srgbClr val="9900FF"/>
                </a:solidFill>
                <a:latin typeface="Proxima Nova"/>
                <a:ea typeface="Proxima Nova"/>
                <a:cs typeface="Proxima Nova"/>
                <a:sym typeface="Proxima Nova"/>
              </a:rPr>
              <a:t>WINGMAN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146 Student Leaders oversee a student-led activity based program on inclusivity, empathy and providing opportunities for all students to have a voice for positive change in their school/community.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Using the SEL CASEL Standards, lessons/activities are prepared for each Wingman Day to support Social-Emotional learning and Social Awareness, Relationship Skills, 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Responsible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Decision Making, Self- Management &amp; Self-Awareness.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76" y="577525"/>
            <a:ext cx="1507449" cy="15433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4900" y="289625"/>
            <a:ext cx="1710925" cy="166135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" name="Google Shape;157;p20"/>
          <p:cNvSpPr txBox="1"/>
          <p:nvPr/>
        </p:nvSpPr>
        <p:spPr>
          <a:xfrm>
            <a:off x="147500" y="3355200"/>
            <a:ext cx="3484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Staff/Student Subcommittees: Lesson planning, Materials, Social media/promotion, Data analysis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Feedback surveys inform decisions on future activities and connect with other committee work at NMHS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Look Up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Look Out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Look After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!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8625" y="3255800"/>
            <a:ext cx="2566168" cy="14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2299" y="3255800"/>
            <a:ext cx="2586625" cy="1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/>
        </p:nvSpPr>
        <p:spPr>
          <a:xfrm>
            <a:off x="3309525" y="1467200"/>
            <a:ext cx="480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-34525" y="16675"/>
            <a:ext cx="9178500" cy="51267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0" y="61050"/>
            <a:ext cx="9111900" cy="504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2750975" y="238350"/>
            <a:ext cx="5402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8761D"/>
                </a:solidFill>
              </a:rPr>
              <a:t>New Milford Public Schools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38761D"/>
                </a:solidFill>
              </a:rPr>
              <a:t>Budget Overview for 2025-2026</a:t>
            </a:r>
            <a:endParaRPr b="1" sz="22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761D"/>
              </a:solidFill>
            </a:endParaRPr>
          </a:p>
        </p:txBody>
      </p:sp>
      <p:pic>
        <p:nvPicPr>
          <p:cNvPr descr="Logo NEW NMPS black.jpg"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50" y="236600"/>
            <a:ext cx="898202" cy="76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/>
          <p:nvPr/>
        </p:nvSpPr>
        <p:spPr>
          <a:xfrm>
            <a:off x="128700" y="1525500"/>
            <a:ext cx="88866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99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b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PEER to PEER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  The program pairs NMHS Freshmen mentees with an upperclassmen mentor to discuss topics including academics, communication with peers and teachers, facing peer pressure, getting involved in the NMHS Community (clubs/activities, athletics), Inclusivity and empathy discussions, managing emotions, NMHS support systems available (School counseling, SBHC) and other topics as requested by the mentee.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 txBox="1"/>
          <p:nvPr/>
        </p:nvSpPr>
        <p:spPr>
          <a:xfrm>
            <a:off x="147500" y="3355200"/>
            <a:ext cx="3484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8th grade team discussions with NMHS administration this past summer created our group for the 2024-2025 mentorship program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NMHS staff make recommendations for future mentees to the program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4">
            <a:alphaModFix/>
          </a:blip>
          <a:srcRect b="4619" l="5108" r="3990" t="4264"/>
          <a:stretch/>
        </p:blipFill>
        <p:spPr>
          <a:xfrm>
            <a:off x="236224" y="587663"/>
            <a:ext cx="1466100" cy="14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1841850" y="1082300"/>
            <a:ext cx="5460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38761D"/>
                </a:solidFill>
              </a:rPr>
              <a:t>Social Emotional School-wide Programming: </a:t>
            </a:r>
            <a:r>
              <a:rPr b="1" lang="en" sz="2000">
                <a:solidFill>
                  <a:srgbClr val="9900FF"/>
                </a:solidFill>
                <a:highlight>
                  <a:srgbClr val="D9D2E9"/>
                </a:highlight>
                <a:latin typeface="Proxima Nova"/>
                <a:ea typeface="Proxima Nova"/>
                <a:cs typeface="Proxima Nova"/>
                <a:sym typeface="Proxima Nova"/>
              </a:rPr>
              <a:t>Peer to Peer</a:t>
            </a:r>
            <a:endParaRPr b="1" sz="2000" u="sng">
              <a:solidFill>
                <a:srgbClr val="38761D"/>
              </a:solidFill>
            </a:endParaRPr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9348" y="389900"/>
            <a:ext cx="1779951" cy="147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5976" y="3117403"/>
            <a:ext cx="1779950" cy="195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9601" y="3149138"/>
            <a:ext cx="3531901" cy="188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