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9" r:id="rId4"/>
    <p:sldId id="258" r:id="rId5"/>
    <p:sldId id="260" r:id="rId6"/>
    <p:sldId id="261" r:id="rId7"/>
    <p:sldId id="264" r:id="rId8"/>
    <p:sldId id="262" r:id="rId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4" d="100"/>
          <a:sy n="114" d="100"/>
        </p:scale>
        <p:origin x="4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7A7B80-4327-4319-AF1F-C8BD2EC83123}"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70796159-55E4-4842-B201-B829AE90B0F3}">
      <dgm:prSet custT="1"/>
      <dgm:spPr>
        <a:solidFill>
          <a:schemeClr val="bg1"/>
        </a:solidFill>
      </dgm:spPr>
      <dgm:t>
        <a:bodyPr/>
        <a:lstStyle/>
        <a:p>
          <a:pPr rtl="0"/>
          <a:endParaRPr lang="en-US" sz="2600" b="1" dirty="0">
            <a:solidFill>
              <a:schemeClr val="bg1"/>
            </a:solidFill>
            <a:highlight>
              <a:srgbClr val="C0C0C0"/>
            </a:highlight>
          </a:endParaRPr>
        </a:p>
        <a:p>
          <a:pPr rtl="0"/>
          <a:r>
            <a:rPr lang="en-US" sz="2400" b="1" dirty="0">
              <a:solidFill>
                <a:srgbClr val="FF0000"/>
              </a:solidFill>
              <a:highlight>
                <a:srgbClr val="C0C0C0"/>
              </a:highlight>
            </a:rPr>
            <a:t>Skilled Trades $30,000 to $95,000</a:t>
          </a:r>
        </a:p>
      </dgm:t>
    </dgm:pt>
    <dgm:pt modelId="{E418762F-CB31-4D10-A58C-F441E0DFFBBD}" type="parTrans" cxnId="{0A900C43-8C13-479C-8FAE-4CDBFCB0AFA9}">
      <dgm:prSet/>
      <dgm:spPr/>
      <dgm:t>
        <a:bodyPr/>
        <a:lstStyle/>
        <a:p>
          <a:endParaRPr lang="en-US"/>
        </a:p>
      </dgm:t>
    </dgm:pt>
    <dgm:pt modelId="{9BE3ED3D-D682-4FA8-97C2-2FBDCF5B36B3}" type="sibTrans" cxnId="{0A900C43-8C13-479C-8FAE-4CDBFCB0AFA9}">
      <dgm:prSet/>
      <dgm:spPr/>
      <dgm:t>
        <a:bodyPr/>
        <a:lstStyle/>
        <a:p>
          <a:endParaRPr lang="en-US"/>
        </a:p>
      </dgm:t>
    </dgm:pt>
    <dgm:pt modelId="{4C98E43B-F4ED-408B-85CF-4455DB28FFE1}">
      <dgm:prSet custT="1"/>
      <dgm:spPr>
        <a:solidFill>
          <a:schemeClr val="bg1"/>
        </a:solidFill>
      </dgm:spPr>
      <dgm:t>
        <a:bodyPr/>
        <a:lstStyle/>
        <a:p>
          <a:pPr rtl="0"/>
          <a:endParaRPr lang="en-US" sz="2000" dirty="0">
            <a:solidFill>
              <a:schemeClr val="bg1"/>
            </a:solidFill>
          </a:endParaRPr>
        </a:p>
        <a:p>
          <a:pPr rtl="0"/>
          <a:endParaRPr lang="en-US" sz="2600" b="1" dirty="0">
            <a:solidFill>
              <a:schemeClr val="bg1"/>
            </a:solidFill>
          </a:endParaRPr>
        </a:p>
        <a:p>
          <a:pPr rtl="0"/>
          <a:r>
            <a:rPr lang="en-US" sz="2400" b="1" dirty="0">
              <a:solidFill>
                <a:srgbClr val="FF0000"/>
              </a:solidFill>
            </a:rPr>
            <a:t>Design &amp; Engineering </a:t>
          </a:r>
        </a:p>
        <a:p>
          <a:pPr rtl="0"/>
          <a:r>
            <a:rPr lang="en-US" sz="2400" b="1" dirty="0">
              <a:solidFill>
                <a:srgbClr val="FF0000"/>
              </a:solidFill>
            </a:rPr>
            <a:t>$45,000 - $148,000</a:t>
          </a:r>
        </a:p>
      </dgm:t>
    </dgm:pt>
    <dgm:pt modelId="{598EF9C7-0305-453C-AD1E-F85FDBE392CC}" type="parTrans" cxnId="{8F66BFAC-5EEA-4DFA-AB7E-9CB10D8A2A16}">
      <dgm:prSet/>
      <dgm:spPr/>
      <dgm:t>
        <a:bodyPr/>
        <a:lstStyle/>
        <a:p>
          <a:endParaRPr lang="en-US"/>
        </a:p>
      </dgm:t>
    </dgm:pt>
    <dgm:pt modelId="{79A5A856-AEF3-4372-AFB8-6F2266614B44}" type="sibTrans" cxnId="{8F66BFAC-5EEA-4DFA-AB7E-9CB10D8A2A16}">
      <dgm:prSet/>
      <dgm:spPr/>
      <dgm:t>
        <a:bodyPr/>
        <a:lstStyle/>
        <a:p>
          <a:endParaRPr lang="en-US"/>
        </a:p>
      </dgm:t>
    </dgm:pt>
    <dgm:pt modelId="{791D7847-D0C5-4102-9C3B-087634D8AA40}">
      <dgm:prSet custT="1"/>
      <dgm:spPr>
        <a:solidFill>
          <a:schemeClr val="bg1"/>
        </a:solidFill>
      </dgm:spPr>
      <dgm:t>
        <a:bodyPr/>
        <a:lstStyle/>
        <a:p>
          <a:pPr rtl="0"/>
          <a:endParaRPr lang="en-US" sz="1400" dirty="0">
            <a:solidFill>
              <a:schemeClr val="bg1"/>
            </a:solidFill>
          </a:endParaRPr>
        </a:p>
        <a:p>
          <a:pPr rtl="0"/>
          <a:endParaRPr lang="en-US" sz="2400" b="1" dirty="0">
            <a:solidFill>
              <a:schemeClr val="bg1"/>
            </a:solidFill>
          </a:endParaRPr>
        </a:p>
        <a:p>
          <a:pPr rtl="0"/>
          <a:endParaRPr lang="en-US" sz="2400" b="1" dirty="0">
            <a:solidFill>
              <a:schemeClr val="bg1"/>
            </a:solidFill>
          </a:endParaRPr>
        </a:p>
        <a:p>
          <a:pPr rtl="0"/>
          <a:r>
            <a:rPr lang="en-US" sz="2400" b="1" dirty="0">
              <a:solidFill>
                <a:srgbClr val="FF0000"/>
              </a:solidFill>
            </a:rPr>
            <a:t>Management &amp; Administrative</a:t>
          </a:r>
        </a:p>
        <a:p>
          <a:pPr rtl="0"/>
          <a:r>
            <a:rPr lang="en-US" sz="2400" b="1" dirty="0">
              <a:solidFill>
                <a:srgbClr val="FF0000"/>
              </a:solidFill>
            </a:rPr>
            <a:t>$50,000 - $190,000</a:t>
          </a:r>
        </a:p>
        <a:p>
          <a:pPr rtl="0"/>
          <a:endParaRPr lang="en-US" sz="2400" b="1" dirty="0">
            <a:solidFill>
              <a:schemeClr val="bg1"/>
            </a:solidFill>
          </a:endParaRPr>
        </a:p>
      </dgm:t>
    </dgm:pt>
    <dgm:pt modelId="{295B34F9-7D65-4D71-B924-90AF820C49C6}" type="parTrans" cxnId="{3BCC19D4-06CC-4206-A5D0-FDE34EB738A9}">
      <dgm:prSet/>
      <dgm:spPr/>
      <dgm:t>
        <a:bodyPr/>
        <a:lstStyle/>
        <a:p>
          <a:endParaRPr lang="en-US"/>
        </a:p>
      </dgm:t>
    </dgm:pt>
    <dgm:pt modelId="{FAB26281-AF4D-4405-BD9A-01372FDBC24D}" type="sibTrans" cxnId="{3BCC19D4-06CC-4206-A5D0-FDE34EB738A9}">
      <dgm:prSet/>
      <dgm:spPr/>
      <dgm:t>
        <a:bodyPr/>
        <a:lstStyle/>
        <a:p>
          <a:endParaRPr lang="en-US"/>
        </a:p>
      </dgm:t>
    </dgm:pt>
    <dgm:pt modelId="{C646381E-CA59-404C-B050-C589721FD8F5}" type="pres">
      <dgm:prSet presAssocID="{3D7A7B80-4327-4319-AF1F-C8BD2EC83123}" presName="Name0" presStyleCnt="0">
        <dgm:presLayoutVars>
          <dgm:dir/>
          <dgm:resizeHandles val="exact"/>
        </dgm:presLayoutVars>
      </dgm:prSet>
      <dgm:spPr/>
    </dgm:pt>
    <dgm:pt modelId="{1A30E0EF-D5B5-4AD3-98CF-F1E4D89EFBE1}" type="pres">
      <dgm:prSet presAssocID="{3D7A7B80-4327-4319-AF1F-C8BD2EC83123}" presName="fgShape" presStyleLbl="fgShp" presStyleIdx="0" presStyleCnt="1" custLinFactNeighborX="1388" custLinFactNeighborY="91543"/>
      <dgm:spPr>
        <a:prstGeom prst="notchedRightArrow">
          <a:avLst/>
        </a:prstGeom>
        <a:solidFill>
          <a:srgbClr val="FF0000"/>
        </a:solidFill>
      </dgm:spPr>
    </dgm:pt>
    <dgm:pt modelId="{214DA42E-0400-4F38-B99E-C499A233124C}" type="pres">
      <dgm:prSet presAssocID="{3D7A7B80-4327-4319-AF1F-C8BD2EC83123}" presName="linComp" presStyleCnt="0"/>
      <dgm:spPr/>
    </dgm:pt>
    <dgm:pt modelId="{D0D91941-2A6A-4FD9-9C0C-DD50A7F84317}" type="pres">
      <dgm:prSet presAssocID="{70796159-55E4-4842-B201-B829AE90B0F3}" presName="compNode" presStyleCnt="0"/>
      <dgm:spPr/>
    </dgm:pt>
    <dgm:pt modelId="{D126C049-ECC0-4559-AE11-E5F57DC727B3}" type="pres">
      <dgm:prSet presAssocID="{70796159-55E4-4842-B201-B829AE90B0F3}" presName="bkgdShape" presStyleLbl="node1" presStyleIdx="0" presStyleCnt="3" custLinFactNeighborX="-237" custLinFactNeighborY="-267"/>
      <dgm:spPr/>
    </dgm:pt>
    <dgm:pt modelId="{9500C403-46D5-455F-A004-1D2940EBDE3E}" type="pres">
      <dgm:prSet presAssocID="{70796159-55E4-4842-B201-B829AE90B0F3}" presName="nodeTx" presStyleLbl="node1" presStyleIdx="0" presStyleCnt="3">
        <dgm:presLayoutVars>
          <dgm:bulletEnabled val="1"/>
        </dgm:presLayoutVars>
      </dgm:prSet>
      <dgm:spPr/>
    </dgm:pt>
    <dgm:pt modelId="{85355036-AD56-46B9-8983-13C74B232785}" type="pres">
      <dgm:prSet presAssocID="{70796159-55E4-4842-B201-B829AE90B0F3}" presName="invisiNode" presStyleLbl="node1" presStyleIdx="0" presStyleCnt="3"/>
      <dgm:spPr/>
    </dgm:pt>
    <dgm:pt modelId="{0E2B235E-3973-4F90-807B-7CD2C6526159}" type="pres">
      <dgm:prSet presAssocID="{70796159-55E4-4842-B201-B829AE90B0F3}" presName="imagNode" presStyleLbl="fgImgPlace1" presStyleIdx="0" presStyleCnt="3" custScaleX="211427" custScaleY="139239" custLinFactNeighborX="4971" custLinFactNeighborY="705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394A39B-D97B-4B2E-819D-782C3B7C1F55}" type="pres">
      <dgm:prSet presAssocID="{9BE3ED3D-D682-4FA8-97C2-2FBDCF5B36B3}" presName="sibTrans" presStyleLbl="sibTrans2D1" presStyleIdx="0" presStyleCnt="0"/>
      <dgm:spPr/>
    </dgm:pt>
    <dgm:pt modelId="{CB9246A4-3A26-435F-8864-E560D60B62E0}" type="pres">
      <dgm:prSet presAssocID="{4C98E43B-F4ED-408B-85CF-4455DB28FFE1}" presName="compNode" presStyleCnt="0"/>
      <dgm:spPr/>
    </dgm:pt>
    <dgm:pt modelId="{BD4A76DD-CDBC-40D5-95D6-7E6C1923FDE4}" type="pres">
      <dgm:prSet presAssocID="{4C98E43B-F4ED-408B-85CF-4455DB28FFE1}" presName="bkgdShape" presStyleLbl="node1" presStyleIdx="1" presStyleCnt="3" custScaleX="99293" custLinFactNeighborX="-353" custLinFactNeighborY="-25"/>
      <dgm:spPr/>
    </dgm:pt>
    <dgm:pt modelId="{422AD635-5FD9-4FBD-8682-A0A2B54074B3}" type="pres">
      <dgm:prSet presAssocID="{4C98E43B-F4ED-408B-85CF-4455DB28FFE1}" presName="nodeTx" presStyleLbl="node1" presStyleIdx="1" presStyleCnt="3">
        <dgm:presLayoutVars>
          <dgm:bulletEnabled val="1"/>
        </dgm:presLayoutVars>
      </dgm:prSet>
      <dgm:spPr/>
    </dgm:pt>
    <dgm:pt modelId="{50A401E5-B3C5-4B8C-B05C-5E2D5DDB7149}" type="pres">
      <dgm:prSet presAssocID="{4C98E43B-F4ED-408B-85CF-4455DB28FFE1}" presName="invisiNode" presStyleLbl="node1" presStyleIdx="1" presStyleCnt="3"/>
      <dgm:spPr/>
    </dgm:pt>
    <dgm:pt modelId="{FF6CCB2D-F0C7-4E6E-B808-D76F791F8409}" type="pres">
      <dgm:prSet presAssocID="{4C98E43B-F4ED-408B-85CF-4455DB28FFE1}" presName="imagNode" presStyleLbl="fgImgPlace1" presStyleIdx="1" presStyleCnt="3" custScaleX="213621" custScaleY="136335" custLinFactNeighborX="3638" custLinFactNeighborY="6331"/>
      <dgm:spPr>
        <a:blipFill rotWithShape="1">
          <a:blip xmlns:r="http://schemas.openxmlformats.org/officeDocument/2006/relationships" r:embed="rId2"/>
          <a:stretch>
            <a:fillRect/>
          </a:stretch>
        </a:blipFill>
      </dgm:spPr>
    </dgm:pt>
    <dgm:pt modelId="{BB6B95B8-C2A4-4D72-8AF5-C1801C5E5B34}" type="pres">
      <dgm:prSet presAssocID="{79A5A856-AEF3-4372-AFB8-6F2266614B44}" presName="sibTrans" presStyleLbl="sibTrans2D1" presStyleIdx="0" presStyleCnt="0"/>
      <dgm:spPr/>
    </dgm:pt>
    <dgm:pt modelId="{F07A1857-F767-46B1-B8E3-B5D227D10387}" type="pres">
      <dgm:prSet presAssocID="{791D7847-D0C5-4102-9C3B-087634D8AA40}" presName="compNode" presStyleCnt="0"/>
      <dgm:spPr/>
    </dgm:pt>
    <dgm:pt modelId="{B44EA2F7-74CC-49C8-A26B-0F3690580EDD}" type="pres">
      <dgm:prSet presAssocID="{791D7847-D0C5-4102-9C3B-087634D8AA40}" presName="bkgdShape" presStyleLbl="node1" presStyleIdx="2" presStyleCnt="3" custScaleX="99293" custLinFactNeighborX="4779" custLinFactNeighborY="775"/>
      <dgm:spPr/>
    </dgm:pt>
    <dgm:pt modelId="{FA9C585C-F71A-4B1A-815B-B07B3C3040DB}" type="pres">
      <dgm:prSet presAssocID="{791D7847-D0C5-4102-9C3B-087634D8AA40}" presName="nodeTx" presStyleLbl="node1" presStyleIdx="2" presStyleCnt="3">
        <dgm:presLayoutVars>
          <dgm:bulletEnabled val="1"/>
        </dgm:presLayoutVars>
      </dgm:prSet>
      <dgm:spPr/>
    </dgm:pt>
    <dgm:pt modelId="{222C8FA5-A66C-4EFC-AA37-509345A8D054}" type="pres">
      <dgm:prSet presAssocID="{791D7847-D0C5-4102-9C3B-087634D8AA40}" presName="invisiNode" presStyleLbl="node1" presStyleIdx="2" presStyleCnt="3"/>
      <dgm:spPr/>
    </dgm:pt>
    <dgm:pt modelId="{1DE9A8EC-C42C-4B35-A267-4C487E0C09D8}" type="pres">
      <dgm:prSet presAssocID="{791D7847-D0C5-4102-9C3B-087634D8AA40}" presName="imagNode" presStyleLbl="fgImgPlace1" presStyleIdx="2" presStyleCnt="3" custScaleX="225245" custScaleY="151752" custLinFactNeighborX="-208" custLinFactNeighborY="10185"/>
      <dgm:spPr>
        <a:blipFill>
          <a:blip xmlns:r="http://schemas.openxmlformats.org/officeDocument/2006/relationships" r:embed="rId3">
            <a:extLst>
              <a:ext uri="{28A0092B-C50C-407E-A947-70E740481C1C}">
                <a14:useLocalDpi xmlns:a14="http://schemas.microsoft.com/office/drawing/2010/main" val="0"/>
              </a:ext>
            </a:extLst>
          </a:blip>
          <a:srcRect/>
          <a:stretch>
            <a:fillRect t="-2000" b="-2000"/>
          </a:stretch>
        </a:blipFill>
      </dgm:spPr>
    </dgm:pt>
  </dgm:ptLst>
  <dgm:cxnLst>
    <dgm:cxn modelId="{700C7220-A888-4000-810A-26CE2C44BAC6}" type="presOf" srcId="{3D7A7B80-4327-4319-AF1F-C8BD2EC83123}" destId="{C646381E-CA59-404C-B050-C589721FD8F5}" srcOrd="0" destOrd="0" presId="urn:microsoft.com/office/officeart/2005/8/layout/hList7"/>
    <dgm:cxn modelId="{5AA36436-CFB6-4CA7-90A5-4AE7359E02A4}" type="presOf" srcId="{70796159-55E4-4842-B201-B829AE90B0F3}" destId="{9500C403-46D5-455F-A004-1D2940EBDE3E}" srcOrd="1" destOrd="0" presId="urn:microsoft.com/office/officeart/2005/8/layout/hList7"/>
    <dgm:cxn modelId="{1F83A83E-AB68-411A-94A5-3019870971C0}" type="presOf" srcId="{4C98E43B-F4ED-408B-85CF-4455DB28FFE1}" destId="{422AD635-5FD9-4FBD-8682-A0A2B54074B3}" srcOrd="1" destOrd="0" presId="urn:microsoft.com/office/officeart/2005/8/layout/hList7"/>
    <dgm:cxn modelId="{0A900C43-8C13-479C-8FAE-4CDBFCB0AFA9}" srcId="{3D7A7B80-4327-4319-AF1F-C8BD2EC83123}" destId="{70796159-55E4-4842-B201-B829AE90B0F3}" srcOrd="0" destOrd="0" parTransId="{E418762F-CB31-4D10-A58C-F441E0DFFBBD}" sibTransId="{9BE3ED3D-D682-4FA8-97C2-2FBDCF5B36B3}"/>
    <dgm:cxn modelId="{AE00296C-FE07-4980-A4D1-D42F8BC272C9}" type="presOf" srcId="{791D7847-D0C5-4102-9C3B-087634D8AA40}" destId="{FA9C585C-F71A-4B1A-815B-B07B3C3040DB}" srcOrd="1" destOrd="0" presId="urn:microsoft.com/office/officeart/2005/8/layout/hList7"/>
    <dgm:cxn modelId="{6327E177-76FD-4088-80A2-46EB20E622CB}" type="presOf" srcId="{70796159-55E4-4842-B201-B829AE90B0F3}" destId="{D126C049-ECC0-4559-AE11-E5F57DC727B3}" srcOrd="0" destOrd="0" presId="urn:microsoft.com/office/officeart/2005/8/layout/hList7"/>
    <dgm:cxn modelId="{801C8A9E-0F17-48C4-9808-29DCDC719D33}" type="presOf" srcId="{791D7847-D0C5-4102-9C3B-087634D8AA40}" destId="{B44EA2F7-74CC-49C8-A26B-0F3690580EDD}" srcOrd="0" destOrd="0" presId="urn:microsoft.com/office/officeart/2005/8/layout/hList7"/>
    <dgm:cxn modelId="{8F66BFAC-5EEA-4DFA-AB7E-9CB10D8A2A16}" srcId="{3D7A7B80-4327-4319-AF1F-C8BD2EC83123}" destId="{4C98E43B-F4ED-408B-85CF-4455DB28FFE1}" srcOrd="1" destOrd="0" parTransId="{598EF9C7-0305-453C-AD1E-F85FDBE392CC}" sibTransId="{79A5A856-AEF3-4372-AFB8-6F2266614B44}"/>
    <dgm:cxn modelId="{F3393FAD-A1AF-4658-972F-5BC6AF7AACF7}" type="presOf" srcId="{79A5A856-AEF3-4372-AFB8-6F2266614B44}" destId="{BB6B95B8-C2A4-4D72-8AF5-C1801C5E5B34}" srcOrd="0" destOrd="0" presId="urn:microsoft.com/office/officeart/2005/8/layout/hList7"/>
    <dgm:cxn modelId="{FDF33BBF-E285-4DA6-84C7-4AAB88F0227C}" type="presOf" srcId="{9BE3ED3D-D682-4FA8-97C2-2FBDCF5B36B3}" destId="{2394A39B-D97B-4B2E-819D-782C3B7C1F55}" srcOrd="0" destOrd="0" presId="urn:microsoft.com/office/officeart/2005/8/layout/hList7"/>
    <dgm:cxn modelId="{3BCC19D4-06CC-4206-A5D0-FDE34EB738A9}" srcId="{3D7A7B80-4327-4319-AF1F-C8BD2EC83123}" destId="{791D7847-D0C5-4102-9C3B-087634D8AA40}" srcOrd="2" destOrd="0" parTransId="{295B34F9-7D65-4D71-B924-90AF820C49C6}" sibTransId="{FAB26281-AF4D-4405-BD9A-01372FDBC24D}"/>
    <dgm:cxn modelId="{474A7CE3-9FBA-4329-9990-906B6A1D2B70}" type="presOf" srcId="{4C98E43B-F4ED-408B-85CF-4455DB28FFE1}" destId="{BD4A76DD-CDBC-40D5-95D6-7E6C1923FDE4}" srcOrd="0" destOrd="0" presId="urn:microsoft.com/office/officeart/2005/8/layout/hList7"/>
    <dgm:cxn modelId="{B0CCF335-E11B-467F-8F21-D5E264FA13DB}" type="presParOf" srcId="{C646381E-CA59-404C-B050-C589721FD8F5}" destId="{1A30E0EF-D5B5-4AD3-98CF-F1E4D89EFBE1}" srcOrd="0" destOrd="0" presId="urn:microsoft.com/office/officeart/2005/8/layout/hList7"/>
    <dgm:cxn modelId="{76432C06-A777-411B-9AD0-6A81A72AFB5E}" type="presParOf" srcId="{C646381E-CA59-404C-B050-C589721FD8F5}" destId="{214DA42E-0400-4F38-B99E-C499A233124C}" srcOrd="1" destOrd="0" presId="urn:microsoft.com/office/officeart/2005/8/layout/hList7"/>
    <dgm:cxn modelId="{C3ABD892-FB5E-4985-B664-A71819903F57}" type="presParOf" srcId="{214DA42E-0400-4F38-B99E-C499A233124C}" destId="{D0D91941-2A6A-4FD9-9C0C-DD50A7F84317}" srcOrd="0" destOrd="0" presId="urn:microsoft.com/office/officeart/2005/8/layout/hList7"/>
    <dgm:cxn modelId="{8D1FFE84-5DA3-4307-A346-295C547C2101}" type="presParOf" srcId="{D0D91941-2A6A-4FD9-9C0C-DD50A7F84317}" destId="{D126C049-ECC0-4559-AE11-E5F57DC727B3}" srcOrd="0" destOrd="0" presId="urn:microsoft.com/office/officeart/2005/8/layout/hList7"/>
    <dgm:cxn modelId="{83591097-502B-4EC7-A58F-DADF5E47447C}" type="presParOf" srcId="{D0D91941-2A6A-4FD9-9C0C-DD50A7F84317}" destId="{9500C403-46D5-455F-A004-1D2940EBDE3E}" srcOrd="1" destOrd="0" presId="urn:microsoft.com/office/officeart/2005/8/layout/hList7"/>
    <dgm:cxn modelId="{ADE27B98-5271-4CD9-96DF-126EAC6C3776}" type="presParOf" srcId="{D0D91941-2A6A-4FD9-9C0C-DD50A7F84317}" destId="{85355036-AD56-46B9-8983-13C74B232785}" srcOrd="2" destOrd="0" presId="urn:microsoft.com/office/officeart/2005/8/layout/hList7"/>
    <dgm:cxn modelId="{90ED86BF-0FF4-4A23-BD72-1D5A45862FD8}" type="presParOf" srcId="{D0D91941-2A6A-4FD9-9C0C-DD50A7F84317}" destId="{0E2B235E-3973-4F90-807B-7CD2C6526159}" srcOrd="3" destOrd="0" presId="urn:microsoft.com/office/officeart/2005/8/layout/hList7"/>
    <dgm:cxn modelId="{35F82751-C0F9-46E5-85F6-A9B962F3ED4C}" type="presParOf" srcId="{214DA42E-0400-4F38-B99E-C499A233124C}" destId="{2394A39B-D97B-4B2E-819D-782C3B7C1F55}" srcOrd="1" destOrd="0" presId="urn:microsoft.com/office/officeart/2005/8/layout/hList7"/>
    <dgm:cxn modelId="{D7EC32ED-47CB-4949-99C2-1F5110844062}" type="presParOf" srcId="{214DA42E-0400-4F38-B99E-C499A233124C}" destId="{CB9246A4-3A26-435F-8864-E560D60B62E0}" srcOrd="2" destOrd="0" presId="urn:microsoft.com/office/officeart/2005/8/layout/hList7"/>
    <dgm:cxn modelId="{54F7CC71-E610-4B7C-B224-9587B282201C}" type="presParOf" srcId="{CB9246A4-3A26-435F-8864-E560D60B62E0}" destId="{BD4A76DD-CDBC-40D5-95D6-7E6C1923FDE4}" srcOrd="0" destOrd="0" presId="urn:microsoft.com/office/officeart/2005/8/layout/hList7"/>
    <dgm:cxn modelId="{89777171-FCCD-46FE-A20B-3CFF799019CA}" type="presParOf" srcId="{CB9246A4-3A26-435F-8864-E560D60B62E0}" destId="{422AD635-5FD9-4FBD-8682-A0A2B54074B3}" srcOrd="1" destOrd="0" presId="urn:microsoft.com/office/officeart/2005/8/layout/hList7"/>
    <dgm:cxn modelId="{8EF8373E-0F44-488F-B6B6-6746D3CD2283}" type="presParOf" srcId="{CB9246A4-3A26-435F-8864-E560D60B62E0}" destId="{50A401E5-B3C5-4B8C-B05C-5E2D5DDB7149}" srcOrd="2" destOrd="0" presId="urn:microsoft.com/office/officeart/2005/8/layout/hList7"/>
    <dgm:cxn modelId="{C71EB5BA-2BE5-41AD-BE7F-0B6358EF8FEA}" type="presParOf" srcId="{CB9246A4-3A26-435F-8864-E560D60B62E0}" destId="{FF6CCB2D-F0C7-4E6E-B808-D76F791F8409}" srcOrd="3" destOrd="0" presId="urn:microsoft.com/office/officeart/2005/8/layout/hList7"/>
    <dgm:cxn modelId="{6398B139-E3A4-4BF4-AAB4-50F11BC488A0}" type="presParOf" srcId="{214DA42E-0400-4F38-B99E-C499A233124C}" destId="{BB6B95B8-C2A4-4D72-8AF5-C1801C5E5B34}" srcOrd="3" destOrd="0" presId="urn:microsoft.com/office/officeart/2005/8/layout/hList7"/>
    <dgm:cxn modelId="{6FB588AD-F07D-4894-90E0-0A84A740657D}" type="presParOf" srcId="{214DA42E-0400-4F38-B99E-C499A233124C}" destId="{F07A1857-F767-46B1-B8E3-B5D227D10387}" srcOrd="4" destOrd="0" presId="urn:microsoft.com/office/officeart/2005/8/layout/hList7"/>
    <dgm:cxn modelId="{0AAAC132-11B7-4371-86E5-F17A698CD454}" type="presParOf" srcId="{F07A1857-F767-46B1-B8E3-B5D227D10387}" destId="{B44EA2F7-74CC-49C8-A26B-0F3690580EDD}" srcOrd="0" destOrd="0" presId="urn:microsoft.com/office/officeart/2005/8/layout/hList7"/>
    <dgm:cxn modelId="{219660E5-FE5D-46FC-B1D5-05709D1D7E0E}" type="presParOf" srcId="{F07A1857-F767-46B1-B8E3-B5D227D10387}" destId="{FA9C585C-F71A-4B1A-815B-B07B3C3040DB}" srcOrd="1" destOrd="0" presId="urn:microsoft.com/office/officeart/2005/8/layout/hList7"/>
    <dgm:cxn modelId="{979E8872-A7F8-4D68-B075-6EAE7BDD9D18}" type="presParOf" srcId="{F07A1857-F767-46B1-B8E3-B5D227D10387}" destId="{222C8FA5-A66C-4EFC-AA37-509345A8D054}" srcOrd="2" destOrd="0" presId="urn:microsoft.com/office/officeart/2005/8/layout/hList7"/>
    <dgm:cxn modelId="{9D4AD82B-3050-4112-99F7-CF7F39FEA3FA}" type="presParOf" srcId="{F07A1857-F767-46B1-B8E3-B5D227D10387}" destId="{1DE9A8EC-C42C-4B35-A267-4C487E0C09D8}"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6C049-ECC0-4559-AE11-E5F57DC727B3}">
      <dsp:nvSpPr>
        <dsp:cNvPr id="0" name=""/>
        <dsp:cNvSpPr/>
      </dsp:nvSpPr>
      <dsp:spPr>
        <a:xfrm>
          <a:off x="-111571" y="0"/>
          <a:ext cx="2250926" cy="4083341"/>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rtl="0">
            <a:lnSpc>
              <a:spcPct val="90000"/>
            </a:lnSpc>
            <a:spcBef>
              <a:spcPct val="0"/>
            </a:spcBef>
            <a:spcAft>
              <a:spcPct val="35000"/>
            </a:spcAft>
            <a:buNone/>
          </a:pPr>
          <a:endParaRPr lang="en-US" sz="2600" b="1" kern="1200" dirty="0">
            <a:solidFill>
              <a:schemeClr val="bg1"/>
            </a:solidFill>
            <a:highlight>
              <a:srgbClr val="C0C0C0"/>
            </a:highlight>
          </a:endParaRPr>
        </a:p>
        <a:p>
          <a:pPr marL="0" lvl="0" indent="0" algn="ctr" defTabSz="1155700" rtl="0">
            <a:lnSpc>
              <a:spcPct val="90000"/>
            </a:lnSpc>
            <a:spcBef>
              <a:spcPct val="0"/>
            </a:spcBef>
            <a:spcAft>
              <a:spcPct val="35000"/>
            </a:spcAft>
            <a:buNone/>
          </a:pPr>
          <a:r>
            <a:rPr lang="en-US" sz="2400" b="1" kern="1200" dirty="0">
              <a:solidFill>
                <a:srgbClr val="FF0000"/>
              </a:solidFill>
              <a:highlight>
                <a:srgbClr val="C0C0C0"/>
              </a:highlight>
            </a:rPr>
            <a:t>Skilled Trades $30,000 to $95,000</a:t>
          </a:r>
        </a:p>
      </dsp:txBody>
      <dsp:txXfrm>
        <a:off x="-111571" y="1633336"/>
        <a:ext cx="2250926" cy="1633336"/>
      </dsp:txXfrm>
    </dsp:sp>
    <dsp:sp modelId="{0E2B235E-3973-4F90-807B-7CD2C6526159}">
      <dsp:nvSpPr>
        <dsp:cNvPr id="0" name=""/>
        <dsp:cNvSpPr/>
      </dsp:nvSpPr>
      <dsp:spPr>
        <a:xfrm>
          <a:off x="-355957" y="85069"/>
          <a:ext cx="2874884" cy="189330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4A76DD-CDBC-40D5-95D6-7E6C1923FDE4}">
      <dsp:nvSpPr>
        <dsp:cNvPr id="0" name=""/>
        <dsp:cNvSpPr/>
      </dsp:nvSpPr>
      <dsp:spPr>
        <a:xfrm>
          <a:off x="2845767" y="0"/>
          <a:ext cx="2235012" cy="4083341"/>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endParaRPr lang="en-US" sz="2000" kern="1200" dirty="0">
            <a:solidFill>
              <a:schemeClr val="bg1"/>
            </a:solidFill>
          </a:endParaRPr>
        </a:p>
        <a:p>
          <a:pPr marL="0" lvl="0" indent="0" algn="ctr" defTabSz="889000" rtl="0">
            <a:lnSpc>
              <a:spcPct val="90000"/>
            </a:lnSpc>
            <a:spcBef>
              <a:spcPct val="0"/>
            </a:spcBef>
            <a:spcAft>
              <a:spcPct val="35000"/>
            </a:spcAft>
            <a:buNone/>
          </a:pPr>
          <a:endParaRPr lang="en-US" sz="2600" b="1" kern="1200" dirty="0">
            <a:solidFill>
              <a:schemeClr val="bg1"/>
            </a:solidFill>
          </a:endParaRPr>
        </a:p>
        <a:p>
          <a:pPr marL="0" lvl="0" indent="0" algn="ctr" defTabSz="889000" rtl="0">
            <a:lnSpc>
              <a:spcPct val="90000"/>
            </a:lnSpc>
            <a:spcBef>
              <a:spcPct val="0"/>
            </a:spcBef>
            <a:spcAft>
              <a:spcPct val="35000"/>
            </a:spcAft>
            <a:buNone/>
          </a:pPr>
          <a:r>
            <a:rPr lang="en-US" sz="2400" b="1" kern="1200" dirty="0">
              <a:solidFill>
                <a:srgbClr val="FF0000"/>
              </a:solidFill>
            </a:rPr>
            <a:t>Design &amp; Engineering </a:t>
          </a:r>
        </a:p>
        <a:p>
          <a:pPr marL="0" lvl="0" indent="0" algn="ctr" defTabSz="889000" rtl="0">
            <a:lnSpc>
              <a:spcPct val="90000"/>
            </a:lnSpc>
            <a:spcBef>
              <a:spcPct val="0"/>
            </a:spcBef>
            <a:spcAft>
              <a:spcPct val="35000"/>
            </a:spcAft>
            <a:buNone/>
          </a:pPr>
          <a:r>
            <a:rPr lang="en-US" sz="2400" b="1" kern="1200" dirty="0">
              <a:solidFill>
                <a:srgbClr val="FF0000"/>
              </a:solidFill>
            </a:rPr>
            <a:t>$45,000 - $148,000</a:t>
          </a:r>
        </a:p>
      </dsp:txBody>
      <dsp:txXfrm>
        <a:off x="2845767" y="1633336"/>
        <a:ext cx="2235012" cy="1633336"/>
      </dsp:txXfrm>
    </dsp:sp>
    <dsp:sp modelId="{FF6CCB2D-F0C7-4E6E-B808-D76F791F8409}">
      <dsp:nvSpPr>
        <dsp:cNvPr id="0" name=""/>
        <dsp:cNvSpPr/>
      </dsp:nvSpPr>
      <dsp:spPr>
        <a:xfrm>
          <a:off x="2568328" y="85069"/>
          <a:ext cx="2904717" cy="1853818"/>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4EA2F7-74CC-49C8-A26B-0F3690580EDD}">
      <dsp:nvSpPr>
        <dsp:cNvPr id="0" name=""/>
        <dsp:cNvSpPr/>
      </dsp:nvSpPr>
      <dsp:spPr>
        <a:xfrm>
          <a:off x="5904987" y="53424"/>
          <a:ext cx="2235012" cy="4083341"/>
        </a:xfrm>
        <a:prstGeom prst="roundRect">
          <a:avLst>
            <a:gd name="adj" fmla="val 1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endParaRPr lang="en-US" sz="1400" kern="1200" dirty="0">
            <a:solidFill>
              <a:schemeClr val="bg1"/>
            </a:solidFill>
          </a:endParaRPr>
        </a:p>
        <a:p>
          <a:pPr marL="0" lvl="0" indent="0" algn="ctr" defTabSz="622300" rtl="0">
            <a:lnSpc>
              <a:spcPct val="90000"/>
            </a:lnSpc>
            <a:spcBef>
              <a:spcPct val="0"/>
            </a:spcBef>
            <a:spcAft>
              <a:spcPct val="35000"/>
            </a:spcAft>
            <a:buNone/>
          </a:pPr>
          <a:endParaRPr lang="en-US" sz="2400" b="1" kern="1200" dirty="0">
            <a:solidFill>
              <a:schemeClr val="bg1"/>
            </a:solidFill>
          </a:endParaRPr>
        </a:p>
        <a:p>
          <a:pPr marL="0" lvl="0" indent="0" algn="ctr" defTabSz="622300" rtl="0">
            <a:lnSpc>
              <a:spcPct val="90000"/>
            </a:lnSpc>
            <a:spcBef>
              <a:spcPct val="0"/>
            </a:spcBef>
            <a:spcAft>
              <a:spcPct val="35000"/>
            </a:spcAft>
            <a:buNone/>
          </a:pPr>
          <a:endParaRPr lang="en-US" sz="2400" b="1" kern="1200" dirty="0">
            <a:solidFill>
              <a:schemeClr val="bg1"/>
            </a:solidFill>
          </a:endParaRPr>
        </a:p>
        <a:p>
          <a:pPr marL="0" lvl="0" indent="0" algn="ctr" defTabSz="622300" rtl="0">
            <a:lnSpc>
              <a:spcPct val="90000"/>
            </a:lnSpc>
            <a:spcBef>
              <a:spcPct val="0"/>
            </a:spcBef>
            <a:spcAft>
              <a:spcPct val="35000"/>
            </a:spcAft>
            <a:buNone/>
          </a:pPr>
          <a:r>
            <a:rPr lang="en-US" sz="2400" b="1" kern="1200" dirty="0">
              <a:solidFill>
                <a:srgbClr val="FF0000"/>
              </a:solidFill>
            </a:rPr>
            <a:t>Management &amp; Administrative</a:t>
          </a:r>
        </a:p>
        <a:p>
          <a:pPr marL="0" lvl="0" indent="0" algn="ctr" defTabSz="622300" rtl="0">
            <a:lnSpc>
              <a:spcPct val="90000"/>
            </a:lnSpc>
            <a:spcBef>
              <a:spcPct val="0"/>
            </a:spcBef>
            <a:spcAft>
              <a:spcPct val="35000"/>
            </a:spcAft>
            <a:buNone/>
          </a:pPr>
          <a:r>
            <a:rPr lang="en-US" sz="2400" b="1" kern="1200" dirty="0">
              <a:solidFill>
                <a:srgbClr val="FF0000"/>
              </a:solidFill>
            </a:rPr>
            <a:t>$50,000 - $190,000</a:t>
          </a:r>
        </a:p>
        <a:p>
          <a:pPr marL="0" lvl="0" indent="0" algn="ctr" defTabSz="622300" rtl="0">
            <a:lnSpc>
              <a:spcPct val="90000"/>
            </a:lnSpc>
            <a:spcBef>
              <a:spcPct val="0"/>
            </a:spcBef>
            <a:spcAft>
              <a:spcPct val="35000"/>
            </a:spcAft>
            <a:buNone/>
          </a:pPr>
          <a:endParaRPr lang="en-US" sz="2400" b="1" kern="1200" dirty="0">
            <a:solidFill>
              <a:schemeClr val="bg1"/>
            </a:solidFill>
          </a:endParaRPr>
        </a:p>
      </dsp:txBody>
      <dsp:txXfrm>
        <a:off x="5904987" y="1686760"/>
        <a:ext cx="2235012" cy="1633336"/>
      </dsp:txXfrm>
    </dsp:sp>
    <dsp:sp modelId="{1DE9A8EC-C42C-4B35-A267-4C487E0C09D8}">
      <dsp:nvSpPr>
        <dsp:cNvPr id="0" name=""/>
        <dsp:cNvSpPr/>
      </dsp:nvSpPr>
      <dsp:spPr>
        <a:xfrm>
          <a:off x="5488277" y="85066"/>
          <a:ext cx="3062774" cy="2063451"/>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0E0EF-D5B5-4AD3-98CF-F1E4D89EFBE1}">
      <dsp:nvSpPr>
        <dsp:cNvPr id="0" name=""/>
        <dsp:cNvSpPr/>
      </dsp:nvSpPr>
      <dsp:spPr>
        <a:xfrm>
          <a:off x="667663" y="3470839"/>
          <a:ext cx="6989018" cy="612501"/>
        </a:xfrm>
        <a:prstGeom prst="notchedRightArrow">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6BB9B500-8B3B-41C8-B570-9764D72251D9}" type="datetimeFigureOut">
              <a:rPr lang="en-US" smtClean="0"/>
              <a:t>1/23/23</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17BCA317-AB40-4160-9F0A-57FFC7A7223D}" type="slidenum">
              <a:rPr lang="en-US" smtClean="0"/>
              <a:t>‹#›</a:t>
            </a:fld>
            <a:endParaRPr lang="en-US"/>
          </a:p>
        </p:txBody>
      </p:sp>
    </p:spTree>
    <p:extLst>
      <p:ext uri="{BB962C8B-B14F-4D97-AF65-F5344CB8AC3E}">
        <p14:creationId xmlns:p14="http://schemas.microsoft.com/office/powerpoint/2010/main" val="4057481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9CB673B9-B2AF-4417-9279-2DE329703A28}" type="datetimeFigureOut">
              <a:rPr lang="en-US" smtClean="0"/>
              <a:t>1/23/23</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67B81AFC-D966-49B8-8F59-2E340648AD13}" type="slidenum">
              <a:rPr lang="en-US" smtClean="0"/>
              <a:t>‹#›</a:t>
            </a:fld>
            <a:endParaRPr lang="en-US"/>
          </a:p>
        </p:txBody>
      </p:sp>
    </p:spTree>
    <p:extLst>
      <p:ext uri="{BB962C8B-B14F-4D97-AF65-F5344CB8AC3E}">
        <p14:creationId xmlns:p14="http://schemas.microsoft.com/office/powerpoint/2010/main" val="386434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altLang="en-US" sz="1200" dirty="0">
                <a:latin typeface="Arial" panose="020B0604020202020204" pitchFamily="34" charset="0"/>
              </a:rPr>
              <a:t>Income potential in the construction industry is unlimited. Craft people can make between $25,000 and $75,000 annually or more. Many craft people advance into Management positions and can earn more than $100,000 annually. Many craft people eventually own their own construction company, and for them – the sky is the limit.</a:t>
            </a:r>
          </a:p>
          <a:p>
            <a:pPr marL="228600" indent="-228600" eaLnBrk="1" hangingPunct="1"/>
            <a:r>
              <a:rPr lang="en-US" altLang="en-US" b="1" dirty="0">
                <a:latin typeface="Arial" panose="020B0604020202020204" pitchFamily="34" charset="0"/>
              </a:rPr>
              <a:t>	</a:t>
            </a:r>
            <a:r>
              <a:rPr lang="en-US" altLang="en-US" sz="1200" dirty="0">
                <a:latin typeface="Arial" panose="020B0604020202020204" pitchFamily="34" charset="0"/>
              </a:rPr>
              <a:t>You may be asking yourself - How many construction business owners started as craft people?</a:t>
            </a:r>
            <a:br>
              <a:rPr lang="en-US" altLang="en-US" sz="1200" dirty="0">
                <a:latin typeface="Arial" panose="020B0604020202020204" pitchFamily="34" charset="0"/>
              </a:rPr>
            </a:br>
            <a:r>
              <a:rPr lang="en-US" altLang="en-US" sz="1200" dirty="0">
                <a:latin typeface="Arial" panose="020B0604020202020204" pitchFamily="34" charset="0"/>
              </a:rPr>
              <a:t>Lots of them. Estimates are that 30% of apprentices move on to own their own companies. The construction industry presents fantastic business opportunities for entrepreneurs. At the Insulators Local Union 24 here in Maryland, 13 of the 21 signatory employers are owned and operated by graduates of the Local’s apprenticeship program.</a:t>
            </a:r>
          </a:p>
          <a:p>
            <a:pPr marL="228600" indent="-228600" eaLnBrk="1" hangingPunct="1"/>
            <a:endParaRPr lang="en-US" altLang="en-US" sz="120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4A1D162-77B6-4877-8B39-58D277CCA1C6}" type="slidenum">
              <a:rPr lang="en-US" smtClean="0"/>
              <a:t>7</a:t>
            </a:fld>
            <a:endParaRPr lang="en-US"/>
          </a:p>
        </p:txBody>
      </p:sp>
    </p:spTree>
    <p:extLst>
      <p:ext uri="{BB962C8B-B14F-4D97-AF65-F5344CB8AC3E}">
        <p14:creationId xmlns:p14="http://schemas.microsoft.com/office/powerpoint/2010/main" val="341292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12C7D1-216C-43F5-B09B-B138573904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125740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2C7D1-216C-43F5-B09B-B138573904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423488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2C7D1-216C-43F5-B09B-B138573904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215506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2C7D1-216C-43F5-B09B-B138573904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7527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12C7D1-216C-43F5-B09B-B138573904ED}" type="datetimeFigureOut">
              <a:rPr lang="en-US" smtClean="0"/>
              <a:t>1/23/23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169599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12C7D1-216C-43F5-B09B-B138573904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14203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2C7D1-216C-43F5-B09B-B138573904ED}" type="datetimeFigureOut">
              <a:rPr lang="en-US" smtClean="0"/>
              <a:t>1/23/23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422394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12C7D1-216C-43F5-B09B-B138573904ED}" type="datetimeFigureOut">
              <a:rPr lang="en-US" smtClean="0"/>
              <a:t>1/23/23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137785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2C7D1-216C-43F5-B09B-B138573904ED}" type="datetimeFigureOut">
              <a:rPr lang="en-US" smtClean="0"/>
              <a:t>1/23/23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242092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12C7D1-216C-43F5-B09B-B138573904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319749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12C7D1-216C-43F5-B09B-B138573904ED}" type="datetimeFigureOut">
              <a:rPr lang="en-US" smtClean="0"/>
              <a:t>1/23/23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9504-A8B3-4217-9AFA-B229871118A5}" type="slidenum">
              <a:rPr lang="en-US" smtClean="0"/>
              <a:t>‹#›</a:t>
            </a:fld>
            <a:endParaRPr lang="en-US"/>
          </a:p>
        </p:txBody>
      </p:sp>
    </p:spTree>
    <p:extLst>
      <p:ext uri="{BB962C8B-B14F-4D97-AF65-F5344CB8AC3E}">
        <p14:creationId xmlns:p14="http://schemas.microsoft.com/office/powerpoint/2010/main" val="330566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2C7D1-216C-43F5-B09B-B138573904ED}" type="datetimeFigureOut">
              <a:rPr lang="en-US" smtClean="0"/>
              <a:t>1/23/23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9504-A8B3-4217-9AFA-B229871118A5}" type="slidenum">
              <a:rPr lang="en-US" smtClean="0"/>
              <a:t>‹#›</a:t>
            </a:fld>
            <a:endParaRPr lang="en-US"/>
          </a:p>
        </p:txBody>
      </p:sp>
    </p:spTree>
    <p:extLst>
      <p:ext uri="{BB962C8B-B14F-4D97-AF65-F5344CB8AC3E}">
        <p14:creationId xmlns:p14="http://schemas.microsoft.com/office/powerpoint/2010/main" val="1746167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entralcatholichs.org/guidanc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a:latin typeface="+mn-lt"/>
              </a:rPr>
              <a:t>CONSTRUCTION TRADES</a:t>
            </a:r>
            <a:br>
              <a:rPr lang="en-US" sz="6600" b="1" dirty="0">
                <a:latin typeface="+mn-lt"/>
              </a:rPr>
            </a:br>
            <a:endParaRPr lang="en-US" sz="6600" b="1" dirty="0">
              <a:latin typeface="+mn-lt"/>
            </a:endParaRPr>
          </a:p>
        </p:txBody>
      </p:sp>
      <p:sp>
        <p:nvSpPr>
          <p:cNvPr id="3" name="Subtitle 2"/>
          <p:cNvSpPr>
            <a:spLocks noGrp="1"/>
          </p:cNvSpPr>
          <p:nvPr>
            <p:ph type="subTitle" idx="1"/>
          </p:nvPr>
        </p:nvSpPr>
        <p:spPr>
          <a:xfrm>
            <a:off x="1524000" y="2959332"/>
            <a:ext cx="9144000" cy="681644"/>
          </a:xfrm>
        </p:spPr>
        <p:txBody>
          <a:bodyPr>
            <a:normAutofit/>
          </a:bodyPr>
          <a:lstStyle/>
          <a:p>
            <a:r>
              <a:rPr lang="en-US" sz="3600" i="1" dirty="0"/>
              <a:t> for 2023-2024 School Year</a:t>
            </a:r>
          </a:p>
        </p:txBody>
      </p:sp>
      <p:pic>
        <p:nvPicPr>
          <p:cNvPr id="4" name="Picture 3" descr="tweetchat tools | #LTHEcha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3142" y="3614729"/>
            <a:ext cx="2829929" cy="1873333"/>
          </a:xfrm>
          <a:prstGeom prst="rect">
            <a:avLst/>
          </a:prstGeom>
        </p:spPr>
      </p:pic>
      <p:sp>
        <p:nvSpPr>
          <p:cNvPr id="10" name="Rectangle 9"/>
          <p:cNvSpPr/>
          <p:nvPr/>
        </p:nvSpPr>
        <p:spPr>
          <a:xfrm>
            <a:off x="690465" y="559837"/>
            <a:ext cx="10991462" cy="595293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677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5857"/>
          </a:xfrm>
        </p:spPr>
        <p:txBody>
          <a:bodyPr/>
          <a:lstStyle/>
          <a:p>
            <a:pPr algn="ctr"/>
            <a:r>
              <a:rPr lang="en-US" b="1" dirty="0"/>
              <a:t>Construction Trades Program</a:t>
            </a:r>
            <a:br>
              <a:rPr lang="en-US" b="1" dirty="0"/>
            </a:br>
            <a:r>
              <a:rPr lang="en-US" sz="4000" b="1" i="1" dirty="0"/>
              <a:t>What’s it about?</a:t>
            </a:r>
          </a:p>
        </p:txBody>
      </p:sp>
      <p:sp>
        <p:nvSpPr>
          <p:cNvPr id="4" name="TextBox 3"/>
          <p:cNvSpPr txBox="1"/>
          <p:nvPr/>
        </p:nvSpPr>
        <p:spPr>
          <a:xfrm>
            <a:off x="2111433" y="2136370"/>
            <a:ext cx="8395854"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An elective program for the class of 2024 for </a:t>
            </a:r>
            <a:r>
              <a:rPr lang="en-US" sz="2800"/>
              <a:t>their senior year (2023-2024 school year).</a:t>
            </a:r>
            <a:endParaRPr lang="en-US" sz="2800" dirty="0"/>
          </a:p>
          <a:p>
            <a:pPr marL="285750" indent="-285750">
              <a:buFont typeface="Arial" panose="020B0604020202020204" pitchFamily="34" charset="0"/>
              <a:buChar char="•"/>
            </a:pPr>
            <a:r>
              <a:rPr lang="en-US" sz="2800" dirty="0"/>
              <a:t>Earn high school credit through Cleveland Central Catholic High School.</a:t>
            </a:r>
          </a:p>
          <a:p>
            <a:pPr marL="285750" indent="-285750">
              <a:buFont typeface="Arial" panose="020B0604020202020204" pitchFamily="34" charset="0"/>
              <a:buChar char="•"/>
            </a:pPr>
            <a:r>
              <a:rPr lang="en-US" sz="2800" dirty="0"/>
              <a:t>Earn college credit through Cuyahoga Community College (Tri-C).</a:t>
            </a:r>
          </a:p>
          <a:p>
            <a:pPr marL="285750" indent="-285750">
              <a:buFont typeface="Arial" panose="020B0604020202020204" pitchFamily="34" charset="0"/>
              <a:buChar char="•"/>
            </a:pPr>
            <a:r>
              <a:rPr lang="en-US" sz="2800" dirty="0"/>
              <a:t>Earn credit towards apprenticeship certification</a:t>
            </a:r>
          </a:p>
          <a:p>
            <a:pPr marL="285750" indent="-285750">
              <a:buFont typeface="Arial" panose="020B0604020202020204" pitchFamily="34" charset="0"/>
              <a:buChar char="•"/>
            </a:pPr>
            <a:r>
              <a:rPr lang="en-US" sz="2800" dirty="0"/>
              <a:t>Possible opportunity to receive an internship and/or part-time job within the construction trades industry.</a:t>
            </a:r>
          </a:p>
        </p:txBody>
      </p:sp>
      <p:sp>
        <p:nvSpPr>
          <p:cNvPr id="3" name="Rectangle 2"/>
          <p:cNvSpPr/>
          <p:nvPr/>
        </p:nvSpPr>
        <p:spPr>
          <a:xfrm>
            <a:off x="914400" y="365125"/>
            <a:ext cx="10618237" cy="613831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46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8640"/>
            <a:ext cx="10515600" cy="980902"/>
          </a:xfrm>
        </p:spPr>
        <p:txBody>
          <a:bodyPr/>
          <a:lstStyle/>
          <a:p>
            <a:r>
              <a:rPr lang="en-US" b="1" dirty="0"/>
              <a:t>  What occupations would I be exposed to?</a:t>
            </a:r>
          </a:p>
        </p:txBody>
      </p:sp>
      <p:sp>
        <p:nvSpPr>
          <p:cNvPr id="3" name="TextBox 2"/>
          <p:cNvSpPr txBox="1"/>
          <p:nvPr/>
        </p:nvSpPr>
        <p:spPr>
          <a:xfrm>
            <a:off x="3200400" y="1612669"/>
            <a:ext cx="6134794"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t>Carpenter</a:t>
            </a:r>
          </a:p>
          <a:p>
            <a:pPr marL="285750" indent="-285750">
              <a:buFont typeface="Arial" panose="020B0604020202020204" pitchFamily="34" charset="0"/>
              <a:buChar char="•"/>
            </a:pPr>
            <a:r>
              <a:rPr lang="en-US" sz="3600" dirty="0"/>
              <a:t>Welder</a:t>
            </a:r>
          </a:p>
          <a:p>
            <a:pPr marL="285750" indent="-285750">
              <a:buFont typeface="Arial" panose="020B0604020202020204" pitchFamily="34" charset="0"/>
              <a:buChar char="•"/>
            </a:pPr>
            <a:r>
              <a:rPr lang="en-US" sz="3600" dirty="0"/>
              <a:t>Plumber</a:t>
            </a:r>
          </a:p>
          <a:p>
            <a:pPr marL="285750" indent="-285750">
              <a:buFont typeface="Arial" panose="020B0604020202020204" pitchFamily="34" charset="0"/>
              <a:buChar char="•"/>
            </a:pPr>
            <a:r>
              <a:rPr lang="en-US" sz="3600" dirty="0"/>
              <a:t>Electrician</a:t>
            </a:r>
          </a:p>
          <a:p>
            <a:pPr marL="285750" indent="-285750">
              <a:buFont typeface="Arial" panose="020B0604020202020204" pitchFamily="34" charset="0"/>
              <a:buChar char="•"/>
            </a:pPr>
            <a:r>
              <a:rPr lang="en-US" sz="3600" dirty="0"/>
              <a:t>Concreter</a:t>
            </a:r>
          </a:p>
          <a:p>
            <a:pPr marL="285750" indent="-285750">
              <a:buFont typeface="Arial" panose="020B0604020202020204" pitchFamily="34" charset="0"/>
              <a:buChar char="•"/>
            </a:pPr>
            <a:r>
              <a:rPr lang="en-US" sz="3600" dirty="0"/>
              <a:t>Scaffolder</a:t>
            </a:r>
          </a:p>
          <a:p>
            <a:pPr marL="285750" indent="-285750">
              <a:buFont typeface="Arial" panose="020B0604020202020204" pitchFamily="34" charset="0"/>
              <a:buChar char="•"/>
            </a:pPr>
            <a:r>
              <a:rPr lang="en-US" sz="3600" dirty="0"/>
              <a:t>General Foreman</a:t>
            </a:r>
          </a:p>
          <a:p>
            <a:pPr marL="285750" indent="-285750">
              <a:buFont typeface="Arial" panose="020B0604020202020204" pitchFamily="34" charset="0"/>
              <a:buChar char="•"/>
            </a:pPr>
            <a:r>
              <a:rPr lang="en-US" sz="3600" dirty="0"/>
              <a:t>Construction Manager</a:t>
            </a:r>
          </a:p>
        </p:txBody>
      </p:sp>
      <p:sp>
        <p:nvSpPr>
          <p:cNvPr id="4" name="Rectangle 3"/>
          <p:cNvSpPr/>
          <p:nvPr/>
        </p:nvSpPr>
        <p:spPr>
          <a:xfrm>
            <a:off x="625151" y="548640"/>
            <a:ext cx="11066106" cy="5936136"/>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12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491" y="515389"/>
            <a:ext cx="7481454" cy="698269"/>
          </a:xfrm>
        </p:spPr>
        <p:txBody>
          <a:bodyPr/>
          <a:lstStyle/>
          <a:p>
            <a:pPr algn="ctr"/>
            <a:r>
              <a:rPr lang="en-US" b="1" dirty="0"/>
              <a:t>What would your day look like?</a:t>
            </a:r>
          </a:p>
        </p:txBody>
      </p:sp>
      <p:sp>
        <p:nvSpPr>
          <p:cNvPr id="5" name="TextBox 4"/>
          <p:cNvSpPr txBox="1"/>
          <p:nvPr/>
        </p:nvSpPr>
        <p:spPr>
          <a:xfrm>
            <a:off x="1230284" y="1446414"/>
            <a:ext cx="9484822" cy="2677656"/>
          </a:xfrm>
          <a:prstGeom prst="rect">
            <a:avLst/>
          </a:prstGeom>
          <a:noFill/>
        </p:spPr>
        <p:txBody>
          <a:bodyPr wrap="square" rtlCol="0">
            <a:spAutoFit/>
          </a:bodyPr>
          <a:lstStyle/>
          <a:p>
            <a:r>
              <a:rPr lang="en-US" sz="2400" b="1" dirty="0"/>
              <a:t>Mornings </a:t>
            </a:r>
            <a:r>
              <a:rPr lang="en-US" b="1" dirty="0"/>
              <a:t>(periods 1-6) </a:t>
            </a:r>
            <a:r>
              <a:rPr lang="en-US" sz="2400" b="1" dirty="0"/>
              <a:t>at Cleveland Central Catholic taking courses needed for graduation:</a:t>
            </a:r>
          </a:p>
          <a:p>
            <a:pPr marL="285750" indent="-285750">
              <a:buFont typeface="Arial" panose="020B0604020202020204" pitchFamily="34" charset="0"/>
              <a:buChar char="•"/>
            </a:pPr>
            <a:r>
              <a:rPr lang="en-US" sz="2400" dirty="0"/>
              <a:t>English 12</a:t>
            </a:r>
          </a:p>
          <a:p>
            <a:pPr marL="285750" indent="-285750">
              <a:buFont typeface="Arial" panose="020B0604020202020204" pitchFamily="34" charset="0"/>
              <a:buChar char="•"/>
            </a:pPr>
            <a:r>
              <a:rPr lang="en-US" sz="2400" dirty="0"/>
              <a:t>Math</a:t>
            </a:r>
          </a:p>
          <a:p>
            <a:pPr marL="285750" indent="-285750">
              <a:buFont typeface="Arial" panose="020B0604020202020204" pitchFamily="34" charset="0"/>
              <a:buChar char="•"/>
            </a:pPr>
            <a:r>
              <a:rPr lang="en-US" sz="2400" dirty="0"/>
              <a:t>Theology</a:t>
            </a:r>
          </a:p>
          <a:p>
            <a:pPr marL="285750" indent="-285750">
              <a:buFont typeface="Arial" panose="020B0604020202020204" pitchFamily="34" charset="0"/>
              <a:buChar char="•"/>
            </a:pPr>
            <a:r>
              <a:rPr lang="en-US" sz="2400" dirty="0"/>
              <a:t>World History/Science/Fine Arts/Electives</a:t>
            </a:r>
            <a:endParaRPr lang="en-US" sz="2000" dirty="0"/>
          </a:p>
          <a:p>
            <a:pPr marL="285750" indent="-285750">
              <a:buFont typeface="Arial" panose="020B0604020202020204" pitchFamily="34" charset="0"/>
              <a:buChar char="•"/>
            </a:pPr>
            <a:r>
              <a:rPr lang="en-US" sz="2400" dirty="0"/>
              <a:t>Lunch at CCC</a:t>
            </a:r>
            <a:endParaRPr lang="en-US" dirty="0"/>
          </a:p>
        </p:txBody>
      </p:sp>
      <p:sp>
        <p:nvSpPr>
          <p:cNvPr id="6" name="TextBox 5"/>
          <p:cNvSpPr txBox="1"/>
          <p:nvPr/>
        </p:nvSpPr>
        <p:spPr>
          <a:xfrm>
            <a:off x="1230284" y="4289367"/>
            <a:ext cx="9060872" cy="1938992"/>
          </a:xfrm>
          <a:prstGeom prst="rect">
            <a:avLst/>
          </a:prstGeom>
          <a:noFill/>
        </p:spPr>
        <p:txBody>
          <a:bodyPr wrap="square" rtlCol="0">
            <a:spAutoFit/>
          </a:bodyPr>
          <a:lstStyle/>
          <a:p>
            <a:r>
              <a:rPr lang="en-US" sz="2400" b="1" dirty="0"/>
              <a:t>Afternoons at Tri-C Metro Campus taking construction trades classes.</a:t>
            </a:r>
          </a:p>
          <a:p>
            <a:pPr marL="285750" indent="-285750">
              <a:buFont typeface="Arial" panose="020B0604020202020204" pitchFamily="34" charset="0"/>
              <a:buChar char="•"/>
            </a:pPr>
            <a:r>
              <a:rPr lang="en-US" sz="2400" dirty="0"/>
              <a:t>CCC bus would transport you to Tri-C.</a:t>
            </a:r>
          </a:p>
          <a:p>
            <a:pPr marL="285750" indent="-285750">
              <a:buFont typeface="Arial" panose="020B0604020202020204" pitchFamily="34" charset="0"/>
              <a:buChar char="•"/>
            </a:pPr>
            <a:r>
              <a:rPr lang="en-US" sz="2400" dirty="0"/>
              <a:t>Take two college classes per semester on the Tri-C campus.</a:t>
            </a:r>
          </a:p>
          <a:p>
            <a:pPr marL="285750" indent="-285750">
              <a:buFont typeface="Arial" panose="020B0604020202020204" pitchFamily="34" charset="0"/>
              <a:buChar char="•"/>
            </a:pPr>
            <a:r>
              <a:rPr lang="en-US" sz="2400" dirty="0"/>
              <a:t>Tri-C courses would apply toward apprenticeship certification.</a:t>
            </a:r>
          </a:p>
          <a:p>
            <a:pPr marL="285750" indent="-285750">
              <a:buFont typeface="Arial" panose="020B0604020202020204" pitchFamily="34" charset="0"/>
              <a:buChar char="•"/>
            </a:pPr>
            <a:r>
              <a:rPr lang="en-US" sz="2400" dirty="0"/>
              <a:t>CCC bus would transport you back to CCC.</a:t>
            </a:r>
          </a:p>
        </p:txBody>
      </p:sp>
      <p:sp>
        <p:nvSpPr>
          <p:cNvPr id="3" name="Rectangle 2"/>
          <p:cNvSpPr/>
          <p:nvPr/>
        </p:nvSpPr>
        <p:spPr>
          <a:xfrm flipV="1">
            <a:off x="671804" y="434489"/>
            <a:ext cx="10450286" cy="610627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592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5824"/>
            <a:ext cx="10561151" cy="609398"/>
          </a:xfrm>
        </p:spPr>
        <p:txBody>
          <a:bodyPr>
            <a:normAutofit fontScale="90000"/>
          </a:bodyPr>
          <a:lstStyle/>
          <a:p>
            <a:r>
              <a:rPr lang="en-US" b="1" dirty="0"/>
              <a:t>    Advantages of Construction Trades Program</a:t>
            </a:r>
          </a:p>
        </p:txBody>
      </p:sp>
      <p:sp>
        <p:nvSpPr>
          <p:cNvPr id="3" name="TextBox 2"/>
          <p:cNvSpPr txBox="1"/>
          <p:nvPr/>
        </p:nvSpPr>
        <p:spPr>
          <a:xfrm>
            <a:off x="714895" y="1662545"/>
            <a:ext cx="1047403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Get exposed to many different </a:t>
            </a:r>
            <a:r>
              <a:rPr lang="en-US" sz="2400" b="1" dirty="0"/>
              <a:t>occupations within the construction </a:t>
            </a:r>
            <a:r>
              <a:rPr lang="en-US" sz="2400" dirty="0"/>
              <a:t>trades industry.</a:t>
            </a:r>
          </a:p>
          <a:p>
            <a:pPr marL="285750" indent="-285750">
              <a:buFont typeface="Arial" panose="020B0604020202020204" pitchFamily="34" charset="0"/>
              <a:buChar char="•"/>
            </a:pPr>
            <a:r>
              <a:rPr lang="en-US" sz="2400" dirty="0"/>
              <a:t>Experience coursework where you will have </a:t>
            </a:r>
            <a:r>
              <a:rPr lang="en-US" sz="2400" b="1" dirty="0"/>
              <a:t>“hands-on” activities </a:t>
            </a:r>
            <a:r>
              <a:rPr lang="en-US" sz="2400" dirty="0"/>
              <a:t>daily.</a:t>
            </a:r>
          </a:p>
          <a:p>
            <a:pPr marL="285750" indent="-285750">
              <a:buFont typeface="Arial" panose="020B0604020202020204" pitchFamily="34" charset="0"/>
              <a:buChar char="•"/>
            </a:pPr>
            <a:r>
              <a:rPr lang="en-US" sz="2400" dirty="0"/>
              <a:t>Earn </a:t>
            </a:r>
            <a:r>
              <a:rPr lang="en-US" sz="2400" b="1" dirty="0"/>
              <a:t>high school credit and college credit </a:t>
            </a:r>
            <a:r>
              <a:rPr lang="en-US" sz="2400" dirty="0"/>
              <a:t>at the same time (at no cost to you).</a:t>
            </a:r>
          </a:p>
          <a:p>
            <a:pPr marL="285750" indent="-285750">
              <a:buFont typeface="Arial" panose="020B0604020202020204" pitchFamily="34" charset="0"/>
              <a:buChar char="•"/>
            </a:pPr>
            <a:r>
              <a:rPr lang="en-US" sz="2400" dirty="0"/>
              <a:t>Experience </a:t>
            </a:r>
            <a:r>
              <a:rPr lang="en-US" sz="2400" b="1" dirty="0"/>
              <a:t>life on a college campus </a:t>
            </a:r>
            <a:r>
              <a:rPr lang="en-US" sz="2400" dirty="0"/>
              <a:t>while in high school.</a:t>
            </a:r>
          </a:p>
          <a:p>
            <a:pPr marL="285750" indent="-285750">
              <a:buFont typeface="Arial" panose="020B0604020202020204" pitchFamily="34" charset="0"/>
              <a:buChar char="•"/>
            </a:pPr>
            <a:r>
              <a:rPr lang="en-US" sz="2400" dirty="0"/>
              <a:t>Earn potential </a:t>
            </a:r>
            <a:r>
              <a:rPr lang="en-US" sz="2400" b="1" dirty="0"/>
              <a:t>internship </a:t>
            </a:r>
            <a:r>
              <a:rPr lang="en-US" sz="2400" dirty="0"/>
              <a:t>in your field of interest.</a:t>
            </a:r>
          </a:p>
          <a:p>
            <a:pPr marL="285750" indent="-285750">
              <a:buFont typeface="Arial" panose="020B0604020202020204" pitchFamily="34" charset="0"/>
              <a:buChar char="•"/>
            </a:pPr>
            <a:r>
              <a:rPr lang="en-US" sz="2400" dirty="0"/>
              <a:t>Have the opportunity to complete </a:t>
            </a:r>
            <a:r>
              <a:rPr lang="en-US" sz="2400" b="1" dirty="0"/>
              <a:t>apprenticeship certification</a:t>
            </a:r>
            <a:r>
              <a:rPr lang="en-US" sz="2400" dirty="0"/>
              <a:t> for entry into the trades field after graduation.</a:t>
            </a:r>
          </a:p>
          <a:p>
            <a:pPr marL="285750" indent="-285750">
              <a:buFont typeface="Arial" panose="020B0604020202020204" pitchFamily="34" charset="0"/>
              <a:buChar char="•"/>
            </a:pPr>
            <a:r>
              <a:rPr lang="en-US" sz="2400" b="1" dirty="0"/>
              <a:t>Increase earning potential!  </a:t>
            </a:r>
            <a:r>
              <a:rPr lang="en-US" sz="2400" dirty="0"/>
              <a:t>Get a head start on earning potential as well as a college degree; pursue related occupations (with additional higher education) such as architecture, engineering, business management, entrepreneur. </a:t>
            </a:r>
          </a:p>
        </p:txBody>
      </p:sp>
      <p:sp>
        <p:nvSpPr>
          <p:cNvPr id="4" name="Rectangle 3"/>
          <p:cNvSpPr/>
          <p:nvPr/>
        </p:nvSpPr>
        <p:spPr>
          <a:xfrm>
            <a:off x="503853" y="365125"/>
            <a:ext cx="11075437" cy="597036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766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8516"/>
            <a:ext cx="10515600" cy="777330"/>
          </a:xfrm>
        </p:spPr>
        <p:txBody>
          <a:bodyPr/>
          <a:lstStyle/>
          <a:p>
            <a:pPr algn="ctr"/>
            <a:r>
              <a:rPr lang="en-US" b="1" dirty="0"/>
              <a:t>Ideal Candidate –Critical Success Factors</a:t>
            </a:r>
          </a:p>
        </p:txBody>
      </p:sp>
      <p:sp>
        <p:nvSpPr>
          <p:cNvPr id="3" name="TextBox 2"/>
          <p:cNvSpPr txBox="1"/>
          <p:nvPr/>
        </p:nvSpPr>
        <p:spPr>
          <a:xfrm>
            <a:off x="1163781" y="1271847"/>
            <a:ext cx="9642763" cy="4678204"/>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sz="2800" dirty="0"/>
              <a:t>Student who enjoys </a:t>
            </a:r>
            <a:r>
              <a:rPr lang="en-US" sz="2800" b="1" dirty="0"/>
              <a:t>hands-on, physical activities</a:t>
            </a:r>
            <a:r>
              <a:rPr lang="en-US" sz="2800" dirty="0"/>
              <a:t>.</a:t>
            </a:r>
          </a:p>
          <a:p>
            <a:pPr marL="285750" indent="-285750">
              <a:buFont typeface="Arial" panose="020B0604020202020204" pitchFamily="34" charset="0"/>
              <a:buChar char="•"/>
            </a:pPr>
            <a:r>
              <a:rPr lang="en-US" sz="2800" dirty="0"/>
              <a:t>Student who has an interest in learning about </a:t>
            </a:r>
            <a:r>
              <a:rPr lang="en-US" sz="2800" b="1" dirty="0"/>
              <a:t>jobs within the construction trades </a:t>
            </a:r>
            <a:r>
              <a:rPr lang="en-US" sz="2800" dirty="0"/>
              <a:t>industry.</a:t>
            </a:r>
          </a:p>
          <a:p>
            <a:pPr marL="285750" indent="-285750">
              <a:buFont typeface="Arial" panose="020B0604020202020204" pitchFamily="34" charset="0"/>
              <a:buChar char="•"/>
            </a:pPr>
            <a:r>
              <a:rPr lang="en-US" sz="2800" dirty="0"/>
              <a:t>Student who has a </a:t>
            </a:r>
            <a:r>
              <a:rPr lang="en-US" sz="2800" b="1" dirty="0"/>
              <a:t>solid attendance &amp; tardy record. </a:t>
            </a:r>
            <a:endParaRPr lang="en-US" sz="2800" dirty="0"/>
          </a:p>
          <a:p>
            <a:pPr marL="285750" indent="-285750">
              <a:buFont typeface="Arial" panose="020B0604020202020204" pitchFamily="34" charset="0"/>
              <a:buChar char="•"/>
            </a:pPr>
            <a:r>
              <a:rPr lang="en-US" sz="2800" dirty="0"/>
              <a:t>Student who has </a:t>
            </a:r>
            <a:r>
              <a:rPr lang="en-US" sz="2800" b="1" dirty="0"/>
              <a:t>no disciplinary record</a:t>
            </a:r>
            <a:r>
              <a:rPr lang="en-US" sz="2800" dirty="0"/>
              <a:t>.</a:t>
            </a:r>
          </a:p>
          <a:p>
            <a:pPr marL="285750" indent="-285750">
              <a:buFont typeface="Arial" panose="020B0604020202020204" pitchFamily="34" charset="0"/>
              <a:buChar char="•"/>
            </a:pPr>
            <a:r>
              <a:rPr lang="en-US" sz="2800" dirty="0"/>
              <a:t>Student who is committed to working in a </a:t>
            </a:r>
            <a:r>
              <a:rPr lang="en-US" sz="2800" b="1" dirty="0"/>
              <a:t>drug-free environment</a:t>
            </a:r>
            <a:r>
              <a:rPr lang="en-US" sz="2800" dirty="0"/>
              <a:t>.</a:t>
            </a:r>
          </a:p>
          <a:p>
            <a:pPr marL="285750" indent="-285750">
              <a:buFont typeface="Arial" panose="020B0604020202020204" pitchFamily="34" charset="0"/>
              <a:buChar char="•"/>
            </a:pPr>
            <a:r>
              <a:rPr lang="en-US" sz="2800" dirty="0"/>
              <a:t>Student who wants an opportunity to eventually enter a field where there is </a:t>
            </a:r>
            <a:r>
              <a:rPr lang="en-US" sz="2800" b="1" dirty="0"/>
              <a:t>great earning potential with health benefits, and financial security.</a:t>
            </a:r>
          </a:p>
        </p:txBody>
      </p:sp>
      <p:sp>
        <p:nvSpPr>
          <p:cNvPr id="4" name="Rectangle 3"/>
          <p:cNvSpPr/>
          <p:nvPr/>
        </p:nvSpPr>
        <p:spPr>
          <a:xfrm>
            <a:off x="615820" y="279918"/>
            <a:ext cx="10851502" cy="6064898"/>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576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19788496"/>
              </p:ext>
            </p:extLst>
          </p:nvPr>
        </p:nvGraphicFramePr>
        <p:xfrm>
          <a:off x="1575732" y="2032233"/>
          <a:ext cx="8130330" cy="408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ctrTitle"/>
          </p:nvPr>
        </p:nvSpPr>
        <p:spPr>
          <a:xfrm>
            <a:off x="1510018" y="385894"/>
            <a:ext cx="8703830" cy="1518407"/>
          </a:xfrm>
        </p:spPr>
        <p:txBody>
          <a:bodyPr>
            <a:normAutofit/>
          </a:bodyPr>
          <a:lstStyle/>
          <a:p>
            <a:r>
              <a:rPr lang="en-US" sz="4800" b="1" dirty="0"/>
              <a:t>What kind of salary is expected in a  construction career?</a:t>
            </a:r>
          </a:p>
        </p:txBody>
      </p:sp>
    </p:spTree>
    <p:extLst>
      <p:ext uri="{BB962C8B-B14F-4D97-AF65-F5344CB8AC3E}">
        <p14:creationId xmlns:p14="http://schemas.microsoft.com/office/powerpoint/2010/main" val="3468299270"/>
      </p:ext>
    </p:extLst>
  </p:cSld>
  <p:clrMapOvr>
    <a:masterClrMapping/>
  </p:clrMapOvr>
  <mc:AlternateContent xmlns:mc="http://schemas.openxmlformats.org/markup-compatibility/2006" xmlns:p14="http://schemas.microsoft.com/office/powerpoint/2010/main">
    <mc:Choice Requires="p14">
      <p:transition spd="slow" p14:dur="2000" advTm="6519"/>
    </mc:Choice>
    <mc:Fallback xmlns="">
      <p:transition spd="slow" advTm="651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9956"/>
            <a:ext cx="10515600" cy="928058"/>
          </a:xfrm>
        </p:spPr>
        <p:txBody>
          <a:bodyPr/>
          <a:lstStyle/>
          <a:p>
            <a:pPr algn="ctr"/>
            <a:r>
              <a:rPr lang="en-US" b="1" dirty="0"/>
              <a:t>Application Process</a:t>
            </a:r>
          </a:p>
        </p:txBody>
      </p:sp>
      <p:sp>
        <p:nvSpPr>
          <p:cNvPr id="5" name="TextBox 4"/>
          <p:cNvSpPr txBox="1"/>
          <p:nvPr/>
        </p:nvSpPr>
        <p:spPr>
          <a:xfrm>
            <a:off x="723207" y="1840479"/>
            <a:ext cx="10919842" cy="4678204"/>
          </a:xfrm>
          <a:prstGeom prst="rect">
            <a:avLst/>
          </a:prstGeom>
          <a:noFill/>
        </p:spPr>
        <p:txBody>
          <a:bodyPr wrap="square" rtlCol="0">
            <a:spAutoFit/>
          </a:bodyPr>
          <a:lstStyle/>
          <a:p>
            <a:r>
              <a:rPr lang="en-US" sz="2000" b="1" i="1" dirty="0"/>
              <a:t>Step 1</a:t>
            </a:r>
            <a:r>
              <a:rPr lang="en-US" sz="2000" i="1" dirty="0"/>
              <a:t>:</a:t>
            </a:r>
            <a:r>
              <a:rPr lang="en-US" sz="2000" dirty="0"/>
              <a:t> Complete yellow survey sheet subsequent to Construction Trades introduction meeting.</a:t>
            </a:r>
          </a:p>
          <a:p>
            <a:endParaRPr lang="en-US" sz="2000" dirty="0"/>
          </a:p>
          <a:p>
            <a:r>
              <a:rPr lang="en-US" sz="2000" b="1" i="1" dirty="0"/>
              <a:t>Step 2:</a:t>
            </a:r>
            <a:r>
              <a:rPr lang="en-US" sz="2000" b="1" dirty="0"/>
              <a:t> </a:t>
            </a:r>
            <a:r>
              <a:rPr lang="en-US" sz="2000" dirty="0"/>
              <a:t>See your school counselor if you have questions about the program.</a:t>
            </a:r>
          </a:p>
          <a:p>
            <a:endParaRPr lang="en-US" sz="2000" dirty="0"/>
          </a:p>
          <a:p>
            <a:r>
              <a:rPr lang="en-US" sz="2000" b="1" i="1" dirty="0"/>
              <a:t>Step 3:</a:t>
            </a:r>
            <a:r>
              <a:rPr lang="en-US" sz="2000" b="1" dirty="0"/>
              <a:t> </a:t>
            </a:r>
            <a:r>
              <a:rPr lang="en-US" sz="2000" dirty="0"/>
              <a:t>Complete the Construction Trades application which is available on the Guidance website:    </a:t>
            </a:r>
            <a:r>
              <a:rPr lang="en-US" sz="2000" dirty="0">
                <a:hlinkClick r:id="rId2"/>
              </a:rPr>
              <a:t>www.centralcatholichs.org/guidance</a:t>
            </a:r>
            <a:r>
              <a:rPr lang="en-US" sz="2000" dirty="0"/>
              <a:t>. Submit to your school counselor </a:t>
            </a:r>
            <a:r>
              <a:rPr lang="en-US" sz="2000"/>
              <a:t>by Tuesday</a:t>
            </a:r>
            <a:r>
              <a:rPr lang="en-US" sz="2000" dirty="0"/>
              <a:t>, January 31.</a:t>
            </a:r>
          </a:p>
          <a:p>
            <a:endParaRPr lang="en-US" sz="2000" dirty="0"/>
          </a:p>
          <a:p>
            <a:r>
              <a:rPr lang="en-US" sz="2000" b="1" i="1" dirty="0"/>
              <a:t>Step 4: </a:t>
            </a:r>
            <a:r>
              <a:rPr lang="en-US" sz="2000" dirty="0"/>
              <a:t>Participate in an interview with your school counselor and Mr. Simon, President of CCC.</a:t>
            </a:r>
            <a:endParaRPr lang="en-US" sz="2000" b="1" i="1" dirty="0"/>
          </a:p>
          <a:p>
            <a:endParaRPr lang="en-US" sz="2000" b="1" i="1" dirty="0"/>
          </a:p>
          <a:p>
            <a:r>
              <a:rPr lang="en-US" sz="2000" b="1" i="1" dirty="0"/>
              <a:t>Step 5: </a:t>
            </a:r>
            <a:r>
              <a:rPr lang="en-US" sz="2000" dirty="0"/>
              <a:t>Apply to Tri-C, create Ohio ID Account, and complete College Credit Plus application. (A Tri-C representative will be at CCC to help with this process.) Must be completed by Wednesday, February 15.</a:t>
            </a:r>
          </a:p>
          <a:p>
            <a:endParaRPr lang="en-US" sz="2000" dirty="0"/>
          </a:p>
          <a:p>
            <a:r>
              <a:rPr lang="en-US" sz="2000" b="1" i="1" dirty="0"/>
              <a:t>FINAL STEP:</a:t>
            </a:r>
            <a:r>
              <a:rPr lang="en-US" sz="2000" b="1" dirty="0"/>
              <a:t> </a:t>
            </a:r>
            <a:r>
              <a:rPr lang="en-US" sz="2000" dirty="0"/>
              <a:t>Remain in good standing regarding your attendance, grades, and discipline at CCC.</a:t>
            </a:r>
          </a:p>
          <a:p>
            <a:r>
              <a:rPr lang="en-US" sz="2000" dirty="0"/>
              <a:t>                                                                                                                        </a:t>
            </a:r>
          </a:p>
          <a:p>
            <a:endParaRPr lang="en-US" dirty="0"/>
          </a:p>
        </p:txBody>
      </p:sp>
      <p:pic>
        <p:nvPicPr>
          <p:cNvPr id="6" name="Picture 5" descr="tweetchat tools | #LTHEcha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325" y="777649"/>
            <a:ext cx="1135566" cy="751712"/>
          </a:xfrm>
          <a:prstGeom prst="rect">
            <a:avLst/>
          </a:prstGeom>
        </p:spPr>
      </p:pic>
      <p:sp>
        <p:nvSpPr>
          <p:cNvPr id="3" name="Rectangle 2"/>
          <p:cNvSpPr/>
          <p:nvPr/>
        </p:nvSpPr>
        <p:spPr>
          <a:xfrm>
            <a:off x="548951" y="466531"/>
            <a:ext cx="11094098" cy="564502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43372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3074</TotalTime>
  <Words>698</Words>
  <Application>Microsoft Macintosh PowerPoint</Application>
  <PresentationFormat>Widescreen</PresentationFormat>
  <Paragraphs>73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CONSTRUCTION TRADES </vt:lpstr>
      <vt:lpstr>Construction Trades Program What’s it about?</vt:lpstr>
      <vt:lpstr>  What occupations would I be exposed to?</vt:lpstr>
      <vt:lpstr>What would your day look like?</vt:lpstr>
      <vt:lpstr>    Advantages of Construction Trades Program</vt:lpstr>
      <vt:lpstr>Ideal Candidate –Critical Success Factors</vt:lpstr>
      <vt:lpstr>What kind of salary is expected in a  construction career?</vt:lpstr>
      <vt:lpstr>Application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TRADES</dc:title>
  <dc:creator>Johns Anne</dc:creator>
  <cp:lastModifiedBy>Nichole Lynn</cp:lastModifiedBy>
  <cp:revision>85</cp:revision>
  <cp:lastPrinted>2021-12-03T19:50:55Z</cp:lastPrinted>
  <dcterms:created xsi:type="dcterms:W3CDTF">2021-12-01T15:03:46Z</dcterms:created>
  <dcterms:modified xsi:type="dcterms:W3CDTF">2023-01-23T20:11:43Z</dcterms:modified>
</cp:coreProperties>
</file>