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5"/>
  </p:notesMasterIdLst>
  <p:sldIdLst>
    <p:sldId id="256" r:id="rId2"/>
    <p:sldId id="362" r:id="rId3"/>
    <p:sldId id="258" r:id="rId4"/>
    <p:sldId id="286" r:id="rId5"/>
    <p:sldId id="266" r:id="rId6"/>
    <p:sldId id="361" r:id="rId7"/>
    <p:sldId id="268" r:id="rId8"/>
    <p:sldId id="295" r:id="rId9"/>
    <p:sldId id="363" r:id="rId10"/>
    <p:sldId id="387" r:id="rId11"/>
    <p:sldId id="367" r:id="rId12"/>
    <p:sldId id="296" r:id="rId13"/>
    <p:sldId id="368" r:id="rId14"/>
    <p:sldId id="406" r:id="rId15"/>
    <p:sldId id="407" r:id="rId16"/>
    <p:sldId id="408" r:id="rId17"/>
    <p:sldId id="409" r:id="rId18"/>
    <p:sldId id="394" r:id="rId19"/>
    <p:sldId id="392" r:id="rId20"/>
    <p:sldId id="284" r:id="rId21"/>
    <p:sldId id="410" r:id="rId22"/>
    <p:sldId id="278" r:id="rId23"/>
    <p:sldId id="372" r:id="rId24"/>
    <p:sldId id="401" r:id="rId25"/>
    <p:sldId id="402" r:id="rId26"/>
    <p:sldId id="388" r:id="rId27"/>
    <p:sldId id="403" r:id="rId28"/>
    <p:sldId id="267" r:id="rId29"/>
    <p:sldId id="371" r:id="rId30"/>
    <p:sldId id="325" r:id="rId31"/>
    <p:sldId id="261" r:id="rId32"/>
    <p:sldId id="326" r:id="rId33"/>
    <p:sldId id="260" r:id="rId34"/>
    <p:sldId id="264" r:id="rId35"/>
    <p:sldId id="263" r:id="rId36"/>
    <p:sldId id="298" r:id="rId37"/>
    <p:sldId id="393" r:id="rId38"/>
    <p:sldId id="364" r:id="rId39"/>
    <p:sldId id="365" r:id="rId40"/>
    <p:sldId id="271" r:id="rId41"/>
    <p:sldId id="301" r:id="rId42"/>
    <p:sldId id="300" r:id="rId43"/>
    <p:sldId id="302" r:id="rId44"/>
    <p:sldId id="366" r:id="rId45"/>
    <p:sldId id="395" r:id="rId46"/>
    <p:sldId id="396" r:id="rId47"/>
    <p:sldId id="397" r:id="rId48"/>
    <p:sldId id="373" r:id="rId49"/>
    <p:sldId id="329" r:id="rId50"/>
    <p:sldId id="330" r:id="rId51"/>
    <p:sldId id="374" r:id="rId52"/>
    <p:sldId id="375" r:id="rId53"/>
    <p:sldId id="376" r:id="rId54"/>
    <p:sldId id="377" r:id="rId55"/>
    <p:sldId id="398" r:id="rId56"/>
    <p:sldId id="400" r:id="rId57"/>
    <p:sldId id="399" r:id="rId58"/>
    <p:sldId id="404" r:id="rId59"/>
    <p:sldId id="378" r:id="rId60"/>
    <p:sldId id="328" r:id="rId61"/>
    <p:sldId id="379" r:id="rId62"/>
    <p:sldId id="327" r:id="rId63"/>
    <p:sldId id="380" r:id="rId64"/>
    <p:sldId id="381" r:id="rId65"/>
    <p:sldId id="382" r:id="rId66"/>
    <p:sldId id="314" r:id="rId67"/>
    <p:sldId id="383" r:id="rId68"/>
    <p:sldId id="299" r:id="rId69"/>
    <p:sldId id="384" r:id="rId70"/>
    <p:sldId id="319" r:id="rId71"/>
    <p:sldId id="405" r:id="rId72"/>
    <p:sldId id="391" r:id="rId73"/>
    <p:sldId id="385" r:id="rId74"/>
    <p:sldId id="333" r:id="rId75"/>
    <p:sldId id="411" r:id="rId76"/>
    <p:sldId id="279" r:id="rId77"/>
    <p:sldId id="315" r:id="rId78"/>
    <p:sldId id="316" r:id="rId79"/>
    <p:sldId id="317" r:id="rId80"/>
    <p:sldId id="318" r:id="rId81"/>
    <p:sldId id="280" r:id="rId82"/>
    <p:sldId id="332" r:id="rId83"/>
    <p:sldId id="360" r:id="rId8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48" autoAdjust="0"/>
    <p:restoredTop sz="93842" autoAdjust="0"/>
  </p:normalViewPr>
  <p:slideViewPr>
    <p:cSldViewPr snapToGrid="0">
      <p:cViewPr varScale="1">
        <p:scale>
          <a:sx n="60" d="100"/>
          <a:sy n="60" d="100"/>
        </p:scale>
        <p:origin x="9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3B32D1-AAC3-4F2B-915C-5148B5140EFB}" type="datetimeFigureOut">
              <a:rPr lang="en-US" smtClean="0"/>
              <a:t>8/8/2024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6839A4-C20B-4212-B7A2-C6E986A79037}" type="slidenum">
              <a:rPr lang="en-US" smtClean="0"/>
              <a:t>‹#›</a:t>
            </a:fld>
            <a:endParaRPr lang="en-US" dirty="0"/>
          </a:p>
        </p:txBody>
      </p:sp>
    </p:spTree>
    <p:extLst>
      <p:ext uri="{BB962C8B-B14F-4D97-AF65-F5344CB8AC3E}">
        <p14:creationId xmlns:p14="http://schemas.microsoft.com/office/powerpoint/2010/main" val="298778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8</a:t>
            </a:fld>
            <a:endParaRPr lang="en-US" dirty="0"/>
          </a:p>
        </p:txBody>
      </p:sp>
    </p:spTree>
    <p:extLst>
      <p:ext uri="{BB962C8B-B14F-4D97-AF65-F5344CB8AC3E}">
        <p14:creationId xmlns:p14="http://schemas.microsoft.com/office/powerpoint/2010/main" val="2334256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32</a:t>
            </a:fld>
            <a:endParaRPr lang="en-US" dirty="0"/>
          </a:p>
        </p:txBody>
      </p:sp>
    </p:spTree>
    <p:extLst>
      <p:ext uri="{BB962C8B-B14F-4D97-AF65-F5344CB8AC3E}">
        <p14:creationId xmlns:p14="http://schemas.microsoft.com/office/powerpoint/2010/main" val="1813226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33</a:t>
            </a:fld>
            <a:endParaRPr lang="en-US" dirty="0"/>
          </a:p>
        </p:txBody>
      </p:sp>
    </p:spTree>
    <p:extLst>
      <p:ext uri="{BB962C8B-B14F-4D97-AF65-F5344CB8AC3E}">
        <p14:creationId xmlns:p14="http://schemas.microsoft.com/office/powerpoint/2010/main" val="2749230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34</a:t>
            </a:fld>
            <a:endParaRPr lang="en-US" dirty="0"/>
          </a:p>
        </p:txBody>
      </p:sp>
    </p:spTree>
    <p:extLst>
      <p:ext uri="{BB962C8B-B14F-4D97-AF65-F5344CB8AC3E}">
        <p14:creationId xmlns:p14="http://schemas.microsoft.com/office/powerpoint/2010/main" val="284799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35</a:t>
            </a:fld>
            <a:endParaRPr lang="en-US" dirty="0"/>
          </a:p>
        </p:txBody>
      </p:sp>
    </p:spTree>
    <p:extLst>
      <p:ext uri="{BB962C8B-B14F-4D97-AF65-F5344CB8AC3E}">
        <p14:creationId xmlns:p14="http://schemas.microsoft.com/office/powerpoint/2010/main" val="3722084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36</a:t>
            </a:fld>
            <a:endParaRPr lang="en-US" dirty="0"/>
          </a:p>
        </p:txBody>
      </p:sp>
    </p:spTree>
    <p:extLst>
      <p:ext uri="{BB962C8B-B14F-4D97-AF65-F5344CB8AC3E}">
        <p14:creationId xmlns:p14="http://schemas.microsoft.com/office/powerpoint/2010/main" val="86489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should you have this form available?</a:t>
            </a:r>
          </a:p>
        </p:txBody>
      </p:sp>
      <p:sp>
        <p:nvSpPr>
          <p:cNvPr id="4" name="Slide Number Placeholder 3"/>
          <p:cNvSpPr>
            <a:spLocks noGrp="1"/>
          </p:cNvSpPr>
          <p:nvPr>
            <p:ph type="sldNum" sz="quarter" idx="5"/>
          </p:nvPr>
        </p:nvSpPr>
        <p:spPr/>
        <p:txBody>
          <a:bodyPr/>
          <a:lstStyle/>
          <a:p>
            <a:fld id="{C36839A4-C20B-4212-B7A2-C6E986A79037}" type="slidenum">
              <a:rPr lang="en-US" smtClean="0"/>
              <a:t>39</a:t>
            </a:fld>
            <a:endParaRPr lang="en-US" dirty="0"/>
          </a:p>
        </p:txBody>
      </p:sp>
    </p:spTree>
    <p:extLst>
      <p:ext uri="{BB962C8B-B14F-4D97-AF65-F5344CB8AC3E}">
        <p14:creationId xmlns:p14="http://schemas.microsoft.com/office/powerpoint/2010/main" val="1599728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40</a:t>
            </a:fld>
            <a:endParaRPr lang="en-US" dirty="0"/>
          </a:p>
        </p:txBody>
      </p:sp>
    </p:spTree>
    <p:extLst>
      <p:ext uri="{BB962C8B-B14F-4D97-AF65-F5344CB8AC3E}">
        <p14:creationId xmlns:p14="http://schemas.microsoft.com/office/powerpoint/2010/main" val="434131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41</a:t>
            </a:fld>
            <a:endParaRPr lang="en-US" dirty="0"/>
          </a:p>
        </p:txBody>
      </p:sp>
    </p:spTree>
    <p:extLst>
      <p:ext uri="{BB962C8B-B14F-4D97-AF65-F5344CB8AC3E}">
        <p14:creationId xmlns:p14="http://schemas.microsoft.com/office/powerpoint/2010/main" val="1706834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42</a:t>
            </a:fld>
            <a:endParaRPr lang="en-US" dirty="0"/>
          </a:p>
        </p:txBody>
      </p:sp>
    </p:spTree>
    <p:extLst>
      <p:ext uri="{BB962C8B-B14F-4D97-AF65-F5344CB8AC3E}">
        <p14:creationId xmlns:p14="http://schemas.microsoft.com/office/powerpoint/2010/main" val="1326213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43</a:t>
            </a:fld>
            <a:endParaRPr lang="en-US" dirty="0"/>
          </a:p>
        </p:txBody>
      </p:sp>
    </p:spTree>
    <p:extLst>
      <p:ext uri="{BB962C8B-B14F-4D97-AF65-F5344CB8AC3E}">
        <p14:creationId xmlns:p14="http://schemas.microsoft.com/office/powerpoint/2010/main" val="2145530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12</a:t>
            </a:fld>
            <a:endParaRPr lang="en-US" dirty="0"/>
          </a:p>
        </p:txBody>
      </p:sp>
    </p:spTree>
    <p:extLst>
      <p:ext uri="{BB962C8B-B14F-4D97-AF65-F5344CB8AC3E}">
        <p14:creationId xmlns:p14="http://schemas.microsoft.com/office/powerpoint/2010/main" val="21390186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a look at the notice of dismissal.</a:t>
            </a:r>
          </a:p>
        </p:txBody>
      </p:sp>
      <p:sp>
        <p:nvSpPr>
          <p:cNvPr id="4" name="Slide Number Placeholder 3"/>
          <p:cNvSpPr>
            <a:spLocks noGrp="1"/>
          </p:cNvSpPr>
          <p:nvPr>
            <p:ph type="sldNum" sz="quarter" idx="5"/>
          </p:nvPr>
        </p:nvSpPr>
        <p:spPr/>
        <p:txBody>
          <a:bodyPr/>
          <a:lstStyle/>
          <a:p>
            <a:fld id="{C36839A4-C20B-4212-B7A2-C6E986A79037}" type="slidenum">
              <a:rPr lang="en-US" smtClean="0"/>
              <a:t>48</a:t>
            </a:fld>
            <a:endParaRPr lang="en-US" dirty="0"/>
          </a:p>
        </p:txBody>
      </p:sp>
    </p:spTree>
    <p:extLst>
      <p:ext uri="{BB962C8B-B14F-4D97-AF65-F5344CB8AC3E}">
        <p14:creationId xmlns:p14="http://schemas.microsoft.com/office/powerpoint/2010/main" val="1053159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6839A4-C20B-4212-B7A2-C6E986A79037}" type="slidenum">
              <a:rPr lang="en-US" smtClean="0"/>
              <a:t>51</a:t>
            </a:fld>
            <a:endParaRPr lang="en-US" dirty="0"/>
          </a:p>
        </p:txBody>
      </p:sp>
    </p:spTree>
    <p:extLst>
      <p:ext uri="{BB962C8B-B14F-4D97-AF65-F5344CB8AC3E}">
        <p14:creationId xmlns:p14="http://schemas.microsoft.com/office/powerpoint/2010/main" val="1694922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example of notice of allegations.</a:t>
            </a:r>
          </a:p>
        </p:txBody>
      </p:sp>
      <p:sp>
        <p:nvSpPr>
          <p:cNvPr id="4" name="Slide Number Placeholder 3"/>
          <p:cNvSpPr>
            <a:spLocks noGrp="1"/>
          </p:cNvSpPr>
          <p:nvPr>
            <p:ph type="sldNum" sz="quarter" idx="5"/>
          </p:nvPr>
        </p:nvSpPr>
        <p:spPr/>
        <p:txBody>
          <a:bodyPr/>
          <a:lstStyle/>
          <a:p>
            <a:fld id="{C36839A4-C20B-4212-B7A2-C6E986A79037}" type="slidenum">
              <a:rPr lang="en-US" smtClean="0"/>
              <a:t>64</a:t>
            </a:fld>
            <a:endParaRPr lang="en-US" dirty="0"/>
          </a:p>
        </p:txBody>
      </p:sp>
    </p:spTree>
    <p:extLst>
      <p:ext uri="{BB962C8B-B14F-4D97-AF65-F5344CB8AC3E}">
        <p14:creationId xmlns:p14="http://schemas.microsoft.com/office/powerpoint/2010/main" val="31626718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the example investigative report.</a:t>
            </a:r>
          </a:p>
        </p:txBody>
      </p:sp>
      <p:sp>
        <p:nvSpPr>
          <p:cNvPr id="4" name="Slide Number Placeholder 3"/>
          <p:cNvSpPr>
            <a:spLocks noGrp="1"/>
          </p:cNvSpPr>
          <p:nvPr>
            <p:ph type="sldNum" sz="quarter" idx="5"/>
          </p:nvPr>
        </p:nvSpPr>
        <p:spPr/>
        <p:txBody>
          <a:bodyPr/>
          <a:lstStyle/>
          <a:p>
            <a:fld id="{C36839A4-C20B-4212-B7A2-C6E986A79037}" type="slidenum">
              <a:rPr lang="en-US" smtClean="0"/>
              <a:t>65</a:t>
            </a:fld>
            <a:endParaRPr lang="en-US" dirty="0"/>
          </a:p>
        </p:txBody>
      </p:sp>
    </p:spTree>
    <p:extLst>
      <p:ext uri="{BB962C8B-B14F-4D97-AF65-F5344CB8AC3E}">
        <p14:creationId xmlns:p14="http://schemas.microsoft.com/office/powerpoint/2010/main" val="37519681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this results in discipline/report goes into the student’s file – much longer – 99 years from matriculation.</a:t>
            </a:r>
          </a:p>
        </p:txBody>
      </p:sp>
      <p:sp>
        <p:nvSpPr>
          <p:cNvPr id="4" name="Slide Number Placeholder 3"/>
          <p:cNvSpPr>
            <a:spLocks noGrp="1"/>
          </p:cNvSpPr>
          <p:nvPr>
            <p:ph type="sldNum" sz="quarter" idx="10"/>
          </p:nvPr>
        </p:nvSpPr>
        <p:spPr/>
        <p:txBody>
          <a:bodyPr/>
          <a:lstStyle/>
          <a:p>
            <a:fld id="{5D9F9F3A-6334-4C70-B21E-EF65690BBF28}" type="slidenum">
              <a:rPr lang="en-US" smtClean="0"/>
              <a:t>66</a:t>
            </a:fld>
            <a:endParaRPr lang="en-US" dirty="0"/>
          </a:p>
        </p:txBody>
      </p:sp>
    </p:spTree>
    <p:extLst>
      <p:ext uri="{BB962C8B-B14F-4D97-AF65-F5344CB8AC3E}">
        <p14:creationId xmlns:p14="http://schemas.microsoft.com/office/powerpoint/2010/main" val="19037637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68</a:t>
            </a:fld>
            <a:endParaRPr lang="en-US" dirty="0"/>
          </a:p>
        </p:txBody>
      </p:sp>
    </p:spTree>
    <p:extLst>
      <p:ext uri="{BB962C8B-B14F-4D97-AF65-F5344CB8AC3E}">
        <p14:creationId xmlns:p14="http://schemas.microsoft.com/office/powerpoint/2010/main" val="42197967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70</a:t>
            </a:fld>
            <a:endParaRPr lang="en-US" dirty="0"/>
          </a:p>
        </p:txBody>
      </p:sp>
    </p:spTree>
    <p:extLst>
      <p:ext uri="{BB962C8B-B14F-4D97-AF65-F5344CB8AC3E}">
        <p14:creationId xmlns:p14="http://schemas.microsoft.com/office/powerpoint/2010/main" val="846000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72</a:t>
            </a:fld>
            <a:endParaRPr lang="en-US" dirty="0"/>
          </a:p>
        </p:txBody>
      </p:sp>
    </p:spTree>
    <p:extLst>
      <p:ext uri="{BB962C8B-B14F-4D97-AF65-F5344CB8AC3E}">
        <p14:creationId xmlns:p14="http://schemas.microsoft.com/office/powerpoint/2010/main" val="14086289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76</a:t>
            </a:fld>
            <a:endParaRPr lang="en-US" dirty="0"/>
          </a:p>
        </p:txBody>
      </p:sp>
    </p:spTree>
    <p:extLst>
      <p:ext uri="{BB962C8B-B14F-4D97-AF65-F5344CB8AC3E}">
        <p14:creationId xmlns:p14="http://schemas.microsoft.com/office/powerpoint/2010/main" val="39510118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77</a:t>
            </a:fld>
            <a:endParaRPr lang="en-US" dirty="0"/>
          </a:p>
        </p:txBody>
      </p:sp>
    </p:spTree>
    <p:extLst>
      <p:ext uri="{BB962C8B-B14F-4D97-AF65-F5344CB8AC3E}">
        <p14:creationId xmlns:p14="http://schemas.microsoft.com/office/powerpoint/2010/main" val="3951011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19</a:t>
            </a:fld>
            <a:endParaRPr lang="en-US" dirty="0"/>
          </a:p>
        </p:txBody>
      </p:sp>
    </p:spTree>
    <p:extLst>
      <p:ext uri="{BB962C8B-B14F-4D97-AF65-F5344CB8AC3E}">
        <p14:creationId xmlns:p14="http://schemas.microsoft.com/office/powerpoint/2010/main" val="10648362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78</a:t>
            </a:fld>
            <a:endParaRPr lang="en-US" dirty="0"/>
          </a:p>
        </p:txBody>
      </p:sp>
    </p:spTree>
    <p:extLst>
      <p:ext uri="{BB962C8B-B14F-4D97-AF65-F5344CB8AC3E}">
        <p14:creationId xmlns:p14="http://schemas.microsoft.com/office/powerpoint/2010/main" val="39510118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79</a:t>
            </a:fld>
            <a:endParaRPr lang="en-US" dirty="0"/>
          </a:p>
        </p:txBody>
      </p:sp>
    </p:spTree>
    <p:extLst>
      <p:ext uri="{BB962C8B-B14F-4D97-AF65-F5344CB8AC3E}">
        <p14:creationId xmlns:p14="http://schemas.microsoft.com/office/powerpoint/2010/main" val="39510118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80</a:t>
            </a:fld>
            <a:endParaRPr lang="en-US" dirty="0"/>
          </a:p>
        </p:txBody>
      </p:sp>
    </p:spTree>
    <p:extLst>
      <p:ext uri="{BB962C8B-B14F-4D97-AF65-F5344CB8AC3E}">
        <p14:creationId xmlns:p14="http://schemas.microsoft.com/office/powerpoint/2010/main" val="39510118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81</a:t>
            </a:fld>
            <a:endParaRPr lang="en-US" dirty="0"/>
          </a:p>
        </p:txBody>
      </p:sp>
    </p:spTree>
    <p:extLst>
      <p:ext uri="{BB962C8B-B14F-4D97-AF65-F5344CB8AC3E}">
        <p14:creationId xmlns:p14="http://schemas.microsoft.com/office/powerpoint/2010/main" val="485176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Charges against an individual for code of conduct </a:t>
            </a:r>
            <a:r>
              <a:rPr lang="en-US" b="0" dirty="0"/>
              <a:t>violations </a:t>
            </a:r>
            <a:r>
              <a:rPr lang="en-US" b="1" dirty="0"/>
              <a:t>not involving sex discrimination or sexual harassment</a:t>
            </a:r>
            <a:r>
              <a:rPr lang="en-US" dirty="0"/>
              <a:t>, but arising out of the same facts or circumstances as a report or complaint of sex discrimination or sexual harassment</a:t>
            </a:r>
            <a:r>
              <a:rPr lang="en-US" b="1" dirty="0"/>
              <a:t>, constitute retaliation if the purpose of the charges is to interfere with any right or privilege secured by Title IX or its regulations</a:t>
            </a:r>
          </a:p>
        </p:txBody>
      </p:sp>
      <p:sp>
        <p:nvSpPr>
          <p:cNvPr id="4" name="Slide Number Placeholder 3"/>
          <p:cNvSpPr>
            <a:spLocks noGrp="1"/>
          </p:cNvSpPr>
          <p:nvPr>
            <p:ph type="sldNum" sz="quarter" idx="10"/>
          </p:nvPr>
        </p:nvSpPr>
        <p:spPr/>
        <p:txBody>
          <a:bodyPr/>
          <a:lstStyle/>
          <a:p>
            <a:fld id="{5D9F9F3A-6334-4C70-B21E-EF65690BBF28}" type="slidenum">
              <a:rPr lang="en-US" smtClean="0"/>
              <a:t>20</a:t>
            </a:fld>
            <a:endParaRPr lang="en-US" dirty="0"/>
          </a:p>
        </p:txBody>
      </p:sp>
    </p:spTree>
    <p:extLst>
      <p:ext uri="{BB962C8B-B14F-4D97-AF65-F5344CB8AC3E}">
        <p14:creationId xmlns:p14="http://schemas.microsoft.com/office/powerpoint/2010/main" val="3884318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22</a:t>
            </a:fld>
            <a:endParaRPr lang="en-US" dirty="0"/>
          </a:p>
        </p:txBody>
      </p:sp>
    </p:spTree>
    <p:extLst>
      <p:ext uri="{BB962C8B-B14F-4D97-AF65-F5344CB8AC3E}">
        <p14:creationId xmlns:p14="http://schemas.microsoft.com/office/powerpoint/2010/main" val="3292328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26</a:t>
            </a:fld>
            <a:endParaRPr lang="en-US" dirty="0"/>
          </a:p>
        </p:txBody>
      </p:sp>
    </p:spTree>
    <p:extLst>
      <p:ext uri="{BB962C8B-B14F-4D97-AF65-F5344CB8AC3E}">
        <p14:creationId xmlns:p14="http://schemas.microsoft.com/office/powerpoint/2010/main" val="2959642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28</a:t>
            </a:fld>
            <a:endParaRPr lang="en-US" dirty="0"/>
          </a:p>
        </p:txBody>
      </p:sp>
    </p:spTree>
    <p:extLst>
      <p:ext uri="{BB962C8B-B14F-4D97-AF65-F5344CB8AC3E}">
        <p14:creationId xmlns:p14="http://schemas.microsoft.com/office/powerpoint/2010/main" val="1378191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30</a:t>
            </a:fld>
            <a:endParaRPr lang="en-US" dirty="0"/>
          </a:p>
        </p:txBody>
      </p:sp>
    </p:spTree>
    <p:extLst>
      <p:ext uri="{BB962C8B-B14F-4D97-AF65-F5344CB8AC3E}">
        <p14:creationId xmlns:p14="http://schemas.microsoft.com/office/powerpoint/2010/main" val="3094910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F9F3A-6334-4C70-B21E-EF65690BBF28}" type="slidenum">
              <a:rPr lang="en-US" smtClean="0"/>
              <a:t>31</a:t>
            </a:fld>
            <a:endParaRPr lang="en-US" dirty="0"/>
          </a:p>
        </p:txBody>
      </p:sp>
    </p:spTree>
    <p:extLst>
      <p:ext uri="{BB962C8B-B14F-4D97-AF65-F5344CB8AC3E}">
        <p14:creationId xmlns:p14="http://schemas.microsoft.com/office/powerpoint/2010/main" val="1813226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3564527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353805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04538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476363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27044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1883803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875766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1274333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409618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1947904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415875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320979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1204322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1933995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3719914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8B509C-A468-403F-BA8F-A7F74908C7BC}" type="datetimeFigureOut">
              <a:rPr lang="en-US" smtClean="0"/>
              <a:t>8/8/2024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29168A-3C66-47B0-82F5-D61EA283B5F8}" type="slidenum">
              <a:rPr lang="en-US" smtClean="0"/>
              <a:t>‹#›</a:t>
            </a:fld>
            <a:endParaRPr lang="en-US" dirty="0"/>
          </a:p>
        </p:txBody>
      </p:sp>
    </p:spTree>
    <p:extLst>
      <p:ext uri="{BB962C8B-B14F-4D97-AF65-F5344CB8AC3E}">
        <p14:creationId xmlns:p14="http://schemas.microsoft.com/office/powerpoint/2010/main" val="177677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8B509C-A468-403F-BA8F-A7F74908C7BC}" type="datetimeFigureOut">
              <a:rPr lang="en-US" smtClean="0"/>
              <a:t>8/8/2024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29168A-3C66-47B0-82F5-D61EA283B5F8}" type="slidenum">
              <a:rPr lang="en-US" smtClean="0"/>
              <a:t>‹#›</a:t>
            </a:fld>
            <a:endParaRPr lang="en-US" dirty="0"/>
          </a:p>
        </p:txBody>
      </p:sp>
    </p:spTree>
    <p:extLst>
      <p:ext uri="{BB962C8B-B14F-4D97-AF65-F5344CB8AC3E}">
        <p14:creationId xmlns:p14="http://schemas.microsoft.com/office/powerpoint/2010/main" val="35988747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pexels.com/photo/beverage-black-coffee-break-time-coffee-606241/"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ecfr.gov/current/title-34/section-106.3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implicit.harvard.edu/implicit/takeatouchtestv2.html"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dailypetition.com/Promote-Final-Years-students-t-1823"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pixabay.com/en/coffee-break-coffee-break-cup-841099/"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EF76F-D5DC-7A4D-9BB5-7C1D8640DAC4}"/>
              </a:ext>
            </a:extLst>
          </p:cNvPr>
          <p:cNvSpPr>
            <a:spLocks noGrp="1"/>
          </p:cNvSpPr>
          <p:nvPr>
            <p:ph type="ctrTitle"/>
          </p:nvPr>
        </p:nvSpPr>
        <p:spPr>
          <a:xfrm>
            <a:off x="1507067" y="1033670"/>
            <a:ext cx="7766936" cy="3017166"/>
          </a:xfrm>
        </p:spPr>
        <p:txBody>
          <a:bodyPr/>
          <a:lstStyle/>
          <a:p>
            <a:r>
              <a:rPr lang="en-US" sz="4800" b="1" u="sng" dirty="0"/>
              <a:t>Title IX Coordinator: </a:t>
            </a:r>
            <a:br>
              <a:rPr lang="en-US" sz="4800" b="1" u="sng" dirty="0"/>
            </a:br>
            <a:r>
              <a:rPr lang="en-US" sz="4800" b="1" u="sng" dirty="0"/>
              <a:t>Roles and Responsibilities</a:t>
            </a:r>
            <a:endParaRPr lang="en-US" sz="4800" u="sng" dirty="0"/>
          </a:p>
        </p:txBody>
      </p:sp>
      <p:sp>
        <p:nvSpPr>
          <p:cNvPr id="3" name="Subtitle 2">
            <a:extLst>
              <a:ext uri="{FF2B5EF4-FFF2-40B4-BE49-F238E27FC236}">
                <a16:creationId xmlns:a16="http://schemas.microsoft.com/office/drawing/2014/main" id="{27339A40-B0A2-B8F6-AFFD-E94CEF51A158}"/>
              </a:ext>
            </a:extLst>
          </p:cNvPr>
          <p:cNvSpPr>
            <a:spLocks noGrp="1"/>
          </p:cNvSpPr>
          <p:nvPr>
            <p:ph type="subTitle" idx="1"/>
          </p:nvPr>
        </p:nvSpPr>
        <p:spPr>
          <a:xfrm>
            <a:off x="1507067" y="4050833"/>
            <a:ext cx="7766936" cy="1563508"/>
          </a:xfrm>
        </p:spPr>
        <p:txBody>
          <a:bodyPr>
            <a:normAutofit fontScale="92500" lnSpcReduction="20000"/>
          </a:bodyPr>
          <a:lstStyle/>
          <a:p>
            <a:endParaRPr lang="en-US" dirty="0"/>
          </a:p>
          <a:p>
            <a:r>
              <a:rPr lang="en-US" sz="2600" dirty="0"/>
              <a:t>Laura Castille, esq.</a:t>
            </a:r>
          </a:p>
          <a:p>
            <a:r>
              <a:rPr lang="en-US" sz="2600" dirty="0"/>
              <a:t>Hatch </a:t>
            </a:r>
            <a:r>
              <a:rPr lang="en-US" sz="2600"/>
              <a:t>Valley Schools Certification </a:t>
            </a:r>
            <a:r>
              <a:rPr lang="en-US" sz="2600" dirty="0"/>
              <a:t>Training</a:t>
            </a:r>
          </a:p>
          <a:p>
            <a:r>
              <a:rPr lang="en-US" sz="2600" dirty="0"/>
              <a:t>August 2024</a:t>
            </a:r>
          </a:p>
          <a:p>
            <a:endParaRPr lang="en-US" sz="2600" dirty="0"/>
          </a:p>
          <a:p>
            <a:endParaRPr lang="en-US" dirty="0"/>
          </a:p>
        </p:txBody>
      </p:sp>
      <p:pic>
        <p:nvPicPr>
          <p:cNvPr id="4" name="Picture 3">
            <a:extLst>
              <a:ext uri="{FF2B5EF4-FFF2-40B4-BE49-F238E27FC236}">
                <a16:creationId xmlns:a16="http://schemas.microsoft.com/office/drawing/2014/main" id="{FF884D53-1CE4-17BE-7449-88D98A05120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2648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38ABA-D9C2-5F7C-D695-CDCBDA68A074}"/>
              </a:ext>
            </a:extLst>
          </p:cNvPr>
          <p:cNvSpPr>
            <a:spLocks noGrp="1"/>
          </p:cNvSpPr>
          <p:nvPr>
            <p:ph type="title"/>
          </p:nvPr>
        </p:nvSpPr>
        <p:spPr>
          <a:xfrm>
            <a:off x="677334" y="89451"/>
            <a:ext cx="8596668" cy="1320800"/>
          </a:xfrm>
        </p:spPr>
        <p:txBody>
          <a:bodyPr>
            <a:normAutofit fontScale="90000"/>
          </a:bodyPr>
          <a:lstStyle/>
          <a:p>
            <a:r>
              <a:rPr lang="en-US" u="sng" dirty="0"/>
              <a:t>The 2024 Title IX Regulation Related to Sexual Harassment(K-12) Cont.:  Highlights</a:t>
            </a:r>
            <a:endParaRPr lang="en-US" dirty="0"/>
          </a:p>
        </p:txBody>
      </p:sp>
      <p:sp>
        <p:nvSpPr>
          <p:cNvPr id="3" name="Content Placeholder 2">
            <a:extLst>
              <a:ext uri="{FF2B5EF4-FFF2-40B4-BE49-F238E27FC236}">
                <a16:creationId xmlns:a16="http://schemas.microsoft.com/office/drawing/2014/main" id="{545350DB-C9D3-14AD-E8AC-DBDDAAF85A2E}"/>
              </a:ext>
            </a:extLst>
          </p:cNvPr>
          <p:cNvSpPr>
            <a:spLocks noGrp="1"/>
          </p:cNvSpPr>
          <p:nvPr>
            <p:ph idx="1"/>
          </p:nvPr>
        </p:nvSpPr>
        <p:spPr>
          <a:xfrm>
            <a:off x="677333" y="1410250"/>
            <a:ext cx="9659363" cy="5447749"/>
          </a:xfrm>
        </p:spPr>
        <p:txBody>
          <a:bodyPr>
            <a:normAutofit fontScale="40000" lnSpcReduction="20000"/>
          </a:bodyPr>
          <a:lstStyle/>
          <a:p>
            <a:pPr>
              <a:lnSpc>
                <a:spcPct val="120000"/>
              </a:lnSpc>
              <a:spcBef>
                <a:spcPts val="0"/>
              </a:spcBef>
              <a:buSzPts val="1000"/>
              <a:buFont typeface="Arial" panose="020B0604020202020204" pitchFamily="34" charset="0"/>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Broader definition of sexual harassment: Includes conduct that is "sufficiently severe </a:t>
            </a:r>
            <a:r>
              <a:rPr lang="en-US" sz="4000" kern="0" dirty="0">
                <a:solidFill>
                  <a:srgbClr val="370E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or</a:t>
            </a: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pervasive”.</a:t>
            </a:r>
          </a:p>
          <a:p>
            <a:pPr marL="0" indent="0">
              <a:lnSpc>
                <a:spcPct val="120000"/>
              </a:lnSpc>
              <a:spcBef>
                <a:spcPts val="0"/>
              </a:spcBef>
              <a:buSzPts val="1000"/>
              <a:buNone/>
              <a:tabLst>
                <a:tab pos="457200" algn="l"/>
              </a:tabLst>
            </a:pPr>
            <a:endPar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Bef>
                <a:spcPts val="0"/>
              </a:spcBef>
              <a:buSzPts val="1000"/>
              <a:buFont typeface="Arial" panose="020B0604020202020204" pitchFamily="34" charset="0"/>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Clarification on special education interaction with Title IX.</a:t>
            </a:r>
          </a:p>
          <a:p>
            <a:pPr marL="0" indent="0">
              <a:lnSpc>
                <a:spcPct val="120000"/>
              </a:lnSpc>
              <a:spcBef>
                <a:spcPts val="0"/>
              </a:spcBef>
              <a:buSzPts val="1000"/>
              <a:buNone/>
              <a:tabLst>
                <a:tab pos="457200" algn="l"/>
              </a:tabLst>
            </a:pPr>
            <a:endPar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Bef>
                <a:spcPts val="0"/>
              </a:spcBef>
              <a:buSzPts val="1000"/>
              <a:buFont typeface="Arial" panose="020B0604020202020204" pitchFamily="34" charset="0"/>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Training requirements.</a:t>
            </a:r>
          </a:p>
          <a:p>
            <a:pPr marL="0" marR="0" lvl="0" indent="0">
              <a:lnSpc>
                <a:spcPct val="120000"/>
              </a:lnSpc>
              <a:spcBef>
                <a:spcPts val="0"/>
              </a:spcBef>
              <a:buSzPts val="1000"/>
              <a:buNone/>
              <a:tabLst>
                <a:tab pos="457200" algn="l"/>
              </a:tabLst>
            </a:pPr>
            <a:endParaRPr lang="en-US" sz="4000" kern="100" dirty="0">
              <a:solidFill>
                <a:srgbClr val="370E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Clarification of prohibition on discrimination based on pregnancy: Includes current, potential, or past pregnancy or related conditions</a:t>
            </a:r>
          </a:p>
          <a:p>
            <a:pPr marL="0" marR="0" lvl="0" indent="0">
              <a:lnSpc>
                <a:spcPct val="120000"/>
              </a:lnSpc>
              <a:spcBef>
                <a:spcPts val="0"/>
              </a:spcBef>
              <a:buSzPts val="1000"/>
              <a:buNone/>
              <a:tabLst>
                <a:tab pos="457200" algn="l"/>
              </a:tabLst>
            </a:pPr>
            <a:endParaRPr lang="en-US" sz="4000" kern="100" dirty="0">
              <a:solidFill>
                <a:srgbClr val="370E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Support for LGBTQ+ students: Confirms protections for LGBTQ+ students</a:t>
            </a:r>
          </a:p>
          <a:p>
            <a:pPr marL="0" marR="0" lvl="0" indent="0">
              <a:lnSpc>
                <a:spcPct val="120000"/>
              </a:lnSpc>
              <a:spcBef>
                <a:spcPts val="0"/>
              </a:spcBef>
              <a:buSzPts val="1000"/>
              <a:buNone/>
              <a:tabLst>
                <a:tab pos="457200" algn="l"/>
              </a:tabLst>
            </a:pPr>
            <a:endParaRPr lang="en-US" sz="4000" kern="100" dirty="0">
              <a:solidFill>
                <a:srgbClr val="370E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Improved reporting process: Makes it easier for </a:t>
            </a:r>
            <a:r>
              <a:rPr lang="en-US" sz="4000" kern="0" dirty="0">
                <a:solidFill>
                  <a:srgbClr val="370E00"/>
                </a:solidFill>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complainants</a:t>
            </a: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to report sexual harassment</a:t>
            </a:r>
          </a:p>
          <a:p>
            <a:pPr marL="0" marR="0" lvl="0" indent="0">
              <a:lnSpc>
                <a:spcPct val="120000"/>
              </a:lnSpc>
              <a:spcBef>
                <a:spcPts val="0"/>
              </a:spcBef>
              <a:buSzPts val="1000"/>
              <a:buNone/>
              <a:tabLst>
                <a:tab pos="457200" algn="l"/>
              </a:tabLst>
            </a:pPr>
            <a:endParaRPr lang="en-US" sz="4000" kern="100" dirty="0">
              <a:solidFill>
                <a:srgbClr val="370E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Support for parents and guardians: Supports the rights of parents and guardians to </a:t>
            </a:r>
            <a:r>
              <a:rPr lang="en-US" sz="4000" kern="0" dirty="0">
                <a:solidFill>
                  <a:srgbClr val="370E00"/>
                </a:solidFill>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file a Title IX complaint </a:t>
            </a: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on behalf of a minor student.</a:t>
            </a:r>
          </a:p>
          <a:p>
            <a:pPr marL="0" marR="0" lvl="0" indent="0">
              <a:lnSpc>
                <a:spcPct val="120000"/>
              </a:lnSpc>
              <a:spcBef>
                <a:spcPts val="0"/>
              </a:spcBef>
              <a:buSzPts val="1000"/>
              <a:buNone/>
              <a:tabLst>
                <a:tab pos="457200" algn="l"/>
              </a:tabLst>
            </a:pPr>
            <a:endParaRPr lang="en-US" sz="4000" kern="100" dirty="0">
              <a:solidFill>
                <a:srgbClr val="370E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Clear communication of nondiscrimination policies: Requires schools to clearly inform key people of their nondiscrimination policies and procedures</a:t>
            </a:r>
          </a:p>
          <a:p>
            <a:pPr marL="0" marR="0" lvl="0" indent="0">
              <a:lnSpc>
                <a:spcPct val="120000"/>
              </a:lnSpc>
              <a:spcBef>
                <a:spcPts val="0"/>
              </a:spcBef>
              <a:buSzPts val="1000"/>
              <a:buNone/>
              <a:tabLst>
                <a:tab pos="457200" algn="l"/>
              </a:tabLst>
            </a:pPr>
            <a:endParaRPr lang="en-US" sz="4000" kern="100" dirty="0">
              <a:solidFill>
                <a:srgbClr val="370E00"/>
              </a:solidFill>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Prohibition of sharing personal information: Prohibits schools from sharing</a:t>
            </a:r>
            <a:r>
              <a:rPr lang="en-US" sz="4000" kern="0" dirty="0">
                <a:solidFill>
                  <a:srgbClr val="370E00"/>
                </a:solidFill>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confidential</a:t>
            </a: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personal information</a:t>
            </a:r>
            <a:r>
              <a:rPr lang="en-US" sz="4000" kern="0" dirty="0">
                <a:solidFill>
                  <a:srgbClr val="370E00"/>
                </a:solidFill>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during the TIX process, except as allowed by law.</a:t>
            </a:r>
            <a:r>
              <a:rPr lang="en-US" sz="4000" kern="0" dirty="0">
                <a:solidFill>
                  <a:srgbClr val="370E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kern="100" dirty="0">
              <a:effectLst/>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pic>
        <p:nvPicPr>
          <p:cNvPr id="4" name="Picture 3">
            <a:extLst>
              <a:ext uri="{FF2B5EF4-FFF2-40B4-BE49-F238E27FC236}">
                <a16:creationId xmlns:a16="http://schemas.microsoft.com/office/drawing/2014/main" id="{79D1B344-41B7-8959-3681-BCC6F2811B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09189" y="270201"/>
            <a:ext cx="2508009" cy="959299"/>
          </a:xfrm>
          <a:prstGeom prst="rect">
            <a:avLst/>
          </a:prstGeom>
          <a:noFill/>
          <a:ln>
            <a:noFill/>
          </a:ln>
        </p:spPr>
      </p:pic>
    </p:spTree>
    <p:extLst>
      <p:ext uri="{BB962C8B-B14F-4D97-AF65-F5344CB8AC3E}">
        <p14:creationId xmlns:p14="http://schemas.microsoft.com/office/powerpoint/2010/main" val="237572685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90AD4-DA93-34C0-C5CF-79293878D14B}"/>
              </a:ext>
            </a:extLst>
          </p:cNvPr>
          <p:cNvSpPr>
            <a:spLocks noGrp="1"/>
          </p:cNvSpPr>
          <p:nvPr>
            <p:ph type="title"/>
          </p:nvPr>
        </p:nvSpPr>
        <p:spPr>
          <a:xfrm>
            <a:off x="677334" y="132522"/>
            <a:ext cx="8596668" cy="1320800"/>
          </a:xfrm>
        </p:spPr>
        <p:txBody>
          <a:bodyPr>
            <a:normAutofit fontScale="90000"/>
          </a:bodyPr>
          <a:lstStyle/>
          <a:p>
            <a:r>
              <a:rPr lang="en-US" sz="3600" u="sng" dirty="0"/>
              <a:t>Clarification of Pregnancy-Related Protections &amp; Inclusion of Lactation Issues</a:t>
            </a:r>
            <a:endParaRPr lang="en-US" dirty="0"/>
          </a:p>
        </p:txBody>
      </p:sp>
      <p:sp>
        <p:nvSpPr>
          <p:cNvPr id="3" name="Content Placeholder 2">
            <a:extLst>
              <a:ext uri="{FF2B5EF4-FFF2-40B4-BE49-F238E27FC236}">
                <a16:creationId xmlns:a16="http://schemas.microsoft.com/office/drawing/2014/main" id="{98806FE0-0DF9-912F-E6DB-E955736990D9}"/>
              </a:ext>
            </a:extLst>
          </p:cNvPr>
          <p:cNvSpPr>
            <a:spLocks noGrp="1"/>
          </p:cNvSpPr>
          <p:nvPr>
            <p:ph idx="1"/>
          </p:nvPr>
        </p:nvSpPr>
        <p:spPr>
          <a:xfrm>
            <a:off x="677334" y="1453322"/>
            <a:ext cx="9261796" cy="5116443"/>
          </a:xfrm>
        </p:spPr>
        <p:txBody>
          <a:bodyPr>
            <a:normAutofit fontScale="92500" lnSpcReduction="10000"/>
          </a:bodyPr>
          <a:lstStyle/>
          <a:p>
            <a:pPr marL="285750" indent="-285750" algn="l">
              <a:buFont typeface="Arial" panose="020B0604020202020204" pitchFamily="34" charset="0"/>
              <a:buChar char="•"/>
            </a:pPr>
            <a:r>
              <a:rPr lang="en-US" sz="1800" b="0" i="0" u="none" strike="noStrike" baseline="0" dirty="0">
                <a:solidFill>
                  <a:srgbClr val="000000"/>
                </a:solidFill>
              </a:rPr>
              <a:t>Title IX recipients must protect students, employees, and applicants from discrimination based on </a:t>
            </a:r>
            <a:r>
              <a:rPr lang="en-US" sz="1800" b="1" i="0" u="none" strike="noStrike" baseline="0" dirty="0">
                <a:solidFill>
                  <a:schemeClr val="accent1"/>
                </a:solidFill>
              </a:rPr>
              <a:t>pregnancy, childbirth, termination of pregnancy, lactation, related medical conditions, or recovery </a:t>
            </a:r>
            <a:r>
              <a:rPr lang="en-US" sz="1800" b="0" i="0" u="none" strike="noStrike" baseline="0" dirty="0">
                <a:solidFill>
                  <a:srgbClr val="000000"/>
                </a:solidFill>
              </a:rPr>
              <a:t>(§ 106.2)</a:t>
            </a:r>
          </a:p>
          <a:p>
            <a:pPr marL="0" indent="0" algn="l">
              <a:buNone/>
            </a:pPr>
            <a:endParaRPr lang="en-US" sz="1800" dirty="0">
              <a:solidFill>
                <a:srgbClr val="000000"/>
              </a:solidFill>
            </a:endParaRPr>
          </a:p>
          <a:p>
            <a:pPr marL="285750" indent="-285750" algn="l">
              <a:buFont typeface="Arial" panose="020B0604020202020204" pitchFamily="34" charset="0"/>
              <a:buChar char="•"/>
            </a:pPr>
            <a:r>
              <a:rPr lang="en-US" sz="1800" b="0" i="0" u="none" strike="noStrike" baseline="0" dirty="0">
                <a:solidFill>
                  <a:srgbClr val="000000"/>
                </a:solidFill>
              </a:rPr>
              <a:t>Providing reasonable modifications for students (including Section 106.40(b)’s requirement to provide a pregnant student with the Title IX coordinator’s contact information)</a:t>
            </a:r>
          </a:p>
          <a:p>
            <a:pPr algn="l"/>
            <a:endParaRPr lang="en-US" sz="1800" b="0" i="0" u="none" strike="noStrike" baseline="0" dirty="0">
              <a:solidFill>
                <a:srgbClr val="000000"/>
              </a:solidFill>
            </a:endParaRPr>
          </a:p>
          <a:p>
            <a:pPr marL="285750" indent="-285750" algn="l">
              <a:buFont typeface="Arial" panose="020B0604020202020204" pitchFamily="34" charset="0"/>
              <a:buChar char="•"/>
            </a:pPr>
            <a:r>
              <a:rPr lang="en-US" sz="1800" b="1" dirty="0">
                <a:solidFill>
                  <a:schemeClr val="accent1"/>
                </a:solidFill>
              </a:rPr>
              <a:t>R</a:t>
            </a:r>
            <a:r>
              <a:rPr lang="en-US" sz="1800" b="1" i="0" u="none" strike="noStrike" baseline="0" dirty="0">
                <a:solidFill>
                  <a:schemeClr val="accent1"/>
                </a:solidFill>
              </a:rPr>
              <a:t>easonable break time for employees for lactation</a:t>
            </a:r>
            <a:r>
              <a:rPr lang="en-US" sz="1800" b="0" i="0" u="none" strike="noStrike" baseline="0" dirty="0">
                <a:solidFill>
                  <a:srgbClr val="000000"/>
                </a:solidFill>
              </a:rPr>
              <a:t> (§ 106.57(e)(1).</a:t>
            </a:r>
          </a:p>
          <a:p>
            <a:pPr marL="285750" indent="-285750" algn="l">
              <a:buFont typeface="Arial" panose="020B0604020202020204" pitchFamily="34" charset="0"/>
              <a:buChar char="•"/>
            </a:pPr>
            <a:endParaRPr lang="en-US" sz="1800" b="0" i="0" u="none" strike="noStrike" baseline="0" dirty="0">
              <a:solidFill>
                <a:srgbClr val="000000"/>
              </a:solidFill>
            </a:endParaRPr>
          </a:p>
          <a:p>
            <a:pPr marL="285750" indent="-285750" algn="l">
              <a:buFont typeface="Arial" panose="020B0604020202020204" pitchFamily="34" charset="0"/>
              <a:buChar char="•"/>
            </a:pPr>
            <a:r>
              <a:rPr lang="en-US" sz="1800" dirty="0">
                <a:solidFill>
                  <a:srgbClr val="000000"/>
                </a:solidFill>
              </a:rPr>
              <a:t>C</a:t>
            </a:r>
            <a:r>
              <a:rPr lang="en-US" sz="1800" b="0" i="0" u="none" strike="noStrike" baseline="0" dirty="0">
                <a:solidFill>
                  <a:srgbClr val="000000"/>
                </a:solidFill>
              </a:rPr>
              <a:t>lean, private lactation space for both students and employees (§§ 106.40(b)(3)(v) and 106.57(e)(2)). </a:t>
            </a:r>
          </a:p>
          <a:p>
            <a:pPr marL="285750" indent="-285750" algn="l">
              <a:buFont typeface="Arial" panose="020B0604020202020204" pitchFamily="34" charset="0"/>
              <a:buChar char="•"/>
            </a:pPr>
            <a:endParaRPr lang="en-US" sz="1800" b="0" i="0" u="none" strike="noStrike" baseline="0" dirty="0">
              <a:solidFill>
                <a:srgbClr val="000000"/>
              </a:solidFill>
            </a:endParaRPr>
          </a:p>
          <a:p>
            <a:pPr marL="285750" indent="-285750" algn="l">
              <a:buFont typeface="Arial" panose="020B0604020202020204" pitchFamily="34" charset="0"/>
              <a:buChar char="•"/>
            </a:pPr>
            <a:r>
              <a:rPr lang="en-US" sz="1800" b="0" i="0" u="none" strike="noStrike" baseline="0" dirty="0">
                <a:solidFill>
                  <a:srgbClr val="000000"/>
                </a:solidFill>
              </a:rPr>
              <a:t>Sections106.40(b)(3)(v) and 106.57(e) of the final regulations require Title IX recipients to </a:t>
            </a:r>
            <a:r>
              <a:rPr lang="en-US" sz="1800" b="1" i="0" u="none" strike="noStrike" baseline="0" dirty="0">
                <a:solidFill>
                  <a:schemeClr val="accent1"/>
                </a:solidFill>
              </a:rPr>
              <a:t>assure students and employees have access to a lactation space</a:t>
            </a:r>
            <a:r>
              <a:rPr lang="en-US" sz="1800" b="0" i="0" u="none" strike="noStrike" baseline="0" dirty="0">
                <a:solidFill>
                  <a:srgbClr val="000000"/>
                </a:solidFill>
              </a:rPr>
              <a:t>, “which must be a space other than a bathroom that is clean, shielded from view, free from intrusion from others,” </a:t>
            </a:r>
            <a:endParaRPr lang="en-US" dirty="0"/>
          </a:p>
          <a:p>
            <a:pPr marL="0" indent="0">
              <a:buNone/>
            </a:pPr>
            <a:endParaRPr lang="en-US" dirty="0"/>
          </a:p>
        </p:txBody>
      </p:sp>
      <p:pic>
        <p:nvPicPr>
          <p:cNvPr id="4" name="Picture 3">
            <a:extLst>
              <a:ext uri="{FF2B5EF4-FFF2-40B4-BE49-F238E27FC236}">
                <a16:creationId xmlns:a16="http://schemas.microsoft.com/office/drawing/2014/main" id="{589130FA-6327-5748-83E6-279D1471059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783306"/>
            <a:ext cx="2508009" cy="959299"/>
          </a:xfrm>
          <a:prstGeom prst="rect">
            <a:avLst/>
          </a:prstGeom>
          <a:noFill/>
          <a:ln>
            <a:noFill/>
          </a:ln>
        </p:spPr>
      </p:pic>
    </p:spTree>
    <p:extLst>
      <p:ext uri="{BB962C8B-B14F-4D97-AF65-F5344CB8AC3E}">
        <p14:creationId xmlns:p14="http://schemas.microsoft.com/office/powerpoint/2010/main" val="3360719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03200"/>
            <a:ext cx="8596668" cy="1320800"/>
          </a:xfrm>
        </p:spPr>
        <p:txBody>
          <a:bodyPr/>
          <a:lstStyle/>
          <a:p>
            <a:r>
              <a:rPr lang="en-US" b="1" u="sng" dirty="0">
                <a:solidFill>
                  <a:schemeClr val="accent5"/>
                </a:solidFill>
              </a:rPr>
              <a:t>Old</a:t>
            </a:r>
            <a:r>
              <a:rPr lang="en-US" u="sng" dirty="0"/>
              <a:t> Definitions</a:t>
            </a:r>
          </a:p>
        </p:txBody>
      </p:sp>
      <p:sp>
        <p:nvSpPr>
          <p:cNvPr id="4" name="Slide Number Placeholder 3"/>
          <p:cNvSpPr>
            <a:spLocks noGrp="1"/>
          </p:cNvSpPr>
          <p:nvPr>
            <p:ph type="sldNum" sz="quarter" idx="12"/>
          </p:nvPr>
        </p:nvSpPr>
        <p:spPr/>
        <p:txBody>
          <a:bodyPr/>
          <a:lstStyle/>
          <a:p>
            <a:fld id="{F98692B8-3257-4E7A-B53E-C2777E77340C}" type="slidenum">
              <a:rPr lang="en-US" smtClean="0"/>
              <a:pPr/>
              <a:t>12</a:t>
            </a:fld>
            <a:endParaRPr lang="en-US" dirty="0"/>
          </a:p>
        </p:txBody>
      </p:sp>
      <p:sp>
        <p:nvSpPr>
          <p:cNvPr id="3" name="Content Placeholder 2"/>
          <p:cNvSpPr>
            <a:spLocks noGrp="1"/>
          </p:cNvSpPr>
          <p:nvPr>
            <p:ph sz="quarter" idx="1"/>
          </p:nvPr>
        </p:nvSpPr>
        <p:spPr>
          <a:xfrm>
            <a:off x="755374" y="1103243"/>
            <a:ext cx="8781406" cy="5294509"/>
          </a:xfrm>
        </p:spPr>
        <p:txBody>
          <a:bodyPr>
            <a:normAutofit fontScale="25000" lnSpcReduction="20000"/>
          </a:bodyPr>
          <a:lstStyle/>
          <a:p>
            <a:pPr marL="0" indent="0">
              <a:buNone/>
            </a:pPr>
            <a:r>
              <a:rPr lang="en-US" dirty="0"/>
              <a:t> </a:t>
            </a:r>
            <a:r>
              <a:rPr lang="en-US" sz="9600" dirty="0"/>
              <a:t>“</a:t>
            </a:r>
            <a:r>
              <a:rPr lang="en-US" sz="9600" b="1" dirty="0"/>
              <a:t>Sexual Harassment</a:t>
            </a:r>
            <a:r>
              <a:rPr lang="en-US" sz="9600" dirty="0"/>
              <a:t>” means conduct </a:t>
            </a:r>
            <a:r>
              <a:rPr lang="en-US" sz="9600" b="1" dirty="0"/>
              <a:t>on the basis of sex </a:t>
            </a:r>
            <a:r>
              <a:rPr lang="en-US" sz="9600" dirty="0"/>
              <a:t>that satisfies at least one of the following:</a:t>
            </a:r>
          </a:p>
          <a:p>
            <a:endParaRPr lang="en-US" sz="9600" dirty="0"/>
          </a:p>
          <a:p>
            <a:r>
              <a:rPr lang="en-US" sz="9600" dirty="0"/>
              <a:t>A </a:t>
            </a:r>
            <a:r>
              <a:rPr lang="en-US" sz="9600" b="1" dirty="0"/>
              <a:t>school employee conditioning education benefits on participation in unwelcome sexual conduct</a:t>
            </a:r>
            <a:r>
              <a:rPr lang="en-US" sz="9600" dirty="0"/>
              <a:t> (i.e., quid pro quo); </a:t>
            </a:r>
            <a:r>
              <a:rPr lang="en-US" sz="9600" b="1" dirty="0"/>
              <a:t>or</a:t>
            </a:r>
          </a:p>
          <a:p>
            <a:endParaRPr lang="en-US" sz="9600" dirty="0"/>
          </a:p>
          <a:p>
            <a:r>
              <a:rPr lang="en-US" sz="9600" b="1" dirty="0"/>
              <a:t>Unwelcome conduct </a:t>
            </a:r>
            <a:r>
              <a:rPr lang="en-US" sz="9600" dirty="0"/>
              <a:t>that a reasonable person would determine is so </a:t>
            </a:r>
            <a:r>
              <a:rPr lang="en-US" sz="9600" b="1" dirty="0"/>
              <a:t>severe, pervasive, </a:t>
            </a:r>
            <a:r>
              <a:rPr lang="en-US" sz="9600" b="1" dirty="0">
                <a:highlight>
                  <a:srgbClr val="FF0000"/>
                </a:highlight>
              </a:rPr>
              <a:t>and</a:t>
            </a:r>
            <a:r>
              <a:rPr lang="en-US" sz="9600" b="1" dirty="0"/>
              <a:t> objectively offensive that it effectively denies a person equal access to the school's education program or activity; or</a:t>
            </a:r>
          </a:p>
          <a:p>
            <a:endParaRPr lang="en-US" sz="9600" dirty="0"/>
          </a:p>
          <a:p>
            <a:r>
              <a:rPr lang="en-US" sz="9600" b="1" dirty="0"/>
              <a:t>Sexual assault </a:t>
            </a:r>
            <a:r>
              <a:rPr lang="en-US" sz="9600" dirty="0"/>
              <a:t>(as defined in the Clery Act</a:t>
            </a:r>
            <a:r>
              <a:rPr lang="en-US" sz="9600" b="1" dirty="0"/>
              <a:t>), dating violence, domestic violence, or stalking </a:t>
            </a:r>
            <a:r>
              <a:rPr lang="en-US" sz="9600" dirty="0"/>
              <a:t>as defined in the Violence Against Women Act (VAWA).</a:t>
            </a:r>
          </a:p>
          <a:p>
            <a:pPr lvl="0"/>
            <a:endParaRPr lang="en-US" sz="9600" dirty="0"/>
          </a:p>
          <a:p>
            <a:pPr lvl="0"/>
            <a:r>
              <a:rPr lang="en-US" sz="9600" dirty="0"/>
              <a:t>	</a:t>
            </a:r>
          </a:p>
          <a:p>
            <a:r>
              <a:rPr lang="en-US" dirty="0"/>
              <a:t>	</a:t>
            </a:r>
          </a:p>
        </p:txBody>
      </p:sp>
      <p:pic>
        <p:nvPicPr>
          <p:cNvPr id="5" name="Picture 4">
            <a:extLst>
              <a:ext uri="{FF2B5EF4-FFF2-40B4-BE49-F238E27FC236}">
                <a16:creationId xmlns:a16="http://schemas.microsoft.com/office/drawing/2014/main" id="{B7B4F64C-6F20-E449-2868-F3DEF5292C3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482149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C2EE8-2E68-A72B-2690-6708DEEE53FB}"/>
              </a:ext>
            </a:extLst>
          </p:cNvPr>
          <p:cNvSpPr>
            <a:spLocks noGrp="1"/>
          </p:cNvSpPr>
          <p:nvPr>
            <p:ph type="title"/>
          </p:nvPr>
        </p:nvSpPr>
        <p:spPr>
          <a:xfrm>
            <a:off x="677334" y="79513"/>
            <a:ext cx="8596668" cy="1320800"/>
          </a:xfrm>
        </p:spPr>
        <p:txBody>
          <a:bodyPr/>
          <a:lstStyle/>
          <a:p>
            <a:r>
              <a:rPr lang="en-US" b="1" u="sng" dirty="0">
                <a:solidFill>
                  <a:schemeClr val="accent5"/>
                </a:solidFill>
              </a:rPr>
              <a:t>New</a:t>
            </a:r>
            <a:r>
              <a:rPr lang="en-US" b="1" u="sng" dirty="0"/>
              <a:t> Definitions=Policy changes required</a:t>
            </a:r>
          </a:p>
        </p:txBody>
      </p:sp>
      <p:sp>
        <p:nvSpPr>
          <p:cNvPr id="3" name="Content Placeholder 2">
            <a:extLst>
              <a:ext uri="{FF2B5EF4-FFF2-40B4-BE49-F238E27FC236}">
                <a16:creationId xmlns:a16="http://schemas.microsoft.com/office/drawing/2014/main" id="{4C95EA9F-5AD5-BBA7-B108-0759674F01B0}"/>
              </a:ext>
            </a:extLst>
          </p:cNvPr>
          <p:cNvSpPr>
            <a:spLocks noGrp="1"/>
          </p:cNvSpPr>
          <p:nvPr>
            <p:ph idx="1"/>
          </p:nvPr>
        </p:nvSpPr>
        <p:spPr>
          <a:xfrm>
            <a:off x="677334" y="1669312"/>
            <a:ext cx="8596668" cy="5119808"/>
          </a:xfrm>
        </p:spPr>
        <p:txBody>
          <a:bodyPr>
            <a:normAutofit fontScale="92500" lnSpcReduction="10000"/>
          </a:bodyPr>
          <a:lstStyle/>
          <a:p>
            <a:pPr algn="l"/>
            <a:r>
              <a:rPr lang="en-US" sz="2400" b="0" i="0" u="none" strike="noStrike" baseline="0" dirty="0">
                <a:solidFill>
                  <a:srgbClr val="000000"/>
                </a:solidFill>
                <a:latin typeface="Times New Roman" panose="02020603050405020304" pitchFamily="18" charset="0"/>
                <a:cs typeface="Times New Roman" panose="02020603050405020304" pitchFamily="18" charset="0"/>
              </a:rPr>
              <a:t>34 C.F.R. </a:t>
            </a:r>
            <a:r>
              <a:rPr lang="en-US" sz="2400" dirty="0">
                <a:solidFill>
                  <a:srgbClr val="000000"/>
                </a:solidFill>
                <a:latin typeface="Times New Roman" panose="02020603050405020304" pitchFamily="18" charset="0"/>
                <a:cs typeface="Times New Roman" panose="02020603050405020304" pitchFamily="18" charset="0"/>
              </a:rPr>
              <a:t>Section 106.2 “</a:t>
            </a:r>
            <a:r>
              <a:rPr lang="en-US" sz="2400" b="1" i="0" u="sng" strike="noStrike" baseline="0" dirty="0">
                <a:solidFill>
                  <a:srgbClr val="000000"/>
                </a:solidFill>
                <a:latin typeface="Times New Roman" panose="02020603050405020304" pitchFamily="18" charset="0"/>
                <a:cs typeface="Times New Roman" panose="02020603050405020304" pitchFamily="18" charset="0"/>
              </a:rPr>
              <a:t>sex-based harassment </a:t>
            </a:r>
            <a:r>
              <a:rPr lang="en-US" sz="2400" b="0" i="0" u="none" strike="noStrike" baseline="0" dirty="0">
                <a:solidFill>
                  <a:srgbClr val="000000"/>
                </a:solidFill>
                <a:latin typeface="Times New Roman" panose="02020603050405020304" pitchFamily="18" charset="0"/>
                <a:cs typeface="Times New Roman" panose="02020603050405020304" pitchFamily="18" charset="0"/>
              </a:rPr>
              <a:t>is a form of sex discrimination, and include both sexual harassment, which is conduct of a sexual nature, as well as other forms of harassment that are not necessarily “sexual” but are based on a person’s sex, such as pregnancy harassment, gender identity, or sex-based stereotypes.”  </a:t>
            </a:r>
          </a:p>
          <a:p>
            <a:pPr algn="l"/>
            <a:r>
              <a:rPr lang="en-US" sz="2400" b="1" i="0" u="sng" strike="noStrike" baseline="0" dirty="0">
                <a:solidFill>
                  <a:srgbClr val="000000"/>
                </a:solidFill>
                <a:latin typeface="Times New Roman" panose="02020603050405020304" pitchFamily="18" charset="0"/>
                <a:cs typeface="Times New Roman" panose="02020603050405020304" pitchFamily="18" charset="0"/>
              </a:rPr>
              <a:t>Revised definit</a:t>
            </a:r>
            <a:r>
              <a:rPr lang="en-US" sz="2400" b="1" u="sng" dirty="0">
                <a:solidFill>
                  <a:srgbClr val="000000"/>
                </a:solidFill>
                <a:latin typeface="Times New Roman" panose="02020603050405020304" pitchFamily="18" charset="0"/>
                <a:cs typeface="Times New Roman" panose="02020603050405020304" pitchFamily="18" charset="0"/>
              </a:rPr>
              <a:t>ion</a:t>
            </a:r>
            <a:r>
              <a:rPr lang="en-US" sz="2400" dirty="0">
                <a:solidFill>
                  <a:srgbClr val="000000"/>
                </a:solidFill>
                <a:latin typeface="Times New Roman" panose="02020603050405020304" pitchFamily="18" charset="0"/>
                <a:cs typeface="Times New Roman" panose="02020603050405020304" pitchFamily="18" charset="0"/>
              </a:rPr>
              <a:t>:  S</a:t>
            </a:r>
            <a:r>
              <a:rPr lang="en-US" sz="2400" b="0" i="0" u="none" strike="noStrike" baseline="0" dirty="0">
                <a:solidFill>
                  <a:srgbClr val="000000"/>
                </a:solidFill>
                <a:latin typeface="Times New Roman" panose="02020603050405020304" pitchFamily="18" charset="0"/>
                <a:cs typeface="Times New Roman" panose="02020603050405020304" pitchFamily="18" charset="0"/>
              </a:rPr>
              <a:t>ex-based conduct that, based on the totality of the circumstances, is subjectively </a:t>
            </a:r>
            <a:r>
              <a:rPr lang="en-US" sz="2400" b="1" i="0" u="sng" strike="noStrike" baseline="0" dirty="0">
                <a:solidFill>
                  <a:schemeClr val="accent5"/>
                </a:solidFill>
                <a:highlight>
                  <a:srgbClr val="FFFF00"/>
                </a:highlight>
                <a:latin typeface="Times New Roman" panose="02020603050405020304" pitchFamily="18" charset="0"/>
                <a:cs typeface="Times New Roman" panose="02020603050405020304" pitchFamily="18" charset="0"/>
              </a:rPr>
              <a:t>and</a:t>
            </a:r>
            <a:r>
              <a:rPr lang="en-US" sz="2400" b="0" i="0" u="none" strike="noStrike" baseline="0" dirty="0">
                <a:solidFill>
                  <a:srgbClr val="000000"/>
                </a:solidFill>
                <a:latin typeface="Times New Roman" panose="02020603050405020304" pitchFamily="18" charset="0"/>
                <a:cs typeface="Times New Roman" panose="02020603050405020304" pitchFamily="18" charset="0"/>
              </a:rPr>
              <a:t> objectively offensive and is so severe </a:t>
            </a:r>
            <a:r>
              <a:rPr lang="en-US" sz="2400" b="1" i="0" u="sng" strike="noStrike" baseline="0" dirty="0">
                <a:solidFill>
                  <a:schemeClr val="accent5"/>
                </a:solidFill>
                <a:highlight>
                  <a:srgbClr val="FFFF00"/>
                </a:highlight>
                <a:latin typeface="Times New Roman" panose="02020603050405020304" pitchFamily="18" charset="0"/>
                <a:cs typeface="Times New Roman" panose="02020603050405020304" pitchFamily="18" charset="0"/>
              </a:rPr>
              <a:t>or</a:t>
            </a:r>
            <a:r>
              <a:rPr lang="en-US" sz="2400" b="0" i="0" u="none" strike="noStrike" baseline="0" dirty="0">
                <a:solidFill>
                  <a:srgbClr val="000000"/>
                </a:solidFill>
                <a:latin typeface="Times New Roman" panose="02020603050405020304" pitchFamily="18" charset="0"/>
                <a:cs typeface="Times New Roman" panose="02020603050405020304" pitchFamily="18" charset="0"/>
              </a:rPr>
              <a:t> pervasive that it limits or denies a person’s ability to participate in or benefit from your education program or activity.</a:t>
            </a:r>
          </a:p>
          <a:p>
            <a:pPr algn="l"/>
            <a:r>
              <a:rPr lang="en-US" sz="2400" b="1" i="0" u="sng" strike="noStrike" baseline="0" dirty="0">
                <a:solidFill>
                  <a:srgbClr val="000000"/>
                </a:solidFill>
                <a:latin typeface="Times New Roman" panose="02020603050405020304" pitchFamily="18" charset="0"/>
                <a:cs typeface="Times New Roman" panose="02020603050405020304" pitchFamily="18" charset="0"/>
              </a:rPr>
              <a:t>Retaliation</a:t>
            </a:r>
            <a:r>
              <a:rPr lang="en-US" sz="2400" b="0" i="0" u="none" strike="noStrike" baseline="0" dirty="0">
                <a:solidFill>
                  <a:srgbClr val="000000"/>
                </a:solidFill>
                <a:latin typeface="Times New Roman" panose="02020603050405020304" pitchFamily="18" charset="0"/>
                <a:cs typeface="Times New Roman" panose="02020603050405020304" pitchFamily="18" charset="0"/>
              </a:rPr>
              <a:t> definition changes now clarifies that nothing in that definition prohibits institutions from requiring employees to participate as a witness in, or otherwise assist with, a Title IX investigation, proceeding, or hearing. 34 C.F.R. </a:t>
            </a:r>
            <a:r>
              <a:rPr lang="en-US" sz="2400" dirty="0">
                <a:solidFill>
                  <a:srgbClr val="000000"/>
                </a:solidFill>
                <a:latin typeface="Times New Roman" panose="02020603050405020304" pitchFamily="18" charset="0"/>
                <a:cs typeface="Times New Roman" panose="02020603050405020304" pitchFamily="18" charset="0"/>
              </a:rPr>
              <a:t>Section 106.2 </a:t>
            </a:r>
          </a:p>
          <a:p>
            <a:r>
              <a:rPr lang="en-US" sz="2400" i="1" dirty="0">
                <a:solidFill>
                  <a:srgbClr val="FF0000"/>
                </a:solidFill>
              </a:rPr>
              <a:t>Remember – sexual harassment is evaluated on the manner it was </a:t>
            </a:r>
            <a:r>
              <a:rPr lang="en-US" sz="2400" i="1" u="sng" dirty="0">
                <a:solidFill>
                  <a:srgbClr val="FF0000"/>
                </a:solidFill>
              </a:rPr>
              <a:t>received</a:t>
            </a:r>
            <a:r>
              <a:rPr lang="en-US" sz="2400" i="1" dirty="0">
                <a:solidFill>
                  <a:srgbClr val="FF0000"/>
                </a:solidFill>
              </a:rPr>
              <a:t>, not the manner in which it was </a:t>
            </a:r>
            <a:r>
              <a:rPr lang="en-US" sz="2400" i="1" u="sng" dirty="0">
                <a:solidFill>
                  <a:srgbClr val="FF0000"/>
                </a:solidFill>
              </a:rPr>
              <a:t>intended</a:t>
            </a:r>
            <a:r>
              <a:rPr lang="en-US" sz="2400" i="1" dirty="0">
                <a:solidFill>
                  <a:srgbClr val="FF0000"/>
                </a:solidFill>
              </a:rPr>
              <a:t>.</a:t>
            </a:r>
          </a:p>
          <a:p>
            <a:pPr algn="l"/>
            <a:endParaRPr lang="en-US" sz="2400" b="0" i="0" u="none" strike="noStrike" baseline="0" dirty="0">
              <a:solidFill>
                <a:srgbClr val="000000"/>
              </a:solidFill>
              <a:latin typeface="Times New Roman" panose="02020603050405020304" pitchFamily="18" charset="0"/>
              <a:cs typeface="Times New Roman" panose="02020603050405020304" pitchFamily="18" charset="0"/>
            </a:endParaRPr>
          </a:p>
          <a:p>
            <a:pPr marL="0" indent="0">
              <a:buNone/>
            </a:pPr>
            <a:endParaRPr lang="en-US" dirty="0"/>
          </a:p>
        </p:txBody>
      </p:sp>
      <p:pic>
        <p:nvPicPr>
          <p:cNvPr id="4" name="Picture 3">
            <a:extLst>
              <a:ext uri="{FF2B5EF4-FFF2-40B4-BE49-F238E27FC236}">
                <a16:creationId xmlns:a16="http://schemas.microsoft.com/office/drawing/2014/main" id="{FEC709DC-42FF-FD11-B2B0-167BA0E078D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175772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BE5F-F017-7B66-A5A1-8B7F3928D1EE}"/>
              </a:ext>
            </a:extLst>
          </p:cNvPr>
          <p:cNvSpPr>
            <a:spLocks noGrp="1"/>
          </p:cNvSpPr>
          <p:nvPr>
            <p:ph type="title"/>
          </p:nvPr>
        </p:nvSpPr>
        <p:spPr>
          <a:xfrm>
            <a:off x="677334" y="290623"/>
            <a:ext cx="8596668" cy="1320800"/>
          </a:xfrm>
        </p:spPr>
        <p:txBody>
          <a:bodyPr>
            <a:normAutofit fontScale="90000"/>
          </a:bodyPr>
          <a:lstStyle/>
          <a:p>
            <a:r>
              <a:rPr lang="en-US" sz="3600" u="sng" dirty="0"/>
              <a:t>Elements of </a:t>
            </a:r>
            <a:br>
              <a:rPr lang="en-US" sz="3600" u="sng" dirty="0"/>
            </a:br>
            <a:r>
              <a:rPr lang="en-US" sz="3600" u="sng" dirty="0"/>
              <a:t>Sexual/gender-based </a:t>
            </a:r>
            <a:br>
              <a:rPr lang="en-US" sz="3600" u="sng" dirty="0"/>
            </a:br>
            <a:r>
              <a:rPr lang="en-US" sz="3600" u="sng" dirty="0"/>
              <a:t>Harassment</a:t>
            </a:r>
            <a:endParaRPr lang="en-US" dirty="0"/>
          </a:p>
        </p:txBody>
      </p:sp>
      <p:sp>
        <p:nvSpPr>
          <p:cNvPr id="3" name="Content Placeholder 2">
            <a:extLst>
              <a:ext uri="{FF2B5EF4-FFF2-40B4-BE49-F238E27FC236}">
                <a16:creationId xmlns:a16="http://schemas.microsoft.com/office/drawing/2014/main" id="{C25FD066-69EA-629B-0253-98A743F517F7}"/>
              </a:ext>
            </a:extLst>
          </p:cNvPr>
          <p:cNvSpPr>
            <a:spLocks noGrp="1"/>
          </p:cNvSpPr>
          <p:nvPr>
            <p:ph idx="1"/>
          </p:nvPr>
        </p:nvSpPr>
        <p:spPr>
          <a:xfrm>
            <a:off x="677334" y="2160589"/>
            <a:ext cx="8596668" cy="4506025"/>
          </a:xfrm>
        </p:spPr>
        <p:txBody>
          <a:bodyPr>
            <a:normAutofit fontScale="92500" lnSpcReduction="10000"/>
          </a:bodyPr>
          <a:lstStyle/>
          <a:p>
            <a:pPr>
              <a:buFont typeface="Wingdings" panose="05000000000000000000" pitchFamily="2" charset="2"/>
              <a:buChar char="Ø"/>
            </a:pPr>
            <a:r>
              <a:rPr lang="en-US" altLang="en-US" sz="2400" dirty="0">
                <a:cs typeface="Times New Roman" panose="02020603050405020304" pitchFamily="18" charset="0"/>
              </a:rPr>
              <a:t>A form of sex discrimination involving </a:t>
            </a:r>
            <a:r>
              <a:rPr lang="en-US" altLang="en-US" sz="2400" b="1" u="sng" dirty="0">
                <a:cs typeface="Times New Roman" panose="02020603050405020304" pitchFamily="18" charset="0"/>
              </a:rPr>
              <a:t>conduct of a sexual nature.</a:t>
            </a:r>
            <a:endParaRPr lang="en-US" altLang="en-US" sz="2400" b="1" dirty="0">
              <a:cs typeface="Times New Roman" panose="02020603050405020304" pitchFamily="18" charset="0"/>
            </a:endParaRPr>
          </a:p>
          <a:p>
            <a:pPr>
              <a:buFont typeface="Wingdings" panose="05000000000000000000" pitchFamily="2" charset="2"/>
              <a:buChar char="Ø"/>
            </a:pPr>
            <a:r>
              <a:rPr lang="en-US" altLang="en-US" sz="2400" b="1" u="sng" dirty="0">
                <a:cs typeface="Times New Roman" panose="02020603050405020304" pitchFamily="18" charset="0"/>
              </a:rPr>
              <a:t>Unwelcome</a:t>
            </a:r>
            <a:r>
              <a:rPr lang="en-US" altLang="en-US" sz="2400" dirty="0">
                <a:cs typeface="Times New Roman" panose="02020603050405020304" pitchFamily="18" charset="0"/>
              </a:rPr>
              <a:t> sexual advance or conduct that </a:t>
            </a:r>
            <a:r>
              <a:rPr lang="en-US" altLang="en-US" sz="2400" b="1" u="sng" dirty="0">
                <a:cs typeface="Times New Roman" panose="02020603050405020304" pitchFamily="18" charset="0"/>
              </a:rPr>
              <a:t>creates an intimidating, hostile or offensive workplace.</a:t>
            </a:r>
          </a:p>
          <a:p>
            <a:pPr>
              <a:buFont typeface="Wingdings" panose="05000000000000000000" pitchFamily="2" charset="2"/>
              <a:buChar char="Ø"/>
            </a:pPr>
            <a:r>
              <a:rPr lang="en-US" altLang="en-US" sz="2400" dirty="0">
                <a:cs typeface="Times New Roman" panose="02020603050405020304" pitchFamily="18" charset="0"/>
              </a:rPr>
              <a:t>May occur when submission to such conduct is made either explicitly or implicitly a </a:t>
            </a:r>
            <a:r>
              <a:rPr lang="en-US" altLang="en-US" sz="2400" b="1" u="sng" dirty="0">
                <a:cs typeface="Times New Roman" panose="02020603050405020304" pitchFamily="18" charset="0"/>
              </a:rPr>
              <a:t>term or condition of an individual’s employment or academic progress.</a:t>
            </a:r>
          </a:p>
          <a:p>
            <a:pPr>
              <a:buFont typeface="Wingdings" panose="05000000000000000000" pitchFamily="2" charset="2"/>
              <a:buChar char="Ø"/>
            </a:pPr>
            <a:r>
              <a:rPr lang="en-US" altLang="en-US" sz="2400" dirty="0">
                <a:cs typeface="Times New Roman" panose="02020603050405020304" pitchFamily="18" charset="0"/>
              </a:rPr>
              <a:t>Sexual harassment does not have to be of a sexual nature – it can include </a:t>
            </a:r>
            <a:r>
              <a:rPr lang="en-US" altLang="en-US" sz="2400" b="1" u="sng" dirty="0">
                <a:cs typeface="Times New Roman" panose="02020603050405020304" pitchFamily="18" charset="0"/>
              </a:rPr>
              <a:t>offensive remarks about a person’s sex</a:t>
            </a:r>
            <a:r>
              <a:rPr lang="en-US" altLang="en-US" sz="2400" dirty="0">
                <a:cs typeface="Times New Roman" panose="02020603050405020304" pitchFamily="18" charset="0"/>
              </a:rPr>
              <a:t>. i.e. dumb ho, stupid bitch</a:t>
            </a:r>
          </a:p>
          <a:p>
            <a:pPr>
              <a:buFont typeface="Wingdings" panose="05000000000000000000" pitchFamily="2" charset="2"/>
              <a:buChar char="Ø"/>
            </a:pPr>
            <a:r>
              <a:rPr lang="en-US" altLang="en-US" sz="2400" dirty="0">
                <a:cs typeface="Times New Roman" panose="02020603050405020304" pitchFamily="18" charset="0"/>
              </a:rPr>
              <a:t>Includes any </a:t>
            </a:r>
            <a:r>
              <a:rPr lang="en-US" altLang="en-US" sz="2400" b="1" u="sng" dirty="0">
                <a:cs typeface="Times New Roman" panose="02020603050405020304" pitchFamily="18" charset="0"/>
              </a:rPr>
              <a:t>retaliatory conduct </a:t>
            </a:r>
            <a:r>
              <a:rPr lang="en-US" altLang="en-US" sz="2400" dirty="0">
                <a:cs typeface="Times New Roman" panose="02020603050405020304" pitchFamily="18" charset="0"/>
              </a:rPr>
              <a:t>in response to reporting such conduct.</a:t>
            </a:r>
          </a:p>
          <a:p>
            <a:pPr marL="0" indent="0">
              <a:buNone/>
            </a:pPr>
            <a:endParaRPr lang="en-US" dirty="0"/>
          </a:p>
        </p:txBody>
      </p:sp>
    </p:spTree>
    <p:extLst>
      <p:ext uri="{BB962C8B-B14F-4D97-AF65-F5344CB8AC3E}">
        <p14:creationId xmlns:p14="http://schemas.microsoft.com/office/powerpoint/2010/main" val="1561273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31C4B-25EF-C144-1C93-E9D3FC8CBAF6}"/>
              </a:ext>
            </a:extLst>
          </p:cNvPr>
          <p:cNvSpPr>
            <a:spLocks noGrp="1"/>
          </p:cNvSpPr>
          <p:nvPr>
            <p:ph type="title"/>
          </p:nvPr>
        </p:nvSpPr>
        <p:spPr>
          <a:xfrm>
            <a:off x="677334" y="233916"/>
            <a:ext cx="8596668" cy="1320800"/>
          </a:xfrm>
        </p:spPr>
        <p:txBody>
          <a:bodyPr/>
          <a:lstStyle/>
          <a:p>
            <a:r>
              <a:rPr lang="en-US" sz="3600" u="sng" dirty="0"/>
              <a:t>Examples of </a:t>
            </a:r>
            <a:br>
              <a:rPr lang="en-US" sz="3600" u="sng" dirty="0"/>
            </a:br>
            <a:r>
              <a:rPr lang="en-US" sz="3600" u="sng" dirty="0"/>
              <a:t>verbal sexual harassment</a:t>
            </a:r>
            <a:endParaRPr lang="en-US" dirty="0"/>
          </a:p>
        </p:txBody>
      </p:sp>
      <p:sp>
        <p:nvSpPr>
          <p:cNvPr id="3" name="Content Placeholder 2">
            <a:extLst>
              <a:ext uri="{FF2B5EF4-FFF2-40B4-BE49-F238E27FC236}">
                <a16:creationId xmlns:a16="http://schemas.microsoft.com/office/drawing/2014/main" id="{90220835-256B-4AD1-F8B2-CBB22E42FFAB}"/>
              </a:ext>
            </a:extLst>
          </p:cNvPr>
          <p:cNvSpPr>
            <a:spLocks noGrp="1"/>
          </p:cNvSpPr>
          <p:nvPr>
            <p:ph idx="1"/>
          </p:nvPr>
        </p:nvSpPr>
        <p:spPr>
          <a:xfrm>
            <a:off x="677334" y="1765005"/>
            <a:ext cx="8596668" cy="4859079"/>
          </a:xfrm>
        </p:spPr>
        <p:txBody>
          <a:bodyPr>
            <a:normAutofit lnSpcReduction="10000"/>
          </a:bodyPr>
          <a:lstStyle/>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Threats or suggestions of loss of job, academic credit or privileges or withholding of a benefit unless sexual favors are given</a:t>
            </a:r>
          </a:p>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Threats or suggestions that a person will “get ahead” if sexual favors are given</a:t>
            </a:r>
          </a:p>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Repeated requests to have lunch, dinner, a drink or to just “hang out” or “hook up”</a:t>
            </a:r>
          </a:p>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Calling someone “doll,” “babe,” or “honey”</a:t>
            </a:r>
          </a:p>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Making sexual innuendoes</a:t>
            </a:r>
          </a:p>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Telling sexually-oriented jokes or stories</a:t>
            </a:r>
          </a:p>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Making sexually-oriented comments about a person’s appearance, clothing, or body.</a:t>
            </a:r>
          </a:p>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Turning innocent discussions to sexual topics</a:t>
            </a:r>
          </a:p>
          <a:p>
            <a:pPr fontAlgn="auto">
              <a:lnSpc>
                <a:spcPct val="80000"/>
              </a:lnSpc>
              <a:spcAft>
                <a:spcPts val="0"/>
              </a:spcAft>
              <a:buClr>
                <a:schemeClr val="accent1">
                  <a:lumMod val="75000"/>
                </a:schemeClr>
              </a:buClr>
              <a:buFont typeface="Wingdings" panose="05000000000000000000" pitchFamily="2" charset="2"/>
              <a:buChar char="Ø"/>
              <a:defRPr/>
            </a:pPr>
            <a:r>
              <a:rPr lang="en-US" altLang="en-US" sz="2400" dirty="0"/>
              <a:t>Cat-calling</a:t>
            </a:r>
          </a:p>
          <a:p>
            <a:pPr marL="0" indent="0">
              <a:buNone/>
            </a:pPr>
            <a:endParaRPr lang="en-US" dirty="0"/>
          </a:p>
        </p:txBody>
      </p:sp>
    </p:spTree>
    <p:extLst>
      <p:ext uri="{BB962C8B-B14F-4D97-AF65-F5344CB8AC3E}">
        <p14:creationId xmlns:p14="http://schemas.microsoft.com/office/powerpoint/2010/main" val="1736028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2EB58-E766-9ADF-776A-9A15306359C3}"/>
              </a:ext>
            </a:extLst>
          </p:cNvPr>
          <p:cNvSpPr>
            <a:spLocks noGrp="1"/>
          </p:cNvSpPr>
          <p:nvPr>
            <p:ph type="title"/>
          </p:nvPr>
        </p:nvSpPr>
        <p:spPr>
          <a:xfrm>
            <a:off x="677334" y="322521"/>
            <a:ext cx="8596668" cy="1320800"/>
          </a:xfrm>
        </p:spPr>
        <p:txBody>
          <a:bodyPr/>
          <a:lstStyle/>
          <a:p>
            <a:r>
              <a:rPr lang="en-US" sz="3600" u="sng" dirty="0"/>
              <a:t>Examples of </a:t>
            </a:r>
            <a:br>
              <a:rPr lang="en-US" sz="3600" u="sng" dirty="0"/>
            </a:br>
            <a:r>
              <a:rPr lang="en-US" sz="3600" u="sng" dirty="0"/>
              <a:t>non-verbal sexual harassment</a:t>
            </a:r>
            <a:endParaRPr lang="en-US" dirty="0"/>
          </a:p>
        </p:txBody>
      </p:sp>
      <p:sp>
        <p:nvSpPr>
          <p:cNvPr id="3" name="Content Placeholder 2">
            <a:extLst>
              <a:ext uri="{FF2B5EF4-FFF2-40B4-BE49-F238E27FC236}">
                <a16:creationId xmlns:a16="http://schemas.microsoft.com/office/drawing/2014/main" id="{B06F7FAA-A474-BAF1-FE2D-028093B2D8F5}"/>
              </a:ext>
            </a:extLst>
          </p:cNvPr>
          <p:cNvSpPr>
            <a:spLocks noGrp="1"/>
          </p:cNvSpPr>
          <p:nvPr>
            <p:ph idx="1"/>
          </p:nvPr>
        </p:nvSpPr>
        <p:spPr>
          <a:xfrm>
            <a:off x="677334" y="1828801"/>
            <a:ext cx="8596668" cy="4880344"/>
          </a:xfrm>
        </p:spPr>
        <p:txBody>
          <a:bodyPr>
            <a:normAutofit/>
          </a:bodyPr>
          <a:lstStyle/>
          <a:p>
            <a:pPr>
              <a:buFont typeface="Wingdings" panose="05000000000000000000" pitchFamily="2" charset="2"/>
              <a:buChar char="Ø"/>
            </a:pPr>
            <a:r>
              <a:rPr lang="en-US" altLang="en-US" sz="2800" dirty="0"/>
              <a:t>Elevator eyes</a:t>
            </a:r>
          </a:p>
          <a:p>
            <a:pPr>
              <a:buFont typeface="Wingdings" panose="05000000000000000000" pitchFamily="2" charset="2"/>
              <a:buChar char="Ø"/>
            </a:pPr>
            <a:r>
              <a:rPr lang="en-US" altLang="en-US" sz="2800" dirty="0"/>
              <a:t>Staring (at someone or particular body parts)</a:t>
            </a:r>
          </a:p>
          <a:p>
            <a:pPr>
              <a:buFont typeface="Wingdings" panose="05000000000000000000" pitchFamily="2" charset="2"/>
              <a:buChar char="Ø"/>
            </a:pPr>
            <a:r>
              <a:rPr lang="en-US" altLang="en-US" sz="2800" dirty="0"/>
              <a:t>Displaying sexual and/or derogatory materials about men or women, including sharing pictures and videos on social media or on your phone</a:t>
            </a:r>
          </a:p>
          <a:p>
            <a:pPr>
              <a:buFont typeface="Wingdings" panose="05000000000000000000" pitchFamily="2" charset="2"/>
              <a:buChar char="Ø"/>
            </a:pPr>
            <a:r>
              <a:rPr lang="en-US" altLang="en-US" sz="2800" dirty="0"/>
              <a:t>Invading an individual’s personal space</a:t>
            </a:r>
          </a:p>
          <a:p>
            <a:pPr>
              <a:buFont typeface="Wingdings" panose="05000000000000000000" pitchFamily="2" charset="2"/>
              <a:buChar char="Ø"/>
            </a:pPr>
            <a:r>
              <a:rPr lang="en-US" altLang="en-US" sz="2800" dirty="0"/>
              <a:t>Making sexual gestures with hands and/or body movements</a:t>
            </a:r>
          </a:p>
          <a:p>
            <a:pPr marL="0" indent="0">
              <a:buNone/>
            </a:pPr>
            <a:endParaRPr lang="en-US" dirty="0"/>
          </a:p>
        </p:txBody>
      </p:sp>
    </p:spTree>
    <p:extLst>
      <p:ext uri="{BB962C8B-B14F-4D97-AF65-F5344CB8AC3E}">
        <p14:creationId xmlns:p14="http://schemas.microsoft.com/office/powerpoint/2010/main" val="3218375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D64D7-885B-1D5D-FD8E-3171D5310B30}"/>
              </a:ext>
            </a:extLst>
          </p:cNvPr>
          <p:cNvSpPr>
            <a:spLocks noGrp="1"/>
          </p:cNvSpPr>
          <p:nvPr>
            <p:ph type="title"/>
          </p:nvPr>
        </p:nvSpPr>
        <p:spPr>
          <a:xfrm>
            <a:off x="677333" y="248093"/>
            <a:ext cx="8596668" cy="1320800"/>
          </a:xfrm>
        </p:spPr>
        <p:txBody>
          <a:bodyPr/>
          <a:lstStyle/>
          <a:p>
            <a:r>
              <a:rPr lang="en-US" sz="3600" u="sng" dirty="0"/>
              <a:t>Examples of </a:t>
            </a:r>
            <a:br>
              <a:rPr lang="en-US" sz="3600" u="sng" dirty="0"/>
            </a:br>
            <a:r>
              <a:rPr lang="en-US" sz="3600" u="sng" dirty="0"/>
              <a:t>Physical sexual harassment</a:t>
            </a:r>
            <a:endParaRPr lang="en-US" dirty="0"/>
          </a:p>
        </p:txBody>
      </p:sp>
      <p:sp>
        <p:nvSpPr>
          <p:cNvPr id="3" name="Content Placeholder 2">
            <a:extLst>
              <a:ext uri="{FF2B5EF4-FFF2-40B4-BE49-F238E27FC236}">
                <a16:creationId xmlns:a16="http://schemas.microsoft.com/office/drawing/2014/main" id="{B0A28C0A-F394-5A08-B5BA-925858FE8B06}"/>
              </a:ext>
            </a:extLst>
          </p:cNvPr>
          <p:cNvSpPr>
            <a:spLocks noGrp="1"/>
          </p:cNvSpPr>
          <p:nvPr>
            <p:ph idx="1"/>
          </p:nvPr>
        </p:nvSpPr>
        <p:spPr>
          <a:xfrm>
            <a:off x="677333" y="1690577"/>
            <a:ext cx="8977029" cy="5167423"/>
          </a:xfrm>
        </p:spPr>
        <p:txBody>
          <a:bodyPr/>
          <a:lstStyle/>
          <a:p>
            <a:pPr fontAlgn="auto">
              <a:spcAft>
                <a:spcPts val="0"/>
              </a:spcAft>
              <a:buClr>
                <a:schemeClr val="accent1">
                  <a:lumMod val="75000"/>
                </a:schemeClr>
              </a:buClr>
              <a:buFont typeface="Wingdings" panose="05000000000000000000" pitchFamily="2" charset="2"/>
              <a:buChar char="Ø"/>
              <a:defRPr/>
            </a:pPr>
            <a:r>
              <a:rPr lang="en-US" altLang="en-US" sz="2400" dirty="0"/>
              <a:t>Massaging a person’s neck, shoulders, etc.</a:t>
            </a:r>
          </a:p>
          <a:p>
            <a:pPr fontAlgn="auto">
              <a:spcAft>
                <a:spcPts val="0"/>
              </a:spcAft>
              <a:buClr>
                <a:schemeClr val="accent1">
                  <a:lumMod val="75000"/>
                </a:schemeClr>
              </a:buClr>
              <a:buFont typeface="Wingdings" panose="05000000000000000000" pitchFamily="2" charset="2"/>
              <a:buChar char="Ø"/>
              <a:defRPr/>
            </a:pPr>
            <a:r>
              <a:rPr lang="en-US" altLang="en-US" sz="2400" dirty="0"/>
              <a:t>Brushing up against another person</a:t>
            </a:r>
          </a:p>
          <a:p>
            <a:pPr fontAlgn="auto">
              <a:spcAft>
                <a:spcPts val="0"/>
              </a:spcAft>
              <a:buClr>
                <a:schemeClr val="accent1">
                  <a:lumMod val="75000"/>
                </a:schemeClr>
              </a:buClr>
              <a:buFont typeface="Wingdings" panose="05000000000000000000" pitchFamily="2" charset="2"/>
              <a:buChar char="Ø"/>
              <a:defRPr/>
            </a:pPr>
            <a:r>
              <a:rPr lang="en-US" altLang="en-US" sz="2400" dirty="0"/>
              <a:t>Hugging, kissing, patting, or stroking someone</a:t>
            </a:r>
          </a:p>
          <a:p>
            <a:pPr fontAlgn="auto">
              <a:spcAft>
                <a:spcPts val="0"/>
              </a:spcAft>
              <a:buClr>
                <a:schemeClr val="accent1">
                  <a:lumMod val="75000"/>
                </a:schemeClr>
              </a:buClr>
              <a:buFont typeface="Wingdings" panose="05000000000000000000" pitchFamily="2" charset="2"/>
              <a:buChar char="Ø"/>
              <a:defRPr/>
            </a:pPr>
            <a:r>
              <a:rPr lang="en-US" altLang="en-US" sz="2400" dirty="0"/>
              <a:t>Pinning someone into a corner</a:t>
            </a:r>
          </a:p>
          <a:p>
            <a:pPr fontAlgn="auto">
              <a:spcAft>
                <a:spcPts val="0"/>
              </a:spcAft>
              <a:buClr>
                <a:schemeClr val="accent1">
                  <a:lumMod val="75000"/>
                </a:schemeClr>
              </a:buClr>
              <a:buFont typeface="Wingdings" panose="05000000000000000000" pitchFamily="2" charset="2"/>
              <a:buChar char="Ø"/>
              <a:defRPr/>
            </a:pPr>
            <a:r>
              <a:rPr lang="en-US" altLang="en-US" sz="2400" dirty="0"/>
              <a:t>Touching oneself in front of another</a:t>
            </a:r>
          </a:p>
          <a:p>
            <a:pPr fontAlgn="auto">
              <a:spcAft>
                <a:spcPts val="0"/>
              </a:spcAft>
              <a:buClr>
                <a:schemeClr val="accent1">
                  <a:lumMod val="75000"/>
                </a:schemeClr>
              </a:buClr>
              <a:buFont typeface="Wingdings" panose="05000000000000000000" pitchFamily="2" charset="2"/>
              <a:buChar char="Ø"/>
              <a:defRPr/>
            </a:pPr>
            <a:r>
              <a:rPr lang="en-US" altLang="en-US" sz="2400" dirty="0"/>
              <a:t>Adjusting a person’s clothing </a:t>
            </a:r>
          </a:p>
          <a:p>
            <a:pPr fontAlgn="auto">
              <a:spcAft>
                <a:spcPts val="0"/>
              </a:spcAft>
              <a:buClr>
                <a:schemeClr val="accent1">
                  <a:lumMod val="75000"/>
                </a:schemeClr>
              </a:buClr>
              <a:buFont typeface="Wingdings" panose="05000000000000000000" pitchFamily="2" charset="2"/>
              <a:buChar char="Ø"/>
              <a:defRPr/>
            </a:pPr>
            <a:r>
              <a:rPr lang="en-US" altLang="en-US" sz="2400" dirty="0">
                <a:solidFill>
                  <a:srgbClr val="FF0000"/>
                </a:solidFill>
              </a:rPr>
              <a:t>Non-consensual sexual contact</a:t>
            </a:r>
          </a:p>
          <a:p>
            <a:pPr marL="0" indent="0" algn="ctr" fontAlgn="auto">
              <a:spcAft>
                <a:spcPts val="0"/>
              </a:spcAft>
              <a:buClr>
                <a:schemeClr val="accent1">
                  <a:lumMod val="75000"/>
                </a:schemeClr>
              </a:buClr>
              <a:buNone/>
              <a:defRPr/>
            </a:pPr>
            <a:r>
              <a:rPr lang="en-US" altLang="en-US" sz="2400" b="1" dirty="0"/>
              <a:t>If the conduct interferes with a person’s ability to access educational or work opportunities – it may be sexual harassment.</a:t>
            </a:r>
          </a:p>
          <a:p>
            <a:pPr marL="0" indent="0">
              <a:buNone/>
            </a:pPr>
            <a:endParaRPr lang="en-US" dirty="0"/>
          </a:p>
        </p:txBody>
      </p:sp>
    </p:spTree>
    <p:extLst>
      <p:ext uri="{BB962C8B-B14F-4D97-AF65-F5344CB8AC3E}">
        <p14:creationId xmlns:p14="http://schemas.microsoft.com/office/powerpoint/2010/main" val="1901011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18F6F-AFAC-94D9-E141-447E25F48DD3}"/>
              </a:ext>
            </a:extLst>
          </p:cNvPr>
          <p:cNvSpPr>
            <a:spLocks noGrp="1"/>
          </p:cNvSpPr>
          <p:nvPr>
            <p:ph type="title"/>
          </p:nvPr>
        </p:nvSpPr>
        <p:spPr>
          <a:xfrm>
            <a:off x="746908" y="156238"/>
            <a:ext cx="8596668" cy="1320800"/>
          </a:xfrm>
        </p:spPr>
        <p:txBody>
          <a:bodyPr/>
          <a:lstStyle/>
          <a:p>
            <a:r>
              <a:rPr lang="en-US" u="sng" dirty="0"/>
              <a:t>Hostile Environment Analysis under TIX</a:t>
            </a:r>
            <a:endParaRPr lang="en-US" dirty="0"/>
          </a:p>
        </p:txBody>
      </p:sp>
      <p:sp>
        <p:nvSpPr>
          <p:cNvPr id="3" name="Content Placeholder 2">
            <a:extLst>
              <a:ext uri="{FF2B5EF4-FFF2-40B4-BE49-F238E27FC236}">
                <a16:creationId xmlns:a16="http://schemas.microsoft.com/office/drawing/2014/main" id="{50ACF3B3-1320-12A1-AEC0-31A1D69B4670}"/>
              </a:ext>
            </a:extLst>
          </p:cNvPr>
          <p:cNvSpPr>
            <a:spLocks noGrp="1"/>
          </p:cNvSpPr>
          <p:nvPr>
            <p:ph idx="1"/>
          </p:nvPr>
        </p:nvSpPr>
        <p:spPr>
          <a:xfrm>
            <a:off x="677334" y="1351722"/>
            <a:ext cx="8596668" cy="5350039"/>
          </a:xfrm>
        </p:spPr>
        <p:txBody>
          <a:bodyPr>
            <a:normAutofit lnSpcReduction="10000"/>
          </a:bodyPr>
          <a:lstStyle/>
          <a:p>
            <a:pPr>
              <a:buFont typeface="Wingdings" panose="05000000000000000000" pitchFamily="2" charset="2"/>
              <a:buChar char="Ø"/>
            </a:pPr>
            <a:r>
              <a:rPr lang="en-US" sz="4000" dirty="0"/>
              <a:t>Unwelcome conduct determined by </a:t>
            </a:r>
          </a:p>
          <a:p>
            <a:pPr lvl="1">
              <a:buFont typeface="Wingdings" panose="05000000000000000000" pitchFamily="2" charset="2"/>
              <a:buChar char="Ø"/>
            </a:pPr>
            <a:r>
              <a:rPr lang="en-US" sz="3600" b="1" u="sng" dirty="0"/>
              <a:t>a reasonable person, placed in a substantially similar situation, </a:t>
            </a:r>
          </a:p>
          <a:p>
            <a:pPr lvl="1">
              <a:buFont typeface="Wingdings" panose="05000000000000000000" pitchFamily="2" charset="2"/>
              <a:buChar char="Ø"/>
            </a:pPr>
            <a:r>
              <a:rPr lang="en-US" sz="3600" dirty="0"/>
              <a:t>to be so severe or pervasive, </a:t>
            </a:r>
            <a:r>
              <a:rPr lang="en-US" sz="3600" b="1" i="1" u="sng" dirty="0">
                <a:solidFill>
                  <a:srgbClr val="FF0000"/>
                </a:solidFill>
              </a:rPr>
              <a:t>and</a:t>
            </a:r>
            <a:r>
              <a:rPr lang="en-US" sz="3600" dirty="0"/>
              <a:t> objectively offensive that </a:t>
            </a:r>
          </a:p>
          <a:p>
            <a:pPr lvl="1">
              <a:buFont typeface="Wingdings" panose="05000000000000000000" pitchFamily="2" charset="2"/>
              <a:buChar char="Ø"/>
            </a:pPr>
            <a:r>
              <a:rPr lang="en-US" sz="3600" dirty="0"/>
              <a:t>i</a:t>
            </a:r>
            <a:r>
              <a:rPr lang="en-US" sz="3600" b="1" u="sng" dirty="0"/>
              <a:t>t effectively denies a person equal access to the recipient’s education program or activity</a:t>
            </a:r>
            <a:r>
              <a:rPr lang="en-US" sz="3600" dirty="0"/>
              <a:t>.</a:t>
            </a:r>
          </a:p>
          <a:p>
            <a:endParaRPr lang="en-US" dirty="0"/>
          </a:p>
        </p:txBody>
      </p:sp>
      <p:pic>
        <p:nvPicPr>
          <p:cNvPr id="4" name="Picture 3">
            <a:extLst>
              <a:ext uri="{FF2B5EF4-FFF2-40B4-BE49-F238E27FC236}">
                <a16:creationId xmlns:a16="http://schemas.microsoft.com/office/drawing/2014/main" id="{2C270B33-BBA7-7165-7296-672603F044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788343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1182"/>
            <a:ext cx="8596668" cy="1320800"/>
          </a:xfrm>
        </p:spPr>
        <p:txBody>
          <a:bodyPr>
            <a:normAutofit/>
          </a:bodyPr>
          <a:lstStyle/>
          <a:p>
            <a:r>
              <a:rPr lang="en-US" sz="4800" u="sng" dirty="0"/>
              <a:t>Prohibitions on Retaliation</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19</a:t>
            </a:fld>
            <a:endParaRPr lang="en-US" dirty="0"/>
          </a:p>
        </p:txBody>
      </p:sp>
      <p:sp>
        <p:nvSpPr>
          <p:cNvPr id="3" name="Content Placeholder 2"/>
          <p:cNvSpPr>
            <a:spLocks noGrp="1"/>
          </p:cNvSpPr>
          <p:nvPr>
            <p:ph sz="quarter" idx="1"/>
          </p:nvPr>
        </p:nvSpPr>
        <p:spPr>
          <a:xfrm>
            <a:off x="677334" y="1671982"/>
            <a:ext cx="8596668" cy="4834835"/>
          </a:xfrm>
        </p:spPr>
        <p:txBody>
          <a:bodyPr>
            <a:normAutofit fontScale="92500" lnSpcReduction="10000"/>
          </a:bodyPr>
          <a:lstStyle/>
          <a:p>
            <a:r>
              <a:rPr lang="en-US" sz="3600" dirty="0"/>
              <a:t> No school or person may intimidate, threaten, coerce, or discriminate against any individual for the purpose of interfering with any right or privilege secured by Title IX, </a:t>
            </a:r>
          </a:p>
          <a:p>
            <a:r>
              <a:rPr lang="en-US" sz="3600" dirty="0"/>
              <a:t>or because the individual has made a report or complaint, testified, assisted, or participated or refused to participate in any manner in a Title IX investigation, proceeding, or hearing.</a:t>
            </a:r>
          </a:p>
        </p:txBody>
      </p:sp>
      <p:pic>
        <p:nvPicPr>
          <p:cNvPr id="5" name="Picture 4">
            <a:extLst>
              <a:ext uri="{FF2B5EF4-FFF2-40B4-BE49-F238E27FC236}">
                <a16:creationId xmlns:a16="http://schemas.microsoft.com/office/drawing/2014/main" id="{F1F0DF8C-D0C6-20B0-9150-E305662EDB5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557598596"/>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CF7D4-19AD-BE37-EC67-AE6C74D48E3C}"/>
              </a:ext>
            </a:extLst>
          </p:cNvPr>
          <p:cNvSpPr>
            <a:spLocks noGrp="1"/>
          </p:cNvSpPr>
          <p:nvPr>
            <p:ph type="title"/>
          </p:nvPr>
        </p:nvSpPr>
        <p:spPr/>
        <p:txBody>
          <a:bodyPr>
            <a:normAutofit/>
          </a:bodyPr>
          <a:lstStyle/>
          <a:p>
            <a:r>
              <a:rPr lang="en-US" sz="5400" u="sng" dirty="0"/>
              <a:t>Today’s Objectives:</a:t>
            </a:r>
          </a:p>
        </p:txBody>
      </p:sp>
      <p:sp>
        <p:nvSpPr>
          <p:cNvPr id="3" name="Content Placeholder 2">
            <a:extLst>
              <a:ext uri="{FF2B5EF4-FFF2-40B4-BE49-F238E27FC236}">
                <a16:creationId xmlns:a16="http://schemas.microsoft.com/office/drawing/2014/main" id="{EF98A532-E693-8991-BCF3-BBABC28A1C18}"/>
              </a:ext>
            </a:extLst>
          </p:cNvPr>
          <p:cNvSpPr>
            <a:spLocks noGrp="1"/>
          </p:cNvSpPr>
          <p:nvPr>
            <p:ph idx="1"/>
          </p:nvPr>
        </p:nvSpPr>
        <p:spPr>
          <a:xfrm>
            <a:off x="677334" y="1649896"/>
            <a:ext cx="8596668" cy="4999382"/>
          </a:xfrm>
        </p:spPr>
        <p:txBody>
          <a:bodyPr>
            <a:normAutofit lnSpcReduction="10000"/>
          </a:bodyPr>
          <a:lstStyle/>
          <a:p>
            <a:r>
              <a:rPr lang="en-US" sz="3200" dirty="0"/>
              <a:t>Understand the history, scope and enforcement of Title IX.</a:t>
            </a:r>
          </a:p>
          <a:p>
            <a:r>
              <a:rPr lang="en-US" sz="3200" dirty="0"/>
              <a:t>Understand the sweeping changes to Title IX: 2020 and 2024, including important definitions and procedural changes.</a:t>
            </a:r>
          </a:p>
          <a:p>
            <a:r>
              <a:rPr lang="en-US" sz="3200" dirty="0"/>
              <a:t>Understand how to determine Title IX jurisdiction and procedural steps when a complaint is received.</a:t>
            </a:r>
          </a:p>
          <a:p>
            <a:r>
              <a:rPr lang="en-US" sz="3200" dirty="0"/>
              <a:t>Understand the role of an institution’s Title IX Coordinator.</a:t>
            </a:r>
          </a:p>
        </p:txBody>
      </p:sp>
      <p:pic>
        <p:nvPicPr>
          <p:cNvPr id="4" name="Picture 3">
            <a:extLst>
              <a:ext uri="{FF2B5EF4-FFF2-40B4-BE49-F238E27FC236}">
                <a16:creationId xmlns:a16="http://schemas.microsoft.com/office/drawing/2014/main" id="{2BDDD5BD-4453-D5F6-C87E-C9A5BDD9154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819431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1730"/>
            <a:ext cx="8596668" cy="1320800"/>
          </a:xfrm>
        </p:spPr>
        <p:txBody>
          <a:bodyPr>
            <a:normAutofit fontScale="90000"/>
          </a:bodyPr>
          <a:lstStyle/>
          <a:p>
            <a:r>
              <a:rPr lang="en-US" sz="4400" u="sng" dirty="0"/>
              <a:t>What Does </a:t>
            </a:r>
            <a:r>
              <a:rPr lang="en-US" sz="4400" b="1" u="sng" dirty="0"/>
              <a:t>Not</a:t>
            </a:r>
            <a:r>
              <a:rPr lang="en-US" sz="4400" u="sng" dirty="0"/>
              <a:t> Constitute Retaliation</a:t>
            </a:r>
            <a:r>
              <a:rPr lang="en-US" sz="4400" dirty="0"/>
              <a:t>? </a:t>
            </a:r>
            <a:endParaRPr lang="en-US" dirty="0"/>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20</a:t>
            </a:fld>
            <a:endParaRPr lang="en-US" dirty="0"/>
          </a:p>
        </p:txBody>
      </p:sp>
      <p:sp>
        <p:nvSpPr>
          <p:cNvPr id="10" name="Content Placeholder 9"/>
          <p:cNvSpPr>
            <a:spLocks noGrp="1"/>
          </p:cNvSpPr>
          <p:nvPr>
            <p:ph sz="quarter" idx="1"/>
          </p:nvPr>
        </p:nvSpPr>
        <p:spPr>
          <a:xfrm>
            <a:off x="677334" y="1808922"/>
            <a:ext cx="8596668" cy="4787347"/>
          </a:xfrm>
        </p:spPr>
        <p:txBody>
          <a:bodyPr>
            <a:normAutofit fontScale="92500" lnSpcReduction="10000"/>
          </a:bodyPr>
          <a:lstStyle/>
          <a:p>
            <a:r>
              <a:rPr lang="en-US" sz="2800" dirty="0"/>
              <a:t>The exercise of rights protected by the First Amendment does not constitute retaliation. (No party can be prohibited from discussing the allegations or gathering evidence).</a:t>
            </a:r>
          </a:p>
          <a:p>
            <a:r>
              <a:rPr lang="en-US" sz="2800" dirty="0"/>
              <a:t>Charging an individual with a code of conduct violation for making a materially false statement in bad faith in the course of a grievance proceeding under this part does not constitute retaliation; provided, however, that a determination regarding responsibility, alone, is not sufficient to conclude that any party made a bad faith materially false statement</a:t>
            </a:r>
            <a:r>
              <a:rPr lang="en-US" sz="2800" b="1" dirty="0"/>
              <a:t>.</a:t>
            </a:r>
            <a:endParaRPr lang="en-US" sz="2800" dirty="0"/>
          </a:p>
        </p:txBody>
      </p:sp>
      <p:pic>
        <p:nvPicPr>
          <p:cNvPr id="3" name="Picture 2">
            <a:extLst>
              <a:ext uri="{FF2B5EF4-FFF2-40B4-BE49-F238E27FC236}">
                <a16:creationId xmlns:a16="http://schemas.microsoft.com/office/drawing/2014/main" id="{89EBA4B3-334A-D489-2863-9073C5E68FB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901952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3EE2-8611-CDD2-4771-35950821E40F}"/>
              </a:ext>
            </a:extLst>
          </p:cNvPr>
          <p:cNvSpPr>
            <a:spLocks noGrp="1"/>
          </p:cNvSpPr>
          <p:nvPr>
            <p:ph type="title"/>
          </p:nvPr>
        </p:nvSpPr>
        <p:spPr>
          <a:xfrm>
            <a:off x="677334" y="159488"/>
            <a:ext cx="8596668" cy="1320800"/>
          </a:xfrm>
        </p:spPr>
        <p:txBody>
          <a:bodyPr>
            <a:normAutofit/>
          </a:bodyPr>
          <a:lstStyle/>
          <a:p>
            <a:r>
              <a:rPr lang="en-US" sz="5400" u="sng" dirty="0"/>
              <a:t>TIX Notice and Response</a:t>
            </a:r>
            <a:endParaRPr lang="en-US" sz="5400" dirty="0"/>
          </a:p>
        </p:txBody>
      </p:sp>
      <p:sp>
        <p:nvSpPr>
          <p:cNvPr id="3" name="Content Placeholder 2">
            <a:extLst>
              <a:ext uri="{FF2B5EF4-FFF2-40B4-BE49-F238E27FC236}">
                <a16:creationId xmlns:a16="http://schemas.microsoft.com/office/drawing/2014/main" id="{F28D9422-8915-5CD5-78F9-DBDF8319BFC0}"/>
              </a:ext>
            </a:extLst>
          </p:cNvPr>
          <p:cNvSpPr>
            <a:spLocks noGrp="1"/>
          </p:cNvSpPr>
          <p:nvPr>
            <p:ph idx="1"/>
          </p:nvPr>
        </p:nvSpPr>
        <p:spPr>
          <a:xfrm>
            <a:off x="390254" y="1461384"/>
            <a:ext cx="9742574" cy="5218225"/>
          </a:xfrm>
        </p:spPr>
        <p:txBody>
          <a:bodyPr>
            <a:normAutofit fontScale="32500" lnSpcReduction="20000"/>
          </a:bodyPr>
          <a:lstStyle/>
          <a:p>
            <a:pPr>
              <a:buFont typeface="Wingdings" panose="05000000000000000000" pitchFamily="2" charset="2"/>
              <a:buChar char="Ø"/>
            </a:pPr>
            <a:r>
              <a:rPr lang="en-US" sz="6000" dirty="0"/>
              <a:t>When a </a:t>
            </a:r>
            <a:r>
              <a:rPr lang="en-US" sz="6000" u="sng" dirty="0"/>
              <a:t>Responsible Employee </a:t>
            </a:r>
            <a:r>
              <a:rPr lang="en-US" sz="6000" dirty="0"/>
              <a:t>is made aware of conduct which may constitute sexual harassment, school/district must take specific action.</a:t>
            </a:r>
          </a:p>
          <a:p>
            <a:pPr marL="0" indent="0">
              <a:buNone/>
            </a:pPr>
            <a:endParaRPr lang="en-US" sz="6000" dirty="0"/>
          </a:p>
          <a:p>
            <a:pPr lvl="1">
              <a:buFont typeface="Wingdings" panose="05000000000000000000" pitchFamily="2" charset="2"/>
              <a:buChar char="Ø"/>
            </a:pPr>
            <a:r>
              <a:rPr lang="en-US" sz="5500" dirty="0"/>
              <a:t>Conduct must be </a:t>
            </a:r>
            <a:r>
              <a:rPr lang="en-US" sz="5500" u="sng" dirty="0"/>
              <a:t>immediately</a:t>
            </a:r>
            <a:r>
              <a:rPr lang="en-US" sz="5500" dirty="0"/>
              <a:t> reported to TIXC.</a:t>
            </a:r>
          </a:p>
          <a:p>
            <a:pPr marL="128016" lvl="1" indent="0">
              <a:buNone/>
            </a:pPr>
            <a:endParaRPr lang="en-US" sz="5500" dirty="0"/>
          </a:p>
          <a:p>
            <a:pPr lvl="1">
              <a:buFont typeface="Wingdings" panose="05000000000000000000" pitchFamily="2" charset="2"/>
              <a:buChar char="Ø"/>
            </a:pPr>
            <a:r>
              <a:rPr lang="en-US" sz="5500" dirty="0"/>
              <a:t>Promptly contact Complainant to discuss available supportive measures.</a:t>
            </a:r>
          </a:p>
          <a:p>
            <a:pPr marL="128016" lvl="1" indent="0">
              <a:buNone/>
            </a:pPr>
            <a:endParaRPr lang="en-US" sz="5500" dirty="0"/>
          </a:p>
          <a:p>
            <a:pPr lvl="1">
              <a:buFont typeface="Wingdings" panose="05000000000000000000" pitchFamily="2" charset="2"/>
              <a:buChar char="Ø"/>
            </a:pPr>
            <a:r>
              <a:rPr lang="en-US" sz="5500" dirty="0"/>
              <a:t>Supportive Measures:   </a:t>
            </a:r>
            <a:r>
              <a:rPr lang="en-US" sz="5500" b="1" dirty="0"/>
              <a:t>individualized services to restore or preserve equal access to education, protect student and employee safety, or deter sexual harassment</a:t>
            </a:r>
            <a:r>
              <a:rPr lang="en-US" sz="5500" dirty="0"/>
              <a:t>. </a:t>
            </a:r>
          </a:p>
          <a:p>
            <a:pPr marL="128016" lvl="1" indent="0">
              <a:buNone/>
            </a:pPr>
            <a:endParaRPr lang="en-US" sz="5500" dirty="0"/>
          </a:p>
          <a:p>
            <a:pPr lvl="1">
              <a:buFont typeface="Wingdings" panose="05000000000000000000" pitchFamily="2" charset="2"/>
              <a:buChar char="Ø"/>
            </a:pPr>
            <a:r>
              <a:rPr lang="en-US" sz="5500" dirty="0"/>
              <a:t>Supportive measures must be offered even if a complainant does not wish to initiate or participate in a grievance process.</a:t>
            </a:r>
          </a:p>
          <a:p>
            <a:pPr marL="128016" lvl="1" indent="0">
              <a:buNone/>
            </a:pPr>
            <a:endParaRPr lang="en-US" sz="5500" dirty="0"/>
          </a:p>
          <a:p>
            <a:pPr lvl="1">
              <a:buFont typeface="Wingdings" panose="05000000000000000000" pitchFamily="2" charset="2"/>
              <a:buChar char="Ø"/>
            </a:pPr>
            <a:r>
              <a:rPr lang="en-US" sz="5500" dirty="0"/>
              <a:t>Explain to Complainant the process of filing a complaint and the TIX investigation process.</a:t>
            </a:r>
          </a:p>
          <a:p>
            <a:endParaRPr lang="en-US" dirty="0"/>
          </a:p>
        </p:txBody>
      </p:sp>
    </p:spTree>
    <p:extLst>
      <p:ext uri="{BB962C8B-B14F-4D97-AF65-F5344CB8AC3E}">
        <p14:creationId xmlns:p14="http://schemas.microsoft.com/office/powerpoint/2010/main" val="2842800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443" y="322862"/>
            <a:ext cx="9144000" cy="987552"/>
          </a:xfrm>
        </p:spPr>
        <p:txBody>
          <a:bodyPr>
            <a:noAutofit/>
          </a:bodyPr>
          <a:lstStyle/>
          <a:p>
            <a:r>
              <a:rPr lang="en-US" sz="4400" b="1" u="sng" dirty="0"/>
              <a:t>Mandatory Response to Reports of Sexual Harassment</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22</a:t>
            </a:fld>
            <a:endParaRPr lang="en-US" dirty="0"/>
          </a:p>
        </p:txBody>
      </p:sp>
      <p:sp>
        <p:nvSpPr>
          <p:cNvPr id="3" name="Content Placeholder 2"/>
          <p:cNvSpPr>
            <a:spLocks noGrp="1"/>
          </p:cNvSpPr>
          <p:nvPr>
            <p:ph sz="quarter" idx="1"/>
          </p:nvPr>
        </p:nvSpPr>
        <p:spPr>
          <a:xfrm>
            <a:off x="798443" y="2107095"/>
            <a:ext cx="9399105" cy="4299391"/>
          </a:xfrm>
        </p:spPr>
        <p:txBody>
          <a:bodyPr>
            <a:normAutofit/>
          </a:bodyPr>
          <a:lstStyle/>
          <a:p>
            <a:pPr marL="0" indent="0">
              <a:buNone/>
            </a:pPr>
            <a:r>
              <a:rPr lang="en-US" sz="3600" dirty="0"/>
              <a:t>A District </a:t>
            </a:r>
            <a:r>
              <a:rPr lang="en-US" sz="3600" b="1" dirty="0"/>
              <a:t>MUST</a:t>
            </a:r>
          </a:p>
          <a:p>
            <a:r>
              <a:rPr lang="en-US" sz="3600" dirty="0"/>
              <a:t>respond promptly in a manner that is not deliberately indifferent, i.e., in a way that is not clearly unreasonable in light of the known circumstances;</a:t>
            </a:r>
          </a:p>
          <a:p>
            <a:r>
              <a:rPr lang="en-US" sz="3600" dirty="0"/>
              <a:t>Offer supportive measures to the complainant</a:t>
            </a:r>
          </a:p>
          <a:p>
            <a:pPr marL="0" indent="0">
              <a:buNone/>
            </a:pPr>
            <a:endParaRPr lang="en-US" dirty="0"/>
          </a:p>
        </p:txBody>
      </p:sp>
      <p:pic>
        <p:nvPicPr>
          <p:cNvPr id="5" name="Picture 4">
            <a:extLst>
              <a:ext uri="{FF2B5EF4-FFF2-40B4-BE49-F238E27FC236}">
                <a16:creationId xmlns:a16="http://schemas.microsoft.com/office/drawing/2014/main" id="{D9ED86CD-D3D1-23B9-D889-29EAC5F7AD8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724242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10CE1-3272-82BC-1A43-DDE95F3225BD}"/>
              </a:ext>
            </a:extLst>
          </p:cNvPr>
          <p:cNvSpPr>
            <a:spLocks noGrp="1"/>
          </p:cNvSpPr>
          <p:nvPr>
            <p:ph type="title"/>
          </p:nvPr>
        </p:nvSpPr>
        <p:spPr>
          <a:xfrm>
            <a:off x="886056" y="291548"/>
            <a:ext cx="8596668" cy="1320800"/>
          </a:xfrm>
        </p:spPr>
        <p:txBody>
          <a:bodyPr>
            <a:normAutofit fontScale="90000"/>
          </a:bodyPr>
          <a:lstStyle/>
          <a:p>
            <a:r>
              <a:rPr lang="en-US" sz="4400" b="1" u="sng" dirty="0"/>
              <a:t>Protection for LGBTQ+ Now Codified</a:t>
            </a:r>
          </a:p>
        </p:txBody>
      </p:sp>
      <p:sp>
        <p:nvSpPr>
          <p:cNvPr id="3" name="Content Placeholder 2">
            <a:extLst>
              <a:ext uri="{FF2B5EF4-FFF2-40B4-BE49-F238E27FC236}">
                <a16:creationId xmlns:a16="http://schemas.microsoft.com/office/drawing/2014/main" id="{05F5763E-9604-4295-DFD3-7E51605325CC}"/>
              </a:ext>
            </a:extLst>
          </p:cNvPr>
          <p:cNvSpPr>
            <a:spLocks noGrp="1"/>
          </p:cNvSpPr>
          <p:nvPr>
            <p:ph idx="1"/>
          </p:nvPr>
        </p:nvSpPr>
        <p:spPr>
          <a:xfrm>
            <a:off x="677334" y="1918252"/>
            <a:ext cx="8596668" cy="4939747"/>
          </a:xfrm>
        </p:spPr>
        <p:txBody>
          <a:bodyPr>
            <a:normAutofit lnSpcReduction="10000"/>
          </a:bodyPr>
          <a:lstStyle/>
          <a:p>
            <a:r>
              <a:rPr lang="en-US" sz="3200" dirty="0"/>
              <a:t>Codification of protection against discrimination on the basis of sexual orientation and gender identity.</a:t>
            </a:r>
          </a:p>
          <a:p>
            <a:r>
              <a:rPr lang="en-US" sz="3200" b="1" i="0" u="sng" dirty="0">
                <a:solidFill>
                  <a:srgbClr val="202124"/>
                </a:solidFill>
                <a:effectLst/>
                <a:highlight>
                  <a:srgbClr val="FFFFFF"/>
                </a:highlight>
                <a:latin typeface="Google Sans"/>
              </a:rPr>
              <a:t>The final regulations</a:t>
            </a:r>
            <a:r>
              <a:rPr lang="en-US" sz="3200" b="0" i="0" dirty="0">
                <a:solidFill>
                  <a:srgbClr val="202124"/>
                </a:solidFill>
                <a:effectLst/>
                <a:highlight>
                  <a:srgbClr val="FFFFFF"/>
                </a:highlight>
                <a:latin typeface="Google Sans"/>
              </a:rPr>
              <a:t>: Protection against all sex-based harassment and discrimination. The final rule protects all students and employees from all sex discrimination prohibited under Title IX, including by restoring and strengthening full protection from sexual violence and other sex-based harassment.</a:t>
            </a:r>
            <a:endParaRPr lang="en-US" sz="3200" dirty="0"/>
          </a:p>
          <a:p>
            <a:endParaRPr lang="en-US" dirty="0"/>
          </a:p>
        </p:txBody>
      </p:sp>
      <p:pic>
        <p:nvPicPr>
          <p:cNvPr id="4" name="Picture 3">
            <a:extLst>
              <a:ext uri="{FF2B5EF4-FFF2-40B4-BE49-F238E27FC236}">
                <a16:creationId xmlns:a16="http://schemas.microsoft.com/office/drawing/2014/main" id="{04D224E8-9835-F2BE-7DEF-0252019F5E3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73913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BEE91-3D86-32B7-D6CF-106FDA5F2B2B}"/>
              </a:ext>
            </a:extLst>
          </p:cNvPr>
          <p:cNvSpPr>
            <a:spLocks noGrp="1"/>
          </p:cNvSpPr>
          <p:nvPr>
            <p:ph type="title"/>
          </p:nvPr>
        </p:nvSpPr>
        <p:spPr>
          <a:xfrm>
            <a:off x="677334" y="139148"/>
            <a:ext cx="8596668" cy="1320800"/>
          </a:xfrm>
        </p:spPr>
        <p:txBody>
          <a:bodyPr/>
          <a:lstStyle/>
          <a:p>
            <a:r>
              <a:rPr lang="en-US" sz="3600" b="1" u="sng" dirty="0">
                <a:latin typeface="Times New Roman" panose="02020603050405020304" pitchFamily="18" charset="0"/>
                <a:cs typeface="Times New Roman" panose="02020603050405020304" pitchFamily="18" charset="0"/>
              </a:rPr>
              <a:t>Social Media and AI –Included in Harassment</a:t>
            </a:r>
            <a:endParaRPr lang="en-US" b="1" u="sng" dirty="0"/>
          </a:p>
        </p:txBody>
      </p:sp>
      <p:sp>
        <p:nvSpPr>
          <p:cNvPr id="3" name="Content Placeholder 2">
            <a:extLst>
              <a:ext uri="{FF2B5EF4-FFF2-40B4-BE49-F238E27FC236}">
                <a16:creationId xmlns:a16="http://schemas.microsoft.com/office/drawing/2014/main" id="{56FFFF26-19C3-9E60-FB63-358CDDBAD3A0}"/>
              </a:ext>
            </a:extLst>
          </p:cNvPr>
          <p:cNvSpPr>
            <a:spLocks noGrp="1"/>
          </p:cNvSpPr>
          <p:nvPr>
            <p:ph idx="1"/>
          </p:nvPr>
        </p:nvSpPr>
        <p:spPr>
          <a:xfrm>
            <a:off x="677334" y="1459948"/>
            <a:ext cx="8596668" cy="5398051"/>
          </a:xfrm>
        </p:spPr>
        <p:txBody>
          <a:bodyPr>
            <a:normAutofit fontScale="92500" lnSpcReduction="20000"/>
          </a:bodyPr>
          <a:lstStyle/>
          <a:p>
            <a:r>
              <a:rPr lang="en-US" sz="2400" dirty="0">
                <a:solidFill>
                  <a:schemeClr val="tx1"/>
                </a:solidFill>
                <a:latin typeface="Times New Roman" panose="02020603050405020304" pitchFamily="18" charset="0"/>
                <a:cs typeface="Times New Roman" panose="02020603050405020304" pitchFamily="18" charset="0"/>
              </a:rPr>
              <a:t>A recipient’s obligation is to address all forms of sex discrimination, including sex-based harassment that occurs within the recipient’s education program or activity, whether the conduct takes place online, in person, or both. </a:t>
            </a:r>
          </a:p>
          <a:p>
            <a:r>
              <a:rPr lang="en-US" sz="2400" dirty="0">
                <a:solidFill>
                  <a:schemeClr val="tx1"/>
                </a:solidFill>
                <a:latin typeface="Times New Roman" panose="02020603050405020304" pitchFamily="18" charset="0"/>
                <a:cs typeface="Times New Roman" panose="02020603050405020304" pitchFamily="18" charset="0"/>
              </a:rPr>
              <a:t>Online harassment can include, but is not limited to, unwelcome conduct on social media platforms such as sex-based derogatory name-calling, the nonconsensual distribution of intimate images (including authentic images and images that have been altered or generated by artificial intelligence (AI) technologies), cyberstalking, sending sex-based pictures or cartoons, and other sex-based conduct that, based on the totality of the circumstances, is subjectively and objectively offensive and so severe or pervasive that it limits or denies a person’s ability to participate in or benefit from the recipient’s education program or activity. </a:t>
            </a:r>
          </a:p>
          <a:p>
            <a:r>
              <a:rPr lang="en-US" sz="2400" dirty="0">
                <a:solidFill>
                  <a:schemeClr val="tx1"/>
                </a:solidFill>
                <a:latin typeface="Times New Roman" panose="02020603050405020304" pitchFamily="18" charset="0"/>
                <a:cs typeface="Times New Roman" panose="02020603050405020304" pitchFamily="18" charset="0"/>
              </a:rPr>
              <a:t>A </a:t>
            </a:r>
            <a:r>
              <a:rPr lang="en-US" sz="2400" u="sng" dirty="0">
                <a:solidFill>
                  <a:schemeClr val="tx1"/>
                </a:solidFill>
                <a:latin typeface="Times New Roman" panose="02020603050405020304" pitchFamily="18" charset="0"/>
                <a:cs typeface="Times New Roman" panose="02020603050405020304" pitchFamily="18" charset="0"/>
              </a:rPr>
              <a:t>recipient must evaluate online conduct </a:t>
            </a:r>
            <a:r>
              <a:rPr lang="en-US" sz="2400" dirty="0">
                <a:solidFill>
                  <a:schemeClr val="tx1"/>
                </a:solidFill>
                <a:latin typeface="Times New Roman" panose="02020603050405020304" pitchFamily="18" charset="0"/>
                <a:cs typeface="Times New Roman" panose="02020603050405020304" pitchFamily="18" charset="0"/>
              </a:rPr>
              <a:t>with the same factors that are used to </a:t>
            </a:r>
            <a:r>
              <a:rPr lang="en-US" sz="2400" u="sng" dirty="0">
                <a:solidFill>
                  <a:schemeClr val="tx1"/>
                </a:solidFill>
                <a:latin typeface="Times New Roman" panose="02020603050405020304" pitchFamily="18" charset="0"/>
                <a:cs typeface="Times New Roman" panose="02020603050405020304" pitchFamily="18" charset="0"/>
              </a:rPr>
              <a:t>determine whether in-person conduct creates a hostile environment</a:t>
            </a:r>
            <a:r>
              <a:rPr lang="en-US" sz="2400" dirty="0">
                <a:solidFill>
                  <a:schemeClr val="tx1"/>
                </a:solidFill>
                <a:latin typeface="Times New Roman" panose="02020603050405020304" pitchFamily="18" charset="0"/>
                <a:cs typeface="Times New Roman" panose="02020603050405020304" pitchFamily="18" charset="0"/>
              </a:rPr>
              <a:t>. </a:t>
            </a:r>
          </a:p>
          <a:p>
            <a:pPr marL="0" indent="0">
              <a:buNone/>
            </a:pPr>
            <a:endParaRPr lang="en-US" dirty="0"/>
          </a:p>
        </p:txBody>
      </p:sp>
      <p:pic>
        <p:nvPicPr>
          <p:cNvPr id="4" name="Picture 3">
            <a:extLst>
              <a:ext uri="{FF2B5EF4-FFF2-40B4-BE49-F238E27FC236}">
                <a16:creationId xmlns:a16="http://schemas.microsoft.com/office/drawing/2014/main" id="{8D57969E-4D04-5EA7-20E3-9ADEFE54BA3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184423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E6900-D1C8-2CD6-7E13-B5C7751F745C}"/>
              </a:ext>
            </a:extLst>
          </p:cNvPr>
          <p:cNvSpPr>
            <a:spLocks noGrp="1"/>
          </p:cNvSpPr>
          <p:nvPr>
            <p:ph type="title"/>
          </p:nvPr>
        </p:nvSpPr>
        <p:spPr>
          <a:xfrm>
            <a:off x="677334" y="228600"/>
            <a:ext cx="8596668" cy="1320800"/>
          </a:xfrm>
        </p:spPr>
        <p:txBody>
          <a:bodyPr>
            <a:normAutofit fontScale="90000"/>
          </a:bodyPr>
          <a:lstStyle/>
          <a:p>
            <a:r>
              <a:rPr lang="en-US" sz="5400" b="1" u="sng" dirty="0">
                <a:latin typeface="Times New Roman" panose="02020603050405020304" pitchFamily="18" charset="0"/>
                <a:cs typeface="Times New Roman" panose="02020603050405020304" pitchFamily="18" charset="0"/>
              </a:rPr>
              <a:t>Special Education &amp; Title IX</a:t>
            </a:r>
            <a:endParaRPr lang="en-US" sz="5400" b="1" u="sng" dirty="0"/>
          </a:p>
        </p:txBody>
      </p:sp>
      <p:sp>
        <p:nvSpPr>
          <p:cNvPr id="3" name="Content Placeholder 2">
            <a:extLst>
              <a:ext uri="{FF2B5EF4-FFF2-40B4-BE49-F238E27FC236}">
                <a16:creationId xmlns:a16="http://schemas.microsoft.com/office/drawing/2014/main" id="{5234F450-38F1-76B3-9D53-1CB6A1034C35}"/>
              </a:ext>
            </a:extLst>
          </p:cNvPr>
          <p:cNvSpPr>
            <a:spLocks noGrp="1"/>
          </p:cNvSpPr>
          <p:nvPr>
            <p:ph idx="1"/>
          </p:nvPr>
        </p:nvSpPr>
        <p:spPr>
          <a:xfrm>
            <a:off x="677334" y="1435395"/>
            <a:ext cx="8596668" cy="5194005"/>
          </a:xfrm>
        </p:spPr>
        <p:txBody>
          <a:bodyPr>
            <a:normAutofit/>
          </a:bodyPr>
          <a:lstStyle/>
          <a:p>
            <a:r>
              <a:rPr lang="en-US" sz="2800" dirty="0">
                <a:latin typeface="Times New Roman" panose="02020603050405020304" pitchFamily="18" charset="0"/>
                <a:cs typeface="Times New Roman" panose="02020603050405020304" pitchFamily="18" charset="0"/>
              </a:rPr>
              <a:t>Section 106.8(e) clarifies that the Title IX Coordinator is not required to consult with a student’s full IEP team or Section 504 team.</a:t>
            </a:r>
          </a:p>
          <a:p>
            <a:r>
              <a:rPr lang="en-US" sz="2800" dirty="0">
                <a:latin typeface="Times New Roman" panose="02020603050405020304" pitchFamily="18" charset="0"/>
                <a:cs typeface="Times New Roman" panose="02020603050405020304" pitchFamily="18" charset="0"/>
              </a:rPr>
              <a:t>However, Section 106.8(e) does provide the recipient must require that the Title IX Coordinator consult with one or more members of a student’s IEP team or Section 504 team, as appropriate.</a:t>
            </a:r>
          </a:p>
          <a:p>
            <a:r>
              <a:rPr lang="en-US" sz="2800" dirty="0">
                <a:latin typeface="Times New Roman" panose="02020603050405020304" pitchFamily="18" charset="0"/>
                <a:cs typeface="Times New Roman" panose="02020603050405020304" pitchFamily="18" charset="0"/>
              </a:rPr>
              <a:t>The purpose of the consultation is to determine how the recipient can comply with relevant special education laws while carrying out the recipient’s obligation under Title IX</a:t>
            </a:r>
          </a:p>
          <a:p>
            <a:pPr marL="0" indent="0">
              <a:buNone/>
            </a:pPr>
            <a:endParaRPr lang="en-US" dirty="0"/>
          </a:p>
        </p:txBody>
      </p:sp>
      <p:pic>
        <p:nvPicPr>
          <p:cNvPr id="4" name="Picture 3">
            <a:extLst>
              <a:ext uri="{FF2B5EF4-FFF2-40B4-BE49-F238E27FC236}">
                <a16:creationId xmlns:a16="http://schemas.microsoft.com/office/drawing/2014/main" id="{20EB93F2-81BB-4086-1E40-D100A11CBD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45787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1183"/>
            <a:ext cx="8596668" cy="1320800"/>
          </a:xfrm>
        </p:spPr>
        <p:txBody>
          <a:bodyPr>
            <a:normAutofit/>
          </a:bodyPr>
          <a:lstStyle/>
          <a:p>
            <a:r>
              <a:rPr lang="en-US" sz="5400" u="sng" dirty="0"/>
              <a:t>Title IX and Confidentiality</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26</a:t>
            </a:fld>
            <a:endParaRPr lang="en-US" dirty="0"/>
          </a:p>
        </p:txBody>
      </p:sp>
      <p:sp>
        <p:nvSpPr>
          <p:cNvPr id="3" name="Content Placeholder 2"/>
          <p:cNvSpPr>
            <a:spLocks noGrp="1"/>
          </p:cNvSpPr>
          <p:nvPr>
            <p:ph sz="quarter" idx="1"/>
          </p:nvPr>
        </p:nvSpPr>
        <p:spPr>
          <a:xfrm>
            <a:off x="677334" y="1749287"/>
            <a:ext cx="8596668" cy="4657200"/>
          </a:xfrm>
        </p:spPr>
        <p:txBody>
          <a:bodyPr>
            <a:normAutofit lnSpcReduction="10000"/>
          </a:bodyPr>
          <a:lstStyle/>
          <a:p>
            <a:pPr marL="0" indent="0">
              <a:buNone/>
            </a:pPr>
            <a:r>
              <a:rPr lang="en-US" sz="4400" dirty="0"/>
              <a:t>Schools must keep confidential the identity of complainants, respondents, and witnesses, </a:t>
            </a:r>
            <a:r>
              <a:rPr lang="en-US" sz="4400" b="1" dirty="0"/>
              <a:t>except as may be permitted by FERPA</a:t>
            </a:r>
            <a:r>
              <a:rPr lang="en-US" sz="4400" dirty="0"/>
              <a:t>, or as </a:t>
            </a:r>
            <a:r>
              <a:rPr lang="en-US" sz="4400" b="1" dirty="0"/>
              <a:t>required by law</a:t>
            </a:r>
            <a:r>
              <a:rPr lang="en-US" sz="4400" dirty="0"/>
              <a:t>, or </a:t>
            </a:r>
            <a:r>
              <a:rPr lang="en-US" sz="4400" b="1" dirty="0"/>
              <a:t>as necessary to carry out a Title IX proceeding.</a:t>
            </a:r>
          </a:p>
        </p:txBody>
      </p:sp>
      <p:pic>
        <p:nvPicPr>
          <p:cNvPr id="5" name="Picture 4">
            <a:extLst>
              <a:ext uri="{FF2B5EF4-FFF2-40B4-BE49-F238E27FC236}">
                <a16:creationId xmlns:a16="http://schemas.microsoft.com/office/drawing/2014/main" id="{BFEF8A40-3D1B-E467-C845-67F27762D96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1957468448"/>
      </p:ext>
    </p:extLst>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2B3F2-473E-FD05-27DB-4C6D79FC7568}"/>
              </a:ext>
            </a:extLst>
          </p:cNvPr>
          <p:cNvSpPr>
            <a:spLocks noGrp="1"/>
          </p:cNvSpPr>
          <p:nvPr>
            <p:ph type="title"/>
          </p:nvPr>
        </p:nvSpPr>
        <p:spPr/>
        <p:txBody>
          <a:bodyPr>
            <a:normAutofit/>
          </a:bodyPr>
          <a:lstStyle/>
          <a:p>
            <a:r>
              <a:rPr lang="en-US" sz="4800" b="1" u="sng" dirty="0"/>
              <a:t>Training Requirements</a:t>
            </a:r>
          </a:p>
        </p:txBody>
      </p:sp>
      <p:sp>
        <p:nvSpPr>
          <p:cNvPr id="3" name="Content Placeholder 2">
            <a:extLst>
              <a:ext uri="{FF2B5EF4-FFF2-40B4-BE49-F238E27FC236}">
                <a16:creationId xmlns:a16="http://schemas.microsoft.com/office/drawing/2014/main" id="{31B2F417-0542-A5A1-0443-425C90595589}"/>
              </a:ext>
            </a:extLst>
          </p:cNvPr>
          <p:cNvSpPr>
            <a:spLocks noGrp="1"/>
          </p:cNvSpPr>
          <p:nvPr>
            <p:ph idx="1"/>
          </p:nvPr>
        </p:nvSpPr>
        <p:spPr>
          <a:xfrm>
            <a:off x="677334" y="2160589"/>
            <a:ext cx="8596668" cy="4409176"/>
          </a:xfrm>
        </p:spPr>
        <p:txBody>
          <a:bodyPr>
            <a:normAutofit fontScale="92500"/>
          </a:bodyPr>
          <a:lstStyle/>
          <a:p>
            <a:r>
              <a:rPr lang="en-US" sz="3200" dirty="0">
                <a:solidFill>
                  <a:schemeClr val="tx1"/>
                </a:solidFill>
                <a:latin typeface="Times New Roman" panose="02020603050405020304" pitchFamily="18" charset="0"/>
                <a:cs typeface="Times New Roman" panose="02020603050405020304" pitchFamily="18" charset="0"/>
              </a:rPr>
              <a:t>Section 106.8(d)(2) requires all investigators, decisionmakers, and other persons responsible for implementing the recipient’s grievance procedures or who have the authority to modify or terminate supportive measures to also be trained on the recipient’s obligations; the recipient’s grievance procedures, and if applicable, how to serve impartially, including by avoiding prejudgment of the facts at issue, conflicts of interest, and bias…</a:t>
            </a:r>
          </a:p>
          <a:p>
            <a:endParaRPr lang="en-US" dirty="0"/>
          </a:p>
        </p:txBody>
      </p:sp>
    </p:spTree>
    <p:extLst>
      <p:ext uri="{BB962C8B-B14F-4D97-AF65-F5344CB8AC3E}">
        <p14:creationId xmlns:p14="http://schemas.microsoft.com/office/powerpoint/2010/main" val="289091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3560"/>
            <a:ext cx="8596668" cy="1320800"/>
          </a:xfrm>
        </p:spPr>
        <p:txBody>
          <a:bodyPr>
            <a:normAutofit/>
          </a:bodyPr>
          <a:lstStyle/>
          <a:p>
            <a:r>
              <a:rPr lang="en-US" b="1" u="sng" dirty="0"/>
              <a:t>Title IX Required Training </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28</a:t>
            </a:fld>
            <a:endParaRPr lang="en-US" dirty="0"/>
          </a:p>
        </p:txBody>
      </p:sp>
      <p:sp>
        <p:nvSpPr>
          <p:cNvPr id="3" name="Content Placeholder 2"/>
          <p:cNvSpPr>
            <a:spLocks noGrp="1"/>
          </p:cNvSpPr>
          <p:nvPr>
            <p:ph sz="quarter" idx="1"/>
          </p:nvPr>
        </p:nvSpPr>
        <p:spPr>
          <a:xfrm>
            <a:off x="677334" y="1066800"/>
            <a:ext cx="9533466" cy="5334000"/>
          </a:xfrm>
        </p:spPr>
        <p:txBody>
          <a:bodyPr>
            <a:noAutofit/>
          </a:bodyPr>
          <a:lstStyle/>
          <a:p>
            <a:pPr marL="0" indent="0">
              <a:buNone/>
            </a:pPr>
            <a:endParaRPr lang="en-US" sz="2000" dirty="0"/>
          </a:p>
          <a:p>
            <a:pPr marL="0" indent="0">
              <a:buNone/>
            </a:pPr>
            <a:r>
              <a:rPr lang="en-US" sz="2000" b="1" dirty="0"/>
              <a:t>Title IX Coordinators, investigators, decision-makers and people who facilitate any informal resolution process, must be free from conflicts of interest or bias for or against complainants or respondents.</a:t>
            </a:r>
          </a:p>
          <a:p>
            <a:pPr marL="0" indent="0">
              <a:buNone/>
            </a:pPr>
            <a:r>
              <a:rPr lang="en-US" sz="2000" dirty="0"/>
              <a:t>Training of Title IX personnel must include:</a:t>
            </a:r>
          </a:p>
          <a:p>
            <a:r>
              <a:rPr lang="en-US" sz="2000" dirty="0"/>
              <a:t>the new rule’s definition of sexual harassment and the scope of the school’s education program or activity;</a:t>
            </a:r>
          </a:p>
          <a:p>
            <a:r>
              <a:rPr lang="en-US" sz="2000" dirty="0"/>
              <a:t>how to conduct an investigation and grievance process including hearings, appeals, and informal resolution processes, as applicable;</a:t>
            </a:r>
          </a:p>
          <a:p>
            <a:r>
              <a:rPr lang="en-US" sz="2000" dirty="0"/>
              <a:t> and how to serve impartially, including by avoiding prejudgment of the facts at issue, conflicts of interest, and bias;</a:t>
            </a:r>
          </a:p>
          <a:p>
            <a:r>
              <a:rPr lang="en-US" sz="2000" dirty="0"/>
              <a:t>training on any technology to be used at a live hearing;</a:t>
            </a:r>
          </a:p>
          <a:p>
            <a:r>
              <a:rPr lang="en-US" sz="2000" dirty="0"/>
              <a:t>decision-makers and investigators must receive training on issues of relevance, including how to apply the rape shield protections provided only for complainants.</a:t>
            </a:r>
          </a:p>
        </p:txBody>
      </p:sp>
      <p:pic>
        <p:nvPicPr>
          <p:cNvPr id="5" name="Picture 4">
            <a:extLst>
              <a:ext uri="{FF2B5EF4-FFF2-40B4-BE49-F238E27FC236}">
                <a16:creationId xmlns:a16="http://schemas.microsoft.com/office/drawing/2014/main" id="{205766A1-601E-9061-6F3C-14164073321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457200"/>
            <a:ext cx="2508009" cy="959299"/>
          </a:xfrm>
          <a:prstGeom prst="rect">
            <a:avLst/>
          </a:prstGeom>
          <a:noFill/>
          <a:ln>
            <a:noFill/>
          </a:ln>
        </p:spPr>
      </p:pic>
    </p:spTree>
    <p:extLst>
      <p:ext uri="{BB962C8B-B14F-4D97-AF65-F5344CB8AC3E}">
        <p14:creationId xmlns:p14="http://schemas.microsoft.com/office/powerpoint/2010/main" val="952298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509A6-6EBD-0285-75EA-18F30B251E2E}"/>
              </a:ext>
            </a:extLst>
          </p:cNvPr>
          <p:cNvSpPr>
            <a:spLocks noGrp="1"/>
          </p:cNvSpPr>
          <p:nvPr>
            <p:ph type="title"/>
          </p:nvPr>
        </p:nvSpPr>
        <p:spPr>
          <a:xfrm>
            <a:off x="677334" y="291548"/>
            <a:ext cx="8596668" cy="1320800"/>
          </a:xfrm>
        </p:spPr>
        <p:txBody>
          <a:bodyPr/>
          <a:lstStyle/>
          <a:p>
            <a:r>
              <a:rPr lang="en-US" sz="3600" u="sng" dirty="0"/>
              <a:t>Deadline for Implementation - August 1, 2024</a:t>
            </a:r>
            <a:endParaRPr lang="en-US" dirty="0"/>
          </a:p>
        </p:txBody>
      </p:sp>
      <p:sp>
        <p:nvSpPr>
          <p:cNvPr id="3" name="Content Placeholder 2">
            <a:extLst>
              <a:ext uri="{FF2B5EF4-FFF2-40B4-BE49-F238E27FC236}">
                <a16:creationId xmlns:a16="http://schemas.microsoft.com/office/drawing/2014/main" id="{BF80AA1D-5049-DBAA-13D6-444915F06628}"/>
              </a:ext>
            </a:extLst>
          </p:cNvPr>
          <p:cNvSpPr>
            <a:spLocks noGrp="1"/>
          </p:cNvSpPr>
          <p:nvPr>
            <p:ph idx="1"/>
          </p:nvPr>
        </p:nvSpPr>
        <p:spPr>
          <a:xfrm>
            <a:off x="677334" y="1948070"/>
            <a:ext cx="8596668" cy="4618381"/>
          </a:xfrm>
        </p:spPr>
        <p:txBody>
          <a:bodyPr/>
          <a:lstStyle/>
          <a:p>
            <a:pPr marL="342900" indent="-342900">
              <a:buFont typeface="Arial" panose="020B0604020202020204" pitchFamily="34" charset="0"/>
              <a:buChar char="•"/>
            </a:pPr>
            <a:r>
              <a:rPr lang="en-US" sz="4000" dirty="0"/>
              <a:t>All policies MUST be updated </a:t>
            </a:r>
          </a:p>
          <a:p>
            <a:pPr marL="342900" indent="-342900">
              <a:buFont typeface="Arial" panose="020B0604020202020204" pitchFamily="34" charset="0"/>
              <a:buChar char="•"/>
            </a:pPr>
            <a:r>
              <a:rPr lang="en-US" sz="4000" dirty="0"/>
              <a:t>All staff trained on new Title IX regulations - annually.</a:t>
            </a:r>
          </a:p>
          <a:p>
            <a:pPr marL="342900" indent="-342900">
              <a:buFont typeface="Arial" panose="020B0604020202020204" pitchFamily="34" charset="0"/>
              <a:buChar char="•"/>
            </a:pPr>
            <a:r>
              <a:rPr lang="en-US" sz="4000" dirty="0"/>
              <a:t>Update student, staff and parent handbooks, websites, etc. before school starts.</a:t>
            </a:r>
          </a:p>
          <a:p>
            <a:endParaRPr lang="en-US" dirty="0"/>
          </a:p>
        </p:txBody>
      </p:sp>
      <p:pic>
        <p:nvPicPr>
          <p:cNvPr id="4" name="Picture 3">
            <a:extLst>
              <a:ext uri="{FF2B5EF4-FFF2-40B4-BE49-F238E27FC236}">
                <a16:creationId xmlns:a16="http://schemas.microsoft.com/office/drawing/2014/main" id="{B94F6369-6CF2-D352-0447-CF3BB873E1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143117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9626B-02A0-4793-BFC0-8493DC83C0A8}"/>
              </a:ext>
            </a:extLst>
          </p:cNvPr>
          <p:cNvSpPr>
            <a:spLocks noGrp="1"/>
          </p:cNvSpPr>
          <p:nvPr>
            <p:ph type="title"/>
          </p:nvPr>
        </p:nvSpPr>
        <p:spPr>
          <a:xfrm>
            <a:off x="1024128" y="381435"/>
            <a:ext cx="9720072" cy="1499616"/>
          </a:xfrm>
        </p:spPr>
        <p:txBody>
          <a:bodyPr>
            <a:normAutofit/>
          </a:bodyPr>
          <a:lstStyle/>
          <a:p>
            <a:r>
              <a:rPr lang="en-US" sz="5400" b="1" u="sng" dirty="0"/>
              <a:t>Title IX</a:t>
            </a:r>
          </a:p>
        </p:txBody>
      </p:sp>
      <p:sp>
        <p:nvSpPr>
          <p:cNvPr id="3" name="Content Placeholder 2">
            <a:extLst>
              <a:ext uri="{FF2B5EF4-FFF2-40B4-BE49-F238E27FC236}">
                <a16:creationId xmlns:a16="http://schemas.microsoft.com/office/drawing/2014/main" id="{269EEAF6-7EB6-4D1F-82BD-51F449B7AC5E}"/>
              </a:ext>
            </a:extLst>
          </p:cNvPr>
          <p:cNvSpPr>
            <a:spLocks noGrp="1"/>
          </p:cNvSpPr>
          <p:nvPr>
            <p:ph idx="1"/>
          </p:nvPr>
        </p:nvSpPr>
        <p:spPr>
          <a:xfrm>
            <a:off x="1024128" y="1620079"/>
            <a:ext cx="9720073" cy="4689282"/>
          </a:xfrm>
        </p:spPr>
        <p:txBody>
          <a:bodyPr>
            <a:normAutofit fontScale="92500" lnSpcReduction="20000"/>
          </a:bodyPr>
          <a:lstStyle/>
          <a:p>
            <a:pPr>
              <a:buFont typeface="Wingdings" panose="05000000000000000000" pitchFamily="2" charset="2"/>
              <a:buChar char="Ø"/>
            </a:pPr>
            <a:r>
              <a:rPr lang="en-US" sz="4000" dirty="0">
                <a:latin typeface="Times New Roman" panose="02020603050405020304" pitchFamily="18" charset="0"/>
                <a:cs typeface="Times New Roman" panose="02020603050405020304" pitchFamily="18" charset="0"/>
              </a:rPr>
              <a:t>Title IX is a Federal </a:t>
            </a:r>
            <a:r>
              <a:rPr lang="en-US" sz="4000" u="sng" dirty="0">
                <a:solidFill>
                  <a:srgbClr val="FF0000"/>
                </a:solidFill>
                <a:latin typeface="Times New Roman" panose="02020603050405020304" pitchFamily="18" charset="0"/>
                <a:cs typeface="Times New Roman" panose="02020603050405020304" pitchFamily="18" charset="0"/>
              </a:rPr>
              <a:t>Civil Rights law </a:t>
            </a:r>
            <a:r>
              <a:rPr lang="en-US" sz="4000" dirty="0">
                <a:latin typeface="Times New Roman" panose="02020603050405020304" pitchFamily="18" charset="0"/>
                <a:cs typeface="Times New Roman" panose="02020603050405020304" pitchFamily="18" charset="0"/>
              </a:rPr>
              <a:t>stating: </a:t>
            </a:r>
          </a:p>
          <a:p>
            <a:pPr lvl="1">
              <a:buFont typeface="Wingdings" panose="05000000000000000000" pitchFamily="2" charset="2"/>
              <a:buChar char="Ø"/>
            </a:pPr>
            <a:endParaRPr lang="en-US" sz="3600" dirty="0">
              <a:latin typeface="Times New Roman" panose="02020603050405020304" pitchFamily="18" charset="0"/>
              <a:cs typeface="Times New Roman" panose="02020603050405020304" pitchFamily="18" charset="0"/>
            </a:endParaRPr>
          </a:p>
          <a:p>
            <a:pPr marL="128016" lvl="1" indent="0" algn="just">
              <a:buNone/>
            </a:pPr>
            <a:r>
              <a:rPr lang="en-US" sz="3600" dirty="0">
                <a:latin typeface="Times New Roman" panose="02020603050405020304" pitchFamily="18" charset="0"/>
                <a:cs typeface="Times New Roman" panose="02020603050405020304" pitchFamily="18" charset="0"/>
              </a:rPr>
              <a:t>“No </a:t>
            </a:r>
            <a:r>
              <a:rPr lang="en-US" sz="3600" dirty="0">
                <a:solidFill>
                  <a:srgbClr val="FF0000"/>
                </a:solidFill>
                <a:latin typeface="Times New Roman" panose="02020603050405020304" pitchFamily="18" charset="0"/>
                <a:cs typeface="Times New Roman" panose="02020603050405020304" pitchFamily="18" charset="0"/>
              </a:rPr>
              <a:t>person</a:t>
            </a:r>
            <a:r>
              <a:rPr lang="en-US" sz="3600" dirty="0">
                <a:latin typeface="Times New Roman" panose="02020603050405020304" pitchFamily="18" charset="0"/>
                <a:cs typeface="Times New Roman" panose="02020603050405020304" pitchFamily="18" charset="0"/>
              </a:rPr>
              <a:t> in the </a:t>
            </a:r>
            <a:r>
              <a:rPr lang="en-US" sz="3600" dirty="0">
                <a:solidFill>
                  <a:srgbClr val="FF0000"/>
                </a:solidFill>
                <a:latin typeface="Times New Roman" panose="02020603050405020304" pitchFamily="18" charset="0"/>
                <a:cs typeface="Times New Roman" panose="02020603050405020304" pitchFamily="18" charset="0"/>
              </a:rPr>
              <a:t>United States </a:t>
            </a:r>
            <a:r>
              <a:rPr lang="en-US" sz="3600" dirty="0">
                <a:latin typeface="Times New Roman" panose="02020603050405020304" pitchFamily="18" charset="0"/>
                <a:cs typeface="Times New Roman" panose="02020603050405020304" pitchFamily="18" charset="0"/>
              </a:rPr>
              <a:t>shall, on the basis of </a:t>
            </a:r>
            <a:r>
              <a:rPr lang="en-US" sz="3600" dirty="0">
                <a:solidFill>
                  <a:srgbClr val="FF0000"/>
                </a:solidFill>
                <a:latin typeface="Times New Roman" panose="02020603050405020304" pitchFamily="18" charset="0"/>
                <a:cs typeface="Times New Roman" panose="02020603050405020304" pitchFamily="18" charset="0"/>
              </a:rPr>
              <a:t>sex</a:t>
            </a:r>
            <a:r>
              <a:rPr lang="en-US" sz="3600" dirty="0">
                <a:latin typeface="Times New Roman" panose="02020603050405020304" pitchFamily="18" charset="0"/>
                <a:cs typeface="Times New Roman" panose="02020603050405020304" pitchFamily="18" charset="0"/>
              </a:rPr>
              <a:t>, be excluded from participation in, be denied the benefits of, or </a:t>
            </a:r>
            <a:r>
              <a:rPr lang="en-US" sz="3600" dirty="0">
                <a:solidFill>
                  <a:srgbClr val="FF0000"/>
                </a:solidFill>
                <a:latin typeface="Times New Roman" panose="02020603050405020304" pitchFamily="18" charset="0"/>
                <a:cs typeface="Times New Roman" panose="02020603050405020304" pitchFamily="18" charset="0"/>
              </a:rPr>
              <a:t>be subjected to discrimination </a:t>
            </a:r>
            <a:r>
              <a:rPr lang="en-US" sz="3600" dirty="0">
                <a:latin typeface="Times New Roman" panose="02020603050405020304" pitchFamily="18" charset="0"/>
                <a:cs typeface="Times New Roman" panose="02020603050405020304" pitchFamily="18" charset="0"/>
              </a:rPr>
              <a:t>under any education program or activity receiving financial assistance.”</a:t>
            </a:r>
          </a:p>
          <a:p>
            <a:pPr marL="128016" lvl="1" indent="0" algn="just">
              <a:buNone/>
            </a:pPr>
            <a:endParaRPr lang="en-US" sz="3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4000" dirty="0">
                <a:latin typeface="Times New Roman" panose="02020603050405020304" pitchFamily="18" charset="0"/>
                <a:cs typeface="Times New Roman" panose="02020603050405020304" pitchFamily="18" charset="0"/>
              </a:rPr>
              <a:t>37 small words: huge impact.</a:t>
            </a:r>
          </a:p>
          <a:p>
            <a:endParaRPr lang="en-US" dirty="0"/>
          </a:p>
        </p:txBody>
      </p:sp>
      <p:pic>
        <p:nvPicPr>
          <p:cNvPr id="4" name="Picture 3">
            <a:extLst>
              <a:ext uri="{FF2B5EF4-FFF2-40B4-BE49-F238E27FC236}">
                <a16:creationId xmlns:a16="http://schemas.microsoft.com/office/drawing/2014/main" id="{51C4FBFE-E65D-C027-416F-4A513DDE13F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9455414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2278"/>
            <a:ext cx="8596668" cy="1320800"/>
          </a:xfrm>
        </p:spPr>
        <p:txBody>
          <a:bodyPr>
            <a:normAutofit/>
          </a:bodyPr>
          <a:lstStyle/>
          <a:p>
            <a:r>
              <a:rPr lang="en-US" sz="4400" b="1" u="sng" dirty="0"/>
              <a:t>Important Title IX Definitions</a:t>
            </a:r>
          </a:p>
        </p:txBody>
      </p:sp>
      <p:sp>
        <p:nvSpPr>
          <p:cNvPr id="4" name="Slide Number Placeholder 3"/>
          <p:cNvSpPr>
            <a:spLocks noGrp="1"/>
          </p:cNvSpPr>
          <p:nvPr>
            <p:ph type="sldNum" sz="quarter" idx="12"/>
          </p:nvPr>
        </p:nvSpPr>
        <p:spPr/>
        <p:txBody>
          <a:bodyPr/>
          <a:lstStyle/>
          <a:p>
            <a:fld id="{F98692B8-3257-4E7A-B53E-C2777E77340C}" type="slidenum">
              <a:rPr lang="en-US" smtClean="0"/>
              <a:pPr/>
              <a:t>30</a:t>
            </a:fld>
            <a:endParaRPr lang="en-US" dirty="0"/>
          </a:p>
        </p:txBody>
      </p:sp>
      <p:sp>
        <p:nvSpPr>
          <p:cNvPr id="3" name="Content Placeholder 2"/>
          <p:cNvSpPr>
            <a:spLocks noGrp="1"/>
          </p:cNvSpPr>
          <p:nvPr>
            <p:ph sz="quarter" idx="1"/>
          </p:nvPr>
        </p:nvSpPr>
        <p:spPr>
          <a:xfrm>
            <a:off x="526774" y="1073426"/>
            <a:ext cx="9912626" cy="5612296"/>
          </a:xfrm>
        </p:spPr>
        <p:txBody>
          <a:bodyPr>
            <a:normAutofit fontScale="25000" lnSpcReduction="20000"/>
          </a:bodyPr>
          <a:lstStyle/>
          <a:p>
            <a:r>
              <a:rPr lang="en-US" sz="12800" dirty="0"/>
              <a:t>“</a:t>
            </a:r>
            <a:r>
              <a:rPr lang="en-US" sz="12800" b="1" dirty="0"/>
              <a:t>Actual knowledge</a:t>
            </a:r>
            <a:r>
              <a:rPr lang="en-US" sz="12800" dirty="0"/>
              <a:t>” </a:t>
            </a:r>
            <a:r>
              <a:rPr lang="en-US" sz="12800" b="1" dirty="0"/>
              <a:t>means notice of sexual harassment or allegations of sexual harassment to the District’s Title IX Coordinator,</a:t>
            </a:r>
            <a:r>
              <a:rPr lang="en-US" sz="12800" dirty="0"/>
              <a:t> or </a:t>
            </a:r>
          </a:p>
          <a:p>
            <a:r>
              <a:rPr lang="en-US" sz="12800" dirty="0"/>
              <a:t>any official of the school who has authority to institute corrective measures on behalf of the school, </a:t>
            </a:r>
          </a:p>
          <a:p>
            <a:r>
              <a:rPr lang="en-US" sz="12800" b="1" dirty="0"/>
              <a:t>or to any employee of an elementary and secondary school</a:t>
            </a:r>
            <a:r>
              <a:rPr lang="en-US" sz="12800" dirty="0"/>
              <a:t> provided that  imputation of knowledge based solely on vicarious liability or constructive notice is insufficient to constitute actual knowledge. </a:t>
            </a:r>
          </a:p>
          <a:p>
            <a:r>
              <a:rPr lang="en-US" sz="12800" dirty="0"/>
              <a:t>Teachers, administrators, employees – </a:t>
            </a:r>
            <a:r>
              <a:rPr lang="en-US" sz="12800" dirty="0">
                <a:highlight>
                  <a:srgbClr val="FFFF00"/>
                </a:highlight>
              </a:rPr>
              <a:t>must</a:t>
            </a:r>
            <a:r>
              <a:rPr lang="en-US" sz="12800" dirty="0"/>
              <a:t> </a:t>
            </a:r>
          </a:p>
          <a:p>
            <a:pPr marL="0" indent="0">
              <a:buNone/>
            </a:pPr>
            <a:r>
              <a:rPr lang="en-US" sz="12800" dirty="0"/>
              <a:t>	report to Title IX coordinator</a:t>
            </a:r>
          </a:p>
          <a:p>
            <a:pPr marL="0" indent="0">
              <a:buNone/>
            </a:pPr>
            <a:r>
              <a:rPr lang="en-US" dirty="0"/>
              <a:t>	</a:t>
            </a:r>
          </a:p>
        </p:txBody>
      </p:sp>
      <p:pic>
        <p:nvPicPr>
          <p:cNvPr id="5" name="Picture 4">
            <a:extLst>
              <a:ext uri="{FF2B5EF4-FFF2-40B4-BE49-F238E27FC236}">
                <a16:creationId xmlns:a16="http://schemas.microsoft.com/office/drawing/2014/main" id="{26ECD7D1-1665-5217-A6DD-F12C9DBD27D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45030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1852"/>
            <a:ext cx="8596668" cy="1320800"/>
          </a:xfrm>
        </p:spPr>
        <p:txBody>
          <a:bodyPr/>
          <a:lstStyle/>
          <a:p>
            <a:r>
              <a:rPr lang="en-US" sz="3600" b="1" u="sng" dirty="0"/>
              <a:t>Important Title IX Definitions </a:t>
            </a:r>
            <a:r>
              <a:rPr lang="en-US" b="1" u="sng" dirty="0"/>
              <a:t>cont’d.</a:t>
            </a:r>
          </a:p>
        </p:txBody>
      </p:sp>
      <p:sp>
        <p:nvSpPr>
          <p:cNvPr id="3" name="Content Placeholder 2"/>
          <p:cNvSpPr>
            <a:spLocks noGrp="1"/>
          </p:cNvSpPr>
          <p:nvPr>
            <p:ph sz="quarter" idx="1"/>
          </p:nvPr>
        </p:nvSpPr>
        <p:spPr>
          <a:xfrm>
            <a:off x="775252" y="1381538"/>
            <a:ext cx="9435548" cy="5316347"/>
          </a:xfrm>
        </p:spPr>
        <p:txBody>
          <a:bodyPr>
            <a:normAutofit fontScale="85000" lnSpcReduction="20000"/>
          </a:bodyPr>
          <a:lstStyle/>
          <a:p>
            <a:pPr marL="0" indent="0">
              <a:buNone/>
            </a:pPr>
            <a:r>
              <a:rPr lang="en-US" sz="2800" dirty="0"/>
              <a:t>	“</a:t>
            </a:r>
            <a:r>
              <a:rPr lang="en-US" sz="2800" b="1" dirty="0"/>
              <a:t>Complainant</a:t>
            </a:r>
            <a:r>
              <a:rPr lang="en-US" sz="2800" dirty="0"/>
              <a:t>” means an individual who is alleged to be the </a:t>
            </a:r>
            <a:r>
              <a:rPr lang="en-US" sz="2800" b="1" dirty="0"/>
              <a:t>recipient of conduct that could constitute sexual harassment</a:t>
            </a:r>
            <a:r>
              <a:rPr lang="en-US" sz="2800" dirty="0"/>
              <a:t>.  The Final Rule expressly recognizes the legal rights of parents and guardians to act on behalf of parties (including by filing formal complaints) in Title IX matters.</a:t>
            </a:r>
          </a:p>
          <a:p>
            <a:r>
              <a:rPr lang="en-US" sz="2800" dirty="0">
                <a:highlight>
                  <a:srgbClr val="FFFF00"/>
                </a:highlight>
              </a:rPr>
              <a:t>The person who simply reports is not the “Complainant” for purposes of investigation.</a:t>
            </a:r>
          </a:p>
          <a:p>
            <a:pPr marL="0" indent="0">
              <a:buNone/>
            </a:pPr>
            <a:endParaRPr lang="en-US" sz="2800" dirty="0"/>
          </a:p>
          <a:p>
            <a:pPr marL="0" indent="0">
              <a:buNone/>
            </a:pPr>
            <a:r>
              <a:rPr lang="en-US" sz="2800" dirty="0"/>
              <a:t>	</a:t>
            </a:r>
            <a:r>
              <a:rPr lang="en-US" sz="2800" b="1" dirty="0"/>
              <a:t>“Respondent” </a:t>
            </a:r>
            <a:r>
              <a:rPr lang="en-US" sz="2800" dirty="0"/>
              <a:t>means an individual </a:t>
            </a:r>
            <a:r>
              <a:rPr lang="en-US" sz="2800" b="1" dirty="0"/>
              <a:t>who has been reported </a:t>
            </a:r>
            <a:r>
              <a:rPr lang="en-US" sz="2800" dirty="0"/>
              <a:t>to be the perpetrator of conduct that </a:t>
            </a:r>
            <a:r>
              <a:rPr lang="en-US" sz="2800" b="1" dirty="0"/>
              <a:t>could constitute sexual harassment.</a:t>
            </a:r>
          </a:p>
          <a:p>
            <a:pPr marL="0" indent="0">
              <a:buNone/>
            </a:pPr>
            <a:r>
              <a:rPr lang="en-US" b="1" dirty="0"/>
              <a:t> </a:t>
            </a:r>
          </a:p>
          <a:p>
            <a:pPr>
              <a:buFont typeface="Wingdings" panose="05000000000000000000" pitchFamily="2" charset="2"/>
              <a:buChar char="Ø"/>
            </a:pPr>
            <a:r>
              <a:rPr lang="en-US" sz="2400" b="1" dirty="0"/>
              <a:t>The Title IX Coordinator has the right/obligation to file a complaint on behalf of a complainant(s) if the complainant is unwilling and the Title IX Coordinator determines there is a “substantial risk of the conduct being repeated”.</a:t>
            </a:r>
          </a:p>
        </p:txBody>
      </p:sp>
      <p:pic>
        <p:nvPicPr>
          <p:cNvPr id="5" name="Picture 4">
            <a:extLst>
              <a:ext uri="{FF2B5EF4-FFF2-40B4-BE49-F238E27FC236}">
                <a16:creationId xmlns:a16="http://schemas.microsoft.com/office/drawing/2014/main" id="{5C04F263-1CD5-6905-7018-ED4ECB00359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437389" y="160114"/>
            <a:ext cx="2508009" cy="959299"/>
          </a:xfrm>
          <a:prstGeom prst="rect">
            <a:avLst/>
          </a:prstGeom>
          <a:noFill/>
          <a:ln>
            <a:noFill/>
          </a:ln>
        </p:spPr>
      </p:pic>
    </p:spTree>
    <p:extLst>
      <p:ext uri="{BB962C8B-B14F-4D97-AF65-F5344CB8AC3E}">
        <p14:creationId xmlns:p14="http://schemas.microsoft.com/office/powerpoint/2010/main" val="32698214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4360"/>
            <a:ext cx="8596668" cy="1320800"/>
          </a:xfrm>
        </p:spPr>
        <p:txBody>
          <a:bodyPr/>
          <a:lstStyle/>
          <a:p>
            <a:r>
              <a:rPr lang="en-US" sz="3600" b="1" u="sng" dirty="0"/>
              <a:t>Important Title IX Definitions </a:t>
            </a:r>
            <a:r>
              <a:rPr lang="en-US" b="1" u="sng" dirty="0"/>
              <a:t>cont’d.</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32</a:t>
            </a:fld>
            <a:endParaRPr lang="en-US" dirty="0"/>
          </a:p>
        </p:txBody>
      </p:sp>
      <p:sp>
        <p:nvSpPr>
          <p:cNvPr id="3" name="Content Placeholder 2"/>
          <p:cNvSpPr>
            <a:spLocks noGrp="1"/>
          </p:cNvSpPr>
          <p:nvPr>
            <p:ph sz="quarter" idx="1"/>
          </p:nvPr>
        </p:nvSpPr>
        <p:spPr>
          <a:xfrm>
            <a:off x="834887" y="1451113"/>
            <a:ext cx="9375913" cy="5122527"/>
          </a:xfrm>
        </p:spPr>
        <p:txBody>
          <a:bodyPr>
            <a:normAutofit fontScale="77500" lnSpcReduction="20000"/>
          </a:bodyPr>
          <a:lstStyle/>
          <a:p>
            <a:pPr marL="0" indent="0">
              <a:buNone/>
            </a:pPr>
            <a:r>
              <a:rPr lang="en-US" sz="2800" dirty="0"/>
              <a:t>"</a:t>
            </a:r>
            <a:r>
              <a:rPr lang="en-US" sz="2800" b="1" dirty="0"/>
              <a:t>Notice</a:t>
            </a:r>
            <a:r>
              <a:rPr lang="en-US" sz="2800" dirty="0"/>
              <a:t>" includes, but is not limited to, </a:t>
            </a:r>
          </a:p>
          <a:p>
            <a:r>
              <a:rPr lang="en-US" sz="2800" dirty="0"/>
              <a:t>a report of sexual harassment to the Title IX Coordinator  </a:t>
            </a:r>
          </a:p>
          <a:p>
            <a:r>
              <a:rPr lang="en-US" sz="2800" dirty="0"/>
              <a:t>in person, </a:t>
            </a:r>
          </a:p>
          <a:p>
            <a:r>
              <a:rPr lang="en-US" sz="2800" dirty="0"/>
              <a:t>by mail, </a:t>
            </a:r>
          </a:p>
          <a:p>
            <a:r>
              <a:rPr lang="en-US" sz="2800" dirty="0"/>
              <a:t>by telephone, </a:t>
            </a:r>
          </a:p>
          <a:p>
            <a:r>
              <a:rPr lang="en-US" sz="2800" dirty="0"/>
              <a:t>or by electronic mail, </a:t>
            </a:r>
          </a:p>
          <a:p>
            <a:r>
              <a:rPr lang="en-US" sz="2800" dirty="0"/>
              <a:t>using the contact information listed for the Title IX Coordinator,</a:t>
            </a:r>
          </a:p>
          <a:p>
            <a:r>
              <a:rPr lang="en-US" sz="2800" dirty="0"/>
              <a:t>or by any other means that results in the Title IX Coordinator receiving the person’s verbal or written report. </a:t>
            </a:r>
          </a:p>
          <a:p>
            <a:r>
              <a:rPr lang="en-US" sz="2800" dirty="0"/>
              <a:t>Such a report may be made at any time (including during non-business hours) by using the telephone number or electronic mail address, or by mail to the office address, listed for the Title IX Coordinator. </a:t>
            </a:r>
          </a:p>
          <a:p>
            <a:r>
              <a:rPr lang="en-US" sz="2800" dirty="0"/>
              <a:t>34 CFR 106.8</a:t>
            </a:r>
          </a:p>
          <a:p>
            <a:pPr marL="0" indent="0">
              <a:buNone/>
            </a:pPr>
            <a:r>
              <a:rPr lang="en-US" dirty="0"/>
              <a:t>	</a:t>
            </a:r>
            <a:endParaRPr lang="en-US" b="1" dirty="0"/>
          </a:p>
        </p:txBody>
      </p:sp>
      <p:pic>
        <p:nvPicPr>
          <p:cNvPr id="5" name="Picture 4">
            <a:extLst>
              <a:ext uri="{FF2B5EF4-FFF2-40B4-BE49-F238E27FC236}">
                <a16:creationId xmlns:a16="http://schemas.microsoft.com/office/drawing/2014/main" id="{86C8E39D-E21E-CFC2-DCF5-E56404842B0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83991" y="5898701"/>
            <a:ext cx="2508009" cy="959299"/>
          </a:xfrm>
          <a:prstGeom prst="rect">
            <a:avLst/>
          </a:prstGeom>
          <a:noFill/>
          <a:ln>
            <a:noFill/>
          </a:ln>
        </p:spPr>
      </p:pic>
    </p:spTree>
    <p:extLst>
      <p:ext uri="{BB962C8B-B14F-4D97-AF65-F5344CB8AC3E}">
        <p14:creationId xmlns:p14="http://schemas.microsoft.com/office/powerpoint/2010/main" val="1325779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1791"/>
            <a:ext cx="8596668" cy="1320800"/>
          </a:xfrm>
        </p:spPr>
        <p:txBody>
          <a:bodyPr/>
          <a:lstStyle/>
          <a:p>
            <a:r>
              <a:rPr lang="en-US" sz="3600" b="1" u="sng" dirty="0"/>
              <a:t>Important Title IX Definitions </a:t>
            </a:r>
            <a:r>
              <a:rPr lang="en-US" b="1" u="sng" dirty="0"/>
              <a:t>cont’d.</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33</a:t>
            </a:fld>
            <a:endParaRPr lang="en-US" dirty="0"/>
          </a:p>
        </p:txBody>
      </p:sp>
      <p:sp>
        <p:nvSpPr>
          <p:cNvPr id="3" name="Content Placeholder 2"/>
          <p:cNvSpPr>
            <a:spLocks noGrp="1"/>
          </p:cNvSpPr>
          <p:nvPr>
            <p:ph sz="quarter" idx="1"/>
          </p:nvPr>
        </p:nvSpPr>
        <p:spPr>
          <a:xfrm>
            <a:off x="677334" y="1162877"/>
            <a:ext cx="9533466" cy="5695123"/>
          </a:xfrm>
        </p:spPr>
        <p:txBody>
          <a:bodyPr>
            <a:normAutofit/>
          </a:bodyPr>
          <a:lstStyle/>
          <a:p>
            <a:r>
              <a:rPr lang="en-US" sz="2500" dirty="0"/>
              <a:t>“</a:t>
            </a:r>
            <a:r>
              <a:rPr lang="en-US" sz="2500" b="1" dirty="0"/>
              <a:t>Education program or activity</a:t>
            </a:r>
            <a:r>
              <a:rPr lang="en-US" sz="2500" dirty="0"/>
              <a:t>” - locations, events, or circumstances  </a:t>
            </a:r>
            <a:r>
              <a:rPr lang="en-US" sz="2500" b="1" u="sng" dirty="0"/>
              <a:t>over which the school exercised substantial control over both the alleged harasser and the context in which the sexual harassment occurs </a:t>
            </a:r>
            <a:r>
              <a:rPr lang="en-US" sz="2500" dirty="0"/>
              <a:t>and </a:t>
            </a:r>
            <a:r>
              <a:rPr lang="en-US" sz="2500" b="1" dirty="0"/>
              <a:t>also includes any building owned or controlled by a student organization </a:t>
            </a:r>
            <a:r>
              <a:rPr lang="en-US" sz="2500" dirty="0"/>
              <a:t>that is officially recognized by a postsecondary institution.</a:t>
            </a:r>
          </a:p>
          <a:p>
            <a:r>
              <a:rPr lang="en-US" sz="2500" i="1" dirty="0"/>
              <a:t>New regulations include harassment on social media, text, etc., which impact a student’s access to educational opportunities.</a:t>
            </a:r>
          </a:p>
          <a:p>
            <a:r>
              <a:rPr lang="en-US" sz="2500" dirty="0">
                <a:solidFill>
                  <a:prstClr val="black"/>
                </a:solidFill>
              </a:rPr>
              <a:t>“</a:t>
            </a:r>
            <a:r>
              <a:rPr lang="en-US" sz="2500" b="1" dirty="0">
                <a:solidFill>
                  <a:prstClr val="black"/>
                </a:solidFill>
              </a:rPr>
              <a:t>Supportive measures</a:t>
            </a:r>
            <a:r>
              <a:rPr lang="en-US" sz="2500" dirty="0">
                <a:solidFill>
                  <a:prstClr val="black"/>
                </a:solidFill>
              </a:rPr>
              <a:t>” means non-disciplinary, non-punitive individualized services offered as appropriate, as reasonably available, without fee or charge, </a:t>
            </a:r>
            <a:r>
              <a:rPr lang="en-US" sz="2500" b="1" dirty="0"/>
              <a:t>to the parties in a TIX matter. </a:t>
            </a:r>
            <a:endParaRPr lang="en-US" sz="2500" dirty="0"/>
          </a:p>
        </p:txBody>
      </p:sp>
      <p:pic>
        <p:nvPicPr>
          <p:cNvPr id="5" name="Picture 4">
            <a:extLst>
              <a:ext uri="{FF2B5EF4-FFF2-40B4-BE49-F238E27FC236}">
                <a16:creationId xmlns:a16="http://schemas.microsoft.com/office/drawing/2014/main" id="{EDF3CA04-6E50-548D-AD2F-020751CDC82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274002" y="282177"/>
            <a:ext cx="2508009" cy="959299"/>
          </a:xfrm>
          <a:prstGeom prst="rect">
            <a:avLst/>
          </a:prstGeom>
          <a:noFill/>
          <a:ln>
            <a:noFill/>
          </a:ln>
        </p:spPr>
      </p:pic>
    </p:spTree>
    <p:extLst>
      <p:ext uri="{BB962C8B-B14F-4D97-AF65-F5344CB8AC3E}">
        <p14:creationId xmlns:p14="http://schemas.microsoft.com/office/powerpoint/2010/main" val="3816539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261730"/>
            <a:ext cx="8596668" cy="1320800"/>
          </a:xfrm>
        </p:spPr>
        <p:txBody>
          <a:bodyPr>
            <a:normAutofit fontScale="90000"/>
          </a:bodyPr>
          <a:lstStyle/>
          <a:p>
            <a:r>
              <a:rPr lang="en-US" sz="4400" b="1" u="sng" dirty="0"/>
              <a:t>Supportive Measure Requirements </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34</a:t>
            </a:fld>
            <a:endParaRPr lang="en-US" dirty="0"/>
          </a:p>
        </p:txBody>
      </p:sp>
      <p:sp>
        <p:nvSpPr>
          <p:cNvPr id="3" name="Content Placeholder 2"/>
          <p:cNvSpPr>
            <a:spLocks noGrp="1"/>
          </p:cNvSpPr>
          <p:nvPr>
            <p:ph sz="quarter" idx="1"/>
          </p:nvPr>
        </p:nvSpPr>
        <p:spPr>
          <a:xfrm>
            <a:off x="785191" y="1371599"/>
            <a:ext cx="9544481" cy="5108713"/>
          </a:xfrm>
        </p:spPr>
        <p:txBody>
          <a:bodyPr>
            <a:noAutofit/>
          </a:bodyPr>
          <a:lstStyle/>
          <a:p>
            <a:pPr marL="617220" lvl="1" indent="-342900" fontAlgn="base"/>
            <a:r>
              <a:rPr lang="en-US" sz="2400" b="1" dirty="0">
                <a:solidFill>
                  <a:schemeClr val="tx1"/>
                </a:solidFill>
              </a:rPr>
              <a:t>Applies to both complainant and respondent, before or after the filing of a formal complaint, or where no formal complaint has been filed.</a:t>
            </a:r>
          </a:p>
          <a:p>
            <a:pPr fontAlgn="base"/>
            <a:r>
              <a:rPr lang="en-US" sz="2400" dirty="0"/>
              <a:t>Measures are designed to </a:t>
            </a:r>
            <a:r>
              <a:rPr lang="en-US" sz="2400" b="1" dirty="0"/>
              <a:t>restore or preserve access to the recipient’s education program or activity</a:t>
            </a:r>
            <a:r>
              <a:rPr lang="en-US" sz="2400" dirty="0"/>
              <a:t>, without unreasonably burdening the other party; protect the safety of all parties and the recipient’s educational environment; and deter sexual harassment.</a:t>
            </a:r>
          </a:p>
          <a:p>
            <a:pPr fontAlgn="base"/>
            <a:r>
              <a:rPr lang="en-US" sz="2400" b="1" dirty="0"/>
              <a:t>May include </a:t>
            </a:r>
            <a:r>
              <a:rPr lang="en-US" sz="2400" dirty="0"/>
              <a:t>counseling, course-related adjustments, modifications of work or class schedules, campus escort services, increased security and monitoring of certain areas of campus, and </a:t>
            </a:r>
            <a:r>
              <a:rPr lang="en-US" sz="2400" u="sng" dirty="0"/>
              <a:t>mutual restrictions on contact between the parties. </a:t>
            </a:r>
            <a:endParaRPr lang="en-US" sz="2400" dirty="0"/>
          </a:p>
        </p:txBody>
      </p:sp>
      <p:pic>
        <p:nvPicPr>
          <p:cNvPr id="2" name="Picture 1">
            <a:extLst>
              <a:ext uri="{FF2B5EF4-FFF2-40B4-BE49-F238E27FC236}">
                <a16:creationId xmlns:a16="http://schemas.microsoft.com/office/drawing/2014/main" id="{1D56F112-EE76-3816-A344-F55AEF3770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283599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1791"/>
            <a:ext cx="8596668" cy="1320800"/>
          </a:xfrm>
        </p:spPr>
        <p:txBody>
          <a:bodyPr>
            <a:normAutofit fontScale="90000"/>
          </a:bodyPr>
          <a:lstStyle/>
          <a:p>
            <a:r>
              <a:rPr lang="en-US" sz="4800" b="1" u="sng" dirty="0"/>
              <a:t>Important Title IX Definitions cont’d.</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35</a:t>
            </a:fld>
            <a:endParaRPr lang="en-US" dirty="0"/>
          </a:p>
        </p:txBody>
      </p:sp>
      <p:sp>
        <p:nvSpPr>
          <p:cNvPr id="3" name="Content Placeholder 2"/>
          <p:cNvSpPr>
            <a:spLocks noGrp="1"/>
          </p:cNvSpPr>
          <p:nvPr>
            <p:ph sz="quarter" idx="1"/>
          </p:nvPr>
        </p:nvSpPr>
        <p:spPr>
          <a:xfrm>
            <a:off x="677334" y="2077277"/>
            <a:ext cx="8596668" cy="4496361"/>
          </a:xfrm>
        </p:spPr>
        <p:txBody>
          <a:bodyPr>
            <a:normAutofit fontScale="85000" lnSpcReduction="10000"/>
          </a:bodyPr>
          <a:lstStyle/>
          <a:p>
            <a:pPr fontAlgn="base"/>
            <a:r>
              <a:rPr lang="en-US" sz="3200" dirty="0"/>
              <a:t>“</a:t>
            </a:r>
            <a:r>
              <a:rPr lang="en-US" sz="3200" b="1" dirty="0"/>
              <a:t>Formal complaint</a:t>
            </a:r>
            <a:r>
              <a:rPr lang="en-US" sz="3200" dirty="0"/>
              <a:t>” means a document </a:t>
            </a:r>
            <a:r>
              <a:rPr lang="en-US" sz="3200" b="1" dirty="0"/>
              <a:t>filed by </a:t>
            </a:r>
            <a:r>
              <a:rPr lang="en-US" sz="3200" dirty="0"/>
              <a:t>a </a:t>
            </a:r>
            <a:r>
              <a:rPr lang="en-US" sz="3200" b="1" dirty="0"/>
              <a:t>complainant</a:t>
            </a:r>
            <a:r>
              <a:rPr lang="en-US" sz="3200" dirty="0"/>
              <a:t> or </a:t>
            </a:r>
            <a:r>
              <a:rPr lang="en-US" sz="3200" b="1" dirty="0"/>
              <a:t>signed </a:t>
            </a:r>
            <a:r>
              <a:rPr lang="en-US" sz="3200" dirty="0"/>
              <a:t>by the Title IX Coordinator alleging sexual harassment against a respondent </a:t>
            </a:r>
            <a:r>
              <a:rPr lang="en-US" sz="3200" b="1" dirty="0"/>
              <a:t>and requesting that the school investigate the allegation of sexual harassment</a:t>
            </a:r>
            <a:r>
              <a:rPr lang="en-US" sz="3200" dirty="0"/>
              <a:t>.</a:t>
            </a:r>
          </a:p>
          <a:p>
            <a:pPr marL="0" indent="0" fontAlgn="base">
              <a:buNone/>
            </a:pPr>
            <a:endParaRPr lang="en-US" sz="3200" dirty="0"/>
          </a:p>
          <a:p>
            <a:pPr fontAlgn="base"/>
            <a:r>
              <a:rPr lang="en-US" sz="3200" dirty="0"/>
              <a:t> </a:t>
            </a:r>
            <a:r>
              <a:rPr lang="en-US" sz="3200" b="1" dirty="0"/>
              <a:t>At the time of filing a formal complaint, a complainant </a:t>
            </a:r>
            <a:r>
              <a:rPr lang="en-US" sz="3200" b="1" u="sng" dirty="0"/>
              <a:t>must</a:t>
            </a:r>
            <a:r>
              <a:rPr lang="en-US" sz="3200" b="1" dirty="0"/>
              <a:t> be participating in or attempting to participate in the education program or activity of the school with which the formal complaint is filed</a:t>
            </a:r>
            <a:r>
              <a:rPr lang="en-US" sz="3200" dirty="0"/>
              <a:t>.</a:t>
            </a:r>
          </a:p>
        </p:txBody>
      </p:sp>
      <p:pic>
        <p:nvPicPr>
          <p:cNvPr id="5" name="Picture 4">
            <a:extLst>
              <a:ext uri="{FF2B5EF4-FFF2-40B4-BE49-F238E27FC236}">
                <a16:creationId xmlns:a16="http://schemas.microsoft.com/office/drawing/2014/main" id="{10CAD772-D2D8-F3C0-6269-C924B6E1C15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577548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8078" y="288235"/>
            <a:ext cx="8607552" cy="1162878"/>
          </a:xfrm>
        </p:spPr>
        <p:txBody>
          <a:bodyPr>
            <a:noAutofit/>
          </a:bodyPr>
          <a:lstStyle/>
          <a:p>
            <a:r>
              <a:rPr lang="en-US" sz="3200" b="1" u="sng" dirty="0"/>
              <a:t>Important Title IX Definitions cont’d.</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36</a:t>
            </a:fld>
            <a:endParaRPr lang="en-US" dirty="0"/>
          </a:p>
        </p:txBody>
      </p:sp>
      <p:sp>
        <p:nvSpPr>
          <p:cNvPr id="3" name="Content Placeholder 2"/>
          <p:cNvSpPr>
            <a:spLocks noGrp="1"/>
          </p:cNvSpPr>
          <p:nvPr>
            <p:ph sz="quarter" idx="1"/>
          </p:nvPr>
        </p:nvSpPr>
        <p:spPr>
          <a:xfrm>
            <a:off x="677334" y="1560442"/>
            <a:ext cx="8596668" cy="5138531"/>
          </a:xfrm>
        </p:spPr>
        <p:txBody>
          <a:bodyPr>
            <a:normAutofit lnSpcReduction="10000"/>
          </a:bodyPr>
          <a:lstStyle/>
          <a:p>
            <a:r>
              <a:rPr lang="en-US" sz="2800" dirty="0"/>
              <a:t>“Title IX Coordinator”- </a:t>
            </a:r>
            <a:r>
              <a:rPr lang="en-US" sz="2800" b="1" dirty="0"/>
              <a:t>At least one person designated and authorized </a:t>
            </a:r>
            <a:r>
              <a:rPr lang="en-US" sz="2800" dirty="0"/>
              <a:t>by a District to  coordinate its efforts to comply with Title IX </a:t>
            </a:r>
            <a:r>
              <a:rPr lang="en-US" sz="2800" b="1" dirty="0"/>
              <a:t>and</a:t>
            </a:r>
            <a:r>
              <a:rPr lang="en-US" sz="2800" dirty="0"/>
              <a:t> </a:t>
            </a:r>
            <a:r>
              <a:rPr lang="en-US" sz="2800" b="1" dirty="0"/>
              <a:t>must be </a:t>
            </a:r>
            <a:r>
              <a:rPr lang="en-US" sz="2800" dirty="0"/>
              <a:t>designated by that title.</a:t>
            </a:r>
          </a:p>
          <a:p>
            <a:r>
              <a:rPr lang="en-US" sz="2800" b="1" dirty="0"/>
              <a:t>Applicants for admission and employment</a:t>
            </a:r>
            <a:r>
              <a:rPr lang="en-US" sz="2800" dirty="0"/>
              <a:t>, </a:t>
            </a:r>
            <a:r>
              <a:rPr lang="en-US" sz="2800" b="1" dirty="0"/>
              <a:t>students, parents or legal guardians of Grades 1-12 students, employees</a:t>
            </a:r>
            <a:r>
              <a:rPr lang="en-US" sz="2800" dirty="0"/>
              <a:t>, and all </a:t>
            </a:r>
            <a:r>
              <a:rPr lang="en-US" sz="2800" b="1" dirty="0"/>
              <a:t>unions</a:t>
            </a:r>
            <a:r>
              <a:rPr lang="en-US" sz="2800" dirty="0"/>
              <a:t>, must be annually notified of the name or title, office address, electronic mail address, and telephone number of the employee or employees designated </a:t>
            </a:r>
            <a:r>
              <a:rPr lang="en-US" sz="2800" b="1" dirty="0"/>
              <a:t>as the Title IX Coordinator</a:t>
            </a:r>
            <a:r>
              <a:rPr lang="en-US" sz="2800" dirty="0"/>
              <a:t>. </a:t>
            </a:r>
          </a:p>
          <a:p>
            <a:r>
              <a:rPr lang="en-US" sz="2800" b="1" dirty="0"/>
              <a:t>Website must include the contact information.</a:t>
            </a:r>
          </a:p>
          <a:p>
            <a:endParaRPr lang="en-US" dirty="0"/>
          </a:p>
        </p:txBody>
      </p:sp>
      <p:pic>
        <p:nvPicPr>
          <p:cNvPr id="5" name="Picture 4">
            <a:extLst>
              <a:ext uri="{FF2B5EF4-FFF2-40B4-BE49-F238E27FC236}">
                <a16:creationId xmlns:a16="http://schemas.microsoft.com/office/drawing/2014/main" id="{CBA1C15D-D391-B896-F36A-0E7A44913B6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4528500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82356-D053-311A-49AD-7426A32F31EC}"/>
              </a:ext>
            </a:extLst>
          </p:cNvPr>
          <p:cNvSpPr>
            <a:spLocks noGrp="1"/>
          </p:cNvSpPr>
          <p:nvPr>
            <p:ph type="title"/>
          </p:nvPr>
        </p:nvSpPr>
        <p:spPr>
          <a:xfrm>
            <a:off x="677333" y="258417"/>
            <a:ext cx="9152467" cy="1320800"/>
          </a:xfrm>
        </p:spPr>
        <p:txBody>
          <a:bodyPr>
            <a:noAutofit/>
          </a:bodyPr>
          <a:lstStyle/>
          <a:p>
            <a:pPr algn="ctr"/>
            <a:r>
              <a:rPr lang="en-US" sz="4000" b="1" u="sng" dirty="0"/>
              <a:t>Break Time </a:t>
            </a:r>
            <a:br>
              <a:rPr lang="en-US" sz="4000" b="1" u="sng" dirty="0"/>
            </a:br>
            <a:r>
              <a:rPr lang="en-US" sz="4000" b="1" u="sng" dirty="0"/>
              <a:t>(</a:t>
            </a:r>
            <a:r>
              <a:rPr lang="en-US" sz="2400" b="1" u="sng" dirty="0"/>
              <a:t>Grab the document from your email entitled “Standard Operating Procedures” for when we return.)</a:t>
            </a:r>
            <a:endParaRPr lang="en-US" sz="4000" b="1" u="sng" dirty="0"/>
          </a:p>
        </p:txBody>
      </p:sp>
      <p:pic>
        <p:nvPicPr>
          <p:cNvPr id="5" name="Content Placeholder 4">
            <a:extLst>
              <a:ext uri="{FF2B5EF4-FFF2-40B4-BE49-F238E27FC236}">
                <a16:creationId xmlns:a16="http://schemas.microsoft.com/office/drawing/2014/main" id="{BB44BA82-F9BF-822C-C25B-CCE0F77053AC}"/>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79161" y="2523510"/>
            <a:ext cx="8625691" cy="3776432"/>
          </a:xfrm>
        </p:spPr>
      </p:pic>
      <p:pic>
        <p:nvPicPr>
          <p:cNvPr id="6" name="Picture 5">
            <a:extLst>
              <a:ext uri="{FF2B5EF4-FFF2-40B4-BE49-F238E27FC236}">
                <a16:creationId xmlns:a16="http://schemas.microsoft.com/office/drawing/2014/main" id="{160A4FFB-DE74-76AB-8099-777F599660F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17164032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4C362-8D79-2C2C-63C2-62820CD9A83E}"/>
              </a:ext>
            </a:extLst>
          </p:cNvPr>
          <p:cNvSpPr>
            <a:spLocks noGrp="1"/>
          </p:cNvSpPr>
          <p:nvPr>
            <p:ph type="title"/>
          </p:nvPr>
        </p:nvSpPr>
        <p:spPr>
          <a:xfrm>
            <a:off x="677334" y="261731"/>
            <a:ext cx="8596668" cy="1320800"/>
          </a:xfrm>
        </p:spPr>
        <p:txBody>
          <a:bodyPr>
            <a:normAutofit/>
          </a:bodyPr>
          <a:lstStyle/>
          <a:p>
            <a:r>
              <a:rPr lang="en-US" b="1" u="sng" dirty="0"/>
              <a:t>The Process:  </a:t>
            </a:r>
            <a:br>
              <a:rPr lang="en-US" b="1" u="sng" dirty="0"/>
            </a:br>
            <a:r>
              <a:rPr lang="en-US" b="1" u="sng" dirty="0"/>
              <a:t>Model Standard Operating Procedures</a:t>
            </a:r>
          </a:p>
        </p:txBody>
      </p:sp>
      <p:sp>
        <p:nvSpPr>
          <p:cNvPr id="3" name="Content Placeholder 2">
            <a:extLst>
              <a:ext uri="{FF2B5EF4-FFF2-40B4-BE49-F238E27FC236}">
                <a16:creationId xmlns:a16="http://schemas.microsoft.com/office/drawing/2014/main" id="{FCF64453-5761-D226-6825-BA9B707FB81E}"/>
              </a:ext>
            </a:extLst>
          </p:cNvPr>
          <p:cNvSpPr>
            <a:spLocks noGrp="1"/>
          </p:cNvSpPr>
          <p:nvPr>
            <p:ph idx="1"/>
          </p:nvPr>
        </p:nvSpPr>
        <p:spPr>
          <a:xfrm>
            <a:off x="677334" y="1769165"/>
            <a:ext cx="8596668" cy="4959626"/>
          </a:xfrm>
        </p:spPr>
        <p:txBody>
          <a:bodyPr>
            <a:normAutofit fontScale="92500"/>
          </a:bodyPr>
          <a:lstStyle/>
          <a:p>
            <a:pPr marL="342900" marR="0" lvl="0" indent="-342900">
              <a:lnSpc>
                <a:spcPct val="107000"/>
              </a:lnSpc>
              <a:spcBef>
                <a:spcPts val="0"/>
              </a:spcBef>
              <a:spcAft>
                <a:spcPts val="0"/>
              </a:spcAft>
              <a:buFont typeface="+mj-lt"/>
              <a:buAutoNum type="romanUcPeriod"/>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General Overview</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U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Title IX Coordinator’s name and contact information will be published on the District’s website.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U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process for a student/family/employee to file a Title IX report (“Report”) will be published and available on the District’s website.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U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Reports may be made via email to the Title IX Coordinator, by submitting the Title IX complaint form to the Title IX Coordinator or by calling the Title IX coordinator.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U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All District employees are mandatory reporters.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2" indent="0">
              <a:lnSpc>
                <a:spcPct val="107000"/>
              </a:lnSpc>
              <a:spcBef>
                <a:spcPts val="0"/>
              </a:spcBef>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 A Report, made to a District employee, must be immediately reported to the Title IX coordinator.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2" indent="0">
              <a:lnSpc>
                <a:spcPct val="107000"/>
              </a:lnSpc>
              <a:spcBef>
                <a:spcPts val="0"/>
              </a:spcBef>
              <a:spcAft>
                <a:spcPts val="8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2. The Report form may be found on the District’s website, school websites and here </a:t>
            </a:r>
            <a:r>
              <a:rPr lang="en-US" sz="20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[insert link to form]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BE853A35-CBB6-1292-4BFB-7E9E555033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626765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4EE66-2DAD-C582-BE08-557B02A47D91}"/>
              </a:ext>
            </a:extLst>
          </p:cNvPr>
          <p:cNvSpPr>
            <a:spLocks noGrp="1"/>
          </p:cNvSpPr>
          <p:nvPr>
            <p:ph type="title"/>
          </p:nvPr>
        </p:nvSpPr>
        <p:spPr>
          <a:xfrm>
            <a:off x="677334" y="348975"/>
            <a:ext cx="8596668" cy="1320800"/>
          </a:xfrm>
        </p:spPr>
        <p:txBody>
          <a:bodyPr>
            <a:normAutofit fontScale="90000"/>
          </a:bodyPr>
          <a:lstStyle/>
          <a:p>
            <a:r>
              <a:rPr lang="en-US" sz="4900" b="1" u="sng" dirty="0"/>
              <a:t>Model Complaint Form</a:t>
            </a:r>
            <a:br>
              <a:rPr lang="en-US" b="1" u="sng" dirty="0"/>
            </a:br>
            <a:endParaRPr lang="en-US" b="1" u="sng" dirty="0"/>
          </a:p>
        </p:txBody>
      </p:sp>
      <p:sp>
        <p:nvSpPr>
          <p:cNvPr id="3" name="Content Placeholder 2">
            <a:extLst>
              <a:ext uri="{FF2B5EF4-FFF2-40B4-BE49-F238E27FC236}">
                <a16:creationId xmlns:a16="http://schemas.microsoft.com/office/drawing/2014/main" id="{6C14675A-7E60-5C2C-11C4-AF5793B6A321}"/>
              </a:ext>
            </a:extLst>
          </p:cNvPr>
          <p:cNvSpPr>
            <a:spLocks noGrp="1"/>
          </p:cNvSpPr>
          <p:nvPr>
            <p:ph idx="1"/>
          </p:nvPr>
        </p:nvSpPr>
        <p:spPr>
          <a:xfrm>
            <a:off x="677334" y="1490870"/>
            <a:ext cx="9241918" cy="5218043"/>
          </a:xfrm>
        </p:spPr>
        <p:txBody>
          <a:bodyPr>
            <a:normAutofit/>
          </a:bodyPr>
          <a:lstStyle/>
          <a:p>
            <a:r>
              <a:rPr lang="en-US" u="sng" dirty="0"/>
              <a:t>Note:  If your District uses the NMSBA policy service for their policies, there is a form found at A-0331.</a:t>
            </a:r>
          </a:p>
          <a:p>
            <a:r>
              <a:rPr lang="en-US" dirty="0"/>
              <a:t>Take a look at the model complaint form found with your registration email. </a:t>
            </a:r>
          </a:p>
          <a:p>
            <a:r>
              <a:rPr lang="en-US" dirty="0"/>
              <a:t>When the Title IX Coordinator reviews a complaint, they must determine:</a:t>
            </a:r>
          </a:p>
          <a:p>
            <a:pPr marL="457200" indent="-457200">
              <a:buAutoNum type="arabicPeriod"/>
            </a:pPr>
            <a:r>
              <a:rPr lang="en-US" sz="2800" dirty="0">
                <a:solidFill>
                  <a:schemeClr val="tx1"/>
                </a:solidFill>
              </a:rPr>
              <a:t>Who is the Complainant?</a:t>
            </a:r>
          </a:p>
          <a:p>
            <a:pPr lvl="1" indent="-342900">
              <a:buFont typeface="Wingdings" panose="05000000000000000000" pitchFamily="2" charset="2"/>
              <a:buChar char="Ø"/>
            </a:pPr>
            <a:r>
              <a:rPr lang="en-US" sz="2400" dirty="0">
                <a:solidFill>
                  <a:schemeClr val="tx1"/>
                </a:solidFill>
              </a:rPr>
              <a:t>Remember, the </a:t>
            </a:r>
            <a:r>
              <a:rPr lang="en-US" sz="2400" i="1" dirty="0">
                <a:solidFill>
                  <a:schemeClr val="tx1"/>
                </a:solidFill>
              </a:rPr>
              <a:t>reporter</a:t>
            </a:r>
            <a:r>
              <a:rPr lang="en-US" sz="2400" dirty="0">
                <a:solidFill>
                  <a:schemeClr val="tx1"/>
                </a:solidFill>
              </a:rPr>
              <a:t> is not necessarily the </a:t>
            </a:r>
            <a:r>
              <a:rPr lang="en-US" sz="2400" i="1" dirty="0">
                <a:solidFill>
                  <a:schemeClr val="tx1"/>
                </a:solidFill>
              </a:rPr>
              <a:t>Complainant</a:t>
            </a:r>
            <a:r>
              <a:rPr lang="en-US" sz="2400" dirty="0">
                <a:solidFill>
                  <a:schemeClr val="tx1"/>
                </a:solidFill>
              </a:rPr>
              <a:t>.</a:t>
            </a:r>
          </a:p>
          <a:p>
            <a:pPr lvl="1" indent="-342900">
              <a:buFont typeface="Wingdings" panose="05000000000000000000" pitchFamily="2" charset="2"/>
              <a:buChar char="Ø"/>
            </a:pPr>
            <a:r>
              <a:rPr lang="en-US" sz="2400" dirty="0">
                <a:solidFill>
                  <a:schemeClr val="tx1"/>
                </a:solidFill>
              </a:rPr>
              <a:t>The Complainant is the person who received the allegedly discriminatory conduct – that is not always the person who made the report.</a:t>
            </a:r>
          </a:p>
          <a:p>
            <a:pPr marL="517525" lvl="1" indent="-457200">
              <a:buAutoNum type="arabicPeriod" startAt="2"/>
            </a:pPr>
            <a:r>
              <a:rPr lang="en-US" sz="2400" dirty="0">
                <a:solidFill>
                  <a:schemeClr val="tx1"/>
                </a:solidFill>
              </a:rPr>
              <a:t>Who is the Respondent?</a:t>
            </a:r>
          </a:p>
          <a:p>
            <a:pPr marL="803275" lvl="2" indent="-342900">
              <a:buFont typeface="Wingdings" panose="05000000000000000000" pitchFamily="2" charset="2"/>
              <a:buChar char="Ø"/>
            </a:pPr>
            <a:r>
              <a:rPr lang="en-US" sz="2200" dirty="0">
                <a:solidFill>
                  <a:schemeClr val="tx1"/>
                </a:solidFill>
              </a:rPr>
              <a:t>Is the Complainant willing to proceed with an investigation?</a:t>
            </a:r>
          </a:p>
          <a:p>
            <a:pPr marL="803275" lvl="2" indent="-342900">
              <a:buFont typeface="Wingdings" panose="05000000000000000000" pitchFamily="2" charset="2"/>
              <a:buChar char="Ø"/>
            </a:pPr>
            <a:r>
              <a:rPr lang="en-US" sz="2200" dirty="0">
                <a:solidFill>
                  <a:schemeClr val="tx1"/>
                </a:solidFill>
              </a:rPr>
              <a:t>Regardless, must offer supportive measures to both parties.</a:t>
            </a:r>
          </a:p>
          <a:p>
            <a:pPr marL="60325" lvl="1" indent="0">
              <a:buNone/>
            </a:pPr>
            <a:endParaRPr lang="en-US" sz="2400" dirty="0">
              <a:solidFill>
                <a:schemeClr val="tx1"/>
              </a:solidFill>
            </a:endParaRPr>
          </a:p>
          <a:p>
            <a:pPr marL="857250" lvl="1" indent="-457200">
              <a:buAutoNum type="arabicPeriod"/>
            </a:pPr>
            <a:endParaRPr lang="en-US" sz="2400" dirty="0">
              <a:solidFill>
                <a:schemeClr val="tx1"/>
              </a:solidFill>
            </a:endParaRPr>
          </a:p>
          <a:p>
            <a:pPr marL="400050" lvl="1" indent="0">
              <a:buNone/>
            </a:pPr>
            <a:endParaRPr lang="en-US" sz="2400" dirty="0">
              <a:solidFill>
                <a:schemeClr val="tx1"/>
              </a:solidFill>
            </a:endParaRPr>
          </a:p>
          <a:p>
            <a:pPr marL="457200" lvl="1" indent="0">
              <a:buNone/>
            </a:pPr>
            <a:endParaRPr lang="en-US" dirty="0"/>
          </a:p>
        </p:txBody>
      </p:sp>
      <p:pic>
        <p:nvPicPr>
          <p:cNvPr id="4" name="Picture 3">
            <a:extLst>
              <a:ext uri="{FF2B5EF4-FFF2-40B4-BE49-F238E27FC236}">
                <a16:creationId xmlns:a16="http://schemas.microsoft.com/office/drawing/2014/main" id="{0847EAB4-3959-76E6-795A-F8ECCBE073F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4234701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55FCA-D600-48DF-838E-CE2C7B160D16}"/>
              </a:ext>
            </a:extLst>
          </p:cNvPr>
          <p:cNvSpPr>
            <a:spLocks noGrp="1"/>
          </p:cNvSpPr>
          <p:nvPr>
            <p:ph type="title"/>
          </p:nvPr>
        </p:nvSpPr>
        <p:spPr>
          <a:xfrm>
            <a:off x="940112" y="172279"/>
            <a:ext cx="8596668" cy="1320800"/>
          </a:xfrm>
        </p:spPr>
        <p:txBody>
          <a:bodyPr>
            <a:normAutofit/>
          </a:bodyPr>
          <a:lstStyle/>
          <a:p>
            <a:r>
              <a:rPr lang="en-US" sz="4800" b="1" u="sng" dirty="0"/>
              <a:t>History and purpose of TIX</a:t>
            </a:r>
          </a:p>
        </p:txBody>
      </p:sp>
      <p:sp>
        <p:nvSpPr>
          <p:cNvPr id="3" name="Content Placeholder 2">
            <a:extLst>
              <a:ext uri="{FF2B5EF4-FFF2-40B4-BE49-F238E27FC236}">
                <a16:creationId xmlns:a16="http://schemas.microsoft.com/office/drawing/2014/main" id="{9E5ADFC7-0B1B-4D99-8487-73C5FBE7CDE6}"/>
              </a:ext>
            </a:extLst>
          </p:cNvPr>
          <p:cNvSpPr>
            <a:spLocks noGrp="1"/>
          </p:cNvSpPr>
          <p:nvPr>
            <p:ph idx="1"/>
          </p:nvPr>
        </p:nvSpPr>
        <p:spPr>
          <a:xfrm>
            <a:off x="626166" y="1600200"/>
            <a:ext cx="10118036" cy="4973440"/>
          </a:xfrm>
        </p:spPr>
        <p:txBody>
          <a:bodyPr>
            <a:normAutofit fontScale="92500"/>
          </a:bodyPr>
          <a:lstStyle/>
          <a:p>
            <a:pPr algn="just"/>
            <a:r>
              <a:rPr lang="en-US" sz="3200" b="1" dirty="0">
                <a:solidFill>
                  <a:srgbClr val="FF0000"/>
                </a:solidFill>
              </a:rPr>
              <a:t>Congress recognized that, </a:t>
            </a:r>
            <a:r>
              <a:rPr lang="en-US" sz="3200" dirty="0"/>
              <a:t>in spite of the Civil Rights Act of 1964, </a:t>
            </a:r>
            <a:r>
              <a:rPr lang="en-US" sz="3200" u="sng" dirty="0"/>
              <a:t>women</a:t>
            </a:r>
            <a:r>
              <a:rPr lang="en-US" sz="3200" dirty="0"/>
              <a:t> continued to received unequal treatment in schools.</a:t>
            </a:r>
          </a:p>
          <a:p>
            <a:pPr algn="just"/>
            <a:r>
              <a:rPr lang="en-US" sz="3200" b="1" dirty="0">
                <a:solidFill>
                  <a:srgbClr val="FF0000"/>
                </a:solidFill>
              </a:rPr>
              <a:t>How it started</a:t>
            </a:r>
            <a:r>
              <a:rPr lang="en-US" sz="3200" dirty="0">
                <a:solidFill>
                  <a:srgbClr val="FF0000"/>
                </a:solidFill>
              </a:rPr>
              <a:t>: </a:t>
            </a:r>
            <a:r>
              <a:rPr lang="en-US" sz="3200" dirty="0"/>
              <a:t>to remedy a “long and unfortunate history of sex discrimination”. </a:t>
            </a:r>
            <a:r>
              <a:rPr lang="en-US" sz="1800" i="1" dirty="0"/>
              <a:t>United States v. Virginia. 518 U.S. 515, 531 (1996) quoting Frontiero v. Richardson, 411 U.S. 677, 684 (1973). </a:t>
            </a:r>
          </a:p>
          <a:p>
            <a:pPr algn="just"/>
            <a:r>
              <a:rPr lang="en-US" sz="3200" b="1" dirty="0">
                <a:solidFill>
                  <a:srgbClr val="FF0000"/>
                </a:solidFill>
              </a:rPr>
              <a:t>How it is going</a:t>
            </a:r>
            <a:r>
              <a:rPr lang="en-US" sz="3200" dirty="0">
                <a:solidFill>
                  <a:srgbClr val="FF0000"/>
                </a:solidFill>
              </a:rPr>
              <a:t>: </a:t>
            </a:r>
            <a:r>
              <a:rPr lang="en-US" sz="3200" dirty="0"/>
              <a:t>improved access to educational opportunities  and providing “equal opportunity to aspire, achieve, participate in and contribute to society based on their individual talents and capacities.”</a:t>
            </a:r>
            <a:r>
              <a:rPr lang="en-US" sz="3600" i="1" dirty="0"/>
              <a:t> </a:t>
            </a:r>
            <a:r>
              <a:rPr lang="en-US" sz="1200" i="1" dirty="0"/>
              <a:t>United States v. Virginia. 518 U.S. 515, 531 (1996)</a:t>
            </a:r>
            <a:endParaRPr lang="en-US" sz="1200" dirty="0">
              <a:solidFill>
                <a:srgbClr val="FF0000"/>
              </a:solidFill>
            </a:endParaRPr>
          </a:p>
          <a:p>
            <a:endParaRPr lang="en-US" dirty="0"/>
          </a:p>
        </p:txBody>
      </p:sp>
      <p:pic>
        <p:nvPicPr>
          <p:cNvPr id="4" name="Picture 3">
            <a:extLst>
              <a:ext uri="{FF2B5EF4-FFF2-40B4-BE49-F238E27FC236}">
                <a16:creationId xmlns:a16="http://schemas.microsoft.com/office/drawing/2014/main" id="{2ED1F1CE-EF23-33E2-9E26-C5375FADC67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353029"/>
            <a:ext cx="2508009" cy="959299"/>
          </a:xfrm>
          <a:prstGeom prst="rect">
            <a:avLst/>
          </a:prstGeom>
          <a:noFill/>
          <a:ln>
            <a:noFill/>
          </a:ln>
        </p:spPr>
      </p:pic>
    </p:spTree>
    <p:extLst>
      <p:ext uri="{BB962C8B-B14F-4D97-AF65-F5344CB8AC3E}">
        <p14:creationId xmlns:p14="http://schemas.microsoft.com/office/powerpoint/2010/main" val="22900308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28" y="284360"/>
            <a:ext cx="8607552" cy="914400"/>
          </a:xfrm>
        </p:spPr>
        <p:txBody>
          <a:bodyPr>
            <a:noAutofit/>
          </a:bodyPr>
          <a:lstStyle/>
          <a:p>
            <a:r>
              <a:rPr lang="en-US" sz="4000" b="1" u="sng" dirty="0"/>
              <a:t>Procedures for Complaint Intake and Investigation</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40</a:t>
            </a:fld>
            <a:endParaRPr lang="en-US" dirty="0"/>
          </a:p>
        </p:txBody>
      </p:sp>
      <p:sp>
        <p:nvSpPr>
          <p:cNvPr id="3" name="Content Placeholder 2"/>
          <p:cNvSpPr>
            <a:spLocks noGrp="1"/>
          </p:cNvSpPr>
          <p:nvPr>
            <p:ph sz="quarter" idx="1"/>
          </p:nvPr>
        </p:nvSpPr>
        <p:spPr>
          <a:xfrm>
            <a:off x="677334" y="1749287"/>
            <a:ext cx="8596668" cy="4824353"/>
          </a:xfrm>
        </p:spPr>
        <p:txBody>
          <a:bodyPr>
            <a:normAutofit fontScale="92500"/>
          </a:bodyPr>
          <a:lstStyle/>
          <a:p>
            <a:r>
              <a:rPr lang="en-US" sz="2800" b="1" dirty="0"/>
              <a:t>Who Can Complain</a:t>
            </a:r>
            <a:r>
              <a:rPr lang="en-US" sz="2800" dirty="0"/>
              <a:t>?- </a:t>
            </a:r>
            <a:r>
              <a:rPr lang="en-US" sz="2800" b="1" dirty="0"/>
              <a:t>Any person may report sex discrimination, including sexual harassment </a:t>
            </a:r>
            <a:r>
              <a:rPr lang="en-US" sz="2800" dirty="0"/>
              <a:t>(whether or not the person reporting is the person alleged to be the victim of conduct that could constitute sex discrimination or sexual harassment) but the term “complainant” means the </a:t>
            </a:r>
            <a:r>
              <a:rPr lang="en-US" sz="2800" b="1" dirty="0"/>
              <a:t>victim.</a:t>
            </a:r>
          </a:p>
          <a:p>
            <a:r>
              <a:rPr lang="en-US" sz="2800" b="1" dirty="0"/>
              <a:t>How? </a:t>
            </a:r>
            <a:r>
              <a:rPr lang="en-US" sz="2800" dirty="0"/>
              <a:t>- </a:t>
            </a:r>
            <a:r>
              <a:rPr lang="en-US" sz="2800" b="1" dirty="0"/>
              <a:t>In person, by mail, telephone, or by electronic mail,</a:t>
            </a:r>
            <a:r>
              <a:rPr lang="en-US" sz="2800" dirty="0"/>
              <a:t> using the contact information listed for the Title IX Coordinator, </a:t>
            </a:r>
            <a:r>
              <a:rPr lang="en-US" sz="2800" b="1" dirty="0"/>
              <a:t>or by any other means </a:t>
            </a:r>
            <a:r>
              <a:rPr lang="en-US" sz="2800" dirty="0"/>
              <a:t>that results in the Title IX Coordinator receiving the person’s verbal or written report. </a:t>
            </a:r>
          </a:p>
        </p:txBody>
      </p:sp>
      <p:pic>
        <p:nvPicPr>
          <p:cNvPr id="5" name="Picture 4">
            <a:extLst>
              <a:ext uri="{FF2B5EF4-FFF2-40B4-BE49-F238E27FC236}">
                <a16:creationId xmlns:a16="http://schemas.microsoft.com/office/drawing/2014/main" id="{3445F8F6-0B6C-67B8-1AD5-77F5F9CF33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3734906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821" y="241852"/>
            <a:ext cx="8596668" cy="1320800"/>
          </a:xfrm>
        </p:spPr>
        <p:txBody>
          <a:bodyPr>
            <a:normAutofit/>
          </a:bodyPr>
          <a:lstStyle/>
          <a:p>
            <a:r>
              <a:rPr lang="en-US" sz="4400" u="sng" dirty="0"/>
              <a:t>More About Complaints</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41</a:t>
            </a:fld>
            <a:endParaRPr lang="en-US" dirty="0"/>
          </a:p>
        </p:txBody>
      </p:sp>
      <p:sp>
        <p:nvSpPr>
          <p:cNvPr id="3" name="Content Placeholder 2"/>
          <p:cNvSpPr>
            <a:spLocks noGrp="1"/>
          </p:cNvSpPr>
          <p:nvPr>
            <p:ph sz="quarter" idx="1"/>
          </p:nvPr>
        </p:nvSpPr>
        <p:spPr>
          <a:xfrm>
            <a:off x="677334" y="1391478"/>
            <a:ext cx="8596668" cy="5466522"/>
          </a:xfrm>
        </p:spPr>
        <p:txBody>
          <a:bodyPr>
            <a:normAutofit fontScale="92500" lnSpcReduction="20000"/>
          </a:bodyPr>
          <a:lstStyle/>
          <a:p>
            <a:pPr fontAlgn="base"/>
            <a:r>
              <a:rPr lang="en-US" sz="2800" dirty="0"/>
              <a:t>A complaint  report </a:t>
            </a:r>
            <a:r>
              <a:rPr lang="en-US" sz="2800" b="1" dirty="0"/>
              <a:t>may be made at any time (including during non-business hours) </a:t>
            </a:r>
            <a:r>
              <a:rPr lang="en-US" sz="2800" dirty="0"/>
              <a:t>by using the telephone number or electronic mail address, or by mail to the office address, listed for the Title IX Coordinator. </a:t>
            </a:r>
          </a:p>
          <a:p>
            <a:pPr fontAlgn="base"/>
            <a:r>
              <a:rPr lang="en-US" sz="2800" dirty="0"/>
              <a:t>The District </a:t>
            </a:r>
            <a:r>
              <a:rPr lang="en-US" sz="2800" b="1" dirty="0"/>
              <a:t>must treat a person as a “complainant” any time it has notice that the person is alleged to be the recipient of conduct that could constitute sexual harassment </a:t>
            </a:r>
          </a:p>
          <a:p>
            <a:pPr fontAlgn="base"/>
            <a:r>
              <a:rPr lang="en-US" sz="2800" dirty="0"/>
              <a:t>regardless of whether the person themselves reported, or a third party reported the sexual harassment,</a:t>
            </a:r>
            <a:r>
              <a:rPr lang="en-US" sz="2800" b="1" dirty="0"/>
              <a:t> </a:t>
            </a:r>
          </a:p>
          <a:p>
            <a:pPr fontAlgn="base"/>
            <a:r>
              <a:rPr lang="en-US" sz="2800" b="1" dirty="0"/>
              <a:t>and irrespective of whether the complainant ever chooses to file a formal complaint or participate in an investigation.</a:t>
            </a:r>
          </a:p>
        </p:txBody>
      </p:sp>
      <p:pic>
        <p:nvPicPr>
          <p:cNvPr id="5" name="Picture 4">
            <a:extLst>
              <a:ext uri="{FF2B5EF4-FFF2-40B4-BE49-F238E27FC236}">
                <a16:creationId xmlns:a16="http://schemas.microsoft.com/office/drawing/2014/main" id="{EB747E24-94AA-7FFE-06D5-DD7AADF5EF6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6467579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1670"/>
            <a:ext cx="8596668" cy="1320800"/>
          </a:xfrm>
        </p:spPr>
        <p:txBody>
          <a:bodyPr>
            <a:normAutofit/>
          </a:bodyPr>
          <a:lstStyle/>
          <a:p>
            <a:r>
              <a:rPr lang="en-US" sz="4800" b="1" u="sng" dirty="0"/>
              <a:t>District Policy Requirements</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42</a:t>
            </a:fld>
            <a:endParaRPr lang="en-US" dirty="0"/>
          </a:p>
        </p:txBody>
      </p:sp>
      <p:sp>
        <p:nvSpPr>
          <p:cNvPr id="3" name="Content Placeholder 2"/>
          <p:cNvSpPr>
            <a:spLocks noGrp="1"/>
          </p:cNvSpPr>
          <p:nvPr>
            <p:ph sz="quarter" idx="1"/>
          </p:nvPr>
        </p:nvSpPr>
        <p:spPr>
          <a:xfrm>
            <a:off x="677334" y="1447800"/>
            <a:ext cx="9381066" cy="5251173"/>
          </a:xfrm>
        </p:spPr>
        <p:txBody>
          <a:bodyPr>
            <a:normAutofit/>
          </a:bodyPr>
          <a:lstStyle/>
          <a:p>
            <a:pPr marL="0" indent="0">
              <a:buNone/>
            </a:pPr>
            <a:r>
              <a:rPr lang="en-US" sz="2400" dirty="0"/>
              <a:t>The </a:t>
            </a:r>
            <a:r>
              <a:rPr lang="en-US" sz="2400" b="1" dirty="0"/>
              <a:t>policy must address how notice of the nondiscrimination policy and grievance procedures will be made</a:t>
            </a:r>
            <a:r>
              <a:rPr lang="en-US" sz="2400" dirty="0"/>
              <a:t>, including </a:t>
            </a:r>
            <a:r>
              <a:rPr lang="en-US" sz="2400" b="1" dirty="0"/>
              <a:t>how to file or report sexual harassment </a:t>
            </a:r>
            <a:r>
              <a:rPr lang="en-US" sz="2400" dirty="0"/>
              <a:t>and </a:t>
            </a:r>
            <a:r>
              <a:rPr lang="en-US" sz="2400" b="1" dirty="0"/>
              <a:t>how the recipient will respond</a:t>
            </a:r>
            <a:r>
              <a:rPr lang="en-US" sz="2400" dirty="0"/>
              <a:t>, and </a:t>
            </a:r>
            <a:r>
              <a:rPr lang="en-US" sz="2400" b="1" dirty="0"/>
              <a:t>notice must be given to</a:t>
            </a:r>
            <a:r>
              <a:rPr lang="en-US" sz="2400" dirty="0"/>
              <a:t>: </a:t>
            </a:r>
          </a:p>
          <a:p>
            <a:r>
              <a:rPr lang="en-US" sz="2400" dirty="0"/>
              <a:t>applicants for admission and employment; </a:t>
            </a:r>
          </a:p>
          <a:p>
            <a:r>
              <a:rPr lang="en-US" sz="2400" dirty="0"/>
              <a:t>students; </a:t>
            </a:r>
          </a:p>
          <a:p>
            <a:r>
              <a:rPr lang="en-US" sz="2400" dirty="0"/>
              <a:t>parents or legal guardians; </a:t>
            </a:r>
          </a:p>
          <a:p>
            <a:r>
              <a:rPr lang="en-US" sz="2400" dirty="0"/>
              <a:t>unions or professional organizations holding agreements with the District, and  </a:t>
            </a:r>
          </a:p>
          <a:p>
            <a:r>
              <a:rPr lang="en-US" sz="2400" dirty="0"/>
              <a:t>notice to the same groups must contain the Title IX Coordinator’s name or title, email address, office address, </a:t>
            </a:r>
          </a:p>
          <a:p>
            <a:pPr marL="0" indent="0">
              <a:buNone/>
            </a:pPr>
            <a:r>
              <a:rPr lang="en-US" sz="2400" dirty="0"/>
              <a:t>	and telephone number.</a:t>
            </a:r>
          </a:p>
          <a:p>
            <a:pPr marL="0" indent="0">
              <a:buNone/>
            </a:pPr>
            <a:endParaRPr lang="en-US" dirty="0"/>
          </a:p>
        </p:txBody>
      </p:sp>
      <p:pic>
        <p:nvPicPr>
          <p:cNvPr id="5" name="Picture 4">
            <a:extLst>
              <a:ext uri="{FF2B5EF4-FFF2-40B4-BE49-F238E27FC236}">
                <a16:creationId xmlns:a16="http://schemas.microsoft.com/office/drawing/2014/main" id="{9C5CD59E-8064-AF73-FC57-95E562FF53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422593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1609"/>
            <a:ext cx="8596668" cy="1320800"/>
          </a:xfrm>
        </p:spPr>
        <p:txBody>
          <a:bodyPr>
            <a:normAutofit/>
          </a:bodyPr>
          <a:lstStyle/>
          <a:p>
            <a:r>
              <a:rPr lang="en-US" b="1" u="sng" dirty="0"/>
              <a:t>Policy Requirements, cont’d.</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43</a:t>
            </a:fld>
            <a:endParaRPr lang="en-US" dirty="0"/>
          </a:p>
        </p:txBody>
      </p:sp>
      <p:sp>
        <p:nvSpPr>
          <p:cNvPr id="3" name="Content Placeholder 2"/>
          <p:cNvSpPr>
            <a:spLocks noGrp="1"/>
          </p:cNvSpPr>
          <p:nvPr>
            <p:ph sz="quarter" idx="1"/>
          </p:nvPr>
        </p:nvSpPr>
        <p:spPr>
          <a:xfrm>
            <a:off x="677334" y="1351721"/>
            <a:ext cx="9914466" cy="5307495"/>
          </a:xfrm>
        </p:spPr>
        <p:txBody>
          <a:bodyPr>
            <a:noAutofit/>
          </a:bodyPr>
          <a:lstStyle/>
          <a:p>
            <a:pPr marL="0" indent="0">
              <a:buNone/>
            </a:pPr>
            <a:r>
              <a:rPr lang="en-US" sz="2800" b="1" dirty="0"/>
              <a:t>Notice of a District’s non-discrimination policy must include</a:t>
            </a:r>
            <a:r>
              <a:rPr lang="en-US" sz="2800" dirty="0"/>
              <a:t>,</a:t>
            </a:r>
          </a:p>
          <a:p>
            <a:r>
              <a:rPr lang="en-US" sz="2000" dirty="0"/>
              <a:t>statement that the recipient does not discriminate on the basis of sex in the education program or activity that it operates, and that it is required by Title IX and its regulations not to discriminate in such a manner;</a:t>
            </a:r>
          </a:p>
          <a:p>
            <a:r>
              <a:rPr lang="en-US" sz="2000" dirty="0"/>
              <a:t>the requirement that prohibition on discrimination in  the education program or activity applies to employment; </a:t>
            </a:r>
          </a:p>
          <a:p>
            <a:r>
              <a:rPr lang="en-US" sz="2000" dirty="0"/>
              <a:t>Statement that inquiries about the application of Title IX and its regulations to the District may be referred to the designated Title IX Coordinator, to the Assistant Secretary of the Federal Department of Education, or both; and</a:t>
            </a:r>
          </a:p>
          <a:p>
            <a:r>
              <a:rPr lang="en-US" sz="2000" b="1" dirty="0"/>
              <a:t>both the notice of nondiscrimination and the Title IX Coordinator’s contact information must be published on District/School websites and in any handbook provided students, parents/guardians, applicants, unions and professional organizations have agreements with a District. </a:t>
            </a:r>
          </a:p>
        </p:txBody>
      </p:sp>
      <p:pic>
        <p:nvPicPr>
          <p:cNvPr id="5" name="Picture 4">
            <a:extLst>
              <a:ext uri="{FF2B5EF4-FFF2-40B4-BE49-F238E27FC236}">
                <a16:creationId xmlns:a16="http://schemas.microsoft.com/office/drawing/2014/main" id="{DD109DA9-A768-0B13-873E-2090AA25CB7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337795" y="281609"/>
            <a:ext cx="2508009" cy="959299"/>
          </a:xfrm>
          <a:prstGeom prst="rect">
            <a:avLst/>
          </a:prstGeom>
          <a:noFill/>
          <a:ln>
            <a:noFill/>
          </a:ln>
        </p:spPr>
      </p:pic>
    </p:spTree>
    <p:extLst>
      <p:ext uri="{BB962C8B-B14F-4D97-AF65-F5344CB8AC3E}">
        <p14:creationId xmlns:p14="http://schemas.microsoft.com/office/powerpoint/2010/main" val="20943816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1A4CB-FBD2-DA18-7F39-90C030480123}"/>
              </a:ext>
            </a:extLst>
          </p:cNvPr>
          <p:cNvSpPr>
            <a:spLocks noGrp="1"/>
          </p:cNvSpPr>
          <p:nvPr>
            <p:ph type="title"/>
          </p:nvPr>
        </p:nvSpPr>
        <p:spPr>
          <a:xfrm>
            <a:off x="400887" y="159256"/>
            <a:ext cx="9561820" cy="1320800"/>
          </a:xfrm>
        </p:spPr>
        <p:txBody>
          <a:bodyPr>
            <a:normAutofit/>
          </a:bodyPr>
          <a:lstStyle/>
          <a:p>
            <a:r>
              <a:rPr lang="en-US" sz="4800" b="1" u="sng" dirty="0"/>
              <a:t>3.  Must determine Jurisdiction</a:t>
            </a:r>
          </a:p>
        </p:txBody>
      </p:sp>
      <p:sp>
        <p:nvSpPr>
          <p:cNvPr id="3" name="Content Placeholder 2">
            <a:extLst>
              <a:ext uri="{FF2B5EF4-FFF2-40B4-BE49-F238E27FC236}">
                <a16:creationId xmlns:a16="http://schemas.microsoft.com/office/drawing/2014/main" id="{2DC9F212-D7D7-2E51-C82A-6BC708955AE4}"/>
              </a:ext>
            </a:extLst>
          </p:cNvPr>
          <p:cNvSpPr>
            <a:spLocks noGrp="1"/>
          </p:cNvSpPr>
          <p:nvPr>
            <p:ph idx="1"/>
          </p:nvPr>
        </p:nvSpPr>
        <p:spPr>
          <a:xfrm>
            <a:off x="677334" y="1550504"/>
            <a:ext cx="8596668" cy="5307496"/>
          </a:xfrm>
        </p:spPr>
        <p:txBody>
          <a:bodyPr>
            <a:normAutofit fontScale="92500" lnSpcReduction="20000"/>
          </a:bodyPr>
          <a:lstStyle/>
          <a:p>
            <a:pPr>
              <a:buFont typeface="Wingdings" panose="05000000000000000000" pitchFamily="2" charset="2"/>
              <a:buChar char="Ø"/>
            </a:pPr>
            <a:r>
              <a:rPr lang="en-US" sz="2800" dirty="0">
                <a:solidFill>
                  <a:schemeClr val="tx1"/>
                </a:solidFill>
              </a:rPr>
              <a:t>Does TIX jurisdiction attach?</a:t>
            </a:r>
          </a:p>
          <a:p>
            <a:pPr marL="690372" lvl="1" indent="-342900"/>
            <a:r>
              <a:rPr lang="en-US" sz="2400" dirty="0">
                <a:solidFill>
                  <a:schemeClr val="tx1"/>
                </a:solidFill>
              </a:rPr>
              <a:t>Was the complainant attempting to participate in a District-sanctioned program or activity when the conduct occurred?</a:t>
            </a:r>
          </a:p>
          <a:p>
            <a:pPr marL="690372" lvl="1" indent="-342900"/>
            <a:r>
              <a:rPr lang="en-US" sz="2400" dirty="0">
                <a:solidFill>
                  <a:schemeClr val="tx1"/>
                </a:solidFill>
              </a:rPr>
              <a:t>Was the respondent engaging in a District-sanctioned program or activity when the conduct occurred?</a:t>
            </a:r>
          </a:p>
          <a:p>
            <a:pPr marL="690372" lvl="1" indent="-342900"/>
            <a:r>
              <a:rPr lang="en-US" sz="2400" dirty="0">
                <a:solidFill>
                  <a:schemeClr val="tx1"/>
                </a:solidFill>
              </a:rPr>
              <a:t>Did the District have control over the respondent when the conduct occurred?</a:t>
            </a:r>
          </a:p>
          <a:p>
            <a:pPr marL="690372" lvl="1" indent="-342900"/>
            <a:r>
              <a:rPr lang="en-US" sz="2400" dirty="0"/>
              <a:t>Did the alleged conduct occur within the jurisdiction of the School/District?</a:t>
            </a:r>
          </a:p>
          <a:p>
            <a:pPr marL="0" indent="0">
              <a:buNone/>
            </a:pPr>
            <a:r>
              <a:rPr lang="en-US" sz="2800" b="1" u="sng" dirty="0">
                <a:solidFill>
                  <a:schemeClr val="accent1"/>
                </a:solidFill>
              </a:rPr>
              <a:t>Remember:</a:t>
            </a:r>
            <a:r>
              <a:rPr lang="en-US" sz="2800" dirty="0"/>
              <a:t>  The new regulations, effective August 1, 2024, require the district to consider conduct that did not occur within the geographical boundaries of the district, but impacted a student’s access to their educational opportunities.  i.e. social media, texting, snapchat, pictures, etc.</a:t>
            </a:r>
          </a:p>
        </p:txBody>
      </p:sp>
      <p:pic>
        <p:nvPicPr>
          <p:cNvPr id="4" name="Picture 3">
            <a:extLst>
              <a:ext uri="{FF2B5EF4-FFF2-40B4-BE49-F238E27FC236}">
                <a16:creationId xmlns:a16="http://schemas.microsoft.com/office/drawing/2014/main" id="{1813D6DB-58A6-CB7D-DFCC-D64206CCDC8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3534971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E834D-8C1F-DF7A-BD00-50A920A68CBA}"/>
              </a:ext>
            </a:extLst>
          </p:cNvPr>
          <p:cNvSpPr>
            <a:spLocks noGrp="1"/>
          </p:cNvSpPr>
          <p:nvPr>
            <p:ph type="title"/>
          </p:nvPr>
        </p:nvSpPr>
        <p:spPr>
          <a:xfrm>
            <a:off x="677334" y="311426"/>
            <a:ext cx="8596668" cy="1320800"/>
          </a:xfrm>
        </p:spPr>
        <p:txBody>
          <a:bodyPr>
            <a:normAutofit/>
          </a:bodyPr>
          <a:lstStyle/>
          <a:p>
            <a:r>
              <a:rPr lang="en-US" sz="5400" u="sng" dirty="0"/>
              <a:t>4.  Must Determine SPOO</a:t>
            </a:r>
          </a:p>
        </p:txBody>
      </p:sp>
      <p:sp>
        <p:nvSpPr>
          <p:cNvPr id="3" name="Content Placeholder 2">
            <a:extLst>
              <a:ext uri="{FF2B5EF4-FFF2-40B4-BE49-F238E27FC236}">
                <a16:creationId xmlns:a16="http://schemas.microsoft.com/office/drawing/2014/main" id="{0033878D-ADCE-7873-DAAA-DF5909FE7582}"/>
              </a:ext>
            </a:extLst>
          </p:cNvPr>
          <p:cNvSpPr>
            <a:spLocks noGrp="1"/>
          </p:cNvSpPr>
          <p:nvPr>
            <p:ph idx="1"/>
          </p:nvPr>
        </p:nvSpPr>
        <p:spPr>
          <a:xfrm>
            <a:off x="677334" y="1391479"/>
            <a:ext cx="8596668" cy="5287618"/>
          </a:xfrm>
        </p:spPr>
        <p:txBody>
          <a:bodyPr>
            <a:normAutofit/>
          </a:bodyPr>
          <a:lstStyle/>
          <a:p>
            <a:r>
              <a:rPr lang="en-US" sz="2800" dirty="0"/>
              <a:t>Does the conduct alleged, if true, rise to the level of a Title IX investigation:</a:t>
            </a:r>
          </a:p>
          <a:p>
            <a:r>
              <a:rPr lang="en-US" sz="2800" dirty="0"/>
              <a:t>Severe or</a:t>
            </a:r>
          </a:p>
          <a:p>
            <a:r>
              <a:rPr lang="en-US" sz="2800" dirty="0"/>
              <a:t>Pervasive and</a:t>
            </a:r>
          </a:p>
          <a:p>
            <a:r>
              <a:rPr lang="en-US" sz="2800" dirty="0"/>
              <a:t>Objectively Offensive</a:t>
            </a:r>
          </a:p>
          <a:p>
            <a:r>
              <a:rPr lang="en-US" sz="2800" dirty="0">
                <a:solidFill>
                  <a:schemeClr val="tx1"/>
                </a:solidFill>
              </a:rPr>
              <a:t>So as to effectively limit or deny a person’s ability to participate in or benefit from your education program or activity.</a:t>
            </a:r>
          </a:p>
          <a:p>
            <a:r>
              <a:rPr lang="en-US" sz="2800" dirty="0">
                <a:solidFill>
                  <a:schemeClr val="tx1"/>
                </a:solidFill>
              </a:rPr>
              <a:t>If </a:t>
            </a:r>
            <a:r>
              <a:rPr lang="en-US" sz="2800" i="1" dirty="0">
                <a:solidFill>
                  <a:schemeClr val="tx1"/>
                </a:solidFill>
              </a:rPr>
              <a:t>yes</a:t>
            </a:r>
            <a:r>
              <a:rPr lang="en-US" sz="2800" dirty="0">
                <a:solidFill>
                  <a:schemeClr val="tx1"/>
                </a:solidFill>
              </a:rPr>
              <a:t>, must meet with Complainant to review the investigation process.</a:t>
            </a:r>
          </a:p>
          <a:p>
            <a:pPr marL="0" indent="0">
              <a:buNone/>
            </a:pPr>
            <a:endParaRPr lang="en-US" dirty="0"/>
          </a:p>
        </p:txBody>
      </p:sp>
      <p:pic>
        <p:nvPicPr>
          <p:cNvPr id="4" name="Picture 3">
            <a:extLst>
              <a:ext uri="{FF2B5EF4-FFF2-40B4-BE49-F238E27FC236}">
                <a16:creationId xmlns:a16="http://schemas.microsoft.com/office/drawing/2014/main" id="{8A56DB6B-94B4-63F0-B9E9-62C74B20E89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6965348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A90CD-4501-B2C0-D547-B81281E37071}"/>
              </a:ext>
            </a:extLst>
          </p:cNvPr>
          <p:cNvSpPr>
            <a:spLocks noGrp="1"/>
          </p:cNvSpPr>
          <p:nvPr>
            <p:ph type="title"/>
          </p:nvPr>
        </p:nvSpPr>
        <p:spPr>
          <a:xfrm>
            <a:off x="677334" y="156238"/>
            <a:ext cx="8596668" cy="1320800"/>
          </a:xfrm>
        </p:spPr>
        <p:txBody>
          <a:bodyPr>
            <a:normAutofit/>
          </a:bodyPr>
          <a:lstStyle/>
          <a:p>
            <a:r>
              <a:rPr lang="en-US" sz="4800" b="1" u="sng" dirty="0"/>
              <a:t>Complainant Considerations</a:t>
            </a:r>
          </a:p>
        </p:txBody>
      </p:sp>
      <p:sp>
        <p:nvSpPr>
          <p:cNvPr id="3" name="Content Placeholder 2">
            <a:extLst>
              <a:ext uri="{FF2B5EF4-FFF2-40B4-BE49-F238E27FC236}">
                <a16:creationId xmlns:a16="http://schemas.microsoft.com/office/drawing/2014/main" id="{691261C3-DEB6-703F-C7C1-6D0CA7E0BC14}"/>
              </a:ext>
            </a:extLst>
          </p:cNvPr>
          <p:cNvSpPr>
            <a:spLocks noGrp="1"/>
          </p:cNvSpPr>
          <p:nvPr>
            <p:ph idx="1"/>
          </p:nvPr>
        </p:nvSpPr>
        <p:spPr>
          <a:xfrm>
            <a:off x="677334" y="1371600"/>
            <a:ext cx="8596668" cy="5330161"/>
          </a:xfrm>
        </p:spPr>
        <p:txBody>
          <a:bodyPr>
            <a:normAutofit lnSpcReduction="10000"/>
          </a:bodyPr>
          <a:lstStyle/>
          <a:p>
            <a:r>
              <a:rPr lang="en-US" sz="2800" b="1" u="sng" dirty="0"/>
              <a:t>Questions</a:t>
            </a:r>
          </a:p>
          <a:p>
            <a:pPr marL="457200" indent="-457200">
              <a:buAutoNum type="arabicPeriod"/>
            </a:pPr>
            <a:r>
              <a:rPr lang="en-US" sz="2400" dirty="0"/>
              <a:t>Has the Complainant been offered supportive measures?</a:t>
            </a:r>
          </a:p>
          <a:p>
            <a:pPr marL="457200" indent="-457200">
              <a:buAutoNum type="arabicPeriod"/>
            </a:pPr>
            <a:r>
              <a:rPr lang="en-US" sz="2400" dirty="0"/>
              <a:t>Has the Complainant been informed of her right to contact law enforcement?</a:t>
            </a:r>
          </a:p>
          <a:p>
            <a:pPr marL="457200" indent="-457200">
              <a:buAutoNum type="arabicPeriod"/>
            </a:pPr>
            <a:r>
              <a:rPr lang="en-US" sz="2400" dirty="0"/>
              <a:t>Has the Complainant had the Title IX investigation process explained to her?</a:t>
            </a:r>
          </a:p>
          <a:p>
            <a:pPr marL="457200" indent="-457200">
              <a:buAutoNum type="arabicPeriod"/>
            </a:pPr>
            <a:r>
              <a:rPr lang="en-US" sz="2400" dirty="0"/>
              <a:t>Does the Complainant want an investigation into this matter?</a:t>
            </a:r>
          </a:p>
          <a:p>
            <a:pPr marL="457200" indent="-457200">
              <a:buAutoNum type="arabicPeriod"/>
            </a:pPr>
            <a:r>
              <a:rPr lang="en-US" sz="2400" dirty="0"/>
              <a:t>If yes, what are the next steps?</a:t>
            </a:r>
          </a:p>
          <a:p>
            <a:pPr marL="457200" indent="-457200">
              <a:buAutoNum type="arabicPeriod"/>
            </a:pPr>
            <a:r>
              <a:rPr lang="en-US" sz="2400" dirty="0"/>
              <a:t>If no, what are the next steps?</a:t>
            </a:r>
          </a:p>
          <a:p>
            <a:pPr marL="457200" indent="-457200">
              <a:buAutoNum type="arabicPeriod"/>
            </a:pPr>
            <a:r>
              <a:rPr lang="en-US" sz="2400" dirty="0"/>
              <a:t>Should the TIX coordinator consider filing a complaint on behalf of complainant if she is unwilling to move forward?  Why or why not? </a:t>
            </a:r>
          </a:p>
          <a:p>
            <a:endParaRPr lang="en-US" dirty="0"/>
          </a:p>
        </p:txBody>
      </p:sp>
      <p:pic>
        <p:nvPicPr>
          <p:cNvPr id="4" name="Picture 3">
            <a:extLst>
              <a:ext uri="{FF2B5EF4-FFF2-40B4-BE49-F238E27FC236}">
                <a16:creationId xmlns:a16="http://schemas.microsoft.com/office/drawing/2014/main" id="{A07B8E8C-8BCA-E88C-2E11-CA58F5D8E0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550566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BBA91-CD75-ED01-CC14-B788279CDDFD}"/>
              </a:ext>
            </a:extLst>
          </p:cNvPr>
          <p:cNvSpPr>
            <a:spLocks noGrp="1"/>
          </p:cNvSpPr>
          <p:nvPr>
            <p:ph type="title"/>
          </p:nvPr>
        </p:nvSpPr>
        <p:spPr>
          <a:xfrm>
            <a:off x="677334" y="156238"/>
            <a:ext cx="8596668" cy="1320800"/>
          </a:xfrm>
        </p:spPr>
        <p:txBody>
          <a:bodyPr>
            <a:normAutofit/>
          </a:bodyPr>
          <a:lstStyle/>
          <a:p>
            <a:r>
              <a:rPr lang="en-US" sz="4800" b="1" u="sng" dirty="0"/>
              <a:t>Respondent Considerations</a:t>
            </a:r>
          </a:p>
        </p:txBody>
      </p:sp>
      <p:sp>
        <p:nvSpPr>
          <p:cNvPr id="3" name="Content Placeholder 2">
            <a:extLst>
              <a:ext uri="{FF2B5EF4-FFF2-40B4-BE49-F238E27FC236}">
                <a16:creationId xmlns:a16="http://schemas.microsoft.com/office/drawing/2014/main" id="{6722B8F4-FCE1-8C41-7249-76B449CFB0AB}"/>
              </a:ext>
            </a:extLst>
          </p:cNvPr>
          <p:cNvSpPr>
            <a:spLocks noGrp="1"/>
          </p:cNvSpPr>
          <p:nvPr>
            <p:ph idx="1"/>
          </p:nvPr>
        </p:nvSpPr>
        <p:spPr>
          <a:xfrm>
            <a:off x="677334" y="1477039"/>
            <a:ext cx="8596668" cy="5092726"/>
          </a:xfrm>
        </p:spPr>
        <p:txBody>
          <a:bodyPr>
            <a:normAutofit fontScale="92500" lnSpcReduction="20000"/>
          </a:bodyPr>
          <a:lstStyle/>
          <a:p>
            <a:pPr marL="342900" indent="-342900">
              <a:buAutoNum type="arabicPeriod"/>
            </a:pPr>
            <a:r>
              <a:rPr lang="en-US" sz="3000" dirty="0">
                <a:solidFill>
                  <a:schemeClr val="tx1"/>
                </a:solidFill>
              </a:rPr>
              <a:t>Has Respondent been offered supportive measures?</a:t>
            </a:r>
          </a:p>
          <a:p>
            <a:pPr marL="342900" indent="-342900">
              <a:buAutoNum type="arabicPeriod"/>
            </a:pPr>
            <a:r>
              <a:rPr lang="en-US" sz="3000" dirty="0">
                <a:solidFill>
                  <a:schemeClr val="tx1"/>
                </a:solidFill>
              </a:rPr>
              <a:t>Has Respondent been provided with written notice of allegations and advisement of rights?</a:t>
            </a:r>
          </a:p>
          <a:p>
            <a:pPr marL="342900" indent="-342900">
              <a:buAutoNum type="arabicPeriod"/>
            </a:pPr>
            <a:r>
              <a:rPr lang="en-US" sz="3000" dirty="0">
                <a:solidFill>
                  <a:schemeClr val="tx1"/>
                </a:solidFill>
              </a:rPr>
              <a:t>Has Respondent been notified of the presumption that they are not responsible for the alleged conduct?</a:t>
            </a:r>
          </a:p>
          <a:p>
            <a:pPr marL="342900" indent="-342900">
              <a:buAutoNum type="arabicPeriod"/>
            </a:pPr>
            <a:r>
              <a:rPr lang="en-US" sz="3000" dirty="0">
                <a:solidFill>
                  <a:schemeClr val="tx1"/>
                </a:solidFill>
              </a:rPr>
              <a:t>Has Respondent been notified of their right to provide witnesses and evidence to support their position?</a:t>
            </a:r>
          </a:p>
          <a:p>
            <a:pPr marL="342900" indent="-342900">
              <a:buAutoNum type="arabicPeriod"/>
            </a:pPr>
            <a:r>
              <a:rPr lang="en-US" sz="3000" dirty="0">
                <a:solidFill>
                  <a:schemeClr val="tx1"/>
                </a:solidFill>
              </a:rPr>
              <a:t>Has Respondent been notified of their right to respond in writing to the allegations?</a:t>
            </a:r>
          </a:p>
          <a:p>
            <a:endParaRPr lang="en-US" dirty="0"/>
          </a:p>
        </p:txBody>
      </p:sp>
      <p:pic>
        <p:nvPicPr>
          <p:cNvPr id="4" name="Picture 3">
            <a:extLst>
              <a:ext uri="{FF2B5EF4-FFF2-40B4-BE49-F238E27FC236}">
                <a16:creationId xmlns:a16="http://schemas.microsoft.com/office/drawing/2014/main" id="{6C0C2389-FB10-F1F1-59B5-964196645F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42231766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F28EA-1904-CACE-7604-C991AA15D527}"/>
              </a:ext>
            </a:extLst>
          </p:cNvPr>
          <p:cNvSpPr>
            <a:spLocks noGrp="1"/>
          </p:cNvSpPr>
          <p:nvPr>
            <p:ph type="title"/>
          </p:nvPr>
        </p:nvSpPr>
        <p:spPr>
          <a:xfrm>
            <a:off x="677334" y="271669"/>
            <a:ext cx="8596668" cy="1320800"/>
          </a:xfrm>
        </p:spPr>
        <p:txBody>
          <a:bodyPr/>
          <a:lstStyle/>
          <a:p>
            <a:r>
              <a:rPr lang="en-US" b="1" u="sng" dirty="0"/>
              <a:t>Standard Operating Procedures cont.</a:t>
            </a:r>
          </a:p>
        </p:txBody>
      </p:sp>
      <p:sp>
        <p:nvSpPr>
          <p:cNvPr id="3" name="Content Placeholder 2">
            <a:extLst>
              <a:ext uri="{FF2B5EF4-FFF2-40B4-BE49-F238E27FC236}">
                <a16:creationId xmlns:a16="http://schemas.microsoft.com/office/drawing/2014/main" id="{8C0EDC5A-8123-AC45-DD24-D41651004E29}"/>
              </a:ext>
            </a:extLst>
          </p:cNvPr>
          <p:cNvSpPr>
            <a:spLocks noGrp="1"/>
          </p:cNvSpPr>
          <p:nvPr>
            <p:ph idx="1"/>
          </p:nvPr>
        </p:nvSpPr>
        <p:spPr>
          <a:xfrm>
            <a:off x="677334" y="1311965"/>
            <a:ext cx="8596668" cy="5274366"/>
          </a:xfrm>
        </p:spPr>
        <p:txBody>
          <a:bodyPr>
            <a:normAutofit fontScale="85000" lnSpcReduction="20000"/>
          </a:bodyPr>
          <a:lstStyle/>
          <a:p>
            <a:pPr marL="342900" marR="0" lvl="0" indent="-342900">
              <a:lnSpc>
                <a:spcPct val="107000"/>
              </a:lnSpc>
              <a:spcBef>
                <a:spcPts val="0"/>
              </a:spcBef>
              <a:spcAft>
                <a:spcPts val="0"/>
              </a:spcAft>
              <a:buFont typeface="+mj-lt"/>
              <a:buAutoNum type="romanUcPeriod"/>
            </a:pP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Handling a Report</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When a Report is received, the Title IX Coordinator, or Designee, i.e. Deputy Title IX Coordinators, will conduct a preliminary inquiry, when necessary to gather more information to determine Title IX jurisdiction. </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Based on the allegations, or preliminary inquiry, the Title IX Coordinator will determine if the allegations in the Report fall within Title IX jurisdiction, or if the Report will be referred to another department.</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When a formal Report is received from a Complainant, and the allegations </a:t>
            </a:r>
            <a:r>
              <a:rPr lang="en-US" sz="3000" u="sng" dirty="0">
                <a:effectLst/>
                <a:latin typeface="Times New Roman" panose="02020603050405020304" pitchFamily="18" charset="0"/>
                <a:ea typeface="Calibri" panose="020F0502020204030204" pitchFamily="34" charset="0"/>
                <a:cs typeface="Times New Roman" panose="02020603050405020304" pitchFamily="18" charset="0"/>
              </a:rPr>
              <a:t>do not meet</a:t>
            </a: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the criteria for Title IX jurisdiction, a </a:t>
            </a:r>
            <a:r>
              <a:rPr lang="en-US" sz="30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Notice of Dismissal (“Dismissal”)</a:t>
            </a:r>
            <a:r>
              <a:rPr lang="en-US" sz="3000" dirty="0">
                <a:effectLst/>
                <a:latin typeface="Times New Roman" panose="02020603050405020304" pitchFamily="18" charset="0"/>
                <a:ea typeface="Calibri" panose="020F0502020204030204" pitchFamily="34" charset="0"/>
                <a:cs typeface="Times New Roman" panose="02020603050405020304" pitchFamily="18" charset="0"/>
              </a:rPr>
              <a:t> will be sent to the Complainant.</a:t>
            </a:r>
            <a:endParaRPr lang="en-US" sz="30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If Respondent is aware of the Report, Respondent will also receive the Dismissal.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F09711C6-1A52-00DE-678D-205E497BDC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42604309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EFB9B-9B58-A9F5-7F5B-91672B193A7C}"/>
              </a:ext>
            </a:extLst>
          </p:cNvPr>
          <p:cNvSpPr>
            <a:spLocks noGrp="1"/>
          </p:cNvSpPr>
          <p:nvPr>
            <p:ph type="title"/>
          </p:nvPr>
        </p:nvSpPr>
        <p:spPr>
          <a:xfrm>
            <a:off x="677334" y="321365"/>
            <a:ext cx="8596668" cy="1320800"/>
          </a:xfrm>
        </p:spPr>
        <p:txBody>
          <a:bodyPr>
            <a:normAutofit fontScale="90000"/>
          </a:bodyPr>
          <a:lstStyle/>
          <a:p>
            <a:r>
              <a:rPr lang="en-US" sz="4400" u="sng" dirty="0"/>
              <a:t>Mandatory Dismissal of Formal Complaint</a:t>
            </a:r>
          </a:p>
        </p:txBody>
      </p:sp>
      <p:sp>
        <p:nvSpPr>
          <p:cNvPr id="3" name="Content Placeholder 2">
            <a:extLst>
              <a:ext uri="{FF2B5EF4-FFF2-40B4-BE49-F238E27FC236}">
                <a16:creationId xmlns:a16="http://schemas.microsoft.com/office/drawing/2014/main" id="{18182CCB-9136-171D-ED55-1E29073F7E4B}"/>
              </a:ext>
            </a:extLst>
          </p:cNvPr>
          <p:cNvSpPr>
            <a:spLocks noGrp="1"/>
          </p:cNvSpPr>
          <p:nvPr>
            <p:ph sz="quarter" idx="1"/>
          </p:nvPr>
        </p:nvSpPr>
        <p:spPr>
          <a:xfrm>
            <a:off x="677334" y="2160589"/>
            <a:ext cx="8596668" cy="4528446"/>
          </a:xfrm>
        </p:spPr>
        <p:txBody>
          <a:bodyPr>
            <a:normAutofit fontScale="85000" lnSpcReduction="20000"/>
          </a:bodyPr>
          <a:lstStyle/>
          <a:p>
            <a:r>
              <a:rPr lang="en-US" sz="2800" dirty="0"/>
              <a:t>If the conduct alleged in the </a:t>
            </a:r>
            <a:r>
              <a:rPr lang="en-US" sz="2800" u="sng" dirty="0"/>
              <a:t>formal</a:t>
            </a:r>
            <a:r>
              <a:rPr lang="en-US" sz="2800" dirty="0"/>
              <a:t> complaint would not constitute sexual harassment as defined in </a:t>
            </a:r>
            <a:r>
              <a:rPr lang="en-US" sz="2800" dirty="0">
                <a:hlinkClick r:id="rId2">
                  <a:extLst>
                    <a:ext uri="{A12FA001-AC4F-418D-AE19-62706E023703}">
                      <ahyp:hlinkClr xmlns:ahyp="http://schemas.microsoft.com/office/drawing/2018/hyperlinkcolor" val="tx"/>
                    </a:ext>
                  </a:extLst>
                </a:hlinkClick>
              </a:rPr>
              <a:t>§ 106.30</a:t>
            </a:r>
            <a:r>
              <a:rPr lang="en-US" sz="2800" dirty="0"/>
              <a:t> even if proved, </a:t>
            </a:r>
          </a:p>
          <a:p>
            <a:r>
              <a:rPr lang="en-US" sz="2800" dirty="0"/>
              <a:t>did not occur in the district's education program or activity, </a:t>
            </a:r>
          </a:p>
          <a:p>
            <a:r>
              <a:rPr lang="en-US" sz="2800" dirty="0"/>
              <a:t>or did not occur against a person in the United States,</a:t>
            </a:r>
          </a:p>
          <a:p>
            <a:pPr lvl="1"/>
            <a:r>
              <a:rPr lang="en-US" sz="2600" dirty="0"/>
              <a:t>Don’t forget about social media considerations... </a:t>
            </a:r>
          </a:p>
          <a:p>
            <a:r>
              <a:rPr lang="en-US" sz="2800" dirty="0"/>
              <a:t>then the district </a:t>
            </a:r>
            <a:r>
              <a:rPr lang="en-US" sz="2800" b="1" dirty="0"/>
              <a:t>must</a:t>
            </a:r>
            <a:r>
              <a:rPr lang="en-US" sz="2800" dirty="0"/>
              <a:t> dismiss the formal complaint with regard to that conduct for purposes of sexual harassment under title IX or this part; </a:t>
            </a:r>
          </a:p>
          <a:p>
            <a:r>
              <a:rPr lang="en-US" sz="2800" dirty="0"/>
              <a:t>such a dismissal does not preclude action under another provision of the district's code of conduct.</a:t>
            </a:r>
          </a:p>
        </p:txBody>
      </p:sp>
      <p:pic>
        <p:nvPicPr>
          <p:cNvPr id="4" name="Picture 3">
            <a:extLst>
              <a:ext uri="{FF2B5EF4-FFF2-40B4-BE49-F238E27FC236}">
                <a16:creationId xmlns:a16="http://schemas.microsoft.com/office/drawing/2014/main" id="{D48777C9-01EF-EFD5-7158-364F5E25166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741180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7803D-F351-47A8-9431-3A48479D807D}"/>
              </a:ext>
            </a:extLst>
          </p:cNvPr>
          <p:cNvSpPr>
            <a:spLocks noGrp="1"/>
          </p:cNvSpPr>
          <p:nvPr>
            <p:ph type="title"/>
          </p:nvPr>
        </p:nvSpPr>
        <p:spPr>
          <a:xfrm>
            <a:off x="1024128" y="337021"/>
            <a:ext cx="9720072" cy="1499616"/>
          </a:xfrm>
        </p:spPr>
        <p:txBody>
          <a:bodyPr/>
          <a:lstStyle/>
          <a:p>
            <a:r>
              <a:rPr lang="en-US" u="sng" dirty="0"/>
              <a:t>Scope of Title IX</a:t>
            </a:r>
            <a:endParaRPr lang="en-US" dirty="0"/>
          </a:p>
        </p:txBody>
      </p:sp>
      <p:sp>
        <p:nvSpPr>
          <p:cNvPr id="3" name="Content Placeholder 2">
            <a:extLst>
              <a:ext uri="{FF2B5EF4-FFF2-40B4-BE49-F238E27FC236}">
                <a16:creationId xmlns:a16="http://schemas.microsoft.com/office/drawing/2014/main" id="{1902377B-CA38-4AF1-BE92-4B4EA1E7F09B}"/>
              </a:ext>
            </a:extLst>
          </p:cNvPr>
          <p:cNvSpPr>
            <a:spLocks noGrp="1"/>
          </p:cNvSpPr>
          <p:nvPr>
            <p:ph idx="1"/>
          </p:nvPr>
        </p:nvSpPr>
        <p:spPr>
          <a:xfrm>
            <a:off x="516836" y="1619794"/>
            <a:ext cx="8935277" cy="4901185"/>
          </a:xfrm>
        </p:spPr>
        <p:txBody>
          <a:bodyPr>
            <a:normAutofit fontScale="77500" lnSpcReduction="20000"/>
          </a:bodyPr>
          <a:lstStyle/>
          <a:p>
            <a:pPr algn="just">
              <a:buFont typeface="Wingdings" panose="05000000000000000000" pitchFamily="2" charset="2"/>
              <a:buChar char="Ø"/>
            </a:pPr>
            <a:r>
              <a:rPr lang="en-US" sz="3600" dirty="0"/>
              <a:t>Applies to institutions receiving federal financial assistance from the Department of Education, including state and local educational agencies.</a:t>
            </a:r>
          </a:p>
          <a:p>
            <a:pPr algn="just">
              <a:buFont typeface="Wingdings" panose="05000000000000000000" pitchFamily="2" charset="2"/>
              <a:buChar char="Ø"/>
            </a:pPr>
            <a:endParaRPr lang="en-US" sz="3600" dirty="0"/>
          </a:p>
          <a:p>
            <a:pPr lvl="1" algn="just"/>
            <a:r>
              <a:rPr lang="en-US" sz="3200" dirty="0"/>
              <a:t>Approximately 16,500 local school districts, 7,000 postsecondary institutions, as well as charter schools, for-profit schools, libraries, and museums. </a:t>
            </a:r>
          </a:p>
          <a:p>
            <a:pPr marL="128016" lvl="1" indent="0" algn="just">
              <a:buNone/>
            </a:pPr>
            <a:endParaRPr lang="en-US" sz="3200" dirty="0"/>
          </a:p>
          <a:p>
            <a:pPr lvl="1" algn="just"/>
            <a:r>
              <a:rPr lang="en-US" sz="3200" dirty="0"/>
              <a:t>Also included are vocational rehabilitation agencies and education agencies of 50 states, the District of Columbia, and territories and possessions of the United States.</a:t>
            </a:r>
          </a:p>
          <a:p>
            <a:endParaRPr lang="en-US" dirty="0"/>
          </a:p>
        </p:txBody>
      </p:sp>
      <p:pic>
        <p:nvPicPr>
          <p:cNvPr id="4" name="Picture 3">
            <a:extLst>
              <a:ext uri="{FF2B5EF4-FFF2-40B4-BE49-F238E27FC236}">
                <a16:creationId xmlns:a16="http://schemas.microsoft.com/office/drawing/2014/main" id="{093D521E-C006-84B9-EA50-DE0AE74AE8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16418404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7857-61C1-107D-5B78-569176CD7226}"/>
              </a:ext>
            </a:extLst>
          </p:cNvPr>
          <p:cNvSpPr>
            <a:spLocks noGrp="1"/>
          </p:cNvSpPr>
          <p:nvPr>
            <p:ph type="title"/>
          </p:nvPr>
        </p:nvSpPr>
        <p:spPr>
          <a:xfrm>
            <a:off x="677334" y="291548"/>
            <a:ext cx="8596668" cy="1320800"/>
          </a:xfrm>
        </p:spPr>
        <p:txBody>
          <a:bodyPr>
            <a:normAutofit fontScale="90000"/>
          </a:bodyPr>
          <a:lstStyle/>
          <a:p>
            <a:r>
              <a:rPr lang="en-US" sz="4400" u="sng" dirty="0"/>
              <a:t>Permissive Dismissal of Formal Complaint</a:t>
            </a:r>
          </a:p>
        </p:txBody>
      </p:sp>
      <p:sp>
        <p:nvSpPr>
          <p:cNvPr id="3" name="Content Placeholder 2">
            <a:extLst>
              <a:ext uri="{FF2B5EF4-FFF2-40B4-BE49-F238E27FC236}">
                <a16:creationId xmlns:a16="http://schemas.microsoft.com/office/drawing/2014/main" id="{B33B9490-D10A-3BEC-B190-676B01A561C3}"/>
              </a:ext>
            </a:extLst>
          </p:cNvPr>
          <p:cNvSpPr>
            <a:spLocks noGrp="1"/>
          </p:cNvSpPr>
          <p:nvPr>
            <p:ph sz="quarter" idx="1"/>
          </p:nvPr>
        </p:nvSpPr>
        <p:spPr>
          <a:xfrm>
            <a:off x="677334" y="2007705"/>
            <a:ext cx="8596668" cy="4711148"/>
          </a:xfrm>
        </p:spPr>
        <p:txBody>
          <a:bodyPr>
            <a:normAutofit fontScale="92500" lnSpcReduction="20000"/>
          </a:bodyPr>
          <a:lstStyle/>
          <a:p>
            <a:r>
              <a:rPr lang="en-US" sz="2800" dirty="0"/>
              <a:t>The district </a:t>
            </a:r>
            <a:r>
              <a:rPr lang="en-US" sz="2800" b="1" dirty="0"/>
              <a:t>may</a:t>
            </a:r>
            <a:r>
              <a:rPr lang="en-US" sz="2800" dirty="0"/>
              <a:t> dismiss the formal complaint or any allegations therein, if at any time during the investigation or hearing: </a:t>
            </a:r>
          </a:p>
          <a:p>
            <a:r>
              <a:rPr lang="en-US" sz="2800" dirty="0"/>
              <a:t>A complainant notifies the Title IX Coordinator in writing that the complainant would like to withdraw the formal complaint or any allegations therein; </a:t>
            </a:r>
          </a:p>
          <a:p>
            <a:r>
              <a:rPr lang="en-US" sz="2800" dirty="0"/>
              <a:t>the respondent is no longer enrolled or employed by the recipient; </a:t>
            </a:r>
          </a:p>
          <a:p>
            <a:r>
              <a:rPr lang="en-US" sz="2800" dirty="0"/>
              <a:t>or specific circumstances prevent the recipient from gathering evidence sufficient to reach a determination as to the formal complaint or allegations therein.</a:t>
            </a:r>
          </a:p>
        </p:txBody>
      </p:sp>
      <p:pic>
        <p:nvPicPr>
          <p:cNvPr id="4" name="Picture 3">
            <a:extLst>
              <a:ext uri="{FF2B5EF4-FFF2-40B4-BE49-F238E27FC236}">
                <a16:creationId xmlns:a16="http://schemas.microsoft.com/office/drawing/2014/main" id="{9D5E2CB3-2EFC-B1CF-705B-73435408B0D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42196430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18ACA-3848-EEB9-1579-A241629C7B07}"/>
              </a:ext>
            </a:extLst>
          </p:cNvPr>
          <p:cNvSpPr>
            <a:spLocks noGrp="1"/>
          </p:cNvSpPr>
          <p:nvPr>
            <p:ph type="title"/>
          </p:nvPr>
        </p:nvSpPr>
        <p:spPr>
          <a:xfrm>
            <a:off x="677334" y="159026"/>
            <a:ext cx="8596668" cy="1320800"/>
          </a:xfrm>
        </p:spPr>
        <p:txBody>
          <a:bodyPr/>
          <a:lstStyle/>
          <a:p>
            <a:r>
              <a:rPr lang="en-US" b="1" u="sng" dirty="0"/>
              <a:t>Standard Operating Procedures cont.</a:t>
            </a:r>
            <a:endParaRPr lang="en-US" dirty="0"/>
          </a:p>
        </p:txBody>
      </p:sp>
      <p:sp>
        <p:nvSpPr>
          <p:cNvPr id="3" name="Content Placeholder 2">
            <a:extLst>
              <a:ext uri="{FF2B5EF4-FFF2-40B4-BE49-F238E27FC236}">
                <a16:creationId xmlns:a16="http://schemas.microsoft.com/office/drawing/2014/main" id="{B70CF758-4891-2278-FB6A-50988632A0D5}"/>
              </a:ext>
            </a:extLst>
          </p:cNvPr>
          <p:cNvSpPr>
            <a:spLocks noGrp="1"/>
          </p:cNvSpPr>
          <p:nvPr>
            <p:ph idx="1"/>
          </p:nvPr>
        </p:nvSpPr>
        <p:spPr>
          <a:xfrm>
            <a:off x="677334" y="1020726"/>
            <a:ext cx="8596668" cy="5678249"/>
          </a:xfrm>
        </p:spPr>
        <p:txBody>
          <a:bodyPr>
            <a:normAutofit lnSpcReduction="10000"/>
          </a:bodyPr>
          <a:lstStyle/>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Both the Complainant and Respondent (“the Parties”) have the right to appeal a Dismissal.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To appeal, a written appeal must be submitted to the Title IX Coordinator, within five (5) days of the issuance of a Dismissal.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appeal, and any associated documents, will be sent to the </a:t>
            </a:r>
            <a:r>
              <a:rPr lang="en-US"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Superintendent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for review.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the Superintendent agrees that Title IX jurisdiction does not attach to the Report, the Superintendent will issue a written denial of the appeal.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denial will be sent to the Title IX Coordinator for distribution to the Party[ies].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If the Superintendent determines that the matter </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should be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investigated through the Title IX process, the matter will be returned to the Title IX Coordinator for assignment and investigation.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000" b="1" u="sng"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If a Dismissal is issued, the Report may be sent to the appropriate site level administrator for sanctions under the student code of conduct, or to the individual’s supervisor/HRS for review and sanctions.</a:t>
            </a:r>
            <a:endParaRPr lang="en-US" sz="2000" b="1" u="sng"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Simply because a matter does not fall within Title IX jurisdiction, does not mean that it cannot be addressed through another conduct process.</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4" name="Picture 3">
            <a:extLst>
              <a:ext uri="{FF2B5EF4-FFF2-40B4-BE49-F238E27FC236}">
                <a16:creationId xmlns:a16="http://schemas.microsoft.com/office/drawing/2014/main" id="{5A1FCCF8-BED4-8AF0-F8CB-B5BE66722D5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34572113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7A03D-1483-07B6-0B44-CCC8F5CD76E9}"/>
              </a:ext>
            </a:extLst>
          </p:cNvPr>
          <p:cNvSpPr>
            <a:spLocks noGrp="1"/>
          </p:cNvSpPr>
          <p:nvPr>
            <p:ph type="title"/>
          </p:nvPr>
        </p:nvSpPr>
        <p:spPr/>
        <p:txBody>
          <a:bodyPr/>
          <a:lstStyle/>
          <a:p>
            <a:r>
              <a:rPr lang="en-US" b="1" u="sng" dirty="0"/>
              <a:t>Standard Operating Procedures cont. </a:t>
            </a:r>
            <a:r>
              <a:rPr lang="en-US" dirty="0"/>
              <a:t>Initiating An Investigation</a:t>
            </a:r>
          </a:p>
        </p:txBody>
      </p:sp>
      <p:sp>
        <p:nvSpPr>
          <p:cNvPr id="3" name="Content Placeholder 2">
            <a:extLst>
              <a:ext uri="{FF2B5EF4-FFF2-40B4-BE49-F238E27FC236}">
                <a16:creationId xmlns:a16="http://schemas.microsoft.com/office/drawing/2014/main" id="{EBBA22C2-E8F3-FE8D-29DA-FDCD2CDD3CFC}"/>
              </a:ext>
            </a:extLst>
          </p:cNvPr>
          <p:cNvSpPr>
            <a:spLocks noGrp="1"/>
          </p:cNvSpPr>
          <p:nvPr>
            <p:ph idx="1"/>
          </p:nvPr>
        </p:nvSpPr>
        <p:spPr>
          <a:xfrm>
            <a:off x="677333" y="2160589"/>
            <a:ext cx="8894049" cy="4619003"/>
          </a:xfrm>
        </p:spPr>
        <p:txBody>
          <a:bodyPr>
            <a:normAutofit/>
          </a:bodyPr>
          <a:lstStyle/>
          <a:p>
            <a:pPr marL="342900" marR="0" lvl="0" indent="-342900">
              <a:lnSpc>
                <a:spcPct val="107000"/>
              </a:lnSpc>
              <a:spcBef>
                <a:spcPts val="0"/>
              </a:spcBef>
              <a:spcAft>
                <a:spcPts val="0"/>
              </a:spcAft>
              <a:buFont typeface="+mj-lt"/>
              <a:buAutoNum type="romanUcPeriod"/>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Investigation Process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If Title IX jurisdiction attaches to the allegations in the Report, the Title IX Coordinator will initiate the Title IX Investigation Process.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Title IX Coordinator may assign a Deputy Title IX Coordinator, or other designee, to offer and assist in the delivery of Supportive Measures to the Parties.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Supportive Measures may include, but are not limited to: counseling, change of class schedule or work assignment, extracurricular changes, excused absences, etc.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Supportive measures are offered to both Parties.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t>Must document all supportive measures offered and accepted by the Parties.</a:t>
            </a:r>
          </a:p>
          <a:p>
            <a:r>
              <a:rPr lang="en-US" sz="2000" dirty="0"/>
              <a:t>Parties must be treated equally in the process.</a:t>
            </a:r>
          </a:p>
          <a:p>
            <a:endParaRPr lang="en-US" sz="2400" dirty="0"/>
          </a:p>
          <a:p>
            <a:pPr marL="0" indent="0">
              <a:buNone/>
            </a:pPr>
            <a:endParaRPr lang="en-US" dirty="0"/>
          </a:p>
        </p:txBody>
      </p:sp>
      <p:pic>
        <p:nvPicPr>
          <p:cNvPr id="4" name="Picture 3">
            <a:extLst>
              <a:ext uri="{FF2B5EF4-FFF2-40B4-BE49-F238E27FC236}">
                <a16:creationId xmlns:a16="http://schemas.microsoft.com/office/drawing/2014/main" id="{47514638-6293-CF6A-D92D-40A254EF42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820293"/>
            <a:ext cx="2508009" cy="959299"/>
          </a:xfrm>
          <a:prstGeom prst="rect">
            <a:avLst/>
          </a:prstGeom>
          <a:noFill/>
          <a:ln>
            <a:noFill/>
          </a:ln>
        </p:spPr>
      </p:pic>
    </p:spTree>
    <p:extLst>
      <p:ext uri="{BB962C8B-B14F-4D97-AF65-F5344CB8AC3E}">
        <p14:creationId xmlns:p14="http://schemas.microsoft.com/office/powerpoint/2010/main" val="31178824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9E2CD-83AF-2ADB-1B64-8527F4149B1D}"/>
              </a:ext>
            </a:extLst>
          </p:cNvPr>
          <p:cNvSpPr>
            <a:spLocks noGrp="1"/>
          </p:cNvSpPr>
          <p:nvPr>
            <p:ph type="title"/>
          </p:nvPr>
        </p:nvSpPr>
        <p:spPr>
          <a:xfrm>
            <a:off x="677334" y="156238"/>
            <a:ext cx="9907840" cy="1320800"/>
          </a:xfrm>
        </p:spPr>
        <p:txBody>
          <a:bodyPr>
            <a:normAutofit fontScale="90000"/>
          </a:bodyPr>
          <a:lstStyle/>
          <a:p>
            <a:r>
              <a:rPr lang="en-US" sz="4800" b="1" u="sng" dirty="0"/>
              <a:t>Standard Operating Procedures cont. </a:t>
            </a:r>
            <a:br>
              <a:rPr lang="en-US" sz="4800" b="1" u="sng" dirty="0"/>
            </a:br>
            <a:r>
              <a:rPr lang="en-US" sz="4800" b="1" u="sng" dirty="0"/>
              <a:t>Conflict of Interest</a:t>
            </a:r>
          </a:p>
        </p:txBody>
      </p:sp>
      <p:sp>
        <p:nvSpPr>
          <p:cNvPr id="3" name="Content Placeholder 2">
            <a:extLst>
              <a:ext uri="{FF2B5EF4-FFF2-40B4-BE49-F238E27FC236}">
                <a16:creationId xmlns:a16="http://schemas.microsoft.com/office/drawing/2014/main" id="{0E404A40-68FE-36E4-09FD-171F54A3817D}"/>
              </a:ext>
            </a:extLst>
          </p:cNvPr>
          <p:cNvSpPr>
            <a:spLocks noGrp="1"/>
          </p:cNvSpPr>
          <p:nvPr>
            <p:ph idx="1"/>
          </p:nvPr>
        </p:nvSpPr>
        <p:spPr>
          <a:xfrm>
            <a:off x="677334" y="1709530"/>
            <a:ext cx="8596668" cy="5148469"/>
          </a:xfrm>
        </p:spPr>
        <p:txBody>
          <a:bodyPr/>
          <a:lstStyle/>
          <a:p>
            <a:pPr marL="342900" marR="0" lvl="0" indent="-342900">
              <a:lnSpc>
                <a:spcPct val="107000"/>
              </a:lnSpc>
              <a:spcBef>
                <a:spcPts val="0"/>
              </a:spcBef>
              <a:spcAft>
                <a:spcPts val="0"/>
              </a:spcAft>
              <a:buFont typeface="+mj-lt"/>
              <a:buAutoNum type="alphaU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Title IX Coordinator will assign an investigator to begin investigation of the Report.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If a conflict, real or perceived, between the assigned investigator and the Parties exists, the investigator will notify the Title IX Coordinator.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spcAft>
                <a:spcPts val="800"/>
              </a:spcAft>
              <a:buFont typeface="+mj-lt"/>
              <a:buAutoNum type="arabicPeriod"/>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Title IX Coordinator will determine whether an actual conflict exists, and either reassign the Report to another investigator or continue with the assigned investigator.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MUST be aware of conflicts of interest, or the appearance of a conflict, through the entire process.</a:t>
            </a:r>
          </a:p>
          <a:p>
            <a:r>
              <a:rPr lang="en-US" dirty="0"/>
              <a:t>Better to conflict yourself out than have the process questioned due to a real or perceived conflict.</a:t>
            </a:r>
          </a:p>
          <a:p>
            <a:r>
              <a:rPr lang="en-US" dirty="0"/>
              <a:t>That said – Parties will always allege bias.</a:t>
            </a:r>
          </a:p>
          <a:p>
            <a:r>
              <a:rPr lang="en-US" dirty="0"/>
              <a:t>At this stage – the TIX Coordinator is supervising the process and acting as a neutral liaison for the parties through the process.</a:t>
            </a:r>
          </a:p>
        </p:txBody>
      </p:sp>
      <p:pic>
        <p:nvPicPr>
          <p:cNvPr id="4" name="Picture 3">
            <a:extLst>
              <a:ext uri="{FF2B5EF4-FFF2-40B4-BE49-F238E27FC236}">
                <a16:creationId xmlns:a16="http://schemas.microsoft.com/office/drawing/2014/main" id="{F4DCD028-49BB-FD09-E672-B1993247C5D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21294" y="5520318"/>
            <a:ext cx="2508009" cy="959299"/>
          </a:xfrm>
          <a:prstGeom prst="rect">
            <a:avLst/>
          </a:prstGeom>
          <a:noFill/>
          <a:ln>
            <a:noFill/>
          </a:ln>
        </p:spPr>
      </p:pic>
    </p:spTree>
    <p:extLst>
      <p:ext uri="{BB962C8B-B14F-4D97-AF65-F5344CB8AC3E}">
        <p14:creationId xmlns:p14="http://schemas.microsoft.com/office/powerpoint/2010/main" val="18035103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2AA86-506B-7981-AC53-DB30A0963217}"/>
              </a:ext>
            </a:extLst>
          </p:cNvPr>
          <p:cNvSpPr>
            <a:spLocks noGrp="1"/>
          </p:cNvSpPr>
          <p:nvPr>
            <p:ph type="title"/>
          </p:nvPr>
        </p:nvSpPr>
        <p:spPr/>
        <p:txBody>
          <a:bodyPr>
            <a:normAutofit/>
          </a:bodyPr>
          <a:lstStyle/>
          <a:p>
            <a:r>
              <a:rPr lang="en-US" sz="4800" b="1" u="sng" dirty="0"/>
              <a:t>Let’s Talk Bias…</a:t>
            </a:r>
          </a:p>
        </p:txBody>
      </p:sp>
      <p:sp>
        <p:nvSpPr>
          <p:cNvPr id="3" name="Content Placeholder 2">
            <a:extLst>
              <a:ext uri="{FF2B5EF4-FFF2-40B4-BE49-F238E27FC236}">
                <a16:creationId xmlns:a16="http://schemas.microsoft.com/office/drawing/2014/main" id="{34220831-A2F7-077F-08D0-B137FD5F4577}"/>
              </a:ext>
            </a:extLst>
          </p:cNvPr>
          <p:cNvSpPr>
            <a:spLocks noGrp="1"/>
          </p:cNvSpPr>
          <p:nvPr>
            <p:ph idx="1"/>
          </p:nvPr>
        </p:nvSpPr>
        <p:spPr>
          <a:xfrm>
            <a:off x="677334" y="1600200"/>
            <a:ext cx="8596668" cy="4979503"/>
          </a:xfrm>
        </p:spPr>
        <p:txBody>
          <a:bodyPr>
            <a:normAutofit lnSpcReduction="10000"/>
          </a:bodyPr>
          <a:lstStyle/>
          <a:p>
            <a:pPr marL="0" indent="0">
              <a:buNone/>
            </a:pPr>
            <a:endParaRPr lang="en-US" sz="2800" u="sng" dirty="0">
              <a:solidFill>
                <a:schemeClr val="tx1"/>
              </a:solidFill>
              <a:hlinkClick r:id="rId2">
                <a:extLst>
                  <a:ext uri="{A12FA001-AC4F-418D-AE19-62706E023703}">
                    <ahyp:hlinkClr xmlns:ahyp="http://schemas.microsoft.com/office/drawing/2018/hyperlinkcolor" val="tx"/>
                  </a:ext>
                </a:extLst>
              </a:hlinkClick>
            </a:endParaRPr>
          </a:p>
          <a:p>
            <a:r>
              <a:rPr lang="en-US" sz="2800" dirty="0">
                <a:solidFill>
                  <a:schemeClr val="tx1"/>
                </a:solidFill>
                <a:hlinkClick r:id="rId2">
                  <a:extLst>
                    <a:ext uri="{A12FA001-AC4F-418D-AE19-62706E023703}">
                      <ahyp:hlinkClr xmlns:ahyp="http://schemas.microsoft.com/office/drawing/2018/hyperlinkcolor" val="tx"/>
                    </a:ext>
                  </a:extLst>
                </a:hlinkClick>
              </a:rPr>
              <a:t>Title IX requires anti-bias training for all individuals involved in the Title IX process.</a:t>
            </a:r>
          </a:p>
          <a:p>
            <a:r>
              <a:rPr lang="en-US" sz="2800" dirty="0">
                <a:solidFill>
                  <a:schemeClr val="tx1"/>
                </a:solidFill>
                <a:hlinkClick r:id="rId2">
                  <a:extLst>
                    <a:ext uri="{A12FA001-AC4F-418D-AE19-62706E023703}">
                      <ahyp:hlinkClr xmlns:ahyp="http://schemas.microsoft.com/office/drawing/2018/hyperlinkcolor" val="tx"/>
                    </a:ext>
                  </a:extLst>
                </a:hlinkClick>
              </a:rPr>
              <a:t>What are your biases?</a:t>
            </a:r>
          </a:p>
          <a:p>
            <a:r>
              <a:rPr lang="en-US" sz="2800" dirty="0">
                <a:solidFill>
                  <a:schemeClr val="tx1"/>
                </a:solidFill>
                <a:hlinkClick r:id="rId2">
                  <a:extLst>
                    <a:ext uri="{A12FA001-AC4F-418D-AE19-62706E023703}">
                      <ahyp:hlinkClr xmlns:ahyp="http://schemas.microsoft.com/office/drawing/2018/hyperlinkcolor" val="tx"/>
                    </a:ext>
                  </a:extLst>
                </a:hlinkClick>
              </a:rPr>
              <a:t>How might these biases impact you in the Title IX investigation process?</a:t>
            </a:r>
          </a:p>
          <a:p>
            <a:r>
              <a:rPr lang="en-US" sz="2800" dirty="0">
                <a:solidFill>
                  <a:srgbClr val="99CA3C"/>
                </a:solidFill>
                <a:hlinkClick r:id="rId2">
                  <a:extLst>
                    <a:ext uri="{A12FA001-AC4F-418D-AE19-62706E023703}">
                      <ahyp:hlinkClr xmlns:ahyp="http://schemas.microsoft.com/office/drawing/2018/hyperlinkcolor" val="tx"/>
                    </a:ext>
                  </a:extLst>
                </a:hlinkClick>
              </a:rPr>
              <a:t>https://implicit.harvard.edu/implicit/takeatouchtestv2.html</a:t>
            </a:r>
            <a:endParaRPr lang="en-US" sz="2800" dirty="0"/>
          </a:p>
          <a:p>
            <a:r>
              <a:rPr lang="en-US" sz="2800" dirty="0"/>
              <a:t>Take a gender – career or science test and let’s reflect on the results.</a:t>
            </a:r>
          </a:p>
        </p:txBody>
      </p:sp>
      <p:pic>
        <p:nvPicPr>
          <p:cNvPr id="4" name="Picture 3">
            <a:extLst>
              <a:ext uri="{FF2B5EF4-FFF2-40B4-BE49-F238E27FC236}">
                <a16:creationId xmlns:a16="http://schemas.microsoft.com/office/drawing/2014/main" id="{F2484028-41E0-A3F8-D27D-2BB5E20E449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06354" y="5620404"/>
            <a:ext cx="2508009" cy="959299"/>
          </a:xfrm>
          <a:prstGeom prst="rect">
            <a:avLst/>
          </a:prstGeom>
          <a:noFill/>
          <a:ln>
            <a:noFill/>
          </a:ln>
        </p:spPr>
      </p:pic>
    </p:spTree>
    <p:extLst>
      <p:ext uri="{BB962C8B-B14F-4D97-AF65-F5344CB8AC3E}">
        <p14:creationId xmlns:p14="http://schemas.microsoft.com/office/powerpoint/2010/main" val="24254690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DC400-53CF-8A07-729B-CEFAEB26AF9D}"/>
              </a:ext>
            </a:extLst>
          </p:cNvPr>
          <p:cNvSpPr>
            <a:spLocks noGrp="1"/>
          </p:cNvSpPr>
          <p:nvPr>
            <p:ph type="title"/>
          </p:nvPr>
        </p:nvSpPr>
        <p:spPr>
          <a:xfrm>
            <a:off x="677334" y="122582"/>
            <a:ext cx="8596668" cy="1320800"/>
          </a:xfrm>
        </p:spPr>
        <p:txBody>
          <a:bodyPr>
            <a:normAutofit/>
          </a:bodyPr>
          <a:lstStyle/>
          <a:p>
            <a:r>
              <a:rPr lang="en-US" sz="4400" b="1" u="sng" dirty="0"/>
              <a:t>Let’s Practice.</a:t>
            </a:r>
          </a:p>
        </p:txBody>
      </p:sp>
      <p:sp>
        <p:nvSpPr>
          <p:cNvPr id="3" name="Content Placeholder 2">
            <a:extLst>
              <a:ext uri="{FF2B5EF4-FFF2-40B4-BE49-F238E27FC236}">
                <a16:creationId xmlns:a16="http://schemas.microsoft.com/office/drawing/2014/main" id="{2E052FD5-487A-319E-6CE3-BC32ECF575B3}"/>
              </a:ext>
            </a:extLst>
          </p:cNvPr>
          <p:cNvSpPr>
            <a:spLocks noGrp="1"/>
          </p:cNvSpPr>
          <p:nvPr>
            <p:ph idx="1"/>
          </p:nvPr>
        </p:nvSpPr>
        <p:spPr>
          <a:xfrm>
            <a:off x="677334" y="1443382"/>
            <a:ext cx="8596668" cy="5126383"/>
          </a:xfrm>
        </p:spPr>
        <p:txBody>
          <a:bodyPr>
            <a:normAutofit lnSpcReduction="10000"/>
          </a:bodyPr>
          <a:lstStyle/>
          <a:p>
            <a:r>
              <a:rPr lang="en-US" sz="2800" i="1" dirty="0">
                <a:solidFill>
                  <a:srgbClr val="000000"/>
                </a:solidFill>
                <a:effectLst/>
                <a:latin typeface="New Century Schlbk"/>
                <a:ea typeface="New Century Schlbk"/>
                <a:cs typeface="New Century Schlbk"/>
              </a:rPr>
              <a:t>On May 1</a:t>
            </a:r>
            <a:r>
              <a:rPr lang="en-US" sz="2800" i="1" baseline="30000" dirty="0">
                <a:solidFill>
                  <a:srgbClr val="000000"/>
                </a:solidFill>
                <a:effectLst/>
                <a:latin typeface="New Century Schlbk"/>
                <a:ea typeface="New Century Schlbk"/>
                <a:cs typeface="New Century Schlbk"/>
              </a:rPr>
              <a:t>st</a:t>
            </a:r>
            <a:r>
              <a:rPr lang="en-US" sz="2800" i="1" dirty="0">
                <a:solidFill>
                  <a:srgbClr val="000000"/>
                </a:solidFill>
                <a:effectLst/>
                <a:latin typeface="New Century Schlbk"/>
                <a:ea typeface="New Century Schlbk"/>
                <a:cs typeface="New Century Schlbk"/>
              </a:rPr>
              <a:t> during cheerleading practice, Rosie (student) came to me (cheer coach) with concerns about another student.  Rosie reported that</a:t>
            </a:r>
            <a:r>
              <a:rPr lang="en-US" sz="2800" i="1" dirty="0">
                <a:solidFill>
                  <a:srgbClr val="000000"/>
                </a:solidFill>
                <a:latin typeface="New Century Schlbk"/>
                <a:ea typeface="New Century Schlbk"/>
                <a:cs typeface="New Century Schlbk"/>
              </a:rPr>
              <a:t> </a:t>
            </a:r>
            <a:r>
              <a:rPr lang="en-US" sz="2800" i="1" dirty="0">
                <a:solidFill>
                  <a:srgbClr val="000000"/>
                </a:solidFill>
                <a:effectLst/>
                <a:latin typeface="New Century Schlbk"/>
                <a:ea typeface="New Century Schlbk"/>
                <a:cs typeface="New Century Schlbk"/>
              </a:rPr>
              <a:t>Mary who has been very distracted and isolating herself lately. Rosie told me that Mary told her about an incident at the hotel where  Prom was hosted on April 17</a:t>
            </a:r>
            <a:r>
              <a:rPr lang="en-US" sz="2800" i="1" baseline="30000" dirty="0">
                <a:solidFill>
                  <a:srgbClr val="000000"/>
                </a:solidFill>
                <a:effectLst/>
                <a:latin typeface="New Century Schlbk"/>
                <a:ea typeface="New Century Schlbk"/>
                <a:cs typeface="New Century Schlbk"/>
              </a:rPr>
              <a:t>th</a:t>
            </a:r>
            <a:r>
              <a:rPr lang="en-US" sz="2800" i="1" dirty="0">
                <a:solidFill>
                  <a:srgbClr val="000000"/>
                </a:solidFill>
                <a:effectLst/>
                <a:latin typeface="New Century Schlbk"/>
                <a:ea typeface="New Century Schlbk"/>
                <a:cs typeface="New Century Schlbk"/>
              </a:rPr>
              <a:t>.  Apparently, many students rented hotel rooms.  </a:t>
            </a:r>
            <a:r>
              <a:rPr lang="en-US" sz="2800" i="1" dirty="0">
                <a:solidFill>
                  <a:srgbClr val="000000"/>
                </a:solidFill>
                <a:latin typeface="New Century Schlbk"/>
                <a:ea typeface="New Century Schlbk"/>
                <a:cs typeface="New Century Schlbk"/>
              </a:rPr>
              <a:t>S</a:t>
            </a:r>
            <a:r>
              <a:rPr lang="en-US" sz="2800" i="1" dirty="0">
                <a:solidFill>
                  <a:srgbClr val="000000"/>
                </a:solidFill>
                <a:effectLst/>
                <a:latin typeface="New Century Schlbk"/>
                <a:ea typeface="New Century Schlbk"/>
                <a:cs typeface="New Century Schlbk"/>
              </a:rPr>
              <a:t>tudents were going back and forth from their hotel rooms and the dance.  Mary told Rosie that Josh forced her to have sex in the hotel room. </a:t>
            </a:r>
            <a:r>
              <a:rPr lang="en-US" sz="2800" i="1" dirty="0">
                <a:solidFill>
                  <a:srgbClr val="000000"/>
                </a:solidFill>
                <a:latin typeface="New Century Schlbk"/>
                <a:ea typeface="New Century Schlbk"/>
                <a:cs typeface="New Century Schlbk"/>
              </a:rPr>
              <a:t>Mary and Josh have been dating for several months.  </a:t>
            </a:r>
            <a:r>
              <a:rPr lang="en-US" sz="2800" i="1" dirty="0">
                <a:solidFill>
                  <a:srgbClr val="000000"/>
                </a:solidFill>
                <a:effectLst/>
                <a:latin typeface="New Century Schlbk"/>
                <a:ea typeface="New Century Schlbk"/>
                <a:cs typeface="New Century Schlbk"/>
              </a:rPr>
              <a:t>Mary and Josh are still </a:t>
            </a:r>
            <a:r>
              <a:rPr lang="en-US" sz="2800" i="1" dirty="0">
                <a:solidFill>
                  <a:srgbClr val="000000"/>
                </a:solidFill>
                <a:latin typeface="New Century Schlbk"/>
                <a:ea typeface="New Century Schlbk"/>
                <a:cs typeface="New Century Schlbk"/>
              </a:rPr>
              <a:t>dating, according to </a:t>
            </a:r>
            <a:r>
              <a:rPr lang="en-US" sz="2800" i="1" dirty="0">
                <a:solidFill>
                  <a:srgbClr val="000000"/>
                </a:solidFill>
                <a:effectLst/>
                <a:latin typeface="New Century Schlbk"/>
                <a:ea typeface="New Century Schlbk"/>
                <a:cs typeface="New Century Schlbk"/>
              </a:rPr>
              <a:t>Rosie. </a:t>
            </a:r>
            <a:r>
              <a:rPr lang="en-US" sz="2800" i="1" dirty="0">
                <a:solidFill>
                  <a:srgbClr val="000000"/>
                </a:solidFill>
                <a:latin typeface="New Century Schlbk"/>
                <a:ea typeface="New Century Schlbk"/>
                <a:cs typeface="New Century Schlbk"/>
              </a:rPr>
              <a:t>Rosie reports that </a:t>
            </a:r>
            <a:r>
              <a:rPr lang="en-US" sz="2800" i="1" dirty="0">
                <a:solidFill>
                  <a:srgbClr val="000000"/>
                </a:solidFill>
                <a:effectLst/>
                <a:latin typeface="New Century Schlbk"/>
                <a:ea typeface="New Century Schlbk"/>
                <a:cs typeface="New Century Schlbk"/>
              </a:rPr>
              <a:t>Mary has not been the same since the incident. </a:t>
            </a:r>
            <a:endParaRPr lang="en-US" sz="2800" dirty="0">
              <a:effectLst/>
              <a:latin typeface="Times New Roman" panose="02020603050405020304" pitchFamily="18" charset="0"/>
              <a:ea typeface="Times New Roman" panose="02020603050405020304" pitchFamily="18" charset="0"/>
            </a:endParaRPr>
          </a:p>
          <a:p>
            <a:pPr marL="0" indent="0">
              <a:buNone/>
            </a:pPr>
            <a:endParaRPr lang="en-US" b="1" dirty="0"/>
          </a:p>
        </p:txBody>
      </p:sp>
      <p:pic>
        <p:nvPicPr>
          <p:cNvPr id="4" name="Picture 3">
            <a:extLst>
              <a:ext uri="{FF2B5EF4-FFF2-40B4-BE49-F238E27FC236}">
                <a16:creationId xmlns:a16="http://schemas.microsoft.com/office/drawing/2014/main" id="{A9936083-49F2-108C-713E-73FBAD08A5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42558" y="5610466"/>
            <a:ext cx="2508009" cy="959299"/>
          </a:xfrm>
          <a:prstGeom prst="rect">
            <a:avLst/>
          </a:prstGeom>
          <a:noFill/>
          <a:ln>
            <a:noFill/>
          </a:ln>
        </p:spPr>
      </p:pic>
    </p:spTree>
    <p:extLst>
      <p:ext uri="{BB962C8B-B14F-4D97-AF65-F5344CB8AC3E}">
        <p14:creationId xmlns:p14="http://schemas.microsoft.com/office/powerpoint/2010/main" val="22555525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1A213-4725-9D30-0A40-A4299DD3FE0B}"/>
              </a:ext>
            </a:extLst>
          </p:cNvPr>
          <p:cNvSpPr>
            <a:spLocks noGrp="1"/>
          </p:cNvSpPr>
          <p:nvPr>
            <p:ph type="title"/>
          </p:nvPr>
        </p:nvSpPr>
        <p:spPr>
          <a:xfrm>
            <a:off x="607760" y="208722"/>
            <a:ext cx="8596668" cy="1320800"/>
          </a:xfrm>
        </p:spPr>
        <p:txBody>
          <a:bodyPr>
            <a:normAutofit/>
          </a:bodyPr>
          <a:lstStyle/>
          <a:p>
            <a:r>
              <a:rPr lang="en-US" sz="4800" dirty="0"/>
              <a:t>Test your bias.</a:t>
            </a:r>
          </a:p>
        </p:txBody>
      </p:sp>
      <p:sp>
        <p:nvSpPr>
          <p:cNvPr id="3" name="Content Placeholder 2">
            <a:extLst>
              <a:ext uri="{FF2B5EF4-FFF2-40B4-BE49-F238E27FC236}">
                <a16:creationId xmlns:a16="http://schemas.microsoft.com/office/drawing/2014/main" id="{4791F05E-E701-598C-C89D-81496749B08A}"/>
              </a:ext>
            </a:extLst>
          </p:cNvPr>
          <p:cNvSpPr>
            <a:spLocks noGrp="1"/>
          </p:cNvSpPr>
          <p:nvPr>
            <p:ph idx="1"/>
          </p:nvPr>
        </p:nvSpPr>
        <p:spPr>
          <a:xfrm>
            <a:off x="677334" y="1262271"/>
            <a:ext cx="8596668" cy="5387008"/>
          </a:xfrm>
        </p:spPr>
        <p:txBody>
          <a:bodyPr>
            <a:normAutofit fontScale="85000" lnSpcReduction="20000"/>
          </a:bodyPr>
          <a:lstStyle/>
          <a:p>
            <a:r>
              <a:rPr lang="en-US" sz="2800" dirty="0">
                <a:solidFill>
                  <a:schemeClr val="tx1"/>
                </a:solidFill>
              </a:rPr>
              <a:t>What types of bias may be present in this investigation?</a:t>
            </a:r>
          </a:p>
          <a:p>
            <a:r>
              <a:rPr lang="en-US" sz="2800" dirty="0">
                <a:solidFill>
                  <a:schemeClr val="tx1"/>
                </a:solidFill>
              </a:rPr>
              <a:t>What was your initial thought upon reading this scenario?</a:t>
            </a:r>
          </a:p>
          <a:p>
            <a:r>
              <a:rPr lang="en-US" sz="2800" dirty="0">
                <a:solidFill>
                  <a:schemeClr val="tx1"/>
                </a:solidFill>
              </a:rPr>
              <a:t>Would your analysis change if both the complainant and respondent were male?</a:t>
            </a:r>
          </a:p>
          <a:p>
            <a:r>
              <a:rPr lang="en-US" sz="2800" dirty="0">
                <a:solidFill>
                  <a:schemeClr val="tx1"/>
                </a:solidFill>
              </a:rPr>
              <a:t>Would your analysis change if both the complainant and respondent were female?</a:t>
            </a:r>
          </a:p>
          <a:p>
            <a:r>
              <a:rPr lang="en-US" sz="2800" dirty="0">
                <a:solidFill>
                  <a:schemeClr val="tx1"/>
                </a:solidFill>
              </a:rPr>
              <a:t>What if the respondent were female and the complainant male?</a:t>
            </a:r>
          </a:p>
          <a:p>
            <a:r>
              <a:rPr lang="en-US" sz="2800" dirty="0">
                <a:solidFill>
                  <a:schemeClr val="tx1"/>
                </a:solidFill>
              </a:rPr>
              <a:t>If you knew that the Respondent was the quarterback of the football team, would that matter?</a:t>
            </a:r>
          </a:p>
          <a:p>
            <a:r>
              <a:rPr lang="en-US" sz="2800" dirty="0">
                <a:solidFill>
                  <a:schemeClr val="tx1"/>
                </a:solidFill>
              </a:rPr>
              <a:t>What experiences in your own life would impact your biases when evaluating this scenario?</a:t>
            </a:r>
          </a:p>
          <a:p>
            <a:r>
              <a:rPr lang="en-US" sz="2800" dirty="0">
                <a:solidFill>
                  <a:schemeClr val="tx1"/>
                </a:solidFill>
              </a:rPr>
              <a:t>What supportive measures may be appropriate for the parties?</a:t>
            </a:r>
          </a:p>
          <a:p>
            <a:pPr marL="0" indent="0">
              <a:buNone/>
            </a:pPr>
            <a:endParaRPr lang="en-US" dirty="0"/>
          </a:p>
        </p:txBody>
      </p:sp>
      <p:pic>
        <p:nvPicPr>
          <p:cNvPr id="4" name="Picture 3">
            <a:extLst>
              <a:ext uri="{FF2B5EF4-FFF2-40B4-BE49-F238E27FC236}">
                <a16:creationId xmlns:a16="http://schemas.microsoft.com/office/drawing/2014/main" id="{56D77DBA-6BC5-DB0E-7618-6B7CDDC8788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95721" y="5689980"/>
            <a:ext cx="2508009" cy="959299"/>
          </a:xfrm>
          <a:prstGeom prst="rect">
            <a:avLst/>
          </a:prstGeom>
          <a:noFill/>
          <a:ln>
            <a:noFill/>
          </a:ln>
        </p:spPr>
      </p:pic>
    </p:spTree>
    <p:extLst>
      <p:ext uri="{BB962C8B-B14F-4D97-AF65-F5344CB8AC3E}">
        <p14:creationId xmlns:p14="http://schemas.microsoft.com/office/powerpoint/2010/main" val="35710653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477BC-9A19-562E-0B57-AC8C32EB107F}"/>
              </a:ext>
            </a:extLst>
          </p:cNvPr>
          <p:cNvSpPr>
            <a:spLocks noGrp="1"/>
          </p:cNvSpPr>
          <p:nvPr>
            <p:ph type="title"/>
          </p:nvPr>
        </p:nvSpPr>
        <p:spPr>
          <a:xfrm>
            <a:off x="677334" y="311426"/>
            <a:ext cx="8596668" cy="1320800"/>
          </a:xfrm>
        </p:spPr>
        <p:txBody>
          <a:bodyPr>
            <a:normAutofit fontScale="90000"/>
          </a:bodyPr>
          <a:lstStyle/>
          <a:p>
            <a:r>
              <a:rPr lang="en-US" sz="4800" b="1" dirty="0"/>
              <a:t>Check your own personal bias:</a:t>
            </a:r>
          </a:p>
        </p:txBody>
      </p:sp>
      <p:sp>
        <p:nvSpPr>
          <p:cNvPr id="3" name="Content Placeholder 2">
            <a:extLst>
              <a:ext uri="{FF2B5EF4-FFF2-40B4-BE49-F238E27FC236}">
                <a16:creationId xmlns:a16="http://schemas.microsoft.com/office/drawing/2014/main" id="{3A805B9A-9714-9133-7CDF-A2062B091121}"/>
              </a:ext>
            </a:extLst>
          </p:cNvPr>
          <p:cNvSpPr>
            <a:spLocks noGrp="1"/>
          </p:cNvSpPr>
          <p:nvPr>
            <p:ph idx="1"/>
          </p:nvPr>
        </p:nvSpPr>
        <p:spPr>
          <a:xfrm>
            <a:off x="677334" y="1371601"/>
            <a:ext cx="8596668" cy="5486400"/>
          </a:xfrm>
        </p:spPr>
        <p:txBody>
          <a:bodyPr>
            <a:normAutofit fontScale="92500" lnSpcReduction="10000"/>
          </a:bodyPr>
          <a:lstStyle/>
          <a:p>
            <a:pPr lvl="1"/>
            <a:r>
              <a:rPr lang="en-US" b="1" dirty="0">
                <a:solidFill>
                  <a:schemeClr val="tx1"/>
                </a:solidFill>
              </a:rPr>
              <a:t>Test yourself. </a:t>
            </a:r>
          </a:p>
          <a:p>
            <a:pPr lvl="1"/>
            <a:r>
              <a:rPr lang="en-US" b="1" dirty="0">
                <a:solidFill>
                  <a:schemeClr val="tx1"/>
                </a:solidFill>
              </a:rPr>
              <a:t>Test your team.</a:t>
            </a:r>
          </a:p>
          <a:p>
            <a:pPr lvl="1"/>
            <a:r>
              <a:rPr lang="en-US" b="1" dirty="0">
                <a:solidFill>
                  <a:schemeClr val="tx1"/>
                </a:solidFill>
              </a:rPr>
              <a:t>Develop a consistent intake process. </a:t>
            </a:r>
          </a:p>
          <a:p>
            <a:pPr lvl="1"/>
            <a:r>
              <a:rPr lang="en-US" b="1" dirty="0">
                <a:solidFill>
                  <a:schemeClr val="tx1"/>
                </a:solidFill>
              </a:rPr>
              <a:t>Create a truth-telling environment. </a:t>
            </a:r>
          </a:p>
          <a:p>
            <a:pPr lvl="1"/>
            <a:r>
              <a:rPr lang="en-US" b="1" dirty="0">
                <a:solidFill>
                  <a:schemeClr val="tx1"/>
                </a:solidFill>
              </a:rPr>
              <a:t>Prepare, prepare, prepare. </a:t>
            </a:r>
          </a:p>
          <a:p>
            <a:pPr lvl="1"/>
            <a:r>
              <a:rPr lang="en-US" b="1" dirty="0">
                <a:solidFill>
                  <a:schemeClr val="tx1"/>
                </a:solidFill>
              </a:rPr>
              <a:t>Develop a system to summarize interviews. </a:t>
            </a:r>
          </a:p>
          <a:p>
            <a:pPr lvl="1"/>
            <a:r>
              <a:rPr lang="en-US" b="1" dirty="0">
                <a:solidFill>
                  <a:schemeClr val="tx1"/>
                </a:solidFill>
              </a:rPr>
              <a:t>Rely on tools to keep your decisions fair. </a:t>
            </a:r>
          </a:p>
          <a:p>
            <a:pPr lvl="1"/>
            <a:r>
              <a:rPr lang="en-US" b="1" dirty="0">
                <a:solidFill>
                  <a:schemeClr val="tx1"/>
                </a:solidFill>
              </a:rPr>
              <a:t>Collect and consider all evidence – the good, the bad and the ugly.</a:t>
            </a:r>
          </a:p>
          <a:p>
            <a:pPr lvl="1"/>
            <a:r>
              <a:rPr lang="en-US" b="1" dirty="0">
                <a:solidFill>
                  <a:schemeClr val="tx1"/>
                </a:solidFill>
              </a:rPr>
              <a:t>Use a range to classify misconduct.</a:t>
            </a:r>
          </a:p>
          <a:p>
            <a:pPr lvl="1"/>
            <a:r>
              <a:rPr lang="en-US" b="1" dirty="0">
                <a:solidFill>
                  <a:schemeClr val="tx1"/>
                </a:solidFill>
              </a:rPr>
              <a:t>Use a range to select an appropriate fix.</a:t>
            </a:r>
          </a:p>
          <a:p>
            <a:pPr lvl="1"/>
            <a:r>
              <a:rPr lang="en-US" b="1" dirty="0">
                <a:solidFill>
                  <a:schemeClr val="tx1"/>
                </a:solidFill>
              </a:rPr>
              <a:t>Track your work at every stage.</a:t>
            </a:r>
          </a:p>
          <a:p>
            <a:pPr lvl="1"/>
            <a:r>
              <a:rPr lang="en-US" b="1" dirty="0">
                <a:solidFill>
                  <a:schemeClr val="tx1"/>
                </a:solidFill>
              </a:rPr>
              <a:t>Be conscious of and question your decisions. </a:t>
            </a:r>
          </a:p>
          <a:p>
            <a:pPr lvl="1"/>
            <a:r>
              <a:rPr lang="en-US" b="1" dirty="0">
                <a:solidFill>
                  <a:schemeClr val="tx1"/>
                </a:solidFill>
              </a:rPr>
              <a:t>Educate yourself. </a:t>
            </a:r>
          </a:p>
          <a:p>
            <a:pPr lvl="1"/>
            <a:r>
              <a:rPr lang="en-US" b="1" dirty="0">
                <a:solidFill>
                  <a:schemeClr val="tx1"/>
                </a:solidFill>
              </a:rPr>
              <a:t>Communicate about it and create systems to reduce it. </a:t>
            </a:r>
          </a:p>
          <a:p>
            <a:pPr lvl="1"/>
            <a:r>
              <a:rPr lang="en-US" b="1" dirty="0">
                <a:solidFill>
                  <a:schemeClr val="tx1"/>
                </a:solidFill>
              </a:rPr>
              <a:t>Increase your exposure. </a:t>
            </a:r>
            <a:endParaRPr lang="en-US" dirty="0">
              <a:solidFill>
                <a:schemeClr val="tx1"/>
              </a:solidFill>
            </a:endParaRPr>
          </a:p>
          <a:p>
            <a:pPr lvl="1"/>
            <a:r>
              <a:rPr lang="en-US" b="1" dirty="0">
                <a:solidFill>
                  <a:schemeClr val="tx1"/>
                </a:solidFill>
              </a:rPr>
              <a:t>Co-investigate.</a:t>
            </a:r>
            <a:endParaRPr lang="en-US" dirty="0"/>
          </a:p>
        </p:txBody>
      </p:sp>
      <p:pic>
        <p:nvPicPr>
          <p:cNvPr id="4" name="Picture 3">
            <a:extLst>
              <a:ext uri="{FF2B5EF4-FFF2-40B4-BE49-F238E27FC236}">
                <a16:creationId xmlns:a16="http://schemas.microsoft.com/office/drawing/2014/main" id="{6A95818C-4AC1-5821-33BD-291C21F0E32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68131" y="5690439"/>
            <a:ext cx="2508009" cy="959299"/>
          </a:xfrm>
          <a:prstGeom prst="rect">
            <a:avLst/>
          </a:prstGeom>
          <a:noFill/>
          <a:ln>
            <a:noFill/>
          </a:ln>
        </p:spPr>
      </p:pic>
    </p:spTree>
    <p:extLst>
      <p:ext uri="{BB962C8B-B14F-4D97-AF65-F5344CB8AC3E}">
        <p14:creationId xmlns:p14="http://schemas.microsoft.com/office/powerpoint/2010/main" val="6547198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2C94-747E-8DFE-99AC-09E66D54C07B}"/>
              </a:ext>
            </a:extLst>
          </p:cNvPr>
          <p:cNvSpPr>
            <a:spLocks noGrp="1"/>
          </p:cNvSpPr>
          <p:nvPr>
            <p:ph type="title"/>
          </p:nvPr>
        </p:nvSpPr>
        <p:spPr>
          <a:xfrm>
            <a:off x="709232" y="258725"/>
            <a:ext cx="8596668" cy="1320800"/>
          </a:xfrm>
        </p:spPr>
        <p:txBody>
          <a:bodyPr>
            <a:normAutofit/>
          </a:bodyPr>
          <a:lstStyle/>
          <a:p>
            <a:pPr algn="ctr"/>
            <a:r>
              <a:rPr lang="en-US" sz="6600" b="1" u="sng" dirty="0"/>
              <a:t>Lunch Break</a:t>
            </a:r>
          </a:p>
        </p:txBody>
      </p:sp>
      <p:pic>
        <p:nvPicPr>
          <p:cNvPr id="5" name="Content Placeholder 4">
            <a:extLst>
              <a:ext uri="{FF2B5EF4-FFF2-40B4-BE49-F238E27FC236}">
                <a16:creationId xmlns:a16="http://schemas.microsoft.com/office/drawing/2014/main" id="{7988CBDD-D935-821D-1422-97C11EF33A78}"/>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77601" y="1754373"/>
            <a:ext cx="7949441" cy="4550735"/>
          </a:xfrm>
        </p:spPr>
      </p:pic>
    </p:spTree>
    <p:extLst>
      <p:ext uri="{BB962C8B-B14F-4D97-AF65-F5344CB8AC3E}">
        <p14:creationId xmlns:p14="http://schemas.microsoft.com/office/powerpoint/2010/main" val="32794435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B57A1-82D0-C73C-86F2-50017F18BA14}"/>
              </a:ext>
            </a:extLst>
          </p:cNvPr>
          <p:cNvSpPr>
            <a:spLocks noGrp="1"/>
          </p:cNvSpPr>
          <p:nvPr>
            <p:ph type="title"/>
          </p:nvPr>
        </p:nvSpPr>
        <p:spPr>
          <a:xfrm>
            <a:off x="677334" y="291548"/>
            <a:ext cx="8596668" cy="1320800"/>
          </a:xfrm>
        </p:spPr>
        <p:txBody>
          <a:bodyPr>
            <a:normAutofit/>
          </a:bodyPr>
          <a:lstStyle/>
          <a:p>
            <a:r>
              <a:rPr lang="en-US" sz="4000" b="1" u="sng" dirty="0"/>
              <a:t>Standard Operating Procedures Cont.</a:t>
            </a:r>
          </a:p>
        </p:txBody>
      </p:sp>
      <p:sp>
        <p:nvSpPr>
          <p:cNvPr id="3" name="Content Placeholder 2">
            <a:extLst>
              <a:ext uri="{FF2B5EF4-FFF2-40B4-BE49-F238E27FC236}">
                <a16:creationId xmlns:a16="http://schemas.microsoft.com/office/drawing/2014/main" id="{509D300F-7663-2C1D-6B5E-F8C511587D1D}"/>
              </a:ext>
            </a:extLst>
          </p:cNvPr>
          <p:cNvSpPr>
            <a:spLocks noGrp="1"/>
          </p:cNvSpPr>
          <p:nvPr>
            <p:ph idx="1"/>
          </p:nvPr>
        </p:nvSpPr>
        <p:spPr>
          <a:xfrm>
            <a:off x="677334" y="1898374"/>
            <a:ext cx="8923866" cy="4760843"/>
          </a:xfrm>
        </p:spPr>
        <p:txBody>
          <a:bodyPr>
            <a:normAutofit lnSpcReduction="10000"/>
          </a:bodyPr>
          <a:lstStyle/>
          <a:p>
            <a:pPr marL="342900" marR="0" lvl="0" indent="-342900">
              <a:lnSpc>
                <a:spcPct val="107000"/>
              </a:lnSpc>
              <a:spcBef>
                <a:spcPts val="0"/>
              </a:spcBef>
              <a:spcAft>
                <a:spcPts val="0"/>
              </a:spcAft>
              <a:buFont typeface="+mj-lt"/>
              <a:buAutoNum type="alphaUcPeriod"/>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If a Party needs to be placed on interim suspension during the pendency of the investigation, as a result of significant safety concerns, the Title IX Coordinator will conduct a risk assessment prior to a removal.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0">
              <a:lnSpc>
                <a:spcPct val="107000"/>
              </a:lnSpc>
              <a:spcBef>
                <a:spcPts val="0"/>
              </a:spcBef>
              <a:buNone/>
            </a:pPr>
            <a:r>
              <a:rPr lang="en-US" sz="2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If it is determined that a Party is to be placed on interim suspension, the Party to be removed has the right to appeal the removal to the school site level administrator (principal/designee), or to their direct supervisor, if an employee.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2" indent="0">
              <a:lnSpc>
                <a:spcPct val="107000"/>
              </a:lnSpc>
              <a:spcBef>
                <a:spcPts val="0"/>
              </a:spcBef>
              <a:buNone/>
            </a:pPr>
            <a:r>
              <a:rPr lang="en-US" sz="2000"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a.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Appeal must be submitted to the Title IX Coordinator within five (5) days of removal.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2" indent="0">
              <a:lnSpc>
                <a:spcPct val="107000"/>
              </a:lnSpc>
              <a:spcBef>
                <a:spcPts val="0"/>
              </a:spcBef>
              <a:spcAft>
                <a:spcPts val="800"/>
              </a:spcAft>
              <a:buNone/>
            </a:pPr>
            <a:r>
              <a:rPr lang="en-US" sz="2000"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b.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The Party will be informed in writing from the Title IX Coordinator, within five (5) days of submission of Appeal, of the outcome.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729EE500-519D-8F1F-D66A-136E19B57B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01200" y="5699918"/>
            <a:ext cx="2508009" cy="959299"/>
          </a:xfrm>
          <a:prstGeom prst="rect">
            <a:avLst/>
          </a:prstGeom>
          <a:noFill/>
          <a:ln>
            <a:noFill/>
          </a:ln>
        </p:spPr>
      </p:pic>
    </p:spTree>
    <p:extLst>
      <p:ext uri="{BB962C8B-B14F-4D97-AF65-F5344CB8AC3E}">
        <p14:creationId xmlns:p14="http://schemas.microsoft.com/office/powerpoint/2010/main" val="3409137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719C9-60FC-40A0-BD05-4CD1C1FD83E7}"/>
              </a:ext>
            </a:extLst>
          </p:cNvPr>
          <p:cNvSpPr>
            <a:spLocks noGrp="1"/>
          </p:cNvSpPr>
          <p:nvPr>
            <p:ph type="title"/>
          </p:nvPr>
        </p:nvSpPr>
        <p:spPr>
          <a:xfrm>
            <a:off x="697212" y="295971"/>
            <a:ext cx="8596668" cy="1320800"/>
          </a:xfrm>
        </p:spPr>
        <p:txBody>
          <a:bodyPr>
            <a:normAutofit/>
          </a:bodyPr>
          <a:lstStyle/>
          <a:p>
            <a:r>
              <a:rPr lang="en-US" sz="4800" u="sng" dirty="0"/>
              <a:t>Scope of Title IX cont.</a:t>
            </a:r>
            <a:endParaRPr lang="en-US" sz="4800" dirty="0"/>
          </a:p>
        </p:txBody>
      </p:sp>
      <p:sp>
        <p:nvSpPr>
          <p:cNvPr id="3" name="Content Placeholder 2">
            <a:extLst>
              <a:ext uri="{FF2B5EF4-FFF2-40B4-BE49-F238E27FC236}">
                <a16:creationId xmlns:a16="http://schemas.microsoft.com/office/drawing/2014/main" id="{35A9D41E-CE93-4059-AACA-581EA9E1FA98}"/>
              </a:ext>
            </a:extLst>
          </p:cNvPr>
          <p:cNvSpPr>
            <a:spLocks noGrp="1"/>
          </p:cNvSpPr>
          <p:nvPr>
            <p:ph idx="1"/>
          </p:nvPr>
        </p:nvSpPr>
        <p:spPr>
          <a:xfrm>
            <a:off x="1024128" y="1699591"/>
            <a:ext cx="9720073" cy="4609769"/>
          </a:xfrm>
        </p:spPr>
        <p:txBody>
          <a:bodyPr>
            <a:normAutofit fontScale="92500" lnSpcReduction="20000"/>
          </a:bodyPr>
          <a:lstStyle/>
          <a:p>
            <a:r>
              <a:rPr lang="en-US" sz="3200" dirty="0"/>
              <a:t>Title IX obligations apply to: </a:t>
            </a:r>
          </a:p>
          <a:p>
            <a:pPr lvl="1"/>
            <a:r>
              <a:rPr lang="en-US" sz="2800" dirty="0"/>
              <a:t>recruitment, admissions, and counseling; </a:t>
            </a:r>
          </a:p>
          <a:p>
            <a:pPr lvl="1"/>
            <a:r>
              <a:rPr lang="en-US" sz="2800" dirty="0"/>
              <a:t>financial assistance; </a:t>
            </a:r>
          </a:p>
          <a:p>
            <a:pPr lvl="1"/>
            <a:r>
              <a:rPr lang="en-US" sz="2800" dirty="0"/>
              <a:t>athletics; </a:t>
            </a:r>
          </a:p>
          <a:p>
            <a:pPr lvl="1"/>
            <a:r>
              <a:rPr lang="en-US" sz="2800" dirty="0"/>
              <a:t>sex-based harassment; </a:t>
            </a:r>
          </a:p>
          <a:p>
            <a:pPr lvl="1"/>
            <a:r>
              <a:rPr lang="en-US" sz="2800" dirty="0"/>
              <a:t>treatment of pregnant and parenting students;</a:t>
            </a:r>
          </a:p>
          <a:p>
            <a:pPr lvl="1"/>
            <a:r>
              <a:rPr lang="en-US" sz="2800" dirty="0"/>
              <a:t>discipline; </a:t>
            </a:r>
          </a:p>
          <a:p>
            <a:pPr lvl="1"/>
            <a:r>
              <a:rPr lang="en-US" sz="2800" dirty="0"/>
              <a:t>single-sex education; </a:t>
            </a:r>
          </a:p>
          <a:p>
            <a:pPr lvl="1"/>
            <a:r>
              <a:rPr lang="en-US" sz="2800" dirty="0"/>
              <a:t>retaliation;</a:t>
            </a:r>
          </a:p>
          <a:p>
            <a:pPr lvl="1"/>
            <a:r>
              <a:rPr lang="en-US" sz="2800" dirty="0"/>
              <a:t>and employment. </a:t>
            </a:r>
          </a:p>
          <a:p>
            <a:endParaRPr lang="en-US" dirty="0"/>
          </a:p>
        </p:txBody>
      </p:sp>
      <p:pic>
        <p:nvPicPr>
          <p:cNvPr id="4" name="Picture 3">
            <a:extLst>
              <a:ext uri="{FF2B5EF4-FFF2-40B4-BE49-F238E27FC236}">
                <a16:creationId xmlns:a16="http://schemas.microsoft.com/office/drawing/2014/main" id="{96A7BBBF-43B5-49BB-2DF4-A0B3A1AFE1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490196" y="5614341"/>
            <a:ext cx="2508009" cy="959299"/>
          </a:xfrm>
          <a:prstGeom prst="rect">
            <a:avLst/>
          </a:prstGeom>
          <a:noFill/>
          <a:ln>
            <a:noFill/>
          </a:ln>
        </p:spPr>
      </p:pic>
    </p:spTree>
    <p:extLst>
      <p:ext uri="{BB962C8B-B14F-4D97-AF65-F5344CB8AC3E}">
        <p14:creationId xmlns:p14="http://schemas.microsoft.com/office/powerpoint/2010/main" val="3212590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75EF-967F-3B74-814B-AD455A0C1CE4}"/>
              </a:ext>
            </a:extLst>
          </p:cNvPr>
          <p:cNvSpPr>
            <a:spLocks noGrp="1"/>
          </p:cNvSpPr>
          <p:nvPr>
            <p:ph type="title"/>
          </p:nvPr>
        </p:nvSpPr>
        <p:spPr>
          <a:xfrm>
            <a:off x="677334" y="321365"/>
            <a:ext cx="8596668" cy="1320800"/>
          </a:xfrm>
        </p:spPr>
        <p:txBody>
          <a:bodyPr/>
          <a:lstStyle/>
          <a:p>
            <a:r>
              <a:rPr lang="en-US" u="sng" dirty="0"/>
              <a:t>Interim Suspension</a:t>
            </a:r>
          </a:p>
        </p:txBody>
      </p:sp>
      <p:sp>
        <p:nvSpPr>
          <p:cNvPr id="3" name="Content Placeholder 2">
            <a:extLst>
              <a:ext uri="{FF2B5EF4-FFF2-40B4-BE49-F238E27FC236}">
                <a16:creationId xmlns:a16="http://schemas.microsoft.com/office/drawing/2014/main" id="{F0A40D6B-7DDD-2110-C282-B4D9EE778713}"/>
              </a:ext>
            </a:extLst>
          </p:cNvPr>
          <p:cNvSpPr>
            <a:spLocks noGrp="1"/>
          </p:cNvSpPr>
          <p:nvPr>
            <p:ph sz="quarter" idx="1"/>
          </p:nvPr>
        </p:nvSpPr>
        <p:spPr>
          <a:xfrm>
            <a:off x="677334" y="1441174"/>
            <a:ext cx="8596668" cy="5257800"/>
          </a:xfrm>
        </p:spPr>
        <p:txBody>
          <a:bodyPr>
            <a:normAutofit fontScale="92500"/>
          </a:bodyPr>
          <a:lstStyle/>
          <a:p>
            <a:r>
              <a:rPr lang="en-US" sz="2400" dirty="0"/>
              <a:t>The Regulation does not preclude a district from removing a respondent from the recipient's education program or activity on an emergency basis, </a:t>
            </a:r>
            <a:r>
              <a:rPr lang="en-US" sz="2400" b="1" dirty="0"/>
              <a:t>provided that </a:t>
            </a:r>
          </a:p>
          <a:p>
            <a:r>
              <a:rPr lang="en-US" sz="2400" dirty="0"/>
              <a:t>the recipient undertakes an individualized safety and risk analysis, </a:t>
            </a:r>
          </a:p>
          <a:p>
            <a:r>
              <a:rPr lang="en-US" sz="2400" dirty="0"/>
              <a:t>determines that an immediate threat to the physical health or safety of any student or other individual arising from the allegations of sexual harassment justifies removal, </a:t>
            </a:r>
          </a:p>
          <a:p>
            <a:r>
              <a:rPr lang="en-US" sz="2400" dirty="0">
                <a:highlight>
                  <a:srgbClr val="FFFF00"/>
                </a:highlight>
              </a:rPr>
              <a:t>and provides the respondent with notice and an opportunity to appeal the decision immediately following the removal.</a:t>
            </a:r>
          </a:p>
          <a:p>
            <a:pPr lvl="1"/>
            <a:r>
              <a:rPr lang="en-US" sz="2200" dirty="0"/>
              <a:t>Who will serve as the appeal authority in your organization?</a:t>
            </a:r>
          </a:p>
          <a:p>
            <a:r>
              <a:rPr lang="en-US" sz="2400" dirty="0"/>
              <a:t>IDEA, Section 504, ADA may preclude total removal.</a:t>
            </a:r>
          </a:p>
        </p:txBody>
      </p:sp>
      <p:pic>
        <p:nvPicPr>
          <p:cNvPr id="4" name="Picture 3">
            <a:extLst>
              <a:ext uri="{FF2B5EF4-FFF2-40B4-BE49-F238E27FC236}">
                <a16:creationId xmlns:a16="http://schemas.microsoft.com/office/drawing/2014/main" id="{760F0508-7607-3E5F-2296-04FFF8A54B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40609704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4A37B-81EC-775E-0CE6-296881C25373}"/>
              </a:ext>
            </a:extLst>
          </p:cNvPr>
          <p:cNvSpPr>
            <a:spLocks noGrp="1"/>
          </p:cNvSpPr>
          <p:nvPr>
            <p:ph type="title"/>
          </p:nvPr>
        </p:nvSpPr>
        <p:spPr>
          <a:xfrm>
            <a:off x="746908" y="156238"/>
            <a:ext cx="8596668" cy="1320800"/>
          </a:xfrm>
        </p:spPr>
        <p:txBody>
          <a:bodyPr>
            <a:normAutofit/>
          </a:bodyPr>
          <a:lstStyle/>
          <a:p>
            <a:r>
              <a:rPr lang="en-US" sz="5400" b="1" u="sng" dirty="0"/>
              <a:t>Risk Assessment</a:t>
            </a:r>
          </a:p>
        </p:txBody>
      </p:sp>
      <p:sp>
        <p:nvSpPr>
          <p:cNvPr id="3" name="Content Placeholder 2">
            <a:extLst>
              <a:ext uri="{FF2B5EF4-FFF2-40B4-BE49-F238E27FC236}">
                <a16:creationId xmlns:a16="http://schemas.microsoft.com/office/drawing/2014/main" id="{83BEA498-C6C2-1661-0057-1D3CF95A9122}"/>
              </a:ext>
            </a:extLst>
          </p:cNvPr>
          <p:cNvSpPr>
            <a:spLocks noGrp="1"/>
          </p:cNvSpPr>
          <p:nvPr>
            <p:ph idx="1"/>
          </p:nvPr>
        </p:nvSpPr>
        <p:spPr>
          <a:xfrm>
            <a:off x="677334" y="1610139"/>
            <a:ext cx="8596668" cy="4810539"/>
          </a:xfrm>
        </p:spPr>
        <p:txBody>
          <a:bodyPr>
            <a:normAutofit/>
          </a:bodyPr>
          <a:lstStyle/>
          <a:p>
            <a:r>
              <a:rPr lang="en-US" sz="4800" dirty="0"/>
              <a:t>Take a look at the NABITA risk assessment and the documentation form attached to the registration email that you received.</a:t>
            </a:r>
          </a:p>
        </p:txBody>
      </p:sp>
      <p:pic>
        <p:nvPicPr>
          <p:cNvPr id="4" name="Picture 3">
            <a:extLst>
              <a:ext uri="{FF2B5EF4-FFF2-40B4-BE49-F238E27FC236}">
                <a16:creationId xmlns:a16="http://schemas.microsoft.com/office/drawing/2014/main" id="{47D7321C-D71A-9BC3-ECC2-281EC688536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1926" y="5594746"/>
            <a:ext cx="2508009" cy="959299"/>
          </a:xfrm>
          <a:prstGeom prst="rect">
            <a:avLst/>
          </a:prstGeom>
          <a:noFill/>
          <a:ln>
            <a:noFill/>
          </a:ln>
        </p:spPr>
      </p:pic>
    </p:spTree>
    <p:extLst>
      <p:ext uri="{BB962C8B-B14F-4D97-AF65-F5344CB8AC3E}">
        <p14:creationId xmlns:p14="http://schemas.microsoft.com/office/powerpoint/2010/main" val="9562036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BA4BD-E759-8F22-57F2-C3412020C122}"/>
              </a:ext>
            </a:extLst>
          </p:cNvPr>
          <p:cNvSpPr>
            <a:spLocks noGrp="1"/>
          </p:cNvSpPr>
          <p:nvPr>
            <p:ph type="title"/>
          </p:nvPr>
        </p:nvSpPr>
        <p:spPr>
          <a:xfrm>
            <a:off x="677334" y="156237"/>
            <a:ext cx="8596668" cy="1320800"/>
          </a:xfrm>
        </p:spPr>
        <p:txBody>
          <a:bodyPr>
            <a:normAutofit/>
          </a:bodyPr>
          <a:lstStyle/>
          <a:p>
            <a:r>
              <a:rPr lang="en-US" sz="4400" b="1" u="sng" dirty="0"/>
              <a:t>Employee Administrative Leave</a:t>
            </a:r>
          </a:p>
        </p:txBody>
      </p:sp>
      <p:sp>
        <p:nvSpPr>
          <p:cNvPr id="3" name="Content Placeholder 2">
            <a:extLst>
              <a:ext uri="{FF2B5EF4-FFF2-40B4-BE49-F238E27FC236}">
                <a16:creationId xmlns:a16="http://schemas.microsoft.com/office/drawing/2014/main" id="{45433553-B28B-62C5-44A4-F530E0B45DF3}"/>
              </a:ext>
            </a:extLst>
          </p:cNvPr>
          <p:cNvSpPr>
            <a:spLocks noGrp="1"/>
          </p:cNvSpPr>
          <p:nvPr>
            <p:ph sz="quarter" idx="1"/>
          </p:nvPr>
        </p:nvSpPr>
        <p:spPr>
          <a:xfrm>
            <a:off x="677334" y="1930401"/>
            <a:ext cx="8596668" cy="4110962"/>
          </a:xfrm>
        </p:spPr>
        <p:txBody>
          <a:bodyPr>
            <a:normAutofit lnSpcReduction="10000"/>
          </a:bodyPr>
          <a:lstStyle/>
          <a:p>
            <a:r>
              <a:rPr lang="en-US" sz="4000" dirty="0"/>
              <a:t>The Regulation does not preclude a district from placing a non-student employee respondent on administrative leave during the pendency of a Title IX grievance process.</a:t>
            </a:r>
          </a:p>
          <a:p>
            <a:r>
              <a:rPr lang="en-US" sz="4000" dirty="0"/>
              <a:t>Work with HR on this.</a:t>
            </a:r>
          </a:p>
        </p:txBody>
      </p:sp>
      <p:pic>
        <p:nvPicPr>
          <p:cNvPr id="4" name="Picture 3">
            <a:extLst>
              <a:ext uri="{FF2B5EF4-FFF2-40B4-BE49-F238E27FC236}">
                <a16:creationId xmlns:a16="http://schemas.microsoft.com/office/drawing/2014/main" id="{226C4726-1099-C4C5-A886-D981BC0EFEC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561712"/>
            <a:ext cx="2508009" cy="959299"/>
          </a:xfrm>
          <a:prstGeom prst="rect">
            <a:avLst/>
          </a:prstGeom>
          <a:noFill/>
          <a:ln>
            <a:noFill/>
          </a:ln>
        </p:spPr>
      </p:pic>
    </p:spTree>
    <p:extLst>
      <p:ext uri="{BB962C8B-B14F-4D97-AF65-F5344CB8AC3E}">
        <p14:creationId xmlns:p14="http://schemas.microsoft.com/office/powerpoint/2010/main" val="9470312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A1AD8-B93B-721C-8A06-CE6EAD07AED9}"/>
              </a:ext>
            </a:extLst>
          </p:cNvPr>
          <p:cNvSpPr>
            <a:spLocks noGrp="1"/>
          </p:cNvSpPr>
          <p:nvPr>
            <p:ph type="title"/>
          </p:nvPr>
        </p:nvSpPr>
        <p:spPr/>
        <p:txBody>
          <a:bodyPr>
            <a:normAutofit fontScale="90000"/>
          </a:bodyPr>
          <a:lstStyle/>
          <a:p>
            <a:r>
              <a:rPr lang="en-US" sz="4400" b="1" u="sng" dirty="0"/>
              <a:t>Title IX Coordinator Responsibility</a:t>
            </a:r>
          </a:p>
        </p:txBody>
      </p:sp>
      <p:sp>
        <p:nvSpPr>
          <p:cNvPr id="3" name="Content Placeholder 2">
            <a:extLst>
              <a:ext uri="{FF2B5EF4-FFF2-40B4-BE49-F238E27FC236}">
                <a16:creationId xmlns:a16="http://schemas.microsoft.com/office/drawing/2014/main" id="{AA66E629-FEFC-DB84-754A-1F6F2651D51B}"/>
              </a:ext>
            </a:extLst>
          </p:cNvPr>
          <p:cNvSpPr>
            <a:spLocks noGrp="1"/>
          </p:cNvSpPr>
          <p:nvPr>
            <p:ph idx="1"/>
          </p:nvPr>
        </p:nvSpPr>
        <p:spPr>
          <a:xfrm>
            <a:off x="677334" y="1930400"/>
            <a:ext cx="8596668" cy="4395971"/>
          </a:xfrm>
        </p:spPr>
        <p:txBody>
          <a:bodyPr>
            <a:normAutofit/>
          </a:bodyPr>
          <a:lstStyle/>
          <a:p>
            <a:r>
              <a:rPr lang="en-US" sz="4400" dirty="0"/>
              <a:t>Title IX Coordinators are </a:t>
            </a:r>
            <a:r>
              <a:rPr lang="en-US" sz="4400" i="1" dirty="0"/>
              <a:t>required to ensure </a:t>
            </a:r>
            <a:r>
              <a:rPr lang="en-US" sz="4400" dirty="0"/>
              <a:t>that all of the individuals involved in this process are trained annually and training is posted on the website.</a:t>
            </a:r>
          </a:p>
        </p:txBody>
      </p:sp>
      <p:pic>
        <p:nvPicPr>
          <p:cNvPr id="4" name="Picture 3">
            <a:extLst>
              <a:ext uri="{FF2B5EF4-FFF2-40B4-BE49-F238E27FC236}">
                <a16:creationId xmlns:a16="http://schemas.microsoft.com/office/drawing/2014/main" id="{B556C61E-0F46-B2CF-0687-43C754725A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10661" y="5605378"/>
            <a:ext cx="2508009" cy="959299"/>
          </a:xfrm>
          <a:prstGeom prst="rect">
            <a:avLst/>
          </a:prstGeom>
          <a:noFill/>
          <a:ln>
            <a:noFill/>
          </a:ln>
        </p:spPr>
      </p:pic>
    </p:spTree>
    <p:extLst>
      <p:ext uri="{BB962C8B-B14F-4D97-AF65-F5344CB8AC3E}">
        <p14:creationId xmlns:p14="http://schemas.microsoft.com/office/powerpoint/2010/main" val="4435267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DD81E-7BEE-07AB-F293-92D568596F86}"/>
              </a:ext>
            </a:extLst>
          </p:cNvPr>
          <p:cNvSpPr>
            <a:spLocks noGrp="1"/>
          </p:cNvSpPr>
          <p:nvPr>
            <p:ph type="title"/>
          </p:nvPr>
        </p:nvSpPr>
        <p:spPr>
          <a:xfrm>
            <a:off x="677334" y="163032"/>
            <a:ext cx="8596668" cy="1320800"/>
          </a:xfrm>
        </p:spPr>
        <p:txBody>
          <a:bodyPr/>
          <a:lstStyle/>
          <a:p>
            <a:r>
              <a:rPr lang="en-US" b="1" u="sng" dirty="0"/>
              <a:t>Standard Operating Procedures cont.</a:t>
            </a:r>
            <a:br>
              <a:rPr lang="en-US" b="1" u="sng" dirty="0"/>
            </a:br>
            <a:r>
              <a:rPr lang="en-US" b="1" u="sng" dirty="0"/>
              <a:t>Title IX Investigation</a:t>
            </a:r>
          </a:p>
        </p:txBody>
      </p:sp>
      <p:sp>
        <p:nvSpPr>
          <p:cNvPr id="3" name="Content Placeholder 2">
            <a:extLst>
              <a:ext uri="{FF2B5EF4-FFF2-40B4-BE49-F238E27FC236}">
                <a16:creationId xmlns:a16="http://schemas.microsoft.com/office/drawing/2014/main" id="{5C4C20A9-2BF8-7283-B2A8-4F8167371346}"/>
              </a:ext>
            </a:extLst>
          </p:cNvPr>
          <p:cNvSpPr>
            <a:spLocks noGrp="1"/>
          </p:cNvSpPr>
          <p:nvPr>
            <p:ph idx="1"/>
          </p:nvPr>
        </p:nvSpPr>
        <p:spPr>
          <a:xfrm>
            <a:off x="677334" y="1658679"/>
            <a:ext cx="8596668" cy="5199321"/>
          </a:xfrm>
        </p:spPr>
        <p:txBody>
          <a:bodyPr>
            <a:normAutofit/>
          </a:bodyPr>
          <a:lstStyle/>
          <a:p>
            <a:pPr marL="342900" marR="0" lvl="0" indent="-342900">
              <a:lnSpc>
                <a:spcPct val="107000"/>
              </a:lnSpc>
              <a:spcBef>
                <a:spcPts val="0"/>
              </a:spcBef>
              <a:spcAft>
                <a:spcPts val="0"/>
              </a:spcAft>
              <a:buFont typeface="+mj-lt"/>
              <a:buAutoNum type="alphaU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 Title IX investigation commences upon the investigator serving </a:t>
            </a:r>
            <a:r>
              <a:rPr lang="en-US" sz="24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written notice of allegations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to Complainant and Respondent (both Parties receive the allegations).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Respondent has five (5) days to respond in writing, to the allegations; however, Respondent is not required to respond in writing.</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The Parties will be provided with the opportunity to provide witnesses and evidence, relevant to the allegations in the Report.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The investigator will conduct the investigation, according to standard investigatory methods, and adhere to the procedures for Title IX investigations.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spcAft>
                <a:spcPts val="800"/>
              </a:spcAft>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The investigator may inform supervisors, or site level administrators, when Parties have been served.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4" name="Picture 3">
            <a:extLst>
              <a:ext uri="{FF2B5EF4-FFF2-40B4-BE49-F238E27FC236}">
                <a16:creationId xmlns:a16="http://schemas.microsoft.com/office/drawing/2014/main" id="{49DF085D-92F4-0E65-64DD-AB0C1FD3EF9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63824" y="5711704"/>
            <a:ext cx="2508009" cy="959299"/>
          </a:xfrm>
          <a:prstGeom prst="rect">
            <a:avLst/>
          </a:prstGeom>
          <a:noFill/>
          <a:ln>
            <a:noFill/>
          </a:ln>
        </p:spPr>
      </p:pic>
    </p:spTree>
    <p:extLst>
      <p:ext uri="{BB962C8B-B14F-4D97-AF65-F5344CB8AC3E}">
        <p14:creationId xmlns:p14="http://schemas.microsoft.com/office/powerpoint/2010/main" val="36205161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3C93E-A5D2-82F6-CD16-06A4F6ED2ACE}"/>
              </a:ext>
            </a:extLst>
          </p:cNvPr>
          <p:cNvSpPr>
            <a:spLocks noGrp="1"/>
          </p:cNvSpPr>
          <p:nvPr>
            <p:ph type="title"/>
          </p:nvPr>
        </p:nvSpPr>
        <p:spPr>
          <a:xfrm>
            <a:off x="677333" y="109330"/>
            <a:ext cx="8983501" cy="1320800"/>
          </a:xfrm>
        </p:spPr>
        <p:txBody>
          <a:bodyPr>
            <a:normAutofit fontScale="90000"/>
          </a:bodyPr>
          <a:lstStyle/>
          <a:p>
            <a:r>
              <a:rPr lang="en-US" sz="4800" b="1" u="sng" dirty="0"/>
              <a:t>Standard Operating Procedures cont.</a:t>
            </a:r>
          </a:p>
        </p:txBody>
      </p:sp>
      <p:sp>
        <p:nvSpPr>
          <p:cNvPr id="3" name="Content Placeholder 2">
            <a:extLst>
              <a:ext uri="{FF2B5EF4-FFF2-40B4-BE49-F238E27FC236}">
                <a16:creationId xmlns:a16="http://schemas.microsoft.com/office/drawing/2014/main" id="{260D1CFA-036D-4783-2583-394B98BC356D}"/>
              </a:ext>
            </a:extLst>
          </p:cNvPr>
          <p:cNvSpPr>
            <a:spLocks noGrp="1"/>
          </p:cNvSpPr>
          <p:nvPr>
            <p:ph idx="1"/>
          </p:nvPr>
        </p:nvSpPr>
        <p:spPr>
          <a:xfrm>
            <a:off x="677333" y="1818167"/>
            <a:ext cx="9498025" cy="5039833"/>
          </a:xfrm>
        </p:spPr>
        <p:txBody>
          <a:bodyPr>
            <a:normAutofit fontScale="25000" lnSpcReduction="20000"/>
          </a:bodyPr>
          <a:lstStyle/>
          <a:p>
            <a:pPr marL="342900" marR="0" lvl="0" indent="-342900">
              <a:lnSpc>
                <a:spcPct val="107000"/>
              </a:lnSpc>
              <a:spcBef>
                <a:spcPts val="0"/>
              </a:spcBef>
              <a:spcAft>
                <a:spcPts val="0"/>
              </a:spcAft>
              <a:buFont typeface="+mj-lt"/>
              <a:buAutoNum type="alphaUcPeriod"/>
            </a:pPr>
            <a:r>
              <a:rPr lang="en-US" sz="11200" dirty="0">
                <a:effectLst/>
                <a:latin typeface="Times New Roman" panose="02020603050405020304" pitchFamily="18" charset="0"/>
                <a:ea typeface="Calibri" panose="020F0502020204030204" pitchFamily="34" charset="0"/>
                <a:cs typeface="Times New Roman" panose="02020603050405020304" pitchFamily="18" charset="0"/>
              </a:rPr>
              <a:t>Upon completion of the investigation, the investigator will draft an investigation report.</a:t>
            </a:r>
            <a:endParaRPr lang="en-US" sz="11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The Parties will receive a draft copy of the investigation report, and all exhibits. </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Parties may review the investigation report and exhibits, and respond in writing, should they choose to do so, within ten (10) days.</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11200" dirty="0">
                <a:effectLst/>
                <a:latin typeface="Times New Roman" panose="02020603050405020304" pitchFamily="18" charset="0"/>
                <a:ea typeface="Calibri" panose="020F0502020204030204" pitchFamily="34" charset="0"/>
                <a:cs typeface="Times New Roman" panose="02020603050405020304" pitchFamily="18" charset="0"/>
              </a:rPr>
              <a:t>After ten (10) days, the investigator will finalize the </a:t>
            </a:r>
            <a:r>
              <a:rPr lang="en-US" sz="11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investigation report</a:t>
            </a:r>
            <a:r>
              <a:rPr lang="en-US" sz="11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The final report will include any response that a Party submitted in writing to the draft report.</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The Final Report will be transmitted to the Title IX Coordinator. </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spcAft>
                <a:spcPts val="800"/>
              </a:spcAft>
              <a:buFont typeface="+mj-lt"/>
              <a:buAutoNum type="arabicPeriod"/>
            </a:pPr>
            <a:r>
              <a:rPr lang="en-US" sz="7200" dirty="0">
                <a:effectLst/>
                <a:latin typeface="Times New Roman" panose="02020603050405020304" pitchFamily="18" charset="0"/>
                <a:ea typeface="Calibri" panose="020F0502020204030204" pitchFamily="34" charset="0"/>
                <a:cs typeface="Times New Roman" panose="02020603050405020304" pitchFamily="18" charset="0"/>
              </a:rPr>
              <a:t>Title IX Coordinator transmits the final investigation report, along with all exhibits to the Decision-Maker. </a:t>
            </a:r>
          </a:p>
          <a:p>
            <a:pPr marL="342900" marR="0" lvl="0" indent="-342900">
              <a:lnSpc>
                <a:spcPct val="107000"/>
              </a:lnSpc>
              <a:spcBef>
                <a:spcPts val="0"/>
              </a:spcBef>
              <a:spcAft>
                <a:spcPts val="800"/>
              </a:spcAft>
              <a:buFont typeface="+mj-lt"/>
              <a:buAutoNum type="arabicPeriod"/>
            </a:pPr>
            <a:endParaRPr lang="en-US" sz="23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endParaRPr lang="en-US" sz="23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endParaRPr lang="en-US" sz="6400" b="1"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buFont typeface="Wingdings" panose="05000000000000000000" pitchFamily="2" charset="2"/>
              <a:buChar char="Ø"/>
            </a:pPr>
            <a:r>
              <a:rPr lang="en-US" sz="6400" b="1" dirty="0">
                <a:latin typeface="Times New Roman" panose="02020603050405020304" pitchFamily="18" charset="0"/>
                <a:ea typeface="Calibri" panose="020F0502020204030204" pitchFamily="34" charset="0"/>
                <a:cs typeface="Times New Roman" panose="02020603050405020304" pitchFamily="18" charset="0"/>
              </a:rPr>
              <a:t>The Title IX Coordinator is responsible for ensuring that the report is appropriately drafted – you need to review it or send it to your legal counsel for review.</a:t>
            </a:r>
          </a:p>
          <a:p>
            <a:pPr marR="0" lvl="0">
              <a:lnSpc>
                <a:spcPct val="107000"/>
              </a:lnSpc>
              <a:spcBef>
                <a:spcPts val="0"/>
              </a:spcBef>
              <a:spcAft>
                <a:spcPts val="800"/>
              </a:spcAft>
              <a:buFont typeface="Wingdings" panose="05000000000000000000" pitchFamily="2" charset="2"/>
              <a:buChar char="Ø"/>
            </a:pPr>
            <a:r>
              <a:rPr lang="en-US" sz="6400" b="1" dirty="0">
                <a:effectLst/>
                <a:latin typeface="Times New Roman" panose="02020603050405020304" pitchFamily="18" charset="0"/>
                <a:ea typeface="Calibri" panose="020F0502020204030204" pitchFamily="34" charset="0"/>
                <a:cs typeface="Times New Roman" panose="02020603050405020304" pitchFamily="18" charset="0"/>
              </a:rPr>
              <a:t>The Title IX Coordinator is responsible for ensuring that all aspects of the process are followed.</a:t>
            </a:r>
            <a:endParaRPr lang="en-US" sz="64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4" name="Picture 3">
            <a:extLst>
              <a:ext uri="{FF2B5EF4-FFF2-40B4-BE49-F238E27FC236}">
                <a16:creationId xmlns:a16="http://schemas.microsoft.com/office/drawing/2014/main" id="{F30FC707-D07D-B65B-85E4-883F358A929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06354" y="225304"/>
            <a:ext cx="2508009" cy="959299"/>
          </a:xfrm>
          <a:prstGeom prst="rect">
            <a:avLst/>
          </a:prstGeom>
          <a:noFill/>
          <a:ln>
            <a:noFill/>
          </a:ln>
        </p:spPr>
      </p:pic>
    </p:spTree>
    <p:extLst>
      <p:ext uri="{BB962C8B-B14F-4D97-AF65-F5344CB8AC3E}">
        <p14:creationId xmlns:p14="http://schemas.microsoft.com/office/powerpoint/2010/main" val="13801559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8556"/>
            <a:ext cx="8596668" cy="1320800"/>
          </a:xfrm>
        </p:spPr>
        <p:txBody>
          <a:bodyPr>
            <a:normAutofit/>
          </a:bodyPr>
          <a:lstStyle/>
          <a:p>
            <a:r>
              <a:rPr lang="en-US" sz="4400" b="1" u="sng" dirty="0"/>
              <a:t>RECORDS RETENTION</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66</a:t>
            </a:fld>
            <a:endParaRPr lang="en-US" dirty="0"/>
          </a:p>
        </p:txBody>
      </p:sp>
      <p:sp>
        <p:nvSpPr>
          <p:cNvPr id="3" name="Content Placeholder 2"/>
          <p:cNvSpPr>
            <a:spLocks noGrp="1"/>
          </p:cNvSpPr>
          <p:nvPr>
            <p:ph sz="quarter" idx="1"/>
          </p:nvPr>
        </p:nvSpPr>
        <p:spPr>
          <a:xfrm>
            <a:off x="262863" y="1325200"/>
            <a:ext cx="9425609" cy="5294244"/>
          </a:xfrm>
        </p:spPr>
        <p:txBody>
          <a:bodyPr>
            <a:noAutofit/>
          </a:bodyPr>
          <a:lstStyle/>
          <a:p>
            <a:pPr lvl="0">
              <a:buClr>
                <a:srgbClr val="3891A7"/>
              </a:buClr>
            </a:pPr>
            <a:r>
              <a:rPr lang="en-US" sz="3600" b="1" dirty="0">
                <a:solidFill>
                  <a:prstClr val="black"/>
                </a:solidFill>
              </a:rPr>
              <a:t>All records </a:t>
            </a:r>
            <a:r>
              <a:rPr lang="en-US" sz="3600" dirty="0">
                <a:solidFill>
                  <a:prstClr val="black"/>
                </a:solidFill>
              </a:rPr>
              <a:t>must be retained and available to parties to an investigation for seven (7) years.</a:t>
            </a:r>
          </a:p>
          <a:p>
            <a:pPr lvl="1">
              <a:buClr>
                <a:srgbClr val="3891A7"/>
              </a:buClr>
            </a:pPr>
            <a:r>
              <a:rPr lang="en-US" sz="3600" dirty="0">
                <a:solidFill>
                  <a:prstClr val="black"/>
                </a:solidFill>
              </a:rPr>
              <a:t>This is minimum required under TIX.</a:t>
            </a:r>
          </a:p>
          <a:p>
            <a:pPr lvl="2">
              <a:buClr>
                <a:srgbClr val="3891A7"/>
              </a:buClr>
            </a:pPr>
            <a:r>
              <a:rPr lang="en-US" sz="3200" dirty="0">
                <a:solidFill>
                  <a:prstClr val="black"/>
                </a:solidFill>
              </a:rPr>
              <a:t>State retention records may require a longer time period.</a:t>
            </a:r>
          </a:p>
          <a:p>
            <a:pPr lvl="1">
              <a:buClr>
                <a:srgbClr val="3891A7"/>
              </a:buClr>
            </a:pPr>
            <a:r>
              <a:rPr lang="en-US" sz="3200" dirty="0">
                <a:solidFill>
                  <a:prstClr val="black"/>
                </a:solidFill>
              </a:rPr>
              <a:t>All records includes records of training, investigations, hearings, informal resolutions, supportive measures and any other processes.</a:t>
            </a:r>
          </a:p>
          <a:p>
            <a:pPr lvl="1">
              <a:buClr>
                <a:srgbClr val="3891A7"/>
              </a:buClr>
            </a:pPr>
            <a:endParaRPr lang="en-US" sz="2800" dirty="0">
              <a:solidFill>
                <a:prstClr val="black"/>
              </a:solidFill>
            </a:endParaRPr>
          </a:p>
          <a:p>
            <a:pPr lvl="0">
              <a:buClr>
                <a:srgbClr val="3891A7"/>
              </a:buClr>
            </a:pPr>
            <a:endParaRPr lang="en-US" sz="3600" dirty="0">
              <a:solidFill>
                <a:prstClr val="black"/>
              </a:solidFill>
            </a:endParaRPr>
          </a:p>
        </p:txBody>
      </p:sp>
      <p:pic>
        <p:nvPicPr>
          <p:cNvPr id="5" name="Picture 4">
            <a:extLst>
              <a:ext uri="{FF2B5EF4-FFF2-40B4-BE49-F238E27FC236}">
                <a16:creationId xmlns:a16="http://schemas.microsoft.com/office/drawing/2014/main" id="{4B981999-17C2-26F1-0AF2-F76BAD42C9A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06354" y="225304"/>
            <a:ext cx="2508009" cy="959299"/>
          </a:xfrm>
          <a:prstGeom prst="rect">
            <a:avLst/>
          </a:prstGeom>
          <a:noFill/>
          <a:ln>
            <a:noFill/>
          </a:ln>
        </p:spPr>
      </p:pic>
    </p:spTree>
    <p:extLst>
      <p:ext uri="{BB962C8B-B14F-4D97-AF65-F5344CB8AC3E}">
        <p14:creationId xmlns:p14="http://schemas.microsoft.com/office/powerpoint/2010/main" val="33300749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3BC36-272D-C926-6E6A-B0C9BF41C354}"/>
              </a:ext>
            </a:extLst>
          </p:cNvPr>
          <p:cNvSpPr>
            <a:spLocks noGrp="1"/>
          </p:cNvSpPr>
          <p:nvPr>
            <p:ph type="title"/>
          </p:nvPr>
        </p:nvSpPr>
        <p:spPr/>
        <p:txBody>
          <a:bodyPr/>
          <a:lstStyle/>
          <a:p>
            <a:r>
              <a:rPr lang="en-US" sz="3600" b="1" u="sng" dirty="0"/>
              <a:t>Standard Operating Procedures cont.</a:t>
            </a:r>
            <a:endParaRPr lang="en-US" dirty="0"/>
          </a:p>
        </p:txBody>
      </p:sp>
      <p:sp>
        <p:nvSpPr>
          <p:cNvPr id="3" name="Content Placeholder 2">
            <a:extLst>
              <a:ext uri="{FF2B5EF4-FFF2-40B4-BE49-F238E27FC236}">
                <a16:creationId xmlns:a16="http://schemas.microsoft.com/office/drawing/2014/main" id="{4A8C6A2C-2CA0-05B6-BD30-AD04C36F6CDD}"/>
              </a:ext>
            </a:extLst>
          </p:cNvPr>
          <p:cNvSpPr>
            <a:spLocks noGrp="1"/>
          </p:cNvSpPr>
          <p:nvPr>
            <p:ph idx="1"/>
          </p:nvPr>
        </p:nvSpPr>
        <p:spPr>
          <a:xfrm>
            <a:off x="677334" y="1499191"/>
            <a:ext cx="8596668" cy="5252483"/>
          </a:xfrm>
        </p:spPr>
        <p:txBody>
          <a:bodyPr>
            <a:normAutofit fontScale="92500" lnSpcReduction="20000"/>
          </a:bodyPr>
          <a:lstStyle/>
          <a:p>
            <a:pPr marL="342900" marR="0" lvl="0" indent="-342900">
              <a:lnSpc>
                <a:spcPct val="107000"/>
              </a:lnSpc>
              <a:spcBef>
                <a:spcPts val="0"/>
              </a:spcBef>
              <a:spcAft>
                <a:spcPts val="0"/>
              </a:spcAft>
              <a:buFont typeface="+mj-lt"/>
              <a:buAutoNum type="romanUcPeriod"/>
            </a:pPr>
            <a:r>
              <a:rPr lang="en-US" sz="3000" b="1" dirty="0">
                <a:effectLst/>
                <a:ea typeface="Calibri" panose="020F0502020204030204" pitchFamily="34" charset="0"/>
                <a:cs typeface="Times New Roman" panose="02020603050405020304" pitchFamily="18" charset="0"/>
              </a:rPr>
              <a:t>Determination (of responsibility)</a:t>
            </a:r>
          </a:p>
          <a:p>
            <a:pPr marL="0" marR="0" lvl="0" indent="0">
              <a:lnSpc>
                <a:spcPct val="107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lphaUcPeriod"/>
            </a:pPr>
            <a:r>
              <a:rPr lang="en-US" sz="3000" dirty="0">
                <a:effectLst/>
                <a:ea typeface="Calibri" panose="020F0502020204030204" pitchFamily="34" charset="0"/>
                <a:cs typeface="Times New Roman" panose="02020603050405020304" pitchFamily="18" charset="0"/>
              </a:rPr>
              <a:t>The Decision-Maker determines, based on the report and evidence, whether the Respondent should be found responsible for a violation of policy.	</a:t>
            </a:r>
            <a:endParaRPr lang="en-US" sz="3000" dirty="0">
              <a:ea typeface="Calibri" panose="020F0502020204030204" pitchFamily="34" charset="0"/>
              <a:cs typeface="Times New Roman" panose="02020603050405020304" pitchFamily="18" charset="0"/>
            </a:endParaRPr>
          </a:p>
          <a:p>
            <a:pPr marL="800100" lvl="2" indent="0">
              <a:lnSpc>
                <a:spcPct val="107000"/>
              </a:lnSpc>
              <a:spcBef>
                <a:spcPts val="0"/>
              </a:spcBef>
              <a:buNone/>
            </a:pPr>
            <a:r>
              <a:rPr lang="en-US" sz="2600" dirty="0">
                <a:effectLst/>
                <a:ea typeface="Calibri" panose="020F0502020204030204" pitchFamily="34" charset="0"/>
                <a:cs typeface="Times New Roman" panose="02020603050405020304" pitchFamily="18" charset="0"/>
              </a:rPr>
              <a:t>1.  The Decision-Maker drafts a written decision </a:t>
            </a:r>
            <a:r>
              <a:rPr lang="en-US" sz="2600" dirty="0">
                <a:solidFill>
                  <a:schemeClr val="tx1"/>
                </a:solidFill>
                <a:effectLst/>
                <a:highlight>
                  <a:srgbClr val="FFFF00"/>
                </a:highlight>
                <a:ea typeface="Calibri" panose="020F0502020204030204" pitchFamily="34" charset="0"/>
                <a:cs typeface="Times New Roman" panose="02020603050405020304" pitchFamily="18" charset="0"/>
              </a:rPr>
              <a:t>(“Determination”)</a:t>
            </a:r>
            <a:r>
              <a:rPr lang="en-US" sz="2600" dirty="0">
                <a:effectLst/>
                <a:ea typeface="Calibri" panose="020F0502020204030204" pitchFamily="34" charset="0"/>
                <a:cs typeface="Times New Roman" panose="02020603050405020304" pitchFamily="18" charset="0"/>
              </a:rPr>
              <a:t> within ten (10) days of receipt of the final investigation report and exhibits.</a:t>
            </a:r>
          </a:p>
          <a:p>
            <a:pPr marL="800100" lvl="2" indent="0">
              <a:lnSpc>
                <a:spcPct val="107000"/>
              </a:lnSpc>
              <a:spcBef>
                <a:spcPts val="0"/>
              </a:spcBef>
              <a:buNone/>
            </a:pPr>
            <a:r>
              <a:rPr lang="en-US" sz="2600" dirty="0">
                <a:effectLst/>
                <a:ea typeface="Calibri" panose="020F0502020204030204" pitchFamily="34" charset="0"/>
                <a:cs typeface="Times New Roman" panose="02020603050405020304" pitchFamily="18" charset="0"/>
              </a:rPr>
              <a:t>2. The Determination is sent to the Title IX Coordinator for distribution to the Parties.</a:t>
            </a:r>
            <a:endParaRPr lang="en-US" sz="3500" dirty="0">
              <a:ea typeface="Calibri" panose="020F0502020204030204" pitchFamily="34" charset="0"/>
              <a:cs typeface="Times New Roman" panose="02020603050405020304" pitchFamily="18" charset="0"/>
            </a:endParaRPr>
          </a:p>
          <a:p>
            <a:pPr marL="800100" lvl="2" indent="0">
              <a:lnSpc>
                <a:spcPct val="107000"/>
              </a:lnSpc>
              <a:spcBef>
                <a:spcPts val="0"/>
              </a:spcBef>
              <a:buNone/>
            </a:pPr>
            <a:r>
              <a:rPr lang="en-US" sz="2600" dirty="0">
                <a:effectLst/>
                <a:ea typeface="Calibri" panose="020F0502020204030204" pitchFamily="34" charset="0"/>
                <a:cs typeface="Times New Roman" panose="02020603050405020304" pitchFamily="18" charset="0"/>
              </a:rPr>
              <a:t>3.  The Title IX Coordinator distributes the Determination to the Parties simultaneously, along with a description of procedural next steps, within five (5) days of receipt.</a:t>
            </a:r>
          </a:p>
          <a:p>
            <a:endParaRPr lang="en-US" dirty="0"/>
          </a:p>
        </p:txBody>
      </p:sp>
      <p:pic>
        <p:nvPicPr>
          <p:cNvPr id="4" name="Picture 3">
            <a:extLst>
              <a:ext uri="{FF2B5EF4-FFF2-40B4-BE49-F238E27FC236}">
                <a16:creationId xmlns:a16="http://schemas.microsoft.com/office/drawing/2014/main" id="{F3F26F0C-50EC-2D05-210E-5175BFD2A07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792375"/>
            <a:ext cx="2508009" cy="959299"/>
          </a:xfrm>
          <a:prstGeom prst="rect">
            <a:avLst/>
          </a:prstGeom>
          <a:noFill/>
          <a:ln>
            <a:noFill/>
          </a:ln>
        </p:spPr>
      </p:pic>
    </p:spTree>
    <p:extLst>
      <p:ext uri="{BB962C8B-B14F-4D97-AF65-F5344CB8AC3E}">
        <p14:creationId xmlns:p14="http://schemas.microsoft.com/office/powerpoint/2010/main" val="2931503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1426"/>
            <a:ext cx="8596668" cy="1320800"/>
          </a:xfrm>
        </p:spPr>
        <p:txBody>
          <a:bodyPr>
            <a:normAutofit/>
          </a:bodyPr>
          <a:lstStyle/>
          <a:p>
            <a:r>
              <a:rPr lang="en-US" sz="4800" u="sng" dirty="0"/>
              <a:t>More Training</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68</a:t>
            </a:fld>
            <a:endParaRPr lang="en-US" dirty="0"/>
          </a:p>
        </p:txBody>
      </p:sp>
      <p:sp>
        <p:nvSpPr>
          <p:cNvPr id="3" name="Content Placeholder 2"/>
          <p:cNvSpPr>
            <a:spLocks noGrp="1"/>
          </p:cNvSpPr>
          <p:nvPr>
            <p:ph sz="quarter" idx="1"/>
          </p:nvPr>
        </p:nvSpPr>
        <p:spPr>
          <a:xfrm>
            <a:off x="677334" y="1441175"/>
            <a:ext cx="8596668" cy="4965312"/>
          </a:xfrm>
        </p:spPr>
        <p:txBody>
          <a:bodyPr>
            <a:normAutofit fontScale="92500" lnSpcReduction="10000"/>
          </a:bodyPr>
          <a:lstStyle/>
          <a:p>
            <a:pPr marL="0" indent="0">
              <a:buNone/>
            </a:pPr>
            <a:r>
              <a:rPr lang="en-US" sz="3200" b="1" i="1" dirty="0"/>
              <a:t>Decision makers must be trained </a:t>
            </a:r>
          </a:p>
          <a:p>
            <a:r>
              <a:rPr lang="en-US" sz="3200" dirty="0"/>
              <a:t>on a presumption that the respondent is not responsible for the alleged conduct </a:t>
            </a:r>
            <a:r>
              <a:rPr lang="en-US" sz="3200" b="1" dirty="0"/>
              <a:t>until </a:t>
            </a:r>
            <a:r>
              <a:rPr lang="en-US" sz="3200" dirty="0"/>
              <a:t>a determination regarding responsibility is made at the conclusion of the grievance process.</a:t>
            </a:r>
          </a:p>
          <a:p>
            <a:pPr marL="0" indent="0">
              <a:buNone/>
            </a:pPr>
            <a:endParaRPr lang="en-US" sz="3200" dirty="0"/>
          </a:p>
          <a:p>
            <a:r>
              <a:rPr lang="en-US" sz="3200" dirty="0"/>
              <a:t>Materials used to train Title IX personnel must be posted on websites, if any, or make materials available for members of the public to inspect if no website.</a:t>
            </a:r>
          </a:p>
          <a:p>
            <a:endParaRPr lang="en-US" dirty="0"/>
          </a:p>
        </p:txBody>
      </p:sp>
      <p:pic>
        <p:nvPicPr>
          <p:cNvPr id="5" name="Picture 4">
            <a:extLst>
              <a:ext uri="{FF2B5EF4-FFF2-40B4-BE49-F238E27FC236}">
                <a16:creationId xmlns:a16="http://schemas.microsoft.com/office/drawing/2014/main" id="{DAF2356B-799F-0440-FBDC-8EED0FD8E4C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7493574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1F0C-4674-D912-496B-98777C7C7B91}"/>
              </a:ext>
            </a:extLst>
          </p:cNvPr>
          <p:cNvSpPr>
            <a:spLocks noGrp="1"/>
          </p:cNvSpPr>
          <p:nvPr>
            <p:ph type="title"/>
          </p:nvPr>
        </p:nvSpPr>
        <p:spPr>
          <a:xfrm>
            <a:off x="677333" y="210289"/>
            <a:ext cx="8596668" cy="1320800"/>
          </a:xfrm>
        </p:spPr>
        <p:txBody>
          <a:bodyPr/>
          <a:lstStyle/>
          <a:p>
            <a:r>
              <a:rPr lang="en-US" sz="3600" b="1" u="sng" dirty="0"/>
              <a:t>Standard Operating Procedures cont.</a:t>
            </a:r>
            <a:br>
              <a:rPr lang="en-US" sz="3600" b="1" u="sng" dirty="0"/>
            </a:br>
            <a:r>
              <a:rPr lang="en-US" sz="3600" b="1" u="sng" dirty="0"/>
              <a:t>Appeal of Determination</a:t>
            </a:r>
            <a:endParaRPr lang="en-US" dirty="0"/>
          </a:p>
        </p:txBody>
      </p:sp>
      <p:sp>
        <p:nvSpPr>
          <p:cNvPr id="3" name="Content Placeholder 2">
            <a:extLst>
              <a:ext uri="{FF2B5EF4-FFF2-40B4-BE49-F238E27FC236}">
                <a16:creationId xmlns:a16="http://schemas.microsoft.com/office/drawing/2014/main" id="{504E3EA0-CD0F-0E7A-576E-21A4C9CE2757}"/>
              </a:ext>
            </a:extLst>
          </p:cNvPr>
          <p:cNvSpPr>
            <a:spLocks noGrp="1"/>
          </p:cNvSpPr>
          <p:nvPr>
            <p:ph idx="1"/>
          </p:nvPr>
        </p:nvSpPr>
        <p:spPr>
          <a:xfrm>
            <a:off x="677333" y="1531089"/>
            <a:ext cx="9136517" cy="5199320"/>
          </a:xfrm>
        </p:spPr>
        <p:txBody>
          <a:bodyPr>
            <a:normAutofit fontScale="92500" lnSpcReduction="10000"/>
          </a:bodyPr>
          <a:lstStyle/>
          <a:p>
            <a:pPr marL="342900" marR="0" lvl="0" indent="-342900">
              <a:lnSpc>
                <a:spcPct val="107000"/>
              </a:lnSpc>
              <a:spcBef>
                <a:spcPts val="0"/>
              </a:spcBef>
              <a:spcAft>
                <a:spcPts val="0"/>
              </a:spcAft>
              <a:buFont typeface="+mj-lt"/>
              <a:buAutoNum type="alphaUcPeriod"/>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Appeal of Determination</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If either Party chooses to appeal the Determination, they may send a written appeal to the Title IX Coordinator within five (5) business days of distribution of Determination.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All Parties will be made aware of an Appeal of the Determination.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Title IX Coordinator will transmit the Appeal, along with the final investigation report and exhibits, to the Superintendent, or Designee, for review and decision.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U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An Appeal of the Determination may be considered </a:t>
            </a:r>
            <a:r>
              <a:rPr lang="en-US" sz="2400" u="sng" dirty="0">
                <a:effectLst/>
                <a:latin typeface="Times New Roman" panose="02020603050405020304" pitchFamily="18" charset="0"/>
                <a:ea typeface="Calibri" panose="020F0502020204030204" pitchFamily="34" charset="0"/>
                <a:cs typeface="Times New Roman" panose="02020603050405020304" pitchFamily="18" charset="0"/>
              </a:rPr>
              <a:t>only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when one of the following criteria is met: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New facts and evidence are presented, that were not available at the time of the investigation, which will </a:t>
            </a:r>
            <a:r>
              <a:rPr lang="en-US" sz="2200" i="1" dirty="0">
                <a:effectLst/>
                <a:latin typeface="Times New Roman" panose="02020603050405020304" pitchFamily="18" charset="0"/>
                <a:ea typeface="Calibri" panose="020F0502020204030204" pitchFamily="34" charset="0"/>
                <a:cs typeface="Times New Roman" panose="02020603050405020304" pitchFamily="18" charset="0"/>
              </a:rPr>
              <a:t>impact</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the outcome of the investigation; or</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Evidence is produced that demonstrates that the District had a conflict of interest, or bias, that </a:t>
            </a:r>
            <a:r>
              <a:rPr lang="en-US" sz="2200" i="1" dirty="0">
                <a:effectLst/>
                <a:latin typeface="Times New Roman" panose="02020603050405020304" pitchFamily="18" charset="0"/>
                <a:ea typeface="Calibri" panose="020F0502020204030204" pitchFamily="34" charset="0"/>
                <a:cs typeface="Times New Roman" panose="02020603050405020304" pitchFamily="18" charset="0"/>
              </a:rPr>
              <a:t>affected</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the outcome of the investigation; or</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spcAft>
                <a:spcPts val="800"/>
              </a:spcAft>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Evidence is produced that the investigation procedures were not followed, which would have </a:t>
            </a:r>
            <a:r>
              <a:rPr lang="en-US" sz="2200" i="1" dirty="0">
                <a:effectLst/>
                <a:latin typeface="Times New Roman" panose="02020603050405020304" pitchFamily="18" charset="0"/>
                <a:ea typeface="Calibri" panose="020F0502020204030204" pitchFamily="34" charset="0"/>
                <a:cs typeface="Times New Roman" panose="02020603050405020304" pitchFamily="18" charset="0"/>
              </a:rPr>
              <a:t>impacted</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the outcome of the investigation.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CA3F24B6-BB5F-C3F6-1661-F850A97A93A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06354" y="225304"/>
            <a:ext cx="2508009" cy="959299"/>
          </a:xfrm>
          <a:prstGeom prst="rect">
            <a:avLst/>
          </a:prstGeom>
          <a:noFill/>
          <a:ln>
            <a:noFill/>
          </a:ln>
        </p:spPr>
      </p:pic>
    </p:spTree>
    <p:extLst>
      <p:ext uri="{BB962C8B-B14F-4D97-AF65-F5344CB8AC3E}">
        <p14:creationId xmlns:p14="http://schemas.microsoft.com/office/powerpoint/2010/main" val="3068177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B667-DF9B-477C-B986-AE0E8B9A660C}"/>
              </a:ext>
            </a:extLst>
          </p:cNvPr>
          <p:cNvSpPr>
            <a:spLocks noGrp="1"/>
          </p:cNvSpPr>
          <p:nvPr>
            <p:ph type="title"/>
          </p:nvPr>
        </p:nvSpPr>
        <p:spPr>
          <a:xfrm>
            <a:off x="932688" y="389273"/>
            <a:ext cx="9720072" cy="1499616"/>
          </a:xfrm>
        </p:spPr>
        <p:txBody>
          <a:bodyPr>
            <a:normAutofit/>
          </a:bodyPr>
          <a:lstStyle/>
          <a:p>
            <a:r>
              <a:rPr lang="en-US" sz="4800" u="sng" dirty="0"/>
              <a:t>Who enforces Title IX?</a:t>
            </a:r>
            <a:endParaRPr lang="en-US" sz="4800" dirty="0"/>
          </a:p>
        </p:txBody>
      </p:sp>
      <p:sp>
        <p:nvSpPr>
          <p:cNvPr id="3" name="Content Placeholder 2">
            <a:extLst>
              <a:ext uri="{FF2B5EF4-FFF2-40B4-BE49-F238E27FC236}">
                <a16:creationId xmlns:a16="http://schemas.microsoft.com/office/drawing/2014/main" id="{A172856C-3E6E-4A7F-9BE4-AA859869CF26}"/>
              </a:ext>
            </a:extLst>
          </p:cNvPr>
          <p:cNvSpPr>
            <a:spLocks noGrp="1"/>
          </p:cNvSpPr>
          <p:nvPr>
            <p:ph idx="1"/>
          </p:nvPr>
        </p:nvSpPr>
        <p:spPr>
          <a:xfrm>
            <a:off x="1024128" y="1580323"/>
            <a:ext cx="9720073" cy="4768226"/>
          </a:xfrm>
        </p:spPr>
        <p:txBody>
          <a:bodyPr>
            <a:normAutofit fontScale="92500"/>
          </a:bodyPr>
          <a:lstStyle/>
          <a:p>
            <a:pPr>
              <a:buFont typeface="Wingdings" panose="05000000000000000000" pitchFamily="2" charset="2"/>
              <a:buChar char="Ø"/>
            </a:pPr>
            <a:r>
              <a:rPr lang="en-US" sz="3600" dirty="0"/>
              <a:t>Title IX is a civil rights law and falls under the jurisdiction of the U.S. Department of Justice.</a:t>
            </a:r>
          </a:p>
          <a:p>
            <a:pPr>
              <a:buFont typeface="Wingdings" panose="05000000000000000000" pitchFamily="2" charset="2"/>
              <a:buChar char="Ø"/>
            </a:pPr>
            <a:r>
              <a:rPr lang="en-US" sz="3600" dirty="0"/>
              <a:t>DOJ enforces laws to ensure equal access to education, as well as the Equal Protection Clause of the 14</a:t>
            </a:r>
            <a:r>
              <a:rPr lang="en-US" sz="3600" baseline="30000" dirty="0"/>
              <a:t>th</a:t>
            </a:r>
            <a:r>
              <a:rPr lang="en-US" sz="3600" dirty="0"/>
              <a:t> Amendment.</a:t>
            </a:r>
          </a:p>
          <a:p>
            <a:pPr>
              <a:buFont typeface="Wingdings" panose="05000000000000000000" pitchFamily="2" charset="2"/>
              <a:buChar char="Ø"/>
            </a:pPr>
            <a:r>
              <a:rPr lang="en-US" sz="3600" dirty="0"/>
              <a:t>DOJ coordinates enforcement of Title IX across agencies to include the </a:t>
            </a:r>
            <a:r>
              <a:rPr lang="en-US" sz="3600" u="sng" dirty="0">
                <a:solidFill>
                  <a:schemeClr val="accent5"/>
                </a:solidFill>
              </a:rPr>
              <a:t>Department of Education and Office of Civil Rights (OCR)</a:t>
            </a:r>
            <a:r>
              <a:rPr lang="en-US" sz="3600" dirty="0">
                <a:solidFill>
                  <a:schemeClr val="accent5"/>
                </a:solidFill>
              </a:rPr>
              <a:t>.</a:t>
            </a:r>
          </a:p>
          <a:p>
            <a:endParaRPr lang="en-US" dirty="0"/>
          </a:p>
        </p:txBody>
      </p:sp>
      <p:pic>
        <p:nvPicPr>
          <p:cNvPr id="4" name="Picture 3">
            <a:extLst>
              <a:ext uri="{FF2B5EF4-FFF2-40B4-BE49-F238E27FC236}">
                <a16:creationId xmlns:a16="http://schemas.microsoft.com/office/drawing/2014/main" id="{167499A7-48F4-C94F-0A27-076A1F21FC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3504368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1669"/>
            <a:ext cx="8596668" cy="1320800"/>
          </a:xfrm>
        </p:spPr>
        <p:txBody>
          <a:bodyPr>
            <a:normAutofit/>
          </a:bodyPr>
          <a:lstStyle/>
          <a:p>
            <a:r>
              <a:rPr lang="en-US" sz="6000" u="sng" dirty="0"/>
              <a:t>Grounds For Appeal</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70</a:t>
            </a:fld>
            <a:endParaRPr lang="en-US" dirty="0"/>
          </a:p>
        </p:txBody>
      </p:sp>
      <p:sp>
        <p:nvSpPr>
          <p:cNvPr id="3" name="Content Placeholder 2"/>
          <p:cNvSpPr>
            <a:spLocks noGrp="1"/>
          </p:cNvSpPr>
          <p:nvPr>
            <p:ph sz="quarter" idx="1"/>
          </p:nvPr>
        </p:nvSpPr>
        <p:spPr>
          <a:xfrm>
            <a:off x="677334" y="1739349"/>
            <a:ext cx="8596668" cy="4667138"/>
          </a:xfrm>
        </p:spPr>
        <p:txBody>
          <a:bodyPr>
            <a:normAutofit fontScale="92500" lnSpcReduction="20000"/>
          </a:bodyPr>
          <a:lstStyle/>
          <a:p>
            <a:r>
              <a:rPr lang="en-US" sz="3200" dirty="0"/>
              <a:t>A procedural irregularity that affected the outcome.</a:t>
            </a:r>
          </a:p>
          <a:p>
            <a:r>
              <a:rPr lang="en-US" sz="3200" dirty="0"/>
              <a:t>New evidence that was not reasonably available at the time the determination or dismissal of charges were made that could affect the outcome.</a:t>
            </a:r>
          </a:p>
          <a:p>
            <a:r>
              <a:rPr lang="en-US" sz="3200" dirty="0"/>
              <a:t>Title IX Coordinator, investigator(s), decision-maker(s) had  a conflict of interest against Complainants or Respondents generally  or the individual Complainant or Respondent that affected the outcome.</a:t>
            </a:r>
          </a:p>
        </p:txBody>
      </p:sp>
      <p:pic>
        <p:nvPicPr>
          <p:cNvPr id="5" name="Picture 4">
            <a:extLst>
              <a:ext uri="{FF2B5EF4-FFF2-40B4-BE49-F238E27FC236}">
                <a16:creationId xmlns:a16="http://schemas.microsoft.com/office/drawing/2014/main" id="{CFC42997-5E7A-7F9F-62BF-EA9AEFB1F08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3699507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C044A-9F6C-0B7D-94CF-EFF61C4671C9}"/>
              </a:ext>
            </a:extLst>
          </p:cNvPr>
          <p:cNvSpPr>
            <a:spLocks noGrp="1"/>
          </p:cNvSpPr>
          <p:nvPr>
            <p:ph type="title"/>
          </p:nvPr>
        </p:nvSpPr>
        <p:spPr/>
        <p:txBody>
          <a:bodyPr>
            <a:normAutofit/>
          </a:bodyPr>
          <a:lstStyle/>
          <a:p>
            <a:r>
              <a:rPr lang="en-US" sz="8000" b="1" u="sng" dirty="0"/>
              <a:t>Break</a:t>
            </a:r>
          </a:p>
        </p:txBody>
      </p:sp>
      <p:pic>
        <p:nvPicPr>
          <p:cNvPr id="5" name="Content Placeholder 4">
            <a:extLst>
              <a:ext uri="{FF2B5EF4-FFF2-40B4-BE49-F238E27FC236}">
                <a16:creationId xmlns:a16="http://schemas.microsoft.com/office/drawing/2014/main" id="{97011689-9DA4-4FC2-1440-8955F933F566}"/>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31607" y="2160588"/>
            <a:ext cx="5688823" cy="3881437"/>
          </a:xfrm>
        </p:spPr>
      </p:pic>
    </p:spTree>
    <p:extLst>
      <p:ext uri="{BB962C8B-B14F-4D97-AF65-F5344CB8AC3E}">
        <p14:creationId xmlns:p14="http://schemas.microsoft.com/office/powerpoint/2010/main" val="37879617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1426"/>
            <a:ext cx="8596668" cy="1320800"/>
          </a:xfrm>
        </p:spPr>
        <p:txBody>
          <a:bodyPr>
            <a:normAutofit/>
          </a:bodyPr>
          <a:lstStyle/>
          <a:p>
            <a:r>
              <a:rPr lang="en-US" sz="4000" u="sng" dirty="0"/>
              <a:t>Qualifications of the Appellate Decision-maker</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72</a:t>
            </a:fld>
            <a:endParaRPr lang="en-US" dirty="0"/>
          </a:p>
        </p:txBody>
      </p:sp>
      <p:sp>
        <p:nvSpPr>
          <p:cNvPr id="3" name="Content Placeholder 2"/>
          <p:cNvSpPr>
            <a:spLocks noGrp="1"/>
          </p:cNvSpPr>
          <p:nvPr>
            <p:ph sz="quarter" idx="1"/>
          </p:nvPr>
        </p:nvSpPr>
        <p:spPr>
          <a:xfrm>
            <a:off x="677334" y="2007704"/>
            <a:ext cx="8596668" cy="4538869"/>
          </a:xfrm>
        </p:spPr>
        <p:txBody>
          <a:bodyPr>
            <a:normAutofit fontScale="92500"/>
          </a:bodyPr>
          <a:lstStyle/>
          <a:p>
            <a:r>
              <a:rPr lang="en-US" sz="3200" dirty="0"/>
              <a:t>The appellate “decider” </a:t>
            </a:r>
            <a:r>
              <a:rPr lang="en-US" sz="3200" b="1" dirty="0"/>
              <a:t>cannot be </a:t>
            </a:r>
            <a:r>
              <a:rPr lang="en-US" sz="3200" dirty="0"/>
              <a:t>the Coordinator, investigator, or initial decision maker; </a:t>
            </a:r>
          </a:p>
          <a:p>
            <a:r>
              <a:rPr lang="en-US" sz="3200" dirty="0"/>
              <a:t>Cannot have a conflict of interest or bias against complainants and respondents generally or the particular complainant and respondent, and </a:t>
            </a:r>
          </a:p>
          <a:p>
            <a:r>
              <a:rPr lang="en-US" sz="3200" dirty="0"/>
              <a:t>Must be trained to same level as Coordinator and Hearing level decision maker.</a:t>
            </a:r>
          </a:p>
        </p:txBody>
      </p:sp>
      <p:pic>
        <p:nvPicPr>
          <p:cNvPr id="5" name="Picture 4">
            <a:extLst>
              <a:ext uri="{FF2B5EF4-FFF2-40B4-BE49-F238E27FC236}">
                <a16:creationId xmlns:a16="http://schemas.microsoft.com/office/drawing/2014/main" id="{EFCF79A1-5190-33EF-B670-B3AD214911C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63458633"/>
      </p:ext>
    </p:extLst>
  </p:cSld>
  <p:clrMapOvr>
    <a:masterClrMapping/>
  </p:clrMapOvr>
  <p:transition spd="med">
    <p:pull/>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54E14-2896-ADA2-B855-FD6F73F81B64}"/>
              </a:ext>
            </a:extLst>
          </p:cNvPr>
          <p:cNvSpPr>
            <a:spLocks noGrp="1"/>
          </p:cNvSpPr>
          <p:nvPr>
            <p:ph type="title"/>
          </p:nvPr>
        </p:nvSpPr>
        <p:spPr/>
        <p:txBody>
          <a:bodyPr/>
          <a:lstStyle/>
          <a:p>
            <a:r>
              <a:rPr lang="en-US" sz="3600" b="1" u="sng" dirty="0"/>
              <a:t>Standard Operating Procedures cont.</a:t>
            </a:r>
            <a:br>
              <a:rPr lang="en-US" sz="3600" b="1" u="sng" dirty="0"/>
            </a:br>
            <a:r>
              <a:rPr lang="en-US" sz="3600" b="1" u="sng" dirty="0"/>
              <a:t>Appeal of Determination</a:t>
            </a:r>
            <a:endParaRPr lang="en-US" dirty="0"/>
          </a:p>
        </p:txBody>
      </p:sp>
      <p:sp>
        <p:nvSpPr>
          <p:cNvPr id="3" name="Content Placeholder 2">
            <a:extLst>
              <a:ext uri="{FF2B5EF4-FFF2-40B4-BE49-F238E27FC236}">
                <a16:creationId xmlns:a16="http://schemas.microsoft.com/office/drawing/2014/main" id="{DF6F293E-F391-5A86-9EA0-BBCAE6A1F414}"/>
              </a:ext>
            </a:extLst>
          </p:cNvPr>
          <p:cNvSpPr>
            <a:spLocks noGrp="1"/>
          </p:cNvSpPr>
          <p:nvPr>
            <p:ph idx="1"/>
          </p:nvPr>
        </p:nvSpPr>
        <p:spPr>
          <a:xfrm>
            <a:off x="677334" y="2115879"/>
            <a:ext cx="8596668" cy="4433777"/>
          </a:xfrm>
        </p:spPr>
        <p:txBody>
          <a:bodyPr>
            <a:normAutofit/>
          </a:bodyPr>
          <a:lstStyle/>
          <a:p>
            <a:pPr marL="342900" marR="0" lvl="0" indent="-342900">
              <a:lnSpc>
                <a:spcPct val="107000"/>
              </a:lnSpc>
              <a:spcBef>
                <a:spcPts val="0"/>
              </a:spcBef>
              <a:spcAft>
                <a:spcPts val="0"/>
              </a:spcAft>
              <a:buFont typeface="+mj-lt"/>
              <a:buAutoNum type="alphaUcPeriod"/>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Superintendent, or Designee, will issue a </a:t>
            </a:r>
            <a:r>
              <a:rPr lang="en-US" sz="32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written decision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on the Appeal, and transmit the decision to the Title IX Coordinator within ten (10) days of receipt of the Appeal.</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eriod"/>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Title IX Coordinator will transmit the written decision to the Parties.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lvl="1" indent="-342900">
              <a:lnSpc>
                <a:spcPct val="107000"/>
              </a:lnSpc>
              <a:spcBef>
                <a:spcPts val="0"/>
              </a:spcBef>
              <a:spcAft>
                <a:spcPts val="800"/>
              </a:spcAft>
              <a:buFont typeface="+mj-lt"/>
              <a:buAutoNum type="arabicPeriod"/>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decision of the Superintendent, or Designee, is </a:t>
            </a:r>
            <a:r>
              <a:rPr lang="en-US" sz="2800" u="sng" dirty="0">
                <a:effectLst/>
                <a:latin typeface="Times New Roman" panose="02020603050405020304" pitchFamily="18" charset="0"/>
                <a:ea typeface="Calibri" panose="020F0502020204030204" pitchFamily="34" charset="0"/>
                <a:cs typeface="Times New Roman" panose="02020603050405020304" pitchFamily="18" charset="0"/>
              </a:rPr>
              <a:t>final</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4D3B2197-3B1C-D5B7-C5F9-F512CDBBD56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83991" y="5764867"/>
            <a:ext cx="2508009" cy="959299"/>
          </a:xfrm>
          <a:prstGeom prst="rect">
            <a:avLst/>
          </a:prstGeom>
          <a:noFill/>
          <a:ln>
            <a:noFill/>
          </a:ln>
        </p:spPr>
      </p:pic>
    </p:spTree>
    <p:extLst>
      <p:ext uri="{BB962C8B-B14F-4D97-AF65-F5344CB8AC3E}">
        <p14:creationId xmlns:p14="http://schemas.microsoft.com/office/powerpoint/2010/main" val="33822930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C964F-BCCC-F758-5B58-5E14C602483A}"/>
              </a:ext>
            </a:extLst>
          </p:cNvPr>
          <p:cNvSpPr>
            <a:spLocks noGrp="1"/>
          </p:cNvSpPr>
          <p:nvPr>
            <p:ph type="title"/>
          </p:nvPr>
        </p:nvSpPr>
        <p:spPr>
          <a:xfrm>
            <a:off x="677334" y="301487"/>
            <a:ext cx="8596668" cy="1320800"/>
          </a:xfrm>
        </p:spPr>
        <p:txBody>
          <a:bodyPr>
            <a:normAutofit/>
          </a:bodyPr>
          <a:lstStyle/>
          <a:p>
            <a:r>
              <a:rPr lang="en-US" sz="5400" u="sng" dirty="0"/>
              <a:t>Informal Resolution</a:t>
            </a:r>
          </a:p>
        </p:txBody>
      </p:sp>
      <p:sp>
        <p:nvSpPr>
          <p:cNvPr id="3" name="Content Placeholder 2">
            <a:extLst>
              <a:ext uri="{FF2B5EF4-FFF2-40B4-BE49-F238E27FC236}">
                <a16:creationId xmlns:a16="http://schemas.microsoft.com/office/drawing/2014/main" id="{FE7D30A5-2F80-5C12-814F-C33985B5DBFD}"/>
              </a:ext>
            </a:extLst>
          </p:cNvPr>
          <p:cNvSpPr>
            <a:spLocks noGrp="1"/>
          </p:cNvSpPr>
          <p:nvPr>
            <p:ph sz="quarter" idx="1"/>
          </p:nvPr>
        </p:nvSpPr>
        <p:spPr>
          <a:xfrm>
            <a:off x="677334" y="1391479"/>
            <a:ext cx="8596668" cy="5387008"/>
          </a:xfrm>
        </p:spPr>
        <p:txBody>
          <a:bodyPr>
            <a:normAutofit lnSpcReduction="10000"/>
          </a:bodyPr>
          <a:lstStyle/>
          <a:p>
            <a:r>
              <a:rPr lang="en-US" sz="2800" dirty="0"/>
              <a:t>Cannot be a requirement.</a:t>
            </a:r>
          </a:p>
          <a:p>
            <a:r>
              <a:rPr lang="en-US" sz="2800" dirty="0"/>
              <a:t>May not be offered unless a formal complaint is filed</a:t>
            </a:r>
          </a:p>
          <a:p>
            <a:r>
              <a:rPr lang="en-US" sz="2800" dirty="0"/>
              <a:t>However, at any time before a determination is reached, District may facilitate an informal resolution process, like mediation, that does not involve a full investigation and grievance process, so long as parties give voluntary written consent to the informal resolution process.</a:t>
            </a:r>
          </a:p>
          <a:p>
            <a:r>
              <a:rPr lang="en-US" sz="2800" dirty="0"/>
              <a:t>Not allowed when respondent is an employee and complainant a student.</a:t>
            </a:r>
          </a:p>
          <a:p>
            <a:r>
              <a:rPr lang="en-US" sz="2800" dirty="0"/>
              <a:t>Parties must agree to the resolution.</a:t>
            </a:r>
          </a:p>
        </p:txBody>
      </p:sp>
      <p:pic>
        <p:nvPicPr>
          <p:cNvPr id="4" name="Picture 3">
            <a:extLst>
              <a:ext uri="{FF2B5EF4-FFF2-40B4-BE49-F238E27FC236}">
                <a16:creationId xmlns:a16="http://schemas.microsoft.com/office/drawing/2014/main" id="{BBACC0CE-4EC3-FD45-6373-C5A264961F4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37515932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7A42B-3F97-3781-CAF9-0E3C77FAA2B4}"/>
              </a:ext>
            </a:extLst>
          </p:cNvPr>
          <p:cNvSpPr>
            <a:spLocks noGrp="1"/>
          </p:cNvSpPr>
          <p:nvPr>
            <p:ph type="title"/>
          </p:nvPr>
        </p:nvSpPr>
        <p:spPr/>
        <p:txBody>
          <a:bodyPr>
            <a:normAutofit/>
          </a:bodyPr>
          <a:lstStyle/>
          <a:p>
            <a:r>
              <a:rPr lang="en-US" sz="4000" b="1" u="sng" dirty="0"/>
              <a:t>Let’s Review What We Have Learned</a:t>
            </a:r>
          </a:p>
        </p:txBody>
      </p:sp>
      <p:sp>
        <p:nvSpPr>
          <p:cNvPr id="3" name="Content Placeholder 2">
            <a:extLst>
              <a:ext uri="{FF2B5EF4-FFF2-40B4-BE49-F238E27FC236}">
                <a16:creationId xmlns:a16="http://schemas.microsoft.com/office/drawing/2014/main" id="{495B8BFA-32A3-66A2-3436-817258B89D25}"/>
              </a:ext>
            </a:extLst>
          </p:cNvPr>
          <p:cNvSpPr>
            <a:spLocks noGrp="1"/>
          </p:cNvSpPr>
          <p:nvPr>
            <p:ph idx="1"/>
          </p:nvPr>
        </p:nvSpPr>
        <p:spPr/>
        <p:txBody>
          <a:bodyPr>
            <a:normAutofit/>
          </a:bodyPr>
          <a:lstStyle/>
          <a:p>
            <a:r>
              <a:rPr lang="en-US" sz="5400" dirty="0"/>
              <a:t>For which parts of the Title IX process are you responsible?</a:t>
            </a:r>
          </a:p>
          <a:p>
            <a:r>
              <a:rPr lang="en-US" sz="5400" dirty="0"/>
              <a:t>All of them.</a:t>
            </a:r>
          </a:p>
        </p:txBody>
      </p:sp>
    </p:spTree>
    <p:extLst>
      <p:ext uri="{BB962C8B-B14F-4D97-AF65-F5344CB8AC3E}">
        <p14:creationId xmlns:p14="http://schemas.microsoft.com/office/powerpoint/2010/main" val="764865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1731"/>
            <a:ext cx="8596668" cy="1320800"/>
          </a:xfrm>
        </p:spPr>
        <p:txBody>
          <a:bodyPr>
            <a:normAutofit/>
          </a:bodyPr>
          <a:lstStyle/>
          <a:p>
            <a:r>
              <a:rPr lang="en-US" sz="4400" b="1" u="sng" dirty="0"/>
              <a:t>Mandatory Response MUST Do’s</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76</a:t>
            </a:fld>
            <a:endParaRPr lang="en-US" dirty="0"/>
          </a:p>
        </p:txBody>
      </p:sp>
      <p:sp>
        <p:nvSpPr>
          <p:cNvPr id="3" name="Content Placeholder 2"/>
          <p:cNvSpPr>
            <a:spLocks noGrp="1"/>
          </p:cNvSpPr>
          <p:nvPr>
            <p:ph sz="quarter" idx="1"/>
          </p:nvPr>
        </p:nvSpPr>
        <p:spPr>
          <a:xfrm>
            <a:off x="677334" y="1421296"/>
            <a:ext cx="8596668" cy="5257799"/>
          </a:xfrm>
        </p:spPr>
        <p:txBody>
          <a:bodyPr>
            <a:normAutofit fontScale="92500"/>
          </a:bodyPr>
          <a:lstStyle/>
          <a:p>
            <a:pPr marL="0" indent="0">
              <a:buNone/>
            </a:pPr>
            <a:r>
              <a:rPr lang="en-US" sz="3200" b="1" dirty="0"/>
              <a:t>Coordinator must </a:t>
            </a:r>
          </a:p>
          <a:p>
            <a:r>
              <a:rPr lang="en-US" sz="3200" dirty="0"/>
              <a:t>promptly contact the complainant to discuss the availability of supportive measures, </a:t>
            </a:r>
          </a:p>
          <a:p>
            <a:r>
              <a:rPr lang="en-US" sz="3200" dirty="0"/>
              <a:t>consider the complainant’s wishes with respect to supportive measures, </a:t>
            </a:r>
          </a:p>
          <a:p>
            <a:r>
              <a:rPr lang="en-US" sz="3200" dirty="0"/>
              <a:t>inform the complainant of the availability of supportive measures </a:t>
            </a:r>
            <a:r>
              <a:rPr lang="en-US" sz="3200" b="1" dirty="0"/>
              <a:t>with or without the filing of a formal complaint</a:t>
            </a:r>
            <a:r>
              <a:rPr lang="en-US" sz="3200" dirty="0"/>
              <a:t>, </a:t>
            </a:r>
          </a:p>
          <a:p>
            <a:r>
              <a:rPr lang="en-US" sz="3200" dirty="0"/>
              <a:t>and explain to the complainant the process for filing a formal complaint.</a:t>
            </a:r>
          </a:p>
        </p:txBody>
      </p:sp>
      <p:pic>
        <p:nvPicPr>
          <p:cNvPr id="5" name="Picture 4">
            <a:extLst>
              <a:ext uri="{FF2B5EF4-FFF2-40B4-BE49-F238E27FC236}">
                <a16:creationId xmlns:a16="http://schemas.microsoft.com/office/drawing/2014/main" id="{A28002C5-01C7-2A99-E366-892157FA904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13988173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41243"/>
            <a:ext cx="8596668" cy="1320800"/>
          </a:xfrm>
        </p:spPr>
        <p:txBody>
          <a:bodyPr>
            <a:normAutofit/>
          </a:bodyPr>
          <a:lstStyle/>
          <a:p>
            <a:r>
              <a:rPr lang="en-US" sz="4800" u="sng" dirty="0"/>
              <a:t>Coordinator Must Do’s</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77</a:t>
            </a:fld>
            <a:endParaRPr lang="en-US" dirty="0"/>
          </a:p>
        </p:txBody>
      </p:sp>
      <p:sp>
        <p:nvSpPr>
          <p:cNvPr id="3" name="Content Placeholder 2"/>
          <p:cNvSpPr>
            <a:spLocks noGrp="1"/>
          </p:cNvSpPr>
          <p:nvPr>
            <p:ph sz="quarter" idx="1"/>
          </p:nvPr>
        </p:nvSpPr>
        <p:spPr>
          <a:xfrm>
            <a:off x="677334" y="1490870"/>
            <a:ext cx="8596668" cy="5227981"/>
          </a:xfrm>
        </p:spPr>
        <p:txBody>
          <a:bodyPr>
            <a:normAutofit fontScale="92500"/>
          </a:bodyPr>
          <a:lstStyle/>
          <a:p>
            <a:r>
              <a:rPr lang="en-US" sz="2400" dirty="0"/>
              <a:t>Determine initial jurisdiction questions.</a:t>
            </a:r>
          </a:p>
          <a:p>
            <a:endParaRPr lang="en-US" sz="2400" dirty="0"/>
          </a:p>
          <a:p>
            <a:r>
              <a:rPr lang="en-US" sz="2400" dirty="0"/>
              <a:t>Determine whether complainant has made a formal complaint or if Coordinator will initiate complaint.</a:t>
            </a:r>
          </a:p>
          <a:p>
            <a:pPr marL="0" indent="0">
              <a:buNone/>
            </a:pPr>
            <a:endParaRPr lang="en-US" sz="2400" dirty="0"/>
          </a:p>
          <a:p>
            <a:r>
              <a:rPr lang="en-US" sz="2400" dirty="0"/>
              <a:t>Determine whether there is an obligation to investigate.</a:t>
            </a:r>
          </a:p>
          <a:p>
            <a:endParaRPr lang="en-US" sz="2400" dirty="0"/>
          </a:p>
          <a:p>
            <a:r>
              <a:rPr lang="en-US" sz="2400" dirty="0"/>
              <a:t>Determine range of policy violations  if allegations are true.</a:t>
            </a:r>
          </a:p>
          <a:p>
            <a:endParaRPr lang="en-US" sz="2400" dirty="0"/>
          </a:p>
          <a:p>
            <a:r>
              <a:rPr lang="en-US" sz="2400" dirty="0"/>
              <a:t>Provide written notice to complainant and respondent of allegations and investigation prior to setting formal interviews.</a:t>
            </a:r>
          </a:p>
        </p:txBody>
      </p:sp>
      <p:pic>
        <p:nvPicPr>
          <p:cNvPr id="5" name="Picture 4">
            <a:extLst>
              <a:ext uri="{FF2B5EF4-FFF2-40B4-BE49-F238E27FC236}">
                <a16:creationId xmlns:a16="http://schemas.microsoft.com/office/drawing/2014/main" id="{A00DC7B0-4B41-513D-5C99-CC9F52946A6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12000175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908" y="156238"/>
            <a:ext cx="8596668" cy="1320800"/>
          </a:xfrm>
        </p:spPr>
        <p:txBody>
          <a:bodyPr>
            <a:normAutofit/>
          </a:bodyPr>
          <a:lstStyle/>
          <a:p>
            <a:r>
              <a:rPr lang="en-US" sz="4800" u="sng" dirty="0"/>
              <a:t>Coordinator Responsibilities</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78</a:t>
            </a:fld>
            <a:endParaRPr lang="en-US" dirty="0"/>
          </a:p>
        </p:txBody>
      </p:sp>
      <p:sp>
        <p:nvSpPr>
          <p:cNvPr id="3" name="Content Placeholder 2"/>
          <p:cNvSpPr>
            <a:spLocks noGrp="1"/>
          </p:cNvSpPr>
          <p:nvPr>
            <p:ph sz="quarter" idx="1"/>
          </p:nvPr>
        </p:nvSpPr>
        <p:spPr>
          <a:xfrm>
            <a:off x="677334" y="1477039"/>
            <a:ext cx="8596668" cy="4774674"/>
          </a:xfrm>
        </p:spPr>
        <p:txBody>
          <a:bodyPr>
            <a:normAutofit/>
          </a:bodyPr>
          <a:lstStyle/>
          <a:p>
            <a:r>
              <a:rPr lang="en-US" sz="3200" b="1" dirty="0">
                <a:solidFill>
                  <a:srgbClr val="000000"/>
                </a:solidFill>
                <a:ea typeface="Calibri"/>
                <a:cs typeface="Times New Roman"/>
              </a:rPr>
              <a:t>Describe or list the possible disciplinary outcomes and remedies that may be implemented following a determination of responsibility.</a:t>
            </a:r>
          </a:p>
          <a:p>
            <a:pPr marL="0" indent="0">
              <a:buNone/>
            </a:pPr>
            <a:endParaRPr lang="en-US" sz="3200" b="1" dirty="0">
              <a:solidFill>
                <a:srgbClr val="000000"/>
              </a:solidFill>
              <a:ea typeface="Calibri"/>
              <a:cs typeface="Times New Roman"/>
            </a:endParaRPr>
          </a:p>
          <a:p>
            <a:r>
              <a:rPr lang="en-US" sz="3200" dirty="0"/>
              <a:t>Notify respondent  of any provision in the code of conduct that prohibits knowingly making false statements or providing false information in the grievance process.</a:t>
            </a:r>
          </a:p>
          <a:p>
            <a:endParaRPr lang="en-US" dirty="0"/>
          </a:p>
        </p:txBody>
      </p:sp>
      <p:pic>
        <p:nvPicPr>
          <p:cNvPr id="5" name="Picture 4">
            <a:extLst>
              <a:ext uri="{FF2B5EF4-FFF2-40B4-BE49-F238E27FC236}">
                <a16:creationId xmlns:a16="http://schemas.microsoft.com/office/drawing/2014/main" id="{0557B202-59C3-9D07-12BD-1B592D5C325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9696248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1730"/>
            <a:ext cx="8596668" cy="1320800"/>
          </a:xfrm>
        </p:spPr>
        <p:txBody>
          <a:bodyPr>
            <a:normAutofit/>
          </a:bodyPr>
          <a:lstStyle/>
          <a:p>
            <a:r>
              <a:rPr lang="en-US" sz="5400" u="sng" dirty="0"/>
              <a:t>Investigator Duties </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79</a:t>
            </a:fld>
            <a:endParaRPr lang="en-US" dirty="0"/>
          </a:p>
        </p:txBody>
      </p:sp>
      <p:sp>
        <p:nvSpPr>
          <p:cNvPr id="3" name="Content Placeholder 2"/>
          <p:cNvSpPr>
            <a:spLocks noGrp="1"/>
          </p:cNvSpPr>
          <p:nvPr>
            <p:ph sz="quarter" idx="1"/>
          </p:nvPr>
        </p:nvSpPr>
        <p:spPr>
          <a:xfrm>
            <a:off x="677334" y="1500809"/>
            <a:ext cx="8596668" cy="5095461"/>
          </a:xfrm>
        </p:spPr>
        <p:txBody>
          <a:bodyPr>
            <a:normAutofit/>
          </a:bodyPr>
          <a:lstStyle/>
          <a:p>
            <a:pPr>
              <a:buClr>
                <a:srgbClr val="3891A7"/>
              </a:buClr>
            </a:pPr>
            <a:r>
              <a:rPr lang="en-US" sz="2500" dirty="0">
                <a:solidFill>
                  <a:prstClr val="black"/>
                </a:solidFill>
              </a:rPr>
              <a:t>Promptly conduct an unbiased investigation</a:t>
            </a:r>
          </a:p>
          <a:p>
            <a:pPr lvl="0">
              <a:buClr>
                <a:srgbClr val="3891A7"/>
              </a:buClr>
            </a:pPr>
            <a:r>
              <a:rPr lang="en-US" sz="2500" dirty="0">
                <a:solidFill>
                  <a:prstClr val="black"/>
                </a:solidFill>
              </a:rPr>
              <a:t>Provide parties equal opportunity to present witnesses and evidence; allow them to be accompanied by an advisor; give parties written notice of meetings and sufficient time to prepare.</a:t>
            </a:r>
          </a:p>
          <a:p>
            <a:pPr>
              <a:buClr>
                <a:srgbClr val="3891A7"/>
              </a:buClr>
            </a:pPr>
            <a:r>
              <a:rPr lang="en-US" sz="2500" dirty="0">
                <a:solidFill>
                  <a:prstClr val="black"/>
                </a:solidFill>
              </a:rPr>
              <a:t>A decision may not be made sooner than 10 days after the final report is served on the complainant and respondent for their review and written response.</a:t>
            </a:r>
          </a:p>
          <a:p>
            <a:pPr lvl="0">
              <a:buClr>
                <a:srgbClr val="3891A7"/>
              </a:buClr>
            </a:pPr>
            <a:r>
              <a:rPr lang="en-US" sz="2500" dirty="0">
                <a:solidFill>
                  <a:prstClr val="black"/>
                </a:solidFill>
              </a:rPr>
              <a:t>Provide the complainant and respondent the evidence gathered in the investigation 10 days prior to its finalization and parties must be allowed to respond within this period.</a:t>
            </a:r>
          </a:p>
          <a:p>
            <a:endParaRPr lang="en-US" dirty="0"/>
          </a:p>
        </p:txBody>
      </p:sp>
      <p:pic>
        <p:nvPicPr>
          <p:cNvPr id="5" name="Picture 4">
            <a:extLst>
              <a:ext uri="{FF2B5EF4-FFF2-40B4-BE49-F238E27FC236}">
                <a16:creationId xmlns:a16="http://schemas.microsoft.com/office/drawing/2014/main" id="{3A1E4FB3-F318-933E-7E85-630E3119764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1871957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713" y="83193"/>
            <a:ext cx="8534400" cy="1143000"/>
          </a:xfrm>
        </p:spPr>
        <p:txBody>
          <a:bodyPr>
            <a:normAutofit fontScale="90000"/>
          </a:bodyPr>
          <a:lstStyle/>
          <a:p>
            <a:r>
              <a:rPr lang="en-US" u="sng" dirty="0"/>
              <a:t>The </a:t>
            </a:r>
            <a:r>
              <a:rPr lang="en-US" u="sng" dirty="0">
                <a:solidFill>
                  <a:srgbClr val="FF0000"/>
                </a:solidFill>
              </a:rPr>
              <a:t>2020</a:t>
            </a:r>
            <a:r>
              <a:rPr lang="en-US" u="sng" dirty="0"/>
              <a:t> Title IX Regulation Related to Sexual Harassment</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8</a:t>
            </a:fld>
            <a:endParaRPr lang="en-US" dirty="0"/>
          </a:p>
        </p:txBody>
      </p:sp>
      <p:sp>
        <p:nvSpPr>
          <p:cNvPr id="3" name="Content Placeholder 2"/>
          <p:cNvSpPr>
            <a:spLocks noGrp="1"/>
          </p:cNvSpPr>
          <p:nvPr>
            <p:ph sz="quarter" idx="1"/>
          </p:nvPr>
        </p:nvSpPr>
        <p:spPr>
          <a:xfrm>
            <a:off x="536713" y="1506516"/>
            <a:ext cx="9674087" cy="5067123"/>
          </a:xfrm>
        </p:spPr>
        <p:txBody>
          <a:bodyPr>
            <a:normAutofit lnSpcReduction="10000"/>
          </a:bodyPr>
          <a:lstStyle/>
          <a:p>
            <a:pPr marL="0" indent="0">
              <a:buNone/>
            </a:pPr>
            <a:r>
              <a:rPr lang="en-US" sz="2400" dirty="0"/>
              <a:t>Regulations - </a:t>
            </a:r>
            <a:r>
              <a:rPr lang="en-US" sz="2400" b="1" dirty="0"/>
              <a:t>effective beginning </a:t>
            </a:r>
            <a:r>
              <a:rPr lang="en-US" sz="2400" b="1" u="sng" dirty="0"/>
              <a:t>August 14, 2020</a:t>
            </a:r>
            <a:r>
              <a:rPr lang="en-US" sz="2400" dirty="0"/>
              <a:t>. </a:t>
            </a:r>
          </a:p>
          <a:p>
            <a:pPr marL="0" indent="0">
              <a:buNone/>
            </a:pPr>
            <a:r>
              <a:rPr lang="en-US" sz="2400" dirty="0"/>
              <a:t>Changes include:</a:t>
            </a:r>
          </a:p>
          <a:p>
            <a:r>
              <a:rPr lang="en-US" sz="2400" dirty="0"/>
              <a:t>New terminology, policy and notice requirements</a:t>
            </a:r>
          </a:p>
          <a:p>
            <a:r>
              <a:rPr lang="en-US" sz="2400" dirty="0"/>
              <a:t>Limitations on jurisdiction</a:t>
            </a:r>
          </a:p>
          <a:p>
            <a:r>
              <a:rPr lang="en-US" sz="2400" dirty="0"/>
              <a:t>Optional burdens of proof; must choose.</a:t>
            </a:r>
          </a:p>
          <a:p>
            <a:r>
              <a:rPr lang="en-US" sz="2400" dirty="0"/>
              <a:t>Revised Title IX Coordinator responsibilities</a:t>
            </a:r>
          </a:p>
          <a:p>
            <a:r>
              <a:rPr lang="en-US" sz="2400" dirty="0"/>
              <a:t>Revised investigation procedures</a:t>
            </a:r>
          </a:p>
          <a:p>
            <a:r>
              <a:rPr lang="en-US" sz="2400" dirty="0"/>
              <a:t>Expanded hearing rights options for K-12 hearings</a:t>
            </a:r>
          </a:p>
          <a:p>
            <a:r>
              <a:rPr lang="en-US" sz="2400" dirty="0"/>
              <a:t>New Requirements for Decision makers</a:t>
            </a:r>
          </a:p>
          <a:p>
            <a:r>
              <a:rPr lang="en-US" sz="2400" dirty="0"/>
              <a:t>New rules for appeals</a:t>
            </a:r>
          </a:p>
          <a:p>
            <a:r>
              <a:rPr lang="en-US" sz="2400" dirty="0"/>
              <a:t>Expanded training requirements and record keeping</a:t>
            </a:r>
          </a:p>
          <a:p>
            <a:endParaRPr lang="en-US" dirty="0"/>
          </a:p>
          <a:p>
            <a:endParaRPr lang="en-US" dirty="0"/>
          </a:p>
        </p:txBody>
      </p:sp>
      <p:pic>
        <p:nvPicPr>
          <p:cNvPr id="5" name="Picture 4">
            <a:extLst>
              <a:ext uri="{FF2B5EF4-FFF2-40B4-BE49-F238E27FC236}">
                <a16:creationId xmlns:a16="http://schemas.microsoft.com/office/drawing/2014/main" id="{B6D60BBC-3948-EE9D-E1ED-E4270C5C277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2649938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1792"/>
            <a:ext cx="8596668" cy="1320800"/>
          </a:xfrm>
        </p:spPr>
        <p:txBody>
          <a:bodyPr>
            <a:normAutofit/>
          </a:bodyPr>
          <a:lstStyle/>
          <a:p>
            <a:r>
              <a:rPr lang="en-US" u="sng" dirty="0"/>
              <a:t>Administrative Process</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80</a:t>
            </a:fld>
            <a:endParaRPr lang="en-US" dirty="0"/>
          </a:p>
        </p:txBody>
      </p:sp>
      <p:sp>
        <p:nvSpPr>
          <p:cNvPr id="3" name="Content Placeholder 2"/>
          <p:cNvSpPr>
            <a:spLocks noGrp="1"/>
          </p:cNvSpPr>
          <p:nvPr>
            <p:ph sz="quarter" idx="1"/>
          </p:nvPr>
        </p:nvSpPr>
        <p:spPr>
          <a:xfrm>
            <a:off x="677334" y="1341783"/>
            <a:ext cx="8596668" cy="5446643"/>
          </a:xfrm>
        </p:spPr>
        <p:txBody>
          <a:bodyPr>
            <a:normAutofit lnSpcReduction="10000"/>
          </a:bodyPr>
          <a:lstStyle/>
          <a:p>
            <a:r>
              <a:rPr lang="en-US" sz="2600" dirty="0"/>
              <a:t>Board Policy determines whether in person hearings with cross examination are  permitted. Hearings </a:t>
            </a:r>
            <a:r>
              <a:rPr lang="en-US" sz="2600" u="sng" dirty="0"/>
              <a:t>not</a:t>
            </a:r>
            <a:r>
              <a:rPr lang="en-US" sz="2600" dirty="0"/>
              <a:t> required by K-12 or post-secondary under the new regs.</a:t>
            </a:r>
          </a:p>
          <a:p>
            <a:r>
              <a:rPr lang="en-US" sz="2600" dirty="0"/>
              <a:t>Parties  may submit written questions that the party wants asked of any party or witness and be permitted follow-up questions.</a:t>
            </a:r>
          </a:p>
          <a:p>
            <a:r>
              <a:rPr lang="en-US" sz="2600" dirty="0"/>
              <a:t>The complainant’s prior sexual behavior is not relevant unless used to prove consent with respondent or that another person committed the acts complained of.</a:t>
            </a:r>
          </a:p>
          <a:p>
            <a:r>
              <a:rPr lang="en-US" sz="2600" dirty="0"/>
              <a:t>Burden of Proof – Same for employees as others. </a:t>
            </a:r>
          </a:p>
          <a:p>
            <a:pPr lvl="1"/>
            <a:r>
              <a:rPr lang="en-US" sz="2400" dirty="0"/>
              <a:t>Generally – preponderance of the evidence.</a:t>
            </a:r>
          </a:p>
        </p:txBody>
      </p:sp>
      <p:pic>
        <p:nvPicPr>
          <p:cNvPr id="5" name="Picture 4">
            <a:extLst>
              <a:ext uri="{FF2B5EF4-FFF2-40B4-BE49-F238E27FC236}">
                <a16:creationId xmlns:a16="http://schemas.microsoft.com/office/drawing/2014/main" id="{5DE9EAD1-E346-097E-0862-1351F66698E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41296401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3156"/>
            <a:ext cx="8596668" cy="1320800"/>
          </a:xfrm>
        </p:spPr>
        <p:txBody>
          <a:bodyPr/>
          <a:lstStyle/>
          <a:p>
            <a:r>
              <a:rPr lang="en-US" b="1" u="sng" dirty="0"/>
              <a:t>Formal Administrative Decision</a:t>
            </a:r>
          </a:p>
        </p:txBody>
      </p:sp>
      <p:sp>
        <p:nvSpPr>
          <p:cNvPr id="4" name="Slide Number Placeholder 3"/>
          <p:cNvSpPr>
            <a:spLocks noGrp="1"/>
          </p:cNvSpPr>
          <p:nvPr>
            <p:ph type="sldNum" sz="quarter" idx="12"/>
          </p:nvPr>
        </p:nvSpPr>
        <p:spPr/>
        <p:txBody>
          <a:bodyPr>
            <a:normAutofit/>
          </a:bodyPr>
          <a:lstStyle/>
          <a:p>
            <a:fld id="{F98692B8-3257-4E7A-B53E-C2777E77340C}" type="slidenum">
              <a:rPr lang="en-US" smtClean="0"/>
              <a:t>81</a:t>
            </a:fld>
            <a:endParaRPr lang="en-US" dirty="0"/>
          </a:p>
        </p:txBody>
      </p:sp>
      <p:sp>
        <p:nvSpPr>
          <p:cNvPr id="3" name="Content Placeholder 2"/>
          <p:cNvSpPr>
            <a:spLocks noGrp="1"/>
          </p:cNvSpPr>
          <p:nvPr>
            <p:ph sz="quarter" idx="1"/>
          </p:nvPr>
        </p:nvSpPr>
        <p:spPr>
          <a:xfrm>
            <a:off x="677334" y="1286540"/>
            <a:ext cx="8596668" cy="5402495"/>
          </a:xfrm>
        </p:spPr>
        <p:txBody>
          <a:bodyPr>
            <a:normAutofit/>
          </a:bodyPr>
          <a:lstStyle/>
          <a:p>
            <a:r>
              <a:rPr lang="en-US" sz="2400" dirty="0"/>
              <a:t>The investigator and the Coordinator </a:t>
            </a:r>
            <a:r>
              <a:rPr lang="en-US" sz="2400" b="1" dirty="0"/>
              <a:t>cannot be </a:t>
            </a:r>
            <a:r>
              <a:rPr lang="en-US" sz="2400" dirty="0"/>
              <a:t>the decision maker.</a:t>
            </a:r>
          </a:p>
          <a:p>
            <a:r>
              <a:rPr lang="en-US" sz="2400" dirty="0"/>
              <a:t>The written decision must include:</a:t>
            </a:r>
          </a:p>
          <a:p>
            <a:pPr marL="857250" lvl="1" indent="-457200"/>
            <a:r>
              <a:rPr lang="en-US" sz="2000" dirty="0"/>
              <a:t>The allegations that could constitute sexual harassment;</a:t>
            </a:r>
          </a:p>
          <a:p>
            <a:pPr marL="857250" lvl="1" indent="-457200"/>
            <a:r>
              <a:rPr lang="en-US" sz="2000" dirty="0"/>
              <a:t>All procedural steps from receipt of the complaint to the determination;</a:t>
            </a:r>
          </a:p>
          <a:p>
            <a:pPr marL="857250" lvl="1" indent="-457200"/>
            <a:r>
              <a:rPr lang="en-US" sz="2000" dirty="0"/>
              <a:t>The factual findings;</a:t>
            </a:r>
          </a:p>
          <a:p>
            <a:pPr marL="857250" lvl="1" indent="-457200"/>
            <a:r>
              <a:rPr lang="en-US" sz="2000" dirty="0"/>
              <a:t>The conclusions applying the facts found to the code of conduct;</a:t>
            </a:r>
          </a:p>
          <a:p>
            <a:pPr marL="857250" lvl="1" indent="-457200"/>
            <a:r>
              <a:rPr lang="en-US" sz="2000" dirty="0"/>
              <a:t>A statement of the rationale for the result found for each allegation, the determination of responsibility, any sanctions and any remedy needed to restore or preserve equal access to the educational program or activity for the complainant and </a:t>
            </a:r>
          </a:p>
          <a:p>
            <a:pPr marL="857250" lvl="1" indent="-457200"/>
            <a:r>
              <a:rPr lang="en-US" sz="2000" dirty="0"/>
              <a:t>The bases and procedures for an appeal.</a:t>
            </a:r>
          </a:p>
        </p:txBody>
      </p:sp>
      <p:pic>
        <p:nvPicPr>
          <p:cNvPr id="5" name="Picture 4">
            <a:extLst>
              <a:ext uri="{FF2B5EF4-FFF2-40B4-BE49-F238E27FC236}">
                <a16:creationId xmlns:a16="http://schemas.microsoft.com/office/drawing/2014/main" id="{7EF5B578-099B-1CE3-E8CD-409E44C02B7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26933734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56627-5EFF-2B39-D686-26B3AF1D2D14}"/>
              </a:ext>
            </a:extLst>
          </p:cNvPr>
          <p:cNvSpPr>
            <a:spLocks noGrp="1"/>
          </p:cNvSpPr>
          <p:nvPr>
            <p:ph type="title"/>
          </p:nvPr>
        </p:nvSpPr>
        <p:spPr>
          <a:xfrm>
            <a:off x="677334" y="152400"/>
            <a:ext cx="8596668" cy="1320800"/>
          </a:xfrm>
        </p:spPr>
        <p:txBody>
          <a:bodyPr>
            <a:normAutofit/>
          </a:bodyPr>
          <a:lstStyle/>
          <a:p>
            <a:r>
              <a:rPr lang="en-US" b="1" u="sng" dirty="0"/>
              <a:t>Applicability of State Law Due Process Requirements</a:t>
            </a:r>
          </a:p>
        </p:txBody>
      </p:sp>
      <p:sp>
        <p:nvSpPr>
          <p:cNvPr id="3" name="Content Placeholder 2">
            <a:extLst>
              <a:ext uri="{FF2B5EF4-FFF2-40B4-BE49-F238E27FC236}">
                <a16:creationId xmlns:a16="http://schemas.microsoft.com/office/drawing/2014/main" id="{A5667E26-2F68-E6C4-E77F-CA7A07C16160}"/>
              </a:ext>
            </a:extLst>
          </p:cNvPr>
          <p:cNvSpPr>
            <a:spLocks noGrp="1"/>
          </p:cNvSpPr>
          <p:nvPr>
            <p:ph sz="quarter" idx="1"/>
          </p:nvPr>
        </p:nvSpPr>
        <p:spPr>
          <a:xfrm>
            <a:off x="677334" y="1630017"/>
            <a:ext cx="8596668" cy="4943623"/>
          </a:xfrm>
        </p:spPr>
        <p:txBody>
          <a:bodyPr>
            <a:normAutofit/>
          </a:bodyPr>
          <a:lstStyle/>
          <a:p>
            <a:r>
              <a:rPr lang="en-US" sz="2400" dirty="0"/>
              <a:t>The Title IX Regulations allow the decision-maker to impose sanctions against a respondent determined to be responsible for sexual harassment.</a:t>
            </a:r>
          </a:p>
          <a:p>
            <a:r>
              <a:rPr lang="en-US" sz="2400" dirty="0"/>
              <a:t>The NM Public School Code provides specific due process protections, including hearings, for terminating/discharging certain employees.  NMSA 22-10A-24 thru 28.</a:t>
            </a:r>
          </a:p>
          <a:p>
            <a:r>
              <a:rPr lang="en-US" sz="2400" dirty="0"/>
              <a:t>The NM Administrative Code provides specific due process protections, including hearings, for students facing long-term suspension/expulsion.  NMAC 6.11.2.</a:t>
            </a:r>
          </a:p>
          <a:p>
            <a:r>
              <a:rPr lang="en-US" sz="2400" dirty="0"/>
              <a:t>Does the federal law “preempt” these state law due process requirements?  May have to do both.</a:t>
            </a:r>
          </a:p>
        </p:txBody>
      </p:sp>
      <p:pic>
        <p:nvPicPr>
          <p:cNvPr id="4" name="Picture 3">
            <a:extLst>
              <a:ext uri="{FF2B5EF4-FFF2-40B4-BE49-F238E27FC236}">
                <a16:creationId xmlns:a16="http://schemas.microsoft.com/office/drawing/2014/main" id="{27A649F4-3876-4141-A58D-23E3BC1AE7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108634860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8DD89-ABEA-4FD2-8DA2-8E8732C91E11}"/>
              </a:ext>
            </a:extLst>
          </p:cNvPr>
          <p:cNvSpPr>
            <a:spLocks noGrp="1"/>
          </p:cNvSpPr>
          <p:nvPr>
            <p:ph type="title"/>
          </p:nvPr>
        </p:nvSpPr>
        <p:spPr>
          <a:xfrm>
            <a:off x="2031482" y="298980"/>
            <a:ext cx="6257869" cy="959299"/>
          </a:xfrm>
        </p:spPr>
        <p:txBody>
          <a:bodyPr>
            <a:normAutofit/>
          </a:bodyPr>
          <a:lstStyle/>
          <a:p>
            <a:r>
              <a:rPr lang="en-US" sz="5400" u="sng" dirty="0"/>
              <a:t>Be Great!</a:t>
            </a:r>
          </a:p>
        </p:txBody>
      </p:sp>
      <p:pic>
        <p:nvPicPr>
          <p:cNvPr id="5" name="Content Placeholder 4">
            <a:extLst>
              <a:ext uri="{FF2B5EF4-FFF2-40B4-BE49-F238E27FC236}">
                <a16:creationId xmlns:a16="http://schemas.microsoft.com/office/drawing/2014/main" id="{6BD8EA36-5A34-A3E3-5202-02487871AFC4}"/>
              </a:ext>
            </a:extLst>
          </p:cNvPr>
          <p:cNvPicPr>
            <a:picLocks noGrp="1" noChangeAspect="1"/>
          </p:cNvPicPr>
          <p:nvPr>
            <p:ph sz="half" idx="2"/>
          </p:nvPr>
        </p:nvPicPr>
        <p:blipFill>
          <a:blip r:embed="rId2"/>
          <a:stretch>
            <a:fillRect/>
          </a:stretch>
        </p:blipFill>
        <p:spPr>
          <a:xfrm>
            <a:off x="5654056" y="1589914"/>
            <a:ext cx="2464760" cy="4365718"/>
          </a:xfrm>
          <a:prstGeom prst="rect">
            <a:avLst/>
          </a:prstGeom>
        </p:spPr>
      </p:pic>
      <p:pic>
        <p:nvPicPr>
          <p:cNvPr id="6" name="Content Placeholder 5">
            <a:extLst>
              <a:ext uri="{FF2B5EF4-FFF2-40B4-BE49-F238E27FC236}">
                <a16:creationId xmlns:a16="http://schemas.microsoft.com/office/drawing/2014/main" id="{EAC1D2B0-F95E-13ED-7A79-AF12C29AA7FA}"/>
              </a:ext>
            </a:extLst>
          </p:cNvPr>
          <p:cNvPicPr>
            <a:picLocks noGrp="1" noChangeAspect="1"/>
          </p:cNvPicPr>
          <p:nvPr>
            <p:ph sz="half" idx="1"/>
          </p:nvPr>
        </p:nvPicPr>
        <p:blipFill>
          <a:blip r:embed="rId3"/>
          <a:stretch>
            <a:fillRect/>
          </a:stretch>
        </p:blipFill>
        <p:spPr>
          <a:xfrm>
            <a:off x="2156792" y="1669774"/>
            <a:ext cx="2907194" cy="2623930"/>
          </a:xfrm>
          <a:prstGeom prst="rect">
            <a:avLst/>
          </a:prstGeom>
        </p:spPr>
      </p:pic>
      <p:sp>
        <p:nvSpPr>
          <p:cNvPr id="7" name="Rectangle 6">
            <a:extLst>
              <a:ext uri="{FF2B5EF4-FFF2-40B4-BE49-F238E27FC236}">
                <a16:creationId xmlns:a16="http://schemas.microsoft.com/office/drawing/2014/main" id="{E366220B-1471-4471-BA62-336724C5E30F}"/>
              </a:ext>
            </a:extLst>
          </p:cNvPr>
          <p:cNvSpPr/>
          <p:nvPr/>
        </p:nvSpPr>
        <p:spPr>
          <a:xfrm>
            <a:off x="2297894" y="4384134"/>
            <a:ext cx="2766091" cy="400110"/>
          </a:xfrm>
          <a:prstGeom prst="rect">
            <a:avLst/>
          </a:prstGeom>
        </p:spPr>
        <p:txBody>
          <a:bodyPr wrap="square">
            <a:spAutoFit/>
          </a:bodyPr>
          <a:lstStyle/>
          <a:p>
            <a:r>
              <a:rPr lang="en-US" sz="2000" b="1" dirty="0">
                <a:solidFill>
                  <a:prstClr val="black"/>
                </a:solidFill>
                <a:latin typeface="Times New Roman" panose="02020603050405020304" pitchFamily="18" charset="0"/>
              </a:rPr>
              <a:t>Laura M. Castille, Esq</a:t>
            </a:r>
            <a:r>
              <a:rPr lang="en-US" sz="1400" b="1" dirty="0">
                <a:solidFill>
                  <a:prstClr val="black"/>
                </a:solidFill>
                <a:latin typeface="Times New Roman" panose="02020603050405020304" pitchFamily="18" charset="0"/>
              </a:rPr>
              <a:t>.</a:t>
            </a:r>
            <a:endParaRPr lang="en-US" sz="1400" dirty="0">
              <a:solidFill>
                <a:prstClr val="black"/>
              </a:solidFill>
              <a:latin typeface="Calibri" panose="020F0502020204030204" pitchFamily="34" charset="0"/>
            </a:endParaRPr>
          </a:p>
        </p:txBody>
      </p:sp>
      <p:pic>
        <p:nvPicPr>
          <p:cNvPr id="10" name="Picture 9">
            <a:extLst>
              <a:ext uri="{FF2B5EF4-FFF2-40B4-BE49-F238E27FC236}">
                <a16:creationId xmlns:a16="http://schemas.microsoft.com/office/drawing/2014/main" id="{1752CA21-F7B6-8A3F-D1CB-A0AF4C220B7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927391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C9089-728D-60E8-D60C-70EEE5D14854}"/>
              </a:ext>
            </a:extLst>
          </p:cNvPr>
          <p:cNvSpPr>
            <a:spLocks noGrp="1"/>
          </p:cNvSpPr>
          <p:nvPr>
            <p:ph type="title"/>
          </p:nvPr>
        </p:nvSpPr>
        <p:spPr/>
        <p:txBody>
          <a:bodyPr>
            <a:normAutofit fontScale="90000"/>
          </a:bodyPr>
          <a:lstStyle/>
          <a:p>
            <a:r>
              <a:rPr lang="en-US" u="sng" dirty="0"/>
              <a:t>The </a:t>
            </a:r>
            <a:r>
              <a:rPr lang="en-US" u="sng" dirty="0">
                <a:solidFill>
                  <a:srgbClr val="FF0000"/>
                </a:solidFill>
              </a:rPr>
              <a:t>2024 </a:t>
            </a:r>
            <a:r>
              <a:rPr lang="en-US" u="sng" dirty="0"/>
              <a:t>Title IX Regulation Changes Related to Sexual Harassment: Highlights</a:t>
            </a:r>
            <a:endParaRPr lang="en-US" dirty="0"/>
          </a:p>
        </p:txBody>
      </p:sp>
      <p:sp>
        <p:nvSpPr>
          <p:cNvPr id="3" name="Content Placeholder 2">
            <a:extLst>
              <a:ext uri="{FF2B5EF4-FFF2-40B4-BE49-F238E27FC236}">
                <a16:creationId xmlns:a16="http://schemas.microsoft.com/office/drawing/2014/main" id="{635A8EF6-F83E-FE7D-EED5-558B9457F948}"/>
              </a:ext>
            </a:extLst>
          </p:cNvPr>
          <p:cNvSpPr>
            <a:spLocks noGrp="1"/>
          </p:cNvSpPr>
          <p:nvPr>
            <p:ph idx="1"/>
          </p:nvPr>
        </p:nvSpPr>
        <p:spPr>
          <a:xfrm>
            <a:off x="677334" y="2160589"/>
            <a:ext cx="8596668" cy="4413051"/>
          </a:xfrm>
        </p:spPr>
        <p:txBody>
          <a:bodyPr>
            <a:normAutofit fontScale="92500" lnSpcReduction="10000"/>
          </a:bodyPr>
          <a:lstStyle/>
          <a:p>
            <a:pPr marL="285750" indent="-285750" algn="l">
              <a:buFont typeface="Arial" panose="020B0604020202020204" pitchFamily="34" charset="0"/>
              <a:buChar char="•"/>
            </a:pPr>
            <a:r>
              <a:rPr lang="en-US" sz="2600" dirty="0"/>
              <a:t>Removal of Geographic limitations</a:t>
            </a:r>
            <a:br>
              <a:rPr lang="en-US" sz="2600" dirty="0"/>
            </a:br>
            <a:r>
              <a:rPr lang="en-US" sz="2600" dirty="0"/>
              <a:t>34 CFR §106.11</a:t>
            </a:r>
            <a:endParaRPr lang="en-US" sz="2600" b="0" i="0" u="none" strike="noStrike" baseline="0" dirty="0">
              <a:solidFill>
                <a:srgbClr val="000000"/>
              </a:solidFill>
            </a:endParaRPr>
          </a:p>
          <a:p>
            <a:pPr marL="285750" indent="-285750" algn="l">
              <a:buFont typeface="Arial" panose="020B0604020202020204" pitchFamily="34" charset="0"/>
              <a:buChar char="•"/>
            </a:pPr>
            <a:r>
              <a:rPr lang="en-US" sz="2400" b="0" i="0" u="none" strike="noStrike" baseline="0" dirty="0">
                <a:solidFill>
                  <a:srgbClr val="000000"/>
                </a:solidFill>
              </a:rPr>
              <a:t>Title IX recipient should not focus on whether the alleged misconduct happened on or off campus, “but rather on whether the recipient has disciplinary authority over the respondent’s conduct in the context in which it occurred.” </a:t>
            </a:r>
          </a:p>
          <a:p>
            <a:pPr marL="0" indent="0" algn="l">
              <a:buNone/>
            </a:pPr>
            <a:endParaRPr lang="en-US" sz="2400" b="0" i="0" u="none" strike="noStrike" baseline="0" dirty="0">
              <a:solidFill>
                <a:srgbClr val="000000"/>
              </a:solidFill>
            </a:endParaRPr>
          </a:p>
          <a:p>
            <a:pPr marL="285750" indent="-285750" algn="l">
              <a:buFont typeface="Arial" panose="020B0604020202020204" pitchFamily="34" charset="0"/>
              <a:buChar char="•"/>
            </a:pPr>
            <a:r>
              <a:rPr lang="en-US" sz="2400" b="0" i="0" u="none" strike="noStrike" baseline="0" dirty="0">
                <a:solidFill>
                  <a:srgbClr val="000000"/>
                </a:solidFill>
              </a:rPr>
              <a:t>There is no distinction between discrimination that occurs in person and that which occurs online, and the </a:t>
            </a:r>
            <a:r>
              <a:rPr lang="en-US" sz="2400" b="1" i="0" u="none" strike="noStrike" baseline="0" dirty="0">
                <a:solidFill>
                  <a:schemeClr val="accent1"/>
                </a:solidFill>
              </a:rPr>
              <a:t>final regulations permit schools to exercise their authority under the law to consider some conduct that occurs outside an institution’s educational boundaries</a:t>
            </a:r>
            <a:r>
              <a:rPr lang="en-US" sz="2400" b="0" i="0" u="none" strike="noStrike" baseline="0" dirty="0">
                <a:solidFill>
                  <a:srgbClr val="000000"/>
                </a:solidFill>
              </a:rPr>
              <a:t>.</a:t>
            </a:r>
          </a:p>
          <a:p>
            <a:pPr marL="0" indent="0">
              <a:buNone/>
            </a:pPr>
            <a:endParaRPr lang="en-US" dirty="0"/>
          </a:p>
        </p:txBody>
      </p:sp>
      <p:pic>
        <p:nvPicPr>
          <p:cNvPr id="4" name="Picture 3">
            <a:extLst>
              <a:ext uri="{FF2B5EF4-FFF2-40B4-BE49-F238E27FC236}">
                <a16:creationId xmlns:a16="http://schemas.microsoft.com/office/drawing/2014/main" id="{471F47F8-D17F-3249-1F33-50025CF402F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36780" y="5614341"/>
            <a:ext cx="2508009" cy="959299"/>
          </a:xfrm>
          <a:prstGeom prst="rect">
            <a:avLst/>
          </a:prstGeom>
          <a:noFill/>
          <a:ln>
            <a:noFill/>
          </a:ln>
        </p:spPr>
      </p:pic>
    </p:spTree>
    <p:extLst>
      <p:ext uri="{BB962C8B-B14F-4D97-AF65-F5344CB8AC3E}">
        <p14:creationId xmlns:p14="http://schemas.microsoft.com/office/powerpoint/2010/main" val="37178471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2266</TotalTime>
  <Words>7705</Words>
  <Application>Microsoft Office PowerPoint</Application>
  <PresentationFormat>Widescreen</PresentationFormat>
  <Paragraphs>580</Paragraphs>
  <Slides>83</Slides>
  <Notes>33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83</vt:i4>
      </vt:variant>
    </vt:vector>
  </HeadingPairs>
  <TitlesOfParts>
    <vt:vector size="93" baseType="lpstr">
      <vt:lpstr>Arial</vt:lpstr>
      <vt:lpstr>Calibri</vt:lpstr>
      <vt:lpstr>Google Sans</vt:lpstr>
      <vt:lpstr>New Century Schlbk</vt:lpstr>
      <vt:lpstr>Symbol</vt:lpstr>
      <vt:lpstr>Times New Roman</vt:lpstr>
      <vt:lpstr>Trebuchet MS</vt:lpstr>
      <vt:lpstr>Wingdings</vt:lpstr>
      <vt:lpstr>Wingdings 3</vt:lpstr>
      <vt:lpstr>Facet</vt:lpstr>
      <vt:lpstr>Title IX Coordinator:  Roles and Responsibilities</vt:lpstr>
      <vt:lpstr>Today’s Objectives:</vt:lpstr>
      <vt:lpstr>Title IX</vt:lpstr>
      <vt:lpstr>History and purpose of TIX</vt:lpstr>
      <vt:lpstr>Scope of Title IX</vt:lpstr>
      <vt:lpstr>Scope of Title IX cont.</vt:lpstr>
      <vt:lpstr>Who enforces Title IX?</vt:lpstr>
      <vt:lpstr>The 2020 Title IX Regulation Related to Sexual Harassment</vt:lpstr>
      <vt:lpstr>The 2024 Title IX Regulation Changes Related to Sexual Harassment: Highlights</vt:lpstr>
      <vt:lpstr>The 2024 Title IX Regulation Related to Sexual Harassment(K-12) Cont.:  Highlights</vt:lpstr>
      <vt:lpstr>Clarification of Pregnancy-Related Protections &amp; Inclusion of Lactation Issues</vt:lpstr>
      <vt:lpstr>Old Definitions</vt:lpstr>
      <vt:lpstr>New Definitions=Policy changes required</vt:lpstr>
      <vt:lpstr>Elements of  Sexual/gender-based  Harassment</vt:lpstr>
      <vt:lpstr>Examples of  verbal sexual harassment</vt:lpstr>
      <vt:lpstr>Examples of  non-verbal sexual harassment</vt:lpstr>
      <vt:lpstr>Examples of  Physical sexual harassment</vt:lpstr>
      <vt:lpstr>Hostile Environment Analysis under TIX</vt:lpstr>
      <vt:lpstr>Prohibitions on Retaliation</vt:lpstr>
      <vt:lpstr>What Does Not Constitute Retaliation? </vt:lpstr>
      <vt:lpstr>TIX Notice and Response</vt:lpstr>
      <vt:lpstr>Mandatory Response to Reports of Sexual Harassment</vt:lpstr>
      <vt:lpstr>Protection for LGBTQ+ Now Codified</vt:lpstr>
      <vt:lpstr>Social Media and AI –Included in Harassment</vt:lpstr>
      <vt:lpstr>Special Education &amp; Title IX</vt:lpstr>
      <vt:lpstr>Title IX and Confidentiality</vt:lpstr>
      <vt:lpstr>Training Requirements</vt:lpstr>
      <vt:lpstr>Title IX Required Training </vt:lpstr>
      <vt:lpstr>Deadline for Implementation - August 1, 2024</vt:lpstr>
      <vt:lpstr>Important Title IX Definitions</vt:lpstr>
      <vt:lpstr>Important Title IX Definitions cont’d.</vt:lpstr>
      <vt:lpstr>Important Title IX Definitions cont’d.</vt:lpstr>
      <vt:lpstr>Important Title IX Definitions cont’d.</vt:lpstr>
      <vt:lpstr>Supportive Measure Requirements </vt:lpstr>
      <vt:lpstr>Important Title IX Definitions cont’d.</vt:lpstr>
      <vt:lpstr>Important Title IX Definitions cont’d.</vt:lpstr>
      <vt:lpstr>Break Time  (Grab the document from your email entitled “Standard Operating Procedures” for when we return.)</vt:lpstr>
      <vt:lpstr>The Process:   Model Standard Operating Procedures</vt:lpstr>
      <vt:lpstr>Model Complaint Form </vt:lpstr>
      <vt:lpstr>Procedures for Complaint Intake and Investigation</vt:lpstr>
      <vt:lpstr>More About Complaints</vt:lpstr>
      <vt:lpstr>District Policy Requirements</vt:lpstr>
      <vt:lpstr>Policy Requirements, cont’d.</vt:lpstr>
      <vt:lpstr>3.  Must determine Jurisdiction</vt:lpstr>
      <vt:lpstr>4.  Must Determine SPOO</vt:lpstr>
      <vt:lpstr>Complainant Considerations</vt:lpstr>
      <vt:lpstr>Respondent Considerations</vt:lpstr>
      <vt:lpstr>Standard Operating Procedures cont.</vt:lpstr>
      <vt:lpstr>Mandatory Dismissal of Formal Complaint</vt:lpstr>
      <vt:lpstr>Permissive Dismissal of Formal Complaint</vt:lpstr>
      <vt:lpstr>Standard Operating Procedures cont.</vt:lpstr>
      <vt:lpstr>Standard Operating Procedures cont. Initiating An Investigation</vt:lpstr>
      <vt:lpstr>Standard Operating Procedures cont.  Conflict of Interest</vt:lpstr>
      <vt:lpstr>Let’s Talk Bias…</vt:lpstr>
      <vt:lpstr>Let’s Practice.</vt:lpstr>
      <vt:lpstr>Test your bias.</vt:lpstr>
      <vt:lpstr>Check your own personal bias:</vt:lpstr>
      <vt:lpstr>Lunch Break</vt:lpstr>
      <vt:lpstr>Standard Operating Procedures Cont.</vt:lpstr>
      <vt:lpstr>Interim Suspension</vt:lpstr>
      <vt:lpstr>Risk Assessment</vt:lpstr>
      <vt:lpstr>Employee Administrative Leave</vt:lpstr>
      <vt:lpstr>Title IX Coordinator Responsibility</vt:lpstr>
      <vt:lpstr>Standard Operating Procedures cont. Title IX Investigation</vt:lpstr>
      <vt:lpstr>Standard Operating Procedures cont.</vt:lpstr>
      <vt:lpstr>RECORDS RETENTION</vt:lpstr>
      <vt:lpstr>Standard Operating Procedures cont.</vt:lpstr>
      <vt:lpstr>More Training</vt:lpstr>
      <vt:lpstr>Standard Operating Procedures cont. Appeal of Determination</vt:lpstr>
      <vt:lpstr>Grounds For Appeal</vt:lpstr>
      <vt:lpstr>Break</vt:lpstr>
      <vt:lpstr>Qualifications of the Appellate Decision-maker</vt:lpstr>
      <vt:lpstr>Standard Operating Procedures cont. Appeal of Determination</vt:lpstr>
      <vt:lpstr>Informal Resolution</vt:lpstr>
      <vt:lpstr>Let’s Review What We Have Learned</vt:lpstr>
      <vt:lpstr>Mandatory Response MUST Do’s</vt:lpstr>
      <vt:lpstr>Coordinator Must Do’s</vt:lpstr>
      <vt:lpstr>Coordinator Responsibilities</vt:lpstr>
      <vt:lpstr>Investigator Duties </vt:lpstr>
      <vt:lpstr>Administrative Process</vt:lpstr>
      <vt:lpstr>Formal Administrative Decision</vt:lpstr>
      <vt:lpstr>Applicability of State Law Due Process Requirements</vt:lpstr>
      <vt:lpstr>Be Great!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  Reporting, Investigating, and Grievance Process for Sexual Harassment Complaints</dc:title>
  <dc:creator>Laura M. Castille</dc:creator>
  <cp:lastModifiedBy>Laura M Castille</cp:lastModifiedBy>
  <cp:revision>31</cp:revision>
  <dcterms:created xsi:type="dcterms:W3CDTF">2023-09-28T01:23:23Z</dcterms:created>
  <dcterms:modified xsi:type="dcterms:W3CDTF">2024-08-08T13:32:00Z</dcterms:modified>
</cp:coreProperties>
</file>