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5" r:id="rId9"/>
    <p:sldId id="262" r:id="rId10"/>
    <p:sldId id="302" r:id="rId11"/>
    <p:sldId id="263" r:id="rId12"/>
    <p:sldId id="264" r:id="rId13"/>
    <p:sldId id="274" r:id="rId14"/>
    <p:sldId id="265" r:id="rId15"/>
    <p:sldId id="266" r:id="rId16"/>
    <p:sldId id="304" r:id="rId17"/>
    <p:sldId id="305" r:id="rId18"/>
    <p:sldId id="306" r:id="rId19"/>
    <p:sldId id="307" r:id="rId20"/>
    <p:sldId id="268" r:id="rId21"/>
    <p:sldId id="267" r:id="rId22"/>
    <p:sldId id="269" r:id="rId23"/>
    <p:sldId id="270" r:id="rId24"/>
    <p:sldId id="271" r:id="rId25"/>
    <p:sldId id="299" r:id="rId26"/>
    <p:sldId id="282" r:id="rId27"/>
    <p:sldId id="276" r:id="rId28"/>
    <p:sldId id="277" r:id="rId29"/>
    <p:sldId id="309" r:id="rId30"/>
    <p:sldId id="279" r:id="rId31"/>
    <p:sldId id="287" r:id="rId32"/>
    <p:sldId id="286" r:id="rId33"/>
    <p:sldId id="285" r:id="rId34"/>
    <p:sldId id="311" r:id="rId35"/>
    <p:sldId id="312" r:id="rId36"/>
    <p:sldId id="301" r:id="rId37"/>
    <p:sldId id="291" r:id="rId38"/>
    <p:sldId id="295" r:id="rId39"/>
    <p:sldId id="296" r:id="rId40"/>
    <p:sldId id="297" r:id="rId41"/>
  </p:sldIdLst>
  <p:sldSz cx="12192000" cy="6858000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Arrangement of Electrons in Atoms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speed of an electromagnetic wave that has a frequency of 78x10</a:t>
            </a:r>
            <a:r>
              <a:rPr lang="en-US" sz="2800" baseline="30000" dirty="0"/>
              <a:t>6</a:t>
            </a:r>
            <a:r>
              <a:rPr lang="en-US" sz="2800" dirty="0"/>
              <a:t> Hz?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A popular radio station broadcasts with a frequency of 94.7 </a:t>
            </a:r>
            <a:r>
              <a:rPr lang="en-US" sz="2800" dirty="0" err="1"/>
              <a:t>MHz.</a:t>
            </a:r>
            <a:r>
              <a:rPr lang="en-US" sz="2800" dirty="0"/>
              <a:t>   What is the wavelength of the broadcast?  (1 MHz = 10</a:t>
            </a:r>
            <a:r>
              <a:rPr lang="en-US" sz="2800" baseline="30000" dirty="0"/>
              <a:t>6</a:t>
            </a:r>
            <a:r>
              <a:rPr lang="en-US" sz="2800" dirty="0"/>
              <a:t> Hz)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16247"/>
            <a:ext cx="8610600" cy="1293028"/>
          </a:xfrm>
        </p:spPr>
        <p:txBody>
          <a:bodyPr/>
          <a:lstStyle/>
          <a:p>
            <a:r>
              <a:rPr lang="en-US" dirty="0" smtClean="0"/>
              <a:t>Max Planck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809549"/>
            <a:ext cx="11598442" cy="43626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Studied emission of light by hot objects.</a:t>
            </a:r>
          </a:p>
          <a:p>
            <a:r>
              <a:rPr lang="en-US" sz="2800" dirty="0" smtClean="0"/>
              <a:t>Proposed that hot objects do not emit electromagnetic energy continuously, but in small, specific packets called quanta. </a:t>
            </a:r>
          </a:p>
          <a:p>
            <a:r>
              <a:rPr lang="en-US" sz="2800" dirty="0" smtClean="0"/>
              <a:t>A </a:t>
            </a:r>
            <a:r>
              <a:rPr lang="en-US" sz="2800" i="1" dirty="0" smtClean="0"/>
              <a:t>quantum </a:t>
            </a:r>
            <a:r>
              <a:rPr lang="en-US" sz="2800" dirty="0" smtClean="0"/>
              <a:t>is the minimum quantity of energy that can be lost or gained by an atom.</a:t>
            </a:r>
          </a:p>
          <a:p>
            <a:r>
              <a:rPr lang="en-US" sz="2800" dirty="0" smtClean="0"/>
              <a:t>E = </a:t>
            </a:r>
            <a:r>
              <a:rPr lang="en-US" sz="2800" i="1" dirty="0" smtClean="0"/>
              <a:t>h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937" y="764373"/>
            <a:ext cx="10387263" cy="1293028"/>
          </a:xfrm>
        </p:spPr>
        <p:txBody>
          <a:bodyPr/>
          <a:lstStyle/>
          <a:p>
            <a:r>
              <a:rPr lang="en-US" dirty="0" smtClean="0"/>
              <a:t>Dual wave-particle nature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80" y="2057401"/>
            <a:ext cx="11526252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Light exhibits both wave and particle-like behavior</a:t>
            </a:r>
          </a:p>
          <a:p>
            <a:r>
              <a:rPr lang="en-US" sz="2800" dirty="0" smtClean="0"/>
              <a:t>Each particle carries a quantum of energy</a:t>
            </a:r>
          </a:p>
          <a:p>
            <a:r>
              <a:rPr lang="en-US" sz="2800" dirty="0" smtClean="0"/>
              <a:t>A </a:t>
            </a:r>
            <a:r>
              <a:rPr lang="en-US" sz="2800" i="1" dirty="0" smtClean="0"/>
              <a:t>photon</a:t>
            </a:r>
            <a:r>
              <a:rPr lang="en-US" sz="2800" dirty="0" smtClean="0"/>
              <a:t> is a particle of electromagnetic radiation having zero mass and carrying a  quantum of energy.</a:t>
            </a:r>
          </a:p>
          <a:p>
            <a:pPr lvl="1"/>
            <a:r>
              <a:rPr lang="en-US" sz="2800" dirty="0" err="1" smtClean="0"/>
              <a:t>E</a:t>
            </a:r>
            <a:r>
              <a:rPr lang="en-US" sz="2800" i="1" baseline="-25000" dirty="0" err="1" smtClean="0"/>
              <a:t>photon</a:t>
            </a:r>
            <a:r>
              <a:rPr lang="en-US" sz="2800" dirty="0" smtClean="0"/>
              <a:t> = </a:t>
            </a:r>
            <a:r>
              <a:rPr lang="en-US" sz="2800" dirty="0" err="1" smtClean="0"/>
              <a:t>hv</a:t>
            </a:r>
            <a:endParaRPr lang="en-US" sz="2800" dirty="0"/>
          </a:p>
          <a:p>
            <a:r>
              <a:rPr lang="en-US" sz="2800" dirty="0" smtClean="0"/>
              <a:t>Einstein—EM radiation is absorbed by matter only in whole numbers of photons.  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58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the energy of a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 smtClean="0"/>
              <a:t>What is the energy for the following photon?</a:t>
            </a:r>
          </a:p>
          <a:p>
            <a:pPr marL="109728" indent="0">
              <a:buNone/>
            </a:pPr>
            <a:endParaRPr lang="en-US" sz="4000" dirty="0"/>
          </a:p>
          <a:p>
            <a:pPr marL="109728" indent="0">
              <a:buNone/>
            </a:pPr>
            <a:r>
              <a:rPr lang="en-US" sz="4000" dirty="0" smtClean="0"/>
              <a:t>1.05x10</a:t>
            </a:r>
            <a:r>
              <a:rPr lang="en-US" sz="4000" baseline="30000" dirty="0" smtClean="0"/>
              <a:t>-7</a:t>
            </a:r>
            <a:r>
              <a:rPr lang="en-US" sz="4000" dirty="0" smtClean="0"/>
              <a:t> 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09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08016"/>
          </a:xfrm>
        </p:spPr>
        <p:txBody>
          <a:bodyPr>
            <a:normAutofit/>
          </a:bodyPr>
          <a:lstStyle/>
          <a:p>
            <a:r>
              <a:rPr lang="en-US" dirty="0" smtClean="0"/>
              <a:t>Atom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2390"/>
            <a:ext cx="10820400" cy="454629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171" y="1481546"/>
            <a:ext cx="1183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Ground state—the lowest energy state of an atom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Excited state—A state in which an atom has a higher potential energy than it has in its ground state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95" y="2632819"/>
            <a:ext cx="4898106" cy="37182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39653" y="3270493"/>
            <a:ext cx="12031" cy="2685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94423" y="3270493"/>
            <a:ext cx="4009" cy="2685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2043361" y="3826043"/>
            <a:ext cx="2281992" cy="2033337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19337" y="5739497"/>
            <a:ext cx="240632" cy="2397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74107" y="3137543"/>
            <a:ext cx="240632" cy="2397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/>
          <p:nvPr/>
        </p:nvCxnSpPr>
        <p:spPr>
          <a:xfrm>
            <a:off x="5602705" y="4254302"/>
            <a:ext cx="3348790" cy="1232098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20938" y="364137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920473" y="529854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219542" y="2684348"/>
            <a:ext cx="3603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“jumps” of energy provide different frequencies of emission and therefore, produce different colors. </a:t>
            </a:r>
          </a:p>
        </p:txBody>
      </p:sp>
    </p:spTree>
    <p:extLst>
      <p:ext uri="{BB962C8B-B14F-4D97-AF65-F5344CB8AC3E}">
        <p14:creationId xmlns:p14="http://schemas.microsoft.com/office/powerpoint/2010/main" val="3136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207" y="196900"/>
            <a:ext cx="8610600" cy="835827"/>
          </a:xfrm>
        </p:spPr>
        <p:txBody>
          <a:bodyPr/>
          <a:lstStyle/>
          <a:p>
            <a:r>
              <a:rPr lang="en-US" dirty="0" smtClean="0"/>
              <a:t>Line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3" y="1400476"/>
            <a:ext cx="4668252" cy="5024387"/>
          </a:xfrm>
        </p:spPr>
        <p:txBody>
          <a:bodyPr/>
          <a:lstStyle/>
          <a:p>
            <a:r>
              <a:rPr lang="en-US" dirty="0" smtClean="0"/>
              <a:t>A prism</a:t>
            </a:r>
            <a:r>
              <a:rPr lang="en-US" dirty="0"/>
              <a:t> </a:t>
            </a:r>
            <a:r>
              <a:rPr lang="en-US" dirty="0" smtClean="0"/>
              <a:t>can separate light into isolated colors.</a:t>
            </a:r>
          </a:p>
          <a:p>
            <a:r>
              <a:rPr lang="en-US" dirty="0" smtClean="0"/>
              <a:t>These separate colors are known as the line emission spectrum of that particular element. </a:t>
            </a:r>
          </a:p>
          <a:p>
            <a:r>
              <a:rPr lang="en-US" dirty="0" smtClean="0"/>
              <a:t>Represents the </a:t>
            </a:r>
            <a:r>
              <a:rPr lang="en-US" dirty="0"/>
              <a:t>spectrum of frequencies of </a:t>
            </a:r>
            <a:r>
              <a:rPr lang="en-US" dirty="0" smtClean="0"/>
              <a:t>EM </a:t>
            </a:r>
            <a:r>
              <a:rPr lang="en-US" dirty="0"/>
              <a:t>radiation </a:t>
            </a:r>
            <a:r>
              <a:rPr lang="en-US" dirty="0" smtClean="0"/>
              <a:t>emitted.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442" y="3759137"/>
            <a:ext cx="5450305" cy="2665726"/>
          </a:xfrm>
          <a:prstGeom prst="rect">
            <a:avLst/>
          </a:prstGeom>
        </p:spPr>
      </p:pic>
      <p:pic>
        <p:nvPicPr>
          <p:cNvPr id="5122" name="Picture 2" descr="http://media.web.britannica.com/eb-media/10/7710-034-5122B1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20" y="1032727"/>
            <a:ext cx="4475747" cy="21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ages.sciencedaily.com/2013/12/13121214215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0"/>
            <a:ext cx="8551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star.ucl.ac.uk/~apod/apod/image/0001/rosette_kpno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http://t3.gstatic.com/images?q=tbn:ANd9GcT7hncsBdfrjrV8R-NY1AtGH_XAi0DJ5dLXwcLMByvsec02yi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64" y="167640"/>
            <a:ext cx="8694072" cy="6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7/7a/Nursery_of_New_Stars_-_GPN-2000-00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42" y="0"/>
            <a:ext cx="6432397" cy="68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863" y="-150027"/>
            <a:ext cx="8610600" cy="1293028"/>
          </a:xfrm>
        </p:spPr>
        <p:txBody>
          <a:bodyPr/>
          <a:lstStyle/>
          <a:p>
            <a:r>
              <a:rPr lang="en-US" dirty="0" smtClean="0"/>
              <a:t>Properties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28775"/>
            <a:ext cx="10820400" cy="4362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wave description of light</a:t>
            </a:r>
          </a:p>
          <a:p>
            <a:pPr lvl="1"/>
            <a:r>
              <a:rPr lang="en-US" sz="2400" dirty="0" smtClean="0"/>
              <a:t>Electromagnetic radiation–a form of energy that exhibits wavelike behavior as it travels through space.</a:t>
            </a:r>
          </a:p>
          <a:p>
            <a:pPr lvl="1"/>
            <a:r>
              <a:rPr lang="en-US" sz="2400" dirty="0" smtClean="0"/>
              <a:t>Wavelike behavior—what does this include??</a:t>
            </a:r>
          </a:p>
          <a:p>
            <a:pPr lvl="2"/>
            <a:r>
              <a:rPr lang="en-US" sz="2000" dirty="0" smtClean="0"/>
              <a:t>Reflection</a:t>
            </a:r>
          </a:p>
          <a:p>
            <a:pPr lvl="2"/>
            <a:r>
              <a:rPr lang="en-US" sz="2000" dirty="0" smtClean="0"/>
              <a:t>Refraction</a:t>
            </a:r>
          </a:p>
          <a:p>
            <a:pPr lvl="2"/>
            <a:r>
              <a:rPr lang="en-US" sz="2000" dirty="0" smtClean="0"/>
              <a:t>Interference</a:t>
            </a:r>
          </a:p>
          <a:p>
            <a:pPr lvl="1"/>
            <a:r>
              <a:rPr lang="en-US" sz="2400" dirty="0" smtClean="0"/>
              <a:t>Together, all forms of electromagnetic radiation form the electromagnetic spectrum. </a:t>
            </a:r>
          </a:p>
        </p:txBody>
      </p:sp>
    </p:spTree>
    <p:extLst>
      <p:ext uri="{BB962C8B-B14F-4D97-AF65-F5344CB8AC3E}">
        <p14:creationId xmlns:p14="http://schemas.microsoft.com/office/powerpoint/2010/main" val="2940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211" y="764373"/>
            <a:ext cx="10046368" cy="1293028"/>
          </a:xfrm>
        </p:spPr>
        <p:txBody>
          <a:bodyPr/>
          <a:lstStyle/>
          <a:p>
            <a:r>
              <a:rPr lang="en-US" dirty="0" smtClean="0"/>
              <a:t>The Hydrogen Line emission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793555"/>
            <a:ext cx="6060979" cy="44139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series</a:t>
            </a:r>
          </a:p>
          <a:p>
            <a:pPr lvl="1"/>
            <a:r>
              <a:rPr lang="en-US" sz="2800" dirty="0" smtClean="0"/>
              <a:t>Lyman</a:t>
            </a:r>
          </a:p>
          <a:p>
            <a:pPr lvl="2"/>
            <a:r>
              <a:rPr lang="en-US" sz="2400" dirty="0" smtClean="0"/>
              <a:t>Emission occurs in the ultraviolet region</a:t>
            </a:r>
          </a:p>
          <a:p>
            <a:pPr lvl="1"/>
            <a:r>
              <a:rPr lang="en-US" sz="2800" dirty="0" err="1" smtClean="0"/>
              <a:t>Balmer</a:t>
            </a:r>
            <a:endParaRPr lang="en-US" sz="2800" dirty="0" smtClean="0"/>
          </a:p>
          <a:p>
            <a:pPr lvl="2"/>
            <a:r>
              <a:rPr lang="en-US" sz="2400" dirty="0" smtClean="0"/>
              <a:t>Visible light region</a:t>
            </a:r>
          </a:p>
          <a:p>
            <a:pPr lvl="1"/>
            <a:r>
              <a:rPr lang="en-US" sz="2800" dirty="0" err="1" smtClean="0"/>
              <a:t>Paschen</a:t>
            </a:r>
            <a:endParaRPr lang="en-US" sz="2800" dirty="0" smtClean="0"/>
          </a:p>
          <a:p>
            <a:pPr lvl="2"/>
            <a:r>
              <a:rPr lang="en-US" sz="2400" dirty="0" smtClean="0"/>
              <a:t>Occurs in infrared region</a:t>
            </a:r>
            <a:endParaRPr lang="en-US" sz="2400" dirty="0"/>
          </a:p>
        </p:txBody>
      </p:sp>
      <p:pic>
        <p:nvPicPr>
          <p:cNvPr id="3078" name="Picture 6" descr="http://eilat.sci.brooklyn.cuny.edu/cis1_5/old%20hws/HW2d_C_files/image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 r="31079" b="17068"/>
          <a:stretch/>
        </p:blipFill>
        <p:spPr bwMode="auto">
          <a:xfrm>
            <a:off x="6688721" y="1804738"/>
            <a:ext cx="4548773" cy="48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11" y="1039529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Wave theory—predicted H </a:t>
            </a:r>
            <a:r>
              <a:rPr lang="en-US" sz="2800" dirty="0"/>
              <a:t>to have a continuous </a:t>
            </a:r>
            <a:r>
              <a:rPr lang="en-US" sz="2800" dirty="0" smtClean="0"/>
              <a:t>spectrum.</a:t>
            </a:r>
          </a:p>
          <a:p>
            <a:r>
              <a:rPr lang="en-US" sz="2800" dirty="0" smtClean="0"/>
              <a:t>Quantum theory was developed to explain the line emission spectra of H. </a:t>
            </a:r>
          </a:p>
        </p:txBody>
      </p:sp>
      <p:pic>
        <p:nvPicPr>
          <p:cNvPr id="4" name="Picture 4" descr="http://ausgo.aao.gov.au/IYAcontest/spec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11" y="2616684"/>
            <a:ext cx="5642810" cy="40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387" y="2616684"/>
            <a:ext cx="5295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Since H only emitted specific frequencies of light, the energy differences between energy states must be fixed as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Provided the idea for the Bohr model of the atom.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9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3" y="764373"/>
            <a:ext cx="9581147" cy="679416"/>
          </a:xfrm>
        </p:spPr>
        <p:txBody>
          <a:bodyPr/>
          <a:lstStyle/>
          <a:p>
            <a:r>
              <a:rPr lang="en-US" dirty="0" smtClean="0"/>
              <a:t>Bohr Model of Hydrogen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0" y="1443789"/>
            <a:ext cx="11586411" cy="4944979"/>
          </a:xfrm>
        </p:spPr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Bohr model of the atom</a:t>
            </a:r>
          </a:p>
          <a:p>
            <a:pPr lvl="1"/>
            <a:r>
              <a:rPr lang="en-US" dirty="0" smtClean="0"/>
              <a:t>Electrons can only circle nucleus in paths or orbits (like planets around the sun)</a:t>
            </a:r>
          </a:p>
          <a:p>
            <a:pPr lvl="1"/>
            <a:r>
              <a:rPr lang="en-US" dirty="0" smtClean="0"/>
              <a:t>Each orbit level has a fixed amount of potential energy. </a:t>
            </a:r>
          </a:p>
          <a:p>
            <a:pPr lvl="1"/>
            <a:r>
              <a:rPr lang="en-US" dirty="0" smtClean="0"/>
              <a:t>Electrons have higher energy the further away from the nucleus they are.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72" y="3080497"/>
            <a:ext cx="6867525" cy="3467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39988" y="4625788"/>
            <a:ext cx="147918" cy="1613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0329" y="4625787"/>
            <a:ext cx="147918" cy="16136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39988" y="3845859"/>
            <a:ext cx="147917" cy="16136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90330" y="3366247"/>
            <a:ext cx="147917" cy="16136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4013946" y="3455894"/>
            <a:ext cx="1" cy="3899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</p:cNvCxnSpPr>
          <p:nvPr/>
        </p:nvCxnSpPr>
        <p:spPr>
          <a:xfrm flipH="1">
            <a:off x="7864288" y="3527612"/>
            <a:ext cx="1" cy="8692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3739" y="439689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3965" y="3962252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51819" y="4706469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21006" y="4706469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632926" y="4387486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012320" y="391627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15678" y="594218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Absorption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2094" y="594218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908810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Bohr’s model only worked for Hydrogen, a single electron atom. </a:t>
            </a:r>
          </a:p>
          <a:p>
            <a:pPr lvl="1"/>
            <a:r>
              <a:rPr lang="en-US" sz="2800" dirty="0" smtClean="0"/>
              <a:t>It did not apply to atoms with more than one electron. </a:t>
            </a:r>
            <a:endParaRPr lang="en-US" sz="2800" dirty="0"/>
          </a:p>
          <a:p>
            <a:pPr lvl="1"/>
            <a:r>
              <a:rPr lang="en-US" sz="2800" dirty="0" smtClean="0"/>
              <a:t>Did not explain the chemical behavior of atoms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1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Quantum Model of an Atom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31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901532"/>
            <a:ext cx="11119834" cy="1293028"/>
          </a:xfrm>
        </p:spPr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reactivities</a:t>
            </a:r>
            <a:r>
              <a:rPr lang="en-US" dirty="0" smtClean="0"/>
              <a:t> of atoms vary?</a:t>
            </a:r>
            <a:endParaRPr lang="en-US" dirty="0"/>
          </a:p>
        </p:txBody>
      </p:sp>
      <p:pic>
        <p:nvPicPr>
          <p:cNvPr id="1026" name="Picture 2" descr="Hinden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39" y="2194560"/>
            <a:ext cx="6165133" cy="38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RzFzbLlUCtO1_UFnewkXx6wR8h9faSJeEZucycclQFSTyBOITQ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2194560"/>
            <a:ext cx="2901593" cy="38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Q-sJOMmYOHiCt3xGgpjlNn8YDWEFDKCVwmOFWfEX_JeIsDDrO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2066268"/>
            <a:ext cx="4146997" cy="41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kewealthhistory.files.wordpress.com/2013/01/up-ballo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4" y="2066267"/>
            <a:ext cx="5381355" cy="3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41698"/>
          </a:xfrm>
        </p:spPr>
        <p:txBody>
          <a:bodyPr/>
          <a:lstStyle/>
          <a:p>
            <a:r>
              <a:rPr lang="en-US" dirty="0" smtClean="0"/>
              <a:t>Electrons as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2207"/>
            <a:ext cx="10820400" cy="499961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1924—Louis de Broglie proposed that electrons also carried dual wave-particle nature. 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 electrons behaved as waves in that they could only exist at specific frequencies. 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frequencies corresponded to the quantized energies of Bohr’s orbits. </a:t>
            </a:r>
          </a:p>
          <a:p>
            <a:pPr lvl="2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How??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Planck’s E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 = mc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 anything with mass and velocity has a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electrons behave as waves also. </a:t>
            </a:r>
          </a:p>
        </p:txBody>
      </p:sp>
    </p:spTree>
    <p:extLst>
      <p:ext uri="{BB962C8B-B14F-4D97-AF65-F5344CB8AC3E}">
        <p14:creationId xmlns:p14="http://schemas.microsoft.com/office/powerpoint/2010/main" val="8269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59" y="764373"/>
            <a:ext cx="9717741" cy="6206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Heisenburg</a:t>
            </a:r>
            <a:r>
              <a:rPr lang="en-US" dirty="0" smtClean="0"/>
              <a:t> Uncertainty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26" y="1895696"/>
            <a:ext cx="11672047" cy="45962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electrons behave as both particles and waves, where are they in the atom??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err="1" smtClean="0"/>
              <a:t>Heisenburg</a:t>
            </a:r>
            <a:r>
              <a:rPr lang="en-US" sz="3200" dirty="0" smtClean="0"/>
              <a:t> Uncertainty Principle—it is impossible to determine simultaneously both the position and velocity of an electron or any other particle. </a:t>
            </a:r>
          </a:p>
        </p:txBody>
      </p:sp>
    </p:spTree>
    <p:extLst>
      <p:ext uri="{BB962C8B-B14F-4D97-AF65-F5344CB8AC3E}">
        <p14:creationId xmlns:p14="http://schemas.microsoft.com/office/powerpoint/2010/main" val="42807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08933"/>
          </a:xfrm>
        </p:spPr>
        <p:txBody>
          <a:bodyPr/>
          <a:lstStyle/>
          <a:p>
            <a:r>
              <a:rPr lang="en-US" dirty="0" smtClean="0"/>
              <a:t>Schrodinger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144371"/>
            <a:ext cx="11725835" cy="4260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Quantization of electron energies was a natural outcome of the equation. </a:t>
            </a:r>
          </a:p>
          <a:p>
            <a:endParaRPr lang="en-US" sz="2800" dirty="0" smtClean="0"/>
          </a:p>
          <a:p>
            <a:r>
              <a:rPr lang="en-US" sz="2800" dirty="0" smtClean="0"/>
              <a:t>Laid the foundation for </a:t>
            </a:r>
            <a:r>
              <a:rPr lang="en-US" sz="2800" b="1" i="1" dirty="0" smtClean="0"/>
              <a:t>quantum theory</a:t>
            </a:r>
            <a:r>
              <a:rPr lang="en-US" sz="2800" i="1" dirty="0" smtClean="0"/>
              <a:t>, </a:t>
            </a:r>
            <a:r>
              <a:rPr lang="en-US" sz="2800" dirty="0" smtClean="0"/>
              <a:t>which describes the wave properties of electrons mathematically. 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dirty="0" smtClean="0"/>
              <a:t>Solutions are known as wave functions and give the </a:t>
            </a:r>
            <a:r>
              <a:rPr lang="en-US" sz="2800" b="1" dirty="0" smtClean="0"/>
              <a:t>probability </a:t>
            </a:r>
            <a:r>
              <a:rPr lang="en-US" sz="2800" dirty="0" smtClean="0"/>
              <a:t>of finding an electron in a given place around the nucleus.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3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Schrodinger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Proposed that electrons do not travel around the nucleus in neat orbits, such as the planets around the sun. </a:t>
            </a:r>
          </a:p>
          <a:p>
            <a:pPr lvl="1"/>
            <a:r>
              <a:rPr lang="en-US" sz="2800" dirty="0"/>
              <a:t>Electrons exist in regions called </a:t>
            </a:r>
            <a:r>
              <a:rPr lang="en-US" sz="2800" b="1" i="1" dirty="0"/>
              <a:t>orbitals</a:t>
            </a:r>
            <a:r>
              <a:rPr lang="en-US" sz="2800" dirty="0"/>
              <a:t>, or a 3D region around the nucleus that indicates the probable location of an electron.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75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537" y="764373"/>
            <a:ext cx="9015663" cy="1293028"/>
          </a:xfrm>
        </p:spPr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1026" name="Picture 2" descr="http://www2.lbl.gov/images/MicroWorlds/EMSpec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21975"/>
          <a:stretch/>
        </p:blipFill>
        <p:spPr bwMode="auto">
          <a:xfrm>
            <a:off x="227763" y="2358189"/>
            <a:ext cx="11734687" cy="372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6" y="1291496"/>
            <a:ext cx="11170024" cy="725562"/>
          </a:xfrm>
        </p:spPr>
        <p:txBody>
          <a:bodyPr/>
          <a:lstStyle/>
          <a:p>
            <a:r>
              <a:rPr lang="en-US" dirty="0" smtClean="0"/>
              <a:t>Atomic orbitals and Quantum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058"/>
            <a:ext cx="11537576" cy="46123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Quantum numbers—specify the properties of atomic orbitals and the properties of electrons in orbitals</a:t>
            </a:r>
          </a:p>
          <a:p>
            <a:pPr lvl="1"/>
            <a:r>
              <a:rPr lang="en-US" sz="3200" dirty="0" smtClean="0"/>
              <a:t>Four numbers:</a:t>
            </a:r>
          </a:p>
          <a:p>
            <a:pPr lvl="2"/>
            <a:r>
              <a:rPr lang="en-US" sz="2800" dirty="0" smtClean="0"/>
              <a:t>Principle quantum number—main energy level</a:t>
            </a:r>
          </a:p>
          <a:p>
            <a:pPr lvl="2"/>
            <a:r>
              <a:rPr lang="en-US" sz="2800" dirty="0" smtClean="0"/>
              <a:t>Angular momentum—shape or orbital</a:t>
            </a:r>
          </a:p>
          <a:p>
            <a:pPr lvl="2"/>
            <a:r>
              <a:rPr lang="en-US" sz="2800" dirty="0" smtClean="0"/>
              <a:t>Magnetic—orientation of orbital </a:t>
            </a:r>
          </a:p>
          <a:p>
            <a:pPr lvl="2"/>
            <a:r>
              <a:rPr lang="en-US" sz="2800" dirty="0" smtClean="0"/>
              <a:t>Spin of electron—fundamental spin state of electron </a:t>
            </a:r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2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Electron Configurations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they??</a:t>
            </a:r>
          </a:p>
          <a:p>
            <a:pPr lvl="1"/>
            <a:r>
              <a:rPr lang="en-US" sz="3200" dirty="0" smtClean="0"/>
              <a:t>The arrangement of electrons in an atom</a:t>
            </a:r>
          </a:p>
          <a:p>
            <a:pPr lvl="1"/>
            <a:r>
              <a:rPr lang="en-US" sz="3200" dirty="0" smtClean="0"/>
              <a:t>All electrons want to be in as low of an energy state as possible (ground-state electron </a:t>
            </a:r>
            <a:r>
              <a:rPr lang="en-US" sz="3200" dirty="0" err="1" smtClean="0"/>
              <a:t>config</a:t>
            </a:r>
            <a:r>
              <a:rPr lang="en-US" sz="3200" dirty="0" smtClean="0"/>
              <a:t>).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Simple rules allow us to easily determine the electron </a:t>
            </a:r>
            <a:r>
              <a:rPr lang="en-US" sz="3200" dirty="0" err="1" smtClean="0"/>
              <a:t>configs</a:t>
            </a:r>
            <a:r>
              <a:rPr lang="en-US" sz="3200" dirty="0" smtClean="0"/>
              <a:t> of atoms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88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3" y="764373"/>
            <a:ext cx="10110537" cy="823795"/>
          </a:xfrm>
        </p:spPr>
        <p:txBody>
          <a:bodyPr>
            <a:normAutofit/>
          </a:bodyPr>
          <a:lstStyle/>
          <a:p>
            <a:r>
              <a:rPr lang="en-US" dirty="0" smtClean="0"/>
              <a:t>Rules governing electron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0" y="1690860"/>
            <a:ext cx="11646568" cy="471637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Aufbau</a:t>
            </a:r>
            <a:r>
              <a:rPr lang="en-US" sz="2800" dirty="0" smtClean="0"/>
              <a:t> principle—an electron occupies the lowest energy orbital that can receive it.</a:t>
            </a:r>
          </a:p>
          <a:p>
            <a:endParaRPr lang="en-US" sz="2800" dirty="0" smtClean="0"/>
          </a:p>
          <a:p>
            <a:r>
              <a:rPr lang="en-US" sz="2800" dirty="0" smtClean="0"/>
              <a:t>Pauli exclusion principle—no two electrons in the same atom can have the same set of four quantum numbers. </a:t>
            </a:r>
          </a:p>
          <a:p>
            <a:endParaRPr lang="en-US" sz="2800" dirty="0"/>
          </a:p>
          <a:p>
            <a:r>
              <a:rPr lang="en-US" sz="2800" dirty="0" err="1" smtClean="0"/>
              <a:t>Hund’s</a:t>
            </a:r>
            <a:r>
              <a:rPr lang="en-US" sz="2800" dirty="0" smtClean="0"/>
              <a:t> rule—orbitals of equal energy are each occupied by one electron before any orbital is occupied by a second electron, and all electrons in singly occupied orbitals must bear the same spin state.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1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ontent/atomic-structure/orbital-filling-rule--aufbau-princi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4" y="235685"/>
            <a:ext cx="4171728" cy="62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j1hlxw0wr920.cloudfront.net/userfiles/wyzfiles/2a9ee024-1483-432d-a9d6-f4e02fadbcf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95" y="931508"/>
            <a:ext cx="6858812" cy="46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arosu.org/data/sci/img/0067/62/14110525681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57401"/>
            <a:ext cx="11499849" cy="34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outlook.office365.com/owa/service.svc/s/GetFileAttachment?id=AAMkAGYwNzg0OTkxLWVlMTMtNGY1MS1iNzJiLTUyOTI5ZGEwM2ZiMwBGAAAAAAARjJMLhnqcSYEYoR10oE4iBwACbVXM5BJ3Qa%2Bc50caG5ZgAAAAAAEMAAACbVXM5BJ3Qa%2Bc50caG5ZgAAAmWGi%2FAAABEgAQAJP%2BHj%2BPCrxFqjQCsZTuU%2Bw%3D&amp;isImagePreview=True&amp;X-OWA-CANARY=NQsT95jItkmjhiXxFAOAiT88mWjFqtEIc4ldScI8bKLKpOzJRt8TzYQkEadwizqU7GvoEX659n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2" y="692545"/>
            <a:ext cx="7817476" cy="55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89" y="764373"/>
            <a:ext cx="9376611" cy="1293028"/>
          </a:xfrm>
        </p:spPr>
        <p:txBody>
          <a:bodyPr/>
          <a:lstStyle/>
          <a:p>
            <a:r>
              <a:rPr lang="en-US" dirty="0" smtClean="0"/>
              <a:t>Representing Electron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ways</a:t>
            </a:r>
          </a:p>
          <a:p>
            <a:pPr lvl="1"/>
            <a:r>
              <a:rPr lang="en-US" sz="2800" dirty="0" smtClean="0"/>
              <a:t>Orbital Notation—Uses arrows for electrons to show spin states.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Electron-configuration notation—number of electrons in a sublevel is shown as a superscript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Noble gas notation—symbol for noble gas is enclosed in brackets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2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Draw the orbital diagram for fluorine.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Draw the orbital diagram for </a:t>
            </a:r>
            <a:r>
              <a:rPr lang="en-US" sz="2800" dirty="0" smtClean="0"/>
              <a:t>bromine.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22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the </a:t>
            </a:r>
            <a:r>
              <a:rPr lang="en-US" sz="2800" dirty="0" smtClean="0"/>
              <a:t>ground state electron </a:t>
            </a:r>
            <a:r>
              <a:rPr lang="en-US" sz="2800" dirty="0" smtClean="0"/>
              <a:t>configuration for nickel.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Write the </a:t>
            </a:r>
            <a:r>
              <a:rPr lang="en-US" sz="2800" dirty="0" smtClean="0"/>
              <a:t>ground state electron </a:t>
            </a:r>
            <a:r>
              <a:rPr lang="en-US" sz="2800" dirty="0"/>
              <a:t>configuration for </a:t>
            </a:r>
            <a:r>
              <a:rPr lang="en-US" sz="2800" dirty="0" smtClean="0"/>
              <a:t>lead.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7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9225"/>
            <a:ext cx="12276221" cy="4024125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Wavelike </a:t>
            </a:r>
            <a:r>
              <a:rPr lang="en-US" sz="3200" dirty="0"/>
              <a:t>behavior =</a:t>
            </a:r>
            <a:r>
              <a:rPr lang="en-US" sz="3200" dirty="0" smtClean="0"/>
              <a:t> </a:t>
            </a:r>
            <a:r>
              <a:rPr lang="en-US" sz="3200" dirty="0"/>
              <a:t>repetitive </a:t>
            </a:r>
            <a:r>
              <a:rPr lang="en-US" sz="3200" dirty="0" smtClean="0"/>
              <a:t>nature</a:t>
            </a:r>
          </a:p>
          <a:p>
            <a:pPr lvl="1"/>
            <a:r>
              <a:rPr lang="en-US" sz="3200" dirty="0" smtClean="0"/>
              <a:t>Wavelength (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 smtClean="0"/>
              <a:t>)</a:t>
            </a:r>
          </a:p>
          <a:p>
            <a:pPr lvl="3"/>
            <a:r>
              <a:rPr lang="en-US" sz="2400" dirty="0" smtClean="0"/>
              <a:t>Expressed in m or nm.</a:t>
            </a:r>
          </a:p>
          <a:p>
            <a:pPr lvl="2"/>
            <a:r>
              <a:rPr lang="en-US" sz="2800" dirty="0" smtClean="0"/>
              <a:t>Frequency(s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or Hertz, Hz)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—the number of waves that pass a given point in a specific time. </a:t>
            </a:r>
          </a:p>
        </p:txBody>
      </p:sp>
      <p:pic>
        <p:nvPicPr>
          <p:cNvPr id="4" name="Picture 4" descr="http://www.qrg.northwestern.edu/projects/vss/docs/media/Communications/waveleng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0" y="3227349"/>
            <a:ext cx="5440295" cy="27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5446" y="3672004"/>
            <a:ext cx="5070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Shorter Wavelength = higher frequency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Longer wavelength = lower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 notation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the noble gas notation for nickel.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Write the noble gas notation for </a:t>
            </a:r>
            <a:r>
              <a:rPr lang="en-US" sz="2800" dirty="0" smtClean="0"/>
              <a:t>lead.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4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Mathematically related to each other. </a:t>
            </a:r>
          </a:p>
          <a:p>
            <a:pPr lvl="1"/>
            <a:r>
              <a:rPr lang="en-US" sz="3600" dirty="0" smtClean="0"/>
              <a:t>c =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λν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32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speed of light (2.998 × 10</a:t>
            </a:r>
            <a:r>
              <a:rPr lang="en-US" sz="3200" baseline="30000" dirty="0" smtClean="0"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m/s) (constant)</a:t>
            </a:r>
          </a:p>
          <a:p>
            <a:pPr lvl="2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= wavelength in meters (m)</a:t>
            </a:r>
            <a:endParaRPr lang="en-US" sz="32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frequency in s</a:t>
            </a:r>
            <a:r>
              <a:rPr lang="en-US" sz="3200" baseline="30000" dirty="0" smtClean="0">
                <a:latin typeface="+mj-lt"/>
                <a:cs typeface="Times New Roman" panose="02020603050405020304" pitchFamily="18" charset="0"/>
              </a:rPr>
              <a:t>-1</a:t>
            </a:r>
          </a:p>
          <a:p>
            <a:pPr lvl="2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13" y="1872588"/>
            <a:ext cx="10820400" cy="4024125"/>
          </a:xfrm>
        </p:spPr>
        <p:txBody>
          <a:bodyPr>
            <a:noAutofit/>
          </a:bodyPr>
          <a:lstStyle/>
          <a:p>
            <a:pPr marL="624078" indent="-514350">
              <a:buAutoNum type="arabicPeriod"/>
            </a:pPr>
            <a:r>
              <a:rPr lang="en-US" sz="3600" dirty="0" smtClean="0"/>
              <a:t>What is the frequency of green light, which has a wavelength of 4.90x10</a:t>
            </a:r>
            <a:r>
              <a:rPr lang="en-US" sz="3600" baseline="30000" dirty="0" smtClean="0"/>
              <a:t>-7</a:t>
            </a:r>
            <a:r>
              <a:rPr lang="en-US" sz="3600" dirty="0" smtClean="0"/>
              <a:t> m?</a:t>
            </a:r>
          </a:p>
          <a:p>
            <a:pPr marL="624078" indent="-514350">
              <a:buAutoNum type="arabicPeriod"/>
            </a:pPr>
            <a:endParaRPr lang="en-US" sz="3600" dirty="0"/>
          </a:p>
          <a:p>
            <a:pPr marL="624078" indent="-514350">
              <a:buAutoNum type="arabicPeriod"/>
            </a:pPr>
            <a:endParaRPr lang="en-US" sz="3600" dirty="0" smtClean="0"/>
          </a:p>
          <a:p>
            <a:pPr marL="624078" indent="-514350">
              <a:buAutoNum type="arabicPeriod"/>
            </a:pPr>
            <a:endParaRPr lang="en-US" sz="3600" dirty="0" smtClean="0"/>
          </a:p>
          <a:p>
            <a:pPr marL="624078" indent="-514350">
              <a:buAutoNum type="arabicPeriod"/>
            </a:pPr>
            <a:r>
              <a:rPr lang="en-US" sz="3600" dirty="0" smtClean="0"/>
              <a:t>An X-ray has a wavelength of 1.15x10</a:t>
            </a:r>
            <a:r>
              <a:rPr lang="en-US" sz="3600" baseline="30000" dirty="0" smtClean="0"/>
              <a:t>-10</a:t>
            </a:r>
            <a:r>
              <a:rPr lang="en-US" sz="3600" dirty="0" smtClean="0"/>
              <a:t> m.  What is its frequency?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 err="1" smtClean="0"/>
              <a:t>cntd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 startAt="3"/>
            </a:pPr>
            <a:r>
              <a:rPr lang="en-US" sz="2800" dirty="0" smtClean="0"/>
              <a:t>What </a:t>
            </a:r>
            <a:r>
              <a:rPr lang="en-US" sz="2800" dirty="0"/>
              <a:t>is the </a:t>
            </a:r>
            <a:r>
              <a:rPr lang="en-US" sz="2800" dirty="0" smtClean="0"/>
              <a:t>wavelength </a:t>
            </a:r>
            <a:r>
              <a:rPr lang="en-US" sz="2800" dirty="0"/>
              <a:t>of an electromagnetic wave that has a frequency of 78x10</a:t>
            </a:r>
            <a:r>
              <a:rPr lang="en-US" sz="2800" baseline="30000" dirty="0"/>
              <a:t>6</a:t>
            </a:r>
            <a:r>
              <a:rPr lang="en-US" sz="2800" dirty="0"/>
              <a:t> Hz</a:t>
            </a:r>
            <a:r>
              <a:rPr lang="en-US" sz="2800" dirty="0" smtClean="0"/>
              <a:t>?</a:t>
            </a:r>
          </a:p>
          <a:p>
            <a:pPr marL="624078" indent="-514350">
              <a:buAutoNum type="arabicPeriod" startAt="3"/>
            </a:pPr>
            <a:endParaRPr lang="en-US" sz="2800" dirty="0"/>
          </a:p>
          <a:p>
            <a:pPr marL="624078" indent="-514350">
              <a:buAutoNum type="arabicPeriod" startAt="3"/>
            </a:pPr>
            <a:endParaRPr lang="en-US" sz="2800" dirty="0" smtClean="0"/>
          </a:p>
          <a:p>
            <a:pPr marL="624078" indent="-514350">
              <a:buAutoNum type="arabicPeriod" startAt="3"/>
            </a:pPr>
            <a:r>
              <a:rPr lang="en-US" sz="2800" dirty="0" smtClean="0"/>
              <a:t>A popular </a:t>
            </a:r>
            <a:r>
              <a:rPr lang="en-US" sz="2800" dirty="0"/>
              <a:t>radio station broadcasts with a frequency of 94.7 </a:t>
            </a:r>
            <a:r>
              <a:rPr lang="en-US" sz="2800" dirty="0" err="1"/>
              <a:t>MHz.</a:t>
            </a:r>
            <a:r>
              <a:rPr lang="en-US" sz="2800" dirty="0"/>
              <a:t>   What is the wavelength of the broadcast?  (</a:t>
            </a:r>
            <a:r>
              <a:rPr lang="en-US" sz="2800" dirty="0" smtClean="0"/>
              <a:t>1 MHz </a:t>
            </a:r>
            <a:r>
              <a:rPr lang="en-US" sz="2800" dirty="0"/>
              <a:t>= 10</a:t>
            </a:r>
            <a:r>
              <a:rPr lang="en-US" sz="2800" baseline="30000" dirty="0"/>
              <a:t>6</a:t>
            </a:r>
            <a:r>
              <a:rPr lang="en-US" sz="2800" dirty="0"/>
              <a:t> Hz)</a:t>
            </a:r>
          </a:p>
          <a:p>
            <a:pPr marL="10972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43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Atom and 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380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Rutherford’s nuclear model of the atom was not complete:</a:t>
            </a:r>
          </a:p>
          <a:p>
            <a:pPr lvl="1"/>
            <a:r>
              <a:rPr lang="en-US" sz="2800" dirty="0" smtClean="0"/>
              <a:t>Distribution of electrons?</a:t>
            </a:r>
          </a:p>
          <a:p>
            <a:pPr lvl="1"/>
            <a:r>
              <a:rPr lang="en-US" sz="2800" dirty="0" smtClean="0"/>
              <a:t>What prevented attraction between nucleus and electrons?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649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79416"/>
          </a:xfrm>
        </p:spPr>
        <p:txBody>
          <a:bodyPr/>
          <a:lstStyle/>
          <a:p>
            <a:r>
              <a:rPr lang="en-US" dirty="0" smtClean="0"/>
              <a:t>The Photoelectric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575797"/>
            <a:ext cx="11629623" cy="4024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early 1900s, scientists studied experiments that could not be explained by the wave theory of light.</a:t>
            </a:r>
          </a:p>
          <a:p>
            <a:pPr lvl="1"/>
            <a:endParaRPr lang="en-US" sz="3200" i="1" dirty="0" smtClean="0"/>
          </a:p>
          <a:p>
            <a:pPr lvl="1"/>
            <a:r>
              <a:rPr lang="en-US" sz="3200" i="1" dirty="0" smtClean="0"/>
              <a:t>The photoelectric effect</a:t>
            </a:r>
            <a:r>
              <a:rPr lang="en-US" sz="3200" dirty="0" smtClean="0"/>
              <a:t>—The emission of electrons from a metal when light shines on the metal. </a:t>
            </a:r>
          </a:p>
          <a:p>
            <a:pPr lvl="2"/>
            <a:r>
              <a:rPr lang="en-US" sz="2800" dirty="0" smtClean="0"/>
              <a:t>Light must be at a minimum frequency to knock an electron loose from the metal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If light was wavelike only, any frequency of light would cause a loss of an electron. </a:t>
            </a: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sz="2800" dirty="0" smtClean="0"/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6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6412</TotalTime>
  <Words>1217</Words>
  <Application>Microsoft Office PowerPoint</Application>
  <PresentationFormat>Widescreen</PresentationFormat>
  <Paragraphs>183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Times New Roman</vt:lpstr>
      <vt:lpstr>Vapor Trail</vt:lpstr>
      <vt:lpstr>Unit 4</vt:lpstr>
      <vt:lpstr>Properties of Light</vt:lpstr>
      <vt:lpstr>The electromagnetic spectrum</vt:lpstr>
      <vt:lpstr>PowerPoint Presentation</vt:lpstr>
      <vt:lpstr>Frequency and wavelength</vt:lpstr>
      <vt:lpstr> practice</vt:lpstr>
      <vt:lpstr>practice cntd.</vt:lpstr>
      <vt:lpstr>Nuclear Atom and Unanswered Questions</vt:lpstr>
      <vt:lpstr>The Photoelectric effect</vt:lpstr>
      <vt:lpstr>Recall</vt:lpstr>
      <vt:lpstr>Max Planck</vt:lpstr>
      <vt:lpstr>Dual wave-particle nature of light</vt:lpstr>
      <vt:lpstr>Calculating the energy of a photon</vt:lpstr>
      <vt:lpstr>Atom Emissions</vt:lpstr>
      <vt:lpstr>Line Spectra</vt:lpstr>
      <vt:lpstr>PowerPoint Presentation</vt:lpstr>
      <vt:lpstr>PowerPoint Presentation</vt:lpstr>
      <vt:lpstr>PowerPoint Presentation</vt:lpstr>
      <vt:lpstr>PowerPoint Presentation</vt:lpstr>
      <vt:lpstr>The Hydrogen Line emission Spectra</vt:lpstr>
      <vt:lpstr>PowerPoint Presentation</vt:lpstr>
      <vt:lpstr>Bohr Model of Hydrogen atom</vt:lpstr>
      <vt:lpstr>One problem…</vt:lpstr>
      <vt:lpstr>Section 2 </vt:lpstr>
      <vt:lpstr>Why do reactivities of atoms vary?</vt:lpstr>
      <vt:lpstr>Electrons as waves</vt:lpstr>
      <vt:lpstr>Heisenburg Uncertainty Principle</vt:lpstr>
      <vt:lpstr>Schrodinger Wave Equation</vt:lpstr>
      <vt:lpstr>Schrodinger Cont.</vt:lpstr>
      <vt:lpstr>Atomic orbitals and Quantum numbers</vt:lpstr>
      <vt:lpstr>Section 3 </vt:lpstr>
      <vt:lpstr>Electron configurations</vt:lpstr>
      <vt:lpstr>Rules governing electron Configs</vt:lpstr>
      <vt:lpstr>PowerPoint Presentation</vt:lpstr>
      <vt:lpstr>PowerPoint Presentation</vt:lpstr>
      <vt:lpstr>PowerPoint Presentation</vt:lpstr>
      <vt:lpstr>Representing Electron configs</vt:lpstr>
      <vt:lpstr>Orbital diagram practice</vt:lpstr>
      <vt:lpstr>Electron configuration practice</vt:lpstr>
      <vt:lpstr>Noble gas notation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Ginger Tyson</dc:creator>
  <cp:lastModifiedBy>Virginia Powers</cp:lastModifiedBy>
  <cp:revision>76</cp:revision>
  <cp:lastPrinted>2014-10-02T18:21:16Z</cp:lastPrinted>
  <dcterms:created xsi:type="dcterms:W3CDTF">2014-07-28T17:05:11Z</dcterms:created>
  <dcterms:modified xsi:type="dcterms:W3CDTF">2020-08-28T13:10:38Z</dcterms:modified>
</cp:coreProperties>
</file>