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3"/>
  </p:notesMasterIdLst>
  <p:handoutMasterIdLst>
    <p:handoutMasterId r:id="rId4"/>
  </p:handoutMasterIdLst>
  <p:sldIdLst>
    <p:sldId id="26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snapToGrid="0" snapToObjects="1">
      <p:cViewPr varScale="1">
        <p:scale>
          <a:sx n="109" d="100"/>
          <a:sy n="109" d="100"/>
        </p:scale>
        <p:origin x="-62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57F4AF7E-0C15-4DF4-ABDB-CA0EBAA447AF}" type="datetimeFigureOut">
              <a:rPr lang="en-US" smtClean="0"/>
              <a:t>10/11/2016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E60BAB6-1829-44F2-8E5F-516B42A9C5E2}" type="slidenum">
              <a:rPr lang="en-US" smtClean="0"/>
              <a:t>‹#›</a:t>
            </a:fld>
            <a:endParaRPr lang="en-US"/>
          </a:p>
        </p:txBody>
      </p:sp>
    </p:spTree>
    <p:extLst>
      <p:ext uri="{BB962C8B-B14F-4D97-AF65-F5344CB8AC3E}">
        <p14:creationId xmlns:p14="http://schemas.microsoft.com/office/powerpoint/2010/main" val="28048230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7AD0627A-BB02-43A1-9463-4E97A960182A}" type="datetimeFigureOut">
              <a:rPr lang="en-US" smtClean="0"/>
              <a:t>10/11/2016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C1D879A6-DD31-42DA-AEA0-1A23F945BA61}" type="slidenum">
              <a:rPr lang="en-US" smtClean="0"/>
              <a:t>‹#›</a:t>
            </a:fld>
            <a:endParaRPr lang="en-US"/>
          </a:p>
        </p:txBody>
      </p:sp>
    </p:spTree>
    <p:extLst>
      <p:ext uri="{BB962C8B-B14F-4D97-AF65-F5344CB8AC3E}">
        <p14:creationId xmlns:p14="http://schemas.microsoft.com/office/powerpoint/2010/main" val="2009692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16977D-1043-4701-B620-20F5ADCA86A1}" type="datetime1">
              <a:rPr lang="en-US" smtClean="0"/>
              <a:t>10/11/2016</a:t>
            </a:fld>
            <a:endParaRPr lang="en-US"/>
          </a:p>
        </p:txBody>
      </p:sp>
      <p:sp>
        <p:nvSpPr>
          <p:cNvPr id="5" name="Footer Placeholder 4"/>
          <p:cNvSpPr>
            <a:spLocks noGrp="1"/>
          </p:cNvSpPr>
          <p:nvPr>
            <p:ph type="ftr" sz="quarter" idx="11"/>
          </p:nvPr>
        </p:nvSpPr>
        <p:spPr/>
        <p:txBody>
          <a:bodyPr/>
          <a:lstStyle/>
          <a:p>
            <a:r>
              <a:rPr lang="en-US" smtClean="0"/>
              <a:t>LBJ/2015</a:t>
            </a:r>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AC8153-C50B-42C0-BF7B-DE7EAD517C80}" type="datetime1">
              <a:rPr lang="en-US" smtClean="0"/>
              <a:t>10/11/2016</a:t>
            </a:fld>
            <a:endParaRPr lang="en-US"/>
          </a:p>
        </p:txBody>
      </p:sp>
      <p:sp>
        <p:nvSpPr>
          <p:cNvPr id="5" name="Footer Placeholder 4"/>
          <p:cNvSpPr>
            <a:spLocks noGrp="1"/>
          </p:cNvSpPr>
          <p:nvPr>
            <p:ph type="ftr" sz="quarter" idx="11"/>
          </p:nvPr>
        </p:nvSpPr>
        <p:spPr/>
        <p:txBody>
          <a:bodyPr/>
          <a:lstStyle/>
          <a:p>
            <a:r>
              <a:rPr lang="en-US" smtClean="0"/>
              <a:t>LBJ/2015</a:t>
            </a:r>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BEE2E1-AC9A-4145-82A9-2AD05E6843A8}" type="datetime1">
              <a:rPr lang="en-US" smtClean="0"/>
              <a:t>10/11/2016</a:t>
            </a:fld>
            <a:endParaRPr lang="en-US"/>
          </a:p>
        </p:txBody>
      </p:sp>
      <p:sp>
        <p:nvSpPr>
          <p:cNvPr id="5" name="Footer Placeholder 4"/>
          <p:cNvSpPr>
            <a:spLocks noGrp="1"/>
          </p:cNvSpPr>
          <p:nvPr>
            <p:ph type="ftr" sz="quarter" idx="11"/>
          </p:nvPr>
        </p:nvSpPr>
        <p:spPr/>
        <p:txBody>
          <a:bodyPr/>
          <a:lstStyle/>
          <a:p>
            <a:r>
              <a:rPr lang="en-US" smtClean="0"/>
              <a:t>LBJ/2015</a:t>
            </a:r>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67435A-F663-46D8-A104-1BF69639248B}" type="datetime1">
              <a:rPr lang="en-US" smtClean="0"/>
              <a:t>10/11/2016</a:t>
            </a:fld>
            <a:endParaRPr lang="en-US"/>
          </a:p>
        </p:txBody>
      </p:sp>
      <p:sp>
        <p:nvSpPr>
          <p:cNvPr id="5" name="Footer Placeholder 4"/>
          <p:cNvSpPr>
            <a:spLocks noGrp="1"/>
          </p:cNvSpPr>
          <p:nvPr>
            <p:ph type="ftr" sz="quarter" idx="11"/>
          </p:nvPr>
        </p:nvSpPr>
        <p:spPr/>
        <p:txBody>
          <a:bodyPr/>
          <a:lstStyle/>
          <a:p>
            <a:r>
              <a:rPr lang="en-US" smtClean="0"/>
              <a:t>LBJ/2015</a:t>
            </a:r>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E3787214-1D61-454C-97BB-5F64B2B4CFC0}" type="datetime1">
              <a:rPr lang="en-US" smtClean="0"/>
              <a:t>10/11/2016</a:t>
            </a:fld>
            <a:endParaRPr lang="en-US"/>
          </a:p>
        </p:txBody>
      </p:sp>
      <p:sp>
        <p:nvSpPr>
          <p:cNvPr id="5" name="Footer Placeholder 4"/>
          <p:cNvSpPr>
            <a:spLocks noGrp="1"/>
          </p:cNvSpPr>
          <p:nvPr>
            <p:ph type="ftr" sz="quarter" idx="11"/>
          </p:nvPr>
        </p:nvSpPr>
        <p:spPr/>
        <p:txBody>
          <a:bodyPr/>
          <a:lstStyle/>
          <a:p>
            <a:r>
              <a:rPr lang="en-US" smtClean="0"/>
              <a:t>LBJ/2015</a:t>
            </a:r>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D74DE2C-D1BC-4934-AE76-F1CA34D7C1EC}" type="datetime1">
              <a:rPr lang="en-US" smtClean="0"/>
              <a:t>10/11/2016</a:t>
            </a:fld>
            <a:endParaRPr lang="en-US"/>
          </a:p>
        </p:txBody>
      </p:sp>
      <p:sp>
        <p:nvSpPr>
          <p:cNvPr id="6" name="Footer Placeholder 5"/>
          <p:cNvSpPr>
            <a:spLocks noGrp="1"/>
          </p:cNvSpPr>
          <p:nvPr>
            <p:ph type="ftr" sz="quarter" idx="11"/>
          </p:nvPr>
        </p:nvSpPr>
        <p:spPr/>
        <p:txBody>
          <a:bodyPr/>
          <a:lstStyle/>
          <a:p>
            <a:r>
              <a:rPr lang="en-US" smtClean="0"/>
              <a:t>LBJ/2015</a:t>
            </a:r>
            <a:endParaRPr lang="en-US"/>
          </a:p>
        </p:txBody>
      </p:sp>
      <p:sp>
        <p:nvSpPr>
          <p:cNvPr id="7" name="Slide Number Placeholder 6"/>
          <p:cNvSpPr>
            <a:spLocks noGrp="1"/>
          </p:cNvSpPr>
          <p:nvPr>
            <p:ph type="sldNum" sz="quarter" idx="12"/>
          </p:nvPr>
        </p:nvSpPr>
        <p:spPr/>
        <p:txBody>
          <a:bodyPr/>
          <a:lstStyle/>
          <a:p>
            <a:fld id="{886BB73A-582F-4420-9A14-CB10A2B2E5E8}"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0ABF94E-A445-4ED5-8293-39AB8DB165F7}" type="datetime1">
              <a:rPr lang="en-US" smtClean="0"/>
              <a:t>10/11/2016</a:t>
            </a:fld>
            <a:endParaRPr lang="en-US"/>
          </a:p>
        </p:txBody>
      </p:sp>
      <p:sp>
        <p:nvSpPr>
          <p:cNvPr id="8" name="Footer Placeholder 7"/>
          <p:cNvSpPr>
            <a:spLocks noGrp="1"/>
          </p:cNvSpPr>
          <p:nvPr>
            <p:ph type="ftr" sz="quarter" idx="11"/>
          </p:nvPr>
        </p:nvSpPr>
        <p:spPr/>
        <p:txBody>
          <a:bodyPr/>
          <a:lstStyle/>
          <a:p>
            <a:r>
              <a:rPr lang="en-US" smtClean="0"/>
              <a:t>LBJ/2015</a:t>
            </a:r>
            <a:endParaRPr lang="en-US"/>
          </a:p>
        </p:txBody>
      </p:sp>
      <p:sp>
        <p:nvSpPr>
          <p:cNvPr id="9" name="Slide Number Placeholder 8"/>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1A9880-BBF0-4409-BE32-22493235BF0D}" type="datetime1">
              <a:rPr lang="en-US" smtClean="0"/>
              <a:t>10/11/2016</a:t>
            </a:fld>
            <a:endParaRPr lang="en-US"/>
          </a:p>
        </p:txBody>
      </p:sp>
      <p:sp>
        <p:nvSpPr>
          <p:cNvPr id="4" name="Footer Placeholder 3"/>
          <p:cNvSpPr>
            <a:spLocks noGrp="1"/>
          </p:cNvSpPr>
          <p:nvPr>
            <p:ph type="ftr" sz="quarter" idx="11"/>
          </p:nvPr>
        </p:nvSpPr>
        <p:spPr/>
        <p:txBody>
          <a:bodyPr/>
          <a:lstStyle/>
          <a:p>
            <a:r>
              <a:rPr lang="en-US" smtClean="0"/>
              <a:t>LBJ/2015</a:t>
            </a:r>
            <a:endParaRPr lang="en-US"/>
          </a:p>
        </p:txBody>
      </p:sp>
      <p:sp>
        <p:nvSpPr>
          <p:cNvPr id="5" name="Slide Number Placeholder 4"/>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776419-9664-48ED-B20F-7D3D87575D15}" type="datetime1">
              <a:rPr lang="en-US" smtClean="0"/>
              <a:t>10/11/2016</a:t>
            </a:fld>
            <a:endParaRPr lang="en-US"/>
          </a:p>
        </p:txBody>
      </p:sp>
      <p:sp>
        <p:nvSpPr>
          <p:cNvPr id="3" name="Footer Placeholder 2"/>
          <p:cNvSpPr>
            <a:spLocks noGrp="1"/>
          </p:cNvSpPr>
          <p:nvPr>
            <p:ph type="ftr" sz="quarter" idx="11"/>
          </p:nvPr>
        </p:nvSpPr>
        <p:spPr/>
        <p:txBody>
          <a:bodyPr/>
          <a:lstStyle/>
          <a:p>
            <a:r>
              <a:rPr lang="en-US" smtClean="0"/>
              <a:t>LBJ/2015</a:t>
            </a:r>
            <a:endParaRPr lang="en-US"/>
          </a:p>
        </p:txBody>
      </p:sp>
      <p:sp>
        <p:nvSpPr>
          <p:cNvPr id="4" name="Slide Number Placeholder 3"/>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E7BAFB6F-8116-4ED8-BE04-01C92D37BEEF}" type="datetime1">
              <a:rPr lang="en-US" smtClean="0"/>
              <a:t>10/11/2016</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r>
              <a:rPr lang="en-US" smtClean="0"/>
              <a:t>LBJ/2015</a:t>
            </a:r>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86BB73A-582F-4420-9A14-CB10A2B2E5E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441445-ACC0-4314-A4DC-59B5F5F18DFE}" type="datetime1">
              <a:rPr lang="en-US" smtClean="0"/>
              <a:t>10/11/2016</a:t>
            </a:fld>
            <a:endParaRPr lang="en-US"/>
          </a:p>
        </p:txBody>
      </p:sp>
      <p:sp>
        <p:nvSpPr>
          <p:cNvPr id="6" name="Footer Placeholder 5"/>
          <p:cNvSpPr>
            <a:spLocks noGrp="1"/>
          </p:cNvSpPr>
          <p:nvPr>
            <p:ph type="ftr" sz="quarter" idx="11"/>
          </p:nvPr>
        </p:nvSpPr>
        <p:spPr/>
        <p:txBody>
          <a:bodyPr/>
          <a:lstStyle/>
          <a:p>
            <a:r>
              <a:rPr lang="en-US" smtClean="0"/>
              <a:t>LBJ/2015</a:t>
            </a:r>
            <a:endParaRPr lang="en-US"/>
          </a:p>
        </p:txBody>
      </p:sp>
      <p:sp>
        <p:nvSpPr>
          <p:cNvPr id="7" name="Slide Number Placeholder 6"/>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77A3E9B1-DA6D-48B6-B3E6-CE9FAA3AEB6C}" type="datetime1">
              <a:rPr lang="en-US" smtClean="0"/>
              <a:t>10/11/2016</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r>
              <a:rPr lang="en-US" smtClean="0"/>
              <a:t>LBJ/2015</a:t>
            </a:r>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86BB73A-582F-4420-9A14-CB10A2B2E5E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sldNum="0" hd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youtube.com/watch?v=y1QVIcDsnEg" TargetMode="External"/><Relationship Id="rId3" Type="http://schemas.openxmlformats.org/officeDocument/2006/relationships/hyperlink" Target="https://www.teachingchannel.org/videos/checking-in-with-questions" TargetMode="External"/><Relationship Id="rId7" Type="http://schemas.openxmlformats.org/officeDocument/2006/relationships/hyperlink" Target="https://www.youtube.com/watch?v=1dO0dO__wmE" TargetMode="External"/><Relationship Id="rId2" Type="http://schemas.openxmlformats.org/officeDocument/2006/relationships/hyperlink" Target="http://www.corwin.com/highimpactinstruction/videos.htm" TargetMode="External"/><Relationship Id="rId1" Type="http://schemas.openxmlformats.org/officeDocument/2006/relationships/slideLayout" Target="../slideLayouts/slideLayout2.xml"/><Relationship Id="rId6" Type="http://schemas.openxmlformats.org/officeDocument/2006/relationships/hyperlink" Target="https://www.teachingchannel.org/videos/questioning-in-the-classroom" TargetMode="External"/><Relationship Id="rId5" Type="http://schemas.openxmlformats.org/officeDocument/2006/relationships/hyperlink" Target="https://www.teachingchannel.org/videos/designing-questions" TargetMode="External"/><Relationship Id="rId4" Type="http://schemas.openxmlformats.org/officeDocument/2006/relationships/hyperlink" Target="https://www.teachingchannel.org/videos/developing-better-questions" TargetMode="External"/><Relationship Id="rId9" Type="http://schemas.openxmlformats.org/officeDocument/2006/relationships/hyperlink" Target="https://www.youtube.com/watch?v=uxomuepN38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17402" y="104898"/>
            <a:ext cx="940778" cy="5385593"/>
          </a:xfrm>
        </p:spPr>
        <p:txBody>
          <a:bodyPr vert="wordArtVert"/>
          <a:lstStyle/>
          <a:p>
            <a:pPr algn="ctr"/>
            <a:r>
              <a:rPr lang="en-US" dirty="0">
                <a:solidFill>
                  <a:srgbClr val="00B050"/>
                </a:solidFill>
              </a:rPr>
              <a:t>Questioning </a:t>
            </a:r>
            <a:r>
              <a:rPr lang="en-US" dirty="0" smtClean="0">
                <a:solidFill>
                  <a:srgbClr val="00B050"/>
                </a:solidFill>
              </a:rPr>
              <a:t>resources</a:t>
            </a:r>
            <a:endParaRPr lang="en-US" dirty="0">
              <a:solidFill>
                <a:srgbClr val="00B050"/>
              </a:solidFill>
            </a:endParaRPr>
          </a:p>
        </p:txBody>
      </p:sp>
      <p:sp>
        <p:nvSpPr>
          <p:cNvPr id="8" name="Content Placeholder 7"/>
          <p:cNvSpPr>
            <a:spLocks noGrp="1"/>
          </p:cNvSpPr>
          <p:nvPr>
            <p:ph idx="1"/>
          </p:nvPr>
        </p:nvSpPr>
        <p:spPr>
          <a:xfrm>
            <a:off x="1420837" y="215106"/>
            <a:ext cx="7520940" cy="6506308"/>
          </a:xfrm>
          <a:ln w="38100">
            <a:solidFill>
              <a:srgbClr val="00B050"/>
            </a:solidFill>
          </a:ln>
        </p:spPr>
        <p:txBody>
          <a:bodyPr>
            <a:noAutofit/>
          </a:bodyPr>
          <a:lstStyle/>
          <a:p>
            <a:pPr marL="0" indent="0"/>
            <a:r>
              <a:rPr lang="en-US" sz="1200" dirty="0" smtClean="0">
                <a:solidFill>
                  <a:srgbClr val="00B050"/>
                </a:solidFill>
              </a:rPr>
              <a:t>1.  Corwin- High Impact Instruction:  Video 2.1– Wendy </a:t>
            </a:r>
            <a:r>
              <a:rPr lang="en-US" sz="1200" dirty="0" err="1" smtClean="0">
                <a:solidFill>
                  <a:srgbClr val="00B050"/>
                </a:solidFill>
              </a:rPr>
              <a:t>Hopf</a:t>
            </a:r>
            <a:r>
              <a:rPr lang="en-US" sz="1200" dirty="0" smtClean="0">
                <a:solidFill>
                  <a:srgbClr val="00B050"/>
                </a:solidFill>
              </a:rPr>
              <a:t>-  Content Planning–  </a:t>
            </a:r>
          </a:p>
          <a:p>
            <a:pPr marL="0" indent="0" algn="r"/>
            <a:r>
              <a:rPr lang="en-US" sz="1200" dirty="0" smtClean="0"/>
              <a:t>http</a:t>
            </a:r>
            <a:r>
              <a:rPr lang="en-US" sz="1200" dirty="0"/>
              <a:t>://www.corwin.com/highimpactinstruction/videos.htm</a:t>
            </a:r>
          </a:p>
          <a:p>
            <a:r>
              <a:rPr lang="en-US" sz="1200" dirty="0" smtClean="0">
                <a:solidFill>
                  <a:srgbClr val="00B050"/>
                </a:solidFill>
              </a:rPr>
              <a:t>2. </a:t>
            </a:r>
            <a:r>
              <a:rPr lang="en-US" sz="1200" dirty="0">
                <a:solidFill>
                  <a:srgbClr val="00B050"/>
                </a:solidFill>
              </a:rPr>
              <a:t>Corwin- High Impact Instruction: </a:t>
            </a:r>
            <a:r>
              <a:rPr lang="en-US" sz="1200" dirty="0" smtClean="0">
                <a:solidFill>
                  <a:srgbClr val="00B050"/>
                </a:solidFill>
              </a:rPr>
              <a:t>Video 3.1--  Chris </a:t>
            </a:r>
            <a:r>
              <a:rPr lang="en-US" sz="1200" dirty="0" err="1" smtClean="0">
                <a:solidFill>
                  <a:srgbClr val="00B050"/>
                </a:solidFill>
              </a:rPr>
              <a:t>Korinek</a:t>
            </a:r>
            <a:r>
              <a:rPr lang="en-US" sz="1200" dirty="0" smtClean="0">
                <a:solidFill>
                  <a:srgbClr val="00B050"/>
                </a:solidFill>
              </a:rPr>
              <a:t>- Talks about questions</a:t>
            </a:r>
          </a:p>
          <a:p>
            <a:pPr algn="r"/>
            <a:r>
              <a:rPr lang="en-US" sz="1200" dirty="0">
                <a:hlinkClick r:id="rId2"/>
              </a:rPr>
              <a:t>http://</a:t>
            </a:r>
            <a:r>
              <a:rPr lang="en-US" sz="1200" dirty="0" smtClean="0">
                <a:hlinkClick r:id="rId2"/>
              </a:rPr>
              <a:t>www.corwin.com/highimpactinstruction/videos.htm</a:t>
            </a:r>
            <a:endParaRPr lang="en-US" sz="1200" dirty="0" smtClean="0"/>
          </a:p>
          <a:p>
            <a:r>
              <a:rPr lang="en-US" sz="1200" dirty="0" smtClean="0">
                <a:solidFill>
                  <a:srgbClr val="00B050"/>
                </a:solidFill>
              </a:rPr>
              <a:t>3. </a:t>
            </a:r>
            <a:r>
              <a:rPr lang="en-US" sz="1200" dirty="0">
                <a:solidFill>
                  <a:srgbClr val="00B050"/>
                </a:solidFill>
              </a:rPr>
              <a:t>Corwin- High Impact Instruction: Video 5</a:t>
            </a:r>
            <a:r>
              <a:rPr lang="en-US" sz="1200" dirty="0" smtClean="0">
                <a:solidFill>
                  <a:srgbClr val="00B050"/>
                </a:solidFill>
              </a:rPr>
              <a:t>.1-</a:t>
            </a:r>
            <a:r>
              <a:rPr lang="en-US" sz="1200" dirty="0">
                <a:solidFill>
                  <a:srgbClr val="00B050"/>
                </a:solidFill>
              </a:rPr>
              <a:t>-  </a:t>
            </a:r>
            <a:r>
              <a:rPr lang="en-US" sz="1200" dirty="0" smtClean="0">
                <a:solidFill>
                  <a:srgbClr val="00B050"/>
                </a:solidFill>
              </a:rPr>
              <a:t>Wendy </a:t>
            </a:r>
            <a:r>
              <a:rPr lang="en-US" sz="1200" dirty="0" err="1" smtClean="0">
                <a:solidFill>
                  <a:srgbClr val="00B050"/>
                </a:solidFill>
              </a:rPr>
              <a:t>Hopf</a:t>
            </a:r>
            <a:r>
              <a:rPr lang="en-US" sz="1200" dirty="0" smtClean="0">
                <a:solidFill>
                  <a:srgbClr val="00B050"/>
                </a:solidFill>
              </a:rPr>
              <a:t>– Thinking Prompts</a:t>
            </a:r>
            <a:endParaRPr lang="en-US" sz="1200" dirty="0">
              <a:solidFill>
                <a:srgbClr val="00B050"/>
              </a:solidFill>
            </a:endParaRPr>
          </a:p>
          <a:p>
            <a:pPr algn="r"/>
            <a:r>
              <a:rPr lang="en-US" sz="1200" dirty="0"/>
              <a:t>http://www.corwin.com/highimpactinstruction/videos.htm</a:t>
            </a:r>
          </a:p>
          <a:p>
            <a:r>
              <a:rPr lang="en-US" sz="1200" dirty="0" smtClean="0">
                <a:solidFill>
                  <a:srgbClr val="00B050"/>
                </a:solidFill>
              </a:rPr>
              <a:t>4.  </a:t>
            </a:r>
            <a:r>
              <a:rPr lang="en-US" sz="1200" u="sng" dirty="0" smtClean="0">
                <a:solidFill>
                  <a:srgbClr val="00B050"/>
                </a:solidFill>
              </a:rPr>
              <a:t>Checking </a:t>
            </a:r>
            <a:r>
              <a:rPr lang="en-US" sz="1200" u="sng" dirty="0">
                <a:solidFill>
                  <a:srgbClr val="00B050"/>
                </a:solidFill>
              </a:rPr>
              <a:t>in with Questions </a:t>
            </a:r>
            <a:r>
              <a:rPr lang="en-US" sz="1200" u="sng" dirty="0" smtClean="0">
                <a:solidFill>
                  <a:srgbClr val="00B050"/>
                </a:solidFill>
              </a:rPr>
              <a:t>Video-</a:t>
            </a:r>
            <a:r>
              <a:rPr lang="en-US" sz="1200" dirty="0" smtClean="0">
                <a:solidFill>
                  <a:srgbClr val="00B050"/>
                </a:solidFill>
              </a:rPr>
              <a:t>-  </a:t>
            </a:r>
            <a:r>
              <a:rPr lang="en-US" sz="1100" dirty="0" smtClean="0">
                <a:solidFill>
                  <a:srgbClr val="00B050"/>
                </a:solidFill>
              </a:rPr>
              <a:t>Keep </a:t>
            </a:r>
            <a:r>
              <a:rPr lang="en-US" sz="1100" dirty="0">
                <a:solidFill>
                  <a:srgbClr val="00B050"/>
                </a:solidFill>
              </a:rPr>
              <a:t>asking your students the right questions. If you continually ask students questions, you can check their level of understanding and if they are ready to move on to the next task or concept</a:t>
            </a:r>
            <a:r>
              <a:rPr lang="en-US" sz="1100" dirty="0" smtClean="0">
                <a:solidFill>
                  <a:srgbClr val="00B050"/>
                </a:solidFill>
              </a:rPr>
              <a:t>.</a:t>
            </a:r>
            <a:r>
              <a:rPr lang="en-US" sz="1200" dirty="0" smtClean="0">
                <a:solidFill>
                  <a:srgbClr val="00B050"/>
                </a:solidFill>
              </a:rPr>
              <a:t>				</a:t>
            </a:r>
            <a:r>
              <a:rPr lang="en-US" sz="1200" u="sng" dirty="0" smtClean="0">
                <a:hlinkClick r:id="rId3"/>
              </a:rPr>
              <a:t>https</a:t>
            </a:r>
            <a:r>
              <a:rPr lang="en-US" sz="1200" u="sng" dirty="0">
                <a:hlinkClick r:id="rId3"/>
              </a:rPr>
              <a:t>://www.teachingchannel.org/videos/checking-in-with-questions</a:t>
            </a:r>
            <a:r>
              <a:rPr lang="en-US" sz="1200" dirty="0"/>
              <a:t> </a:t>
            </a:r>
          </a:p>
          <a:p>
            <a:r>
              <a:rPr lang="en-US" sz="1200" dirty="0" smtClean="0">
                <a:solidFill>
                  <a:srgbClr val="00B050"/>
                </a:solidFill>
              </a:rPr>
              <a:t>5.  </a:t>
            </a:r>
            <a:r>
              <a:rPr lang="en-US" sz="1200" u="sng" dirty="0" smtClean="0">
                <a:solidFill>
                  <a:srgbClr val="00B050"/>
                </a:solidFill>
              </a:rPr>
              <a:t>Writing </a:t>
            </a:r>
            <a:r>
              <a:rPr lang="en-US" sz="1200" u="sng" dirty="0">
                <a:solidFill>
                  <a:srgbClr val="00B050"/>
                </a:solidFill>
              </a:rPr>
              <a:t>Higher Order </a:t>
            </a:r>
            <a:r>
              <a:rPr lang="en-US" sz="1200" u="sng" dirty="0" smtClean="0">
                <a:solidFill>
                  <a:srgbClr val="00B050"/>
                </a:solidFill>
              </a:rPr>
              <a:t>Questions-</a:t>
            </a:r>
            <a:r>
              <a:rPr lang="en-US" sz="1200" dirty="0" smtClean="0">
                <a:solidFill>
                  <a:srgbClr val="00B050"/>
                </a:solidFill>
              </a:rPr>
              <a:t>-  </a:t>
            </a:r>
            <a:r>
              <a:rPr lang="en-US" sz="1100" dirty="0" smtClean="0">
                <a:solidFill>
                  <a:srgbClr val="00B050"/>
                </a:solidFill>
              </a:rPr>
              <a:t>Having </a:t>
            </a:r>
            <a:r>
              <a:rPr lang="en-US" sz="1100" dirty="0">
                <a:solidFill>
                  <a:srgbClr val="00B050"/>
                </a:solidFill>
              </a:rPr>
              <a:t>students develop better questions, or even higher order questions, allows for a deeper understanding of a subject. Watch as Ms. Francisco uses a variety of strategies to encourage higher order questioning from her students</a:t>
            </a:r>
            <a:r>
              <a:rPr lang="en-US" sz="1100" dirty="0" smtClean="0">
                <a:solidFill>
                  <a:srgbClr val="00B050"/>
                </a:solidFill>
              </a:rPr>
              <a:t>.</a:t>
            </a:r>
            <a:r>
              <a:rPr lang="en-US" sz="1200" dirty="0" smtClean="0"/>
              <a:t>	</a:t>
            </a:r>
            <a:r>
              <a:rPr lang="en-US" sz="1200" u="sng" dirty="0" smtClean="0">
                <a:hlinkClick r:id="rId4"/>
              </a:rPr>
              <a:t>https</a:t>
            </a:r>
            <a:r>
              <a:rPr lang="en-US" sz="1200" u="sng" dirty="0">
                <a:hlinkClick r:id="rId4"/>
              </a:rPr>
              <a:t>://www.teachingchannel.org/videos/developing-better-questions</a:t>
            </a:r>
            <a:r>
              <a:rPr lang="en-US" sz="1200" dirty="0"/>
              <a:t> </a:t>
            </a:r>
          </a:p>
          <a:p>
            <a:r>
              <a:rPr lang="en-US" sz="1200" dirty="0" smtClean="0">
                <a:solidFill>
                  <a:srgbClr val="00B050"/>
                </a:solidFill>
              </a:rPr>
              <a:t>6.  </a:t>
            </a:r>
            <a:r>
              <a:rPr lang="en-US" sz="1200" u="sng" dirty="0" smtClean="0">
                <a:solidFill>
                  <a:srgbClr val="00B050"/>
                </a:solidFill>
              </a:rPr>
              <a:t>Designing </a:t>
            </a:r>
            <a:r>
              <a:rPr lang="en-US" sz="1200" u="sng" dirty="0">
                <a:solidFill>
                  <a:srgbClr val="00B050"/>
                </a:solidFill>
              </a:rPr>
              <a:t>Leveled Questions</a:t>
            </a:r>
            <a:r>
              <a:rPr lang="en-US" sz="1200" dirty="0">
                <a:solidFill>
                  <a:srgbClr val="00B050"/>
                </a:solidFill>
              </a:rPr>
              <a:t> </a:t>
            </a:r>
            <a:r>
              <a:rPr lang="en-US" sz="1200" dirty="0" smtClean="0">
                <a:solidFill>
                  <a:srgbClr val="00B050"/>
                </a:solidFill>
              </a:rPr>
              <a:t>--  When </a:t>
            </a:r>
            <a:r>
              <a:rPr lang="en-US" sz="1200" dirty="0">
                <a:solidFill>
                  <a:srgbClr val="00B050"/>
                </a:solidFill>
              </a:rPr>
              <a:t>teachers take time to design good questions for their students that consider learning goals, student understanding improves. Watch one teacher discuss how she designs questions for her classroom</a:t>
            </a:r>
            <a:r>
              <a:rPr lang="en-US" sz="1200" dirty="0" smtClean="0">
                <a:solidFill>
                  <a:srgbClr val="00B050"/>
                </a:solidFill>
              </a:rPr>
              <a:t>.	</a:t>
            </a:r>
            <a:r>
              <a:rPr lang="en-US" sz="1200" u="sng" dirty="0" smtClean="0">
                <a:hlinkClick r:id="rId5"/>
              </a:rPr>
              <a:t>https</a:t>
            </a:r>
            <a:r>
              <a:rPr lang="en-US" sz="1200" u="sng" dirty="0">
                <a:hlinkClick r:id="rId5"/>
              </a:rPr>
              <a:t>://www.teachingchannel.org/videos/designing-questions</a:t>
            </a:r>
            <a:r>
              <a:rPr lang="en-US" sz="1200" dirty="0"/>
              <a:t> </a:t>
            </a:r>
          </a:p>
          <a:p>
            <a:r>
              <a:rPr lang="en-US" sz="1200" dirty="0" smtClean="0">
                <a:solidFill>
                  <a:srgbClr val="00B050"/>
                </a:solidFill>
              </a:rPr>
              <a:t>7.  </a:t>
            </a:r>
            <a:r>
              <a:rPr lang="en-US" sz="1200" u="sng" dirty="0" smtClean="0">
                <a:solidFill>
                  <a:srgbClr val="00B050"/>
                </a:solidFill>
              </a:rPr>
              <a:t>Using </a:t>
            </a:r>
            <a:r>
              <a:rPr lang="en-US" sz="1200" u="sng" dirty="0">
                <a:solidFill>
                  <a:srgbClr val="00B050"/>
                </a:solidFill>
              </a:rPr>
              <a:t>Questioning to Develop Understanding</a:t>
            </a:r>
            <a:r>
              <a:rPr lang="en-US" sz="1200" dirty="0">
                <a:solidFill>
                  <a:srgbClr val="00B050"/>
                </a:solidFill>
              </a:rPr>
              <a:t> </a:t>
            </a:r>
            <a:r>
              <a:rPr lang="en-US" sz="1200" dirty="0" smtClean="0">
                <a:solidFill>
                  <a:srgbClr val="00B050"/>
                </a:solidFill>
              </a:rPr>
              <a:t>--  Develop </a:t>
            </a:r>
            <a:r>
              <a:rPr lang="en-US" sz="1200" dirty="0">
                <a:solidFill>
                  <a:srgbClr val="00B050"/>
                </a:solidFill>
              </a:rPr>
              <a:t>effective questioning techniques for your lessons. Teachers can assess understanding and lead students to find answers on their own with effective questioning strategies</a:t>
            </a:r>
            <a:r>
              <a:rPr lang="en-US" sz="1200" dirty="0" smtClean="0">
                <a:solidFill>
                  <a:srgbClr val="00B050"/>
                </a:solidFill>
              </a:rPr>
              <a:t>.		</a:t>
            </a:r>
            <a:r>
              <a:rPr lang="en-US" sz="1200" u="sng" dirty="0" smtClean="0">
                <a:hlinkClick r:id="rId6"/>
              </a:rPr>
              <a:t>https</a:t>
            </a:r>
            <a:r>
              <a:rPr lang="en-US" sz="1200" u="sng" dirty="0">
                <a:hlinkClick r:id="rId6"/>
              </a:rPr>
              <a:t>://www.teachingchannel.org/videos/questioning-in-the-classroom</a:t>
            </a:r>
            <a:r>
              <a:rPr lang="en-US" sz="1200" dirty="0"/>
              <a:t> </a:t>
            </a:r>
          </a:p>
          <a:p>
            <a:r>
              <a:rPr lang="en-US" sz="1200" dirty="0" smtClean="0">
                <a:solidFill>
                  <a:srgbClr val="00B050"/>
                </a:solidFill>
              </a:rPr>
              <a:t>8.  </a:t>
            </a:r>
            <a:r>
              <a:rPr lang="en-US" sz="1200" u="sng" dirty="0" smtClean="0">
                <a:solidFill>
                  <a:srgbClr val="00B050"/>
                </a:solidFill>
              </a:rPr>
              <a:t>The </a:t>
            </a:r>
            <a:r>
              <a:rPr lang="en-US" sz="1200" u="sng" dirty="0">
                <a:solidFill>
                  <a:srgbClr val="00B050"/>
                </a:solidFill>
              </a:rPr>
              <a:t>Power of Effective </a:t>
            </a:r>
            <a:r>
              <a:rPr lang="en-US" sz="1200" u="sng" dirty="0" smtClean="0">
                <a:solidFill>
                  <a:srgbClr val="00B050"/>
                </a:solidFill>
              </a:rPr>
              <a:t>Questioning</a:t>
            </a:r>
            <a:r>
              <a:rPr lang="en-US" sz="1200" dirty="0" smtClean="0">
                <a:solidFill>
                  <a:srgbClr val="00B050"/>
                </a:solidFill>
              </a:rPr>
              <a:t>.--  </a:t>
            </a:r>
            <a:r>
              <a:rPr lang="en-US" sz="1200" dirty="0" smtClean="0"/>
              <a:t>	</a:t>
            </a:r>
            <a:r>
              <a:rPr lang="en-US" sz="1200" dirty="0" smtClean="0">
                <a:hlinkClick r:id="rId7"/>
              </a:rPr>
              <a:t>https</a:t>
            </a:r>
            <a:r>
              <a:rPr lang="en-US" sz="1200" dirty="0">
                <a:hlinkClick r:id="rId7"/>
              </a:rPr>
              <a:t>://www.youtube.com/watch?v=1dO0dO__</a:t>
            </a:r>
            <a:r>
              <a:rPr lang="en-US" sz="1200" dirty="0" smtClean="0">
                <a:hlinkClick r:id="rId7"/>
              </a:rPr>
              <a:t>wmE</a:t>
            </a:r>
            <a:r>
              <a:rPr lang="en-US" sz="1200" dirty="0" smtClean="0"/>
              <a:t>  </a:t>
            </a:r>
          </a:p>
          <a:p>
            <a:pPr marL="0" indent="0"/>
            <a:r>
              <a:rPr lang="en-US" sz="1200" dirty="0" smtClean="0">
                <a:solidFill>
                  <a:srgbClr val="00B050"/>
                </a:solidFill>
              </a:rPr>
              <a:t>9.  </a:t>
            </a:r>
            <a:r>
              <a:rPr lang="en-US" sz="1200" u="sng" dirty="0" smtClean="0">
                <a:solidFill>
                  <a:srgbClr val="00B050"/>
                </a:solidFill>
              </a:rPr>
              <a:t>Questioning </a:t>
            </a:r>
            <a:r>
              <a:rPr lang="en-US" sz="1200" u="sng" dirty="0">
                <a:solidFill>
                  <a:srgbClr val="00B050"/>
                </a:solidFill>
              </a:rPr>
              <a:t>and Discussion </a:t>
            </a:r>
            <a:r>
              <a:rPr lang="en-US" sz="1200" u="sng" dirty="0" smtClean="0">
                <a:solidFill>
                  <a:srgbClr val="00B050"/>
                </a:solidFill>
              </a:rPr>
              <a:t>Techniques </a:t>
            </a:r>
            <a:r>
              <a:rPr lang="en-US" sz="1200" u="sng" dirty="0">
                <a:solidFill>
                  <a:srgbClr val="00B050"/>
                </a:solidFill>
              </a:rPr>
              <a:t>for the learner centered </a:t>
            </a:r>
            <a:r>
              <a:rPr lang="en-US" sz="1200" u="sng" dirty="0" smtClean="0">
                <a:solidFill>
                  <a:srgbClr val="00B050"/>
                </a:solidFill>
              </a:rPr>
              <a:t>classroom-</a:t>
            </a:r>
            <a:r>
              <a:rPr lang="en-US" sz="1200" dirty="0" smtClean="0">
                <a:solidFill>
                  <a:srgbClr val="00B050"/>
                </a:solidFill>
              </a:rPr>
              <a:t>-  </a:t>
            </a:r>
            <a:endParaRPr lang="en-US" sz="1200" dirty="0">
              <a:solidFill>
                <a:srgbClr val="00B050"/>
              </a:solidFill>
            </a:endParaRPr>
          </a:p>
          <a:p>
            <a:pPr marL="0" indent="0" algn="r"/>
            <a:r>
              <a:rPr lang="en-US" sz="1200" dirty="0" smtClean="0"/>
              <a:t> </a:t>
            </a:r>
            <a:r>
              <a:rPr lang="en-US" sz="1200" dirty="0" smtClean="0">
                <a:hlinkClick r:id="rId8"/>
              </a:rPr>
              <a:t>https</a:t>
            </a:r>
            <a:r>
              <a:rPr lang="en-US" sz="1200" dirty="0">
                <a:hlinkClick r:id="rId8"/>
              </a:rPr>
              <a:t>://</a:t>
            </a:r>
            <a:r>
              <a:rPr lang="en-US" sz="1200" dirty="0" smtClean="0">
                <a:hlinkClick r:id="rId8"/>
              </a:rPr>
              <a:t>www.youtube.com/watch?v=y1QVIcDsnEg</a:t>
            </a:r>
            <a:r>
              <a:rPr lang="en-US" sz="1200" dirty="0" smtClean="0"/>
              <a:t>  </a:t>
            </a:r>
          </a:p>
          <a:p>
            <a:r>
              <a:rPr lang="en-US" sz="1200" dirty="0" smtClean="0">
                <a:solidFill>
                  <a:srgbClr val="00B050"/>
                </a:solidFill>
              </a:rPr>
              <a:t>10.  </a:t>
            </a:r>
            <a:r>
              <a:rPr lang="en-US" sz="1200" u="sng" dirty="0" smtClean="0">
                <a:solidFill>
                  <a:srgbClr val="00B050"/>
                </a:solidFill>
              </a:rPr>
              <a:t>Questions </a:t>
            </a:r>
            <a:r>
              <a:rPr lang="en-US" sz="1200" u="sng" dirty="0">
                <a:solidFill>
                  <a:srgbClr val="00B050"/>
                </a:solidFill>
              </a:rPr>
              <a:t>in the </a:t>
            </a:r>
            <a:r>
              <a:rPr lang="en-US" sz="1200" u="sng" dirty="0" smtClean="0">
                <a:solidFill>
                  <a:srgbClr val="00B050"/>
                </a:solidFill>
              </a:rPr>
              <a:t>Classroom</a:t>
            </a:r>
            <a:r>
              <a:rPr lang="en-US" sz="1200" dirty="0" smtClean="0">
                <a:solidFill>
                  <a:srgbClr val="00B050"/>
                </a:solidFill>
              </a:rPr>
              <a:t>--  </a:t>
            </a:r>
            <a:r>
              <a:rPr lang="en-US" sz="1200" dirty="0" smtClean="0">
                <a:hlinkClick r:id="rId9"/>
              </a:rPr>
              <a:t>https</a:t>
            </a:r>
            <a:r>
              <a:rPr lang="en-US" sz="1200" dirty="0">
                <a:hlinkClick r:id="rId9"/>
              </a:rPr>
              <a:t>://</a:t>
            </a:r>
            <a:r>
              <a:rPr lang="en-US" sz="1200" dirty="0" smtClean="0">
                <a:hlinkClick r:id="rId9"/>
              </a:rPr>
              <a:t>www.youtube.com/watch?v=uxomuepN38o</a:t>
            </a:r>
            <a:r>
              <a:rPr lang="en-US" sz="1200" dirty="0" smtClean="0"/>
              <a:t>   </a:t>
            </a:r>
          </a:p>
          <a:p>
            <a:r>
              <a:rPr lang="en-US" sz="1200" dirty="0" smtClean="0">
                <a:solidFill>
                  <a:srgbClr val="00B050"/>
                </a:solidFill>
              </a:rPr>
              <a:t>11.  </a:t>
            </a:r>
            <a:r>
              <a:rPr lang="en-US" sz="1200" u="sng" dirty="0" smtClean="0">
                <a:solidFill>
                  <a:srgbClr val="00B050"/>
                </a:solidFill>
              </a:rPr>
              <a:t>Corwin- High Impact Instruction Toolkit:  </a:t>
            </a:r>
            <a:r>
              <a:rPr lang="en-US" sz="1200" dirty="0" smtClean="0">
                <a:solidFill>
                  <a:srgbClr val="00B050"/>
                </a:solidFill>
              </a:rPr>
              <a:t>- </a:t>
            </a:r>
            <a:r>
              <a:rPr lang="en-US" sz="1200" dirty="0" smtClean="0"/>
              <a:t>http</a:t>
            </a:r>
            <a:r>
              <a:rPr lang="en-US" sz="1200" dirty="0"/>
              <a:t>://www.corwin.com/highimpactinstruction/toolkit.htm</a:t>
            </a:r>
            <a:endParaRPr lang="en-US" sz="1200" dirty="0" smtClean="0"/>
          </a:p>
          <a:p>
            <a:r>
              <a:rPr lang="en-US" sz="1200" dirty="0" smtClean="0"/>
              <a:t>- Figure 2.1 How to Create Guiding Questions	- Figure 4.17 Learning Map and Guided Questions</a:t>
            </a:r>
          </a:p>
          <a:p>
            <a:r>
              <a:rPr lang="en-US" sz="1200" dirty="0" smtClean="0"/>
              <a:t>- Resource:  Attributes of Eff. Thinking Prompts </a:t>
            </a:r>
            <a:r>
              <a:rPr lang="en-US" sz="1200" dirty="0" err="1" smtClean="0"/>
              <a:t>Cklist</a:t>
            </a:r>
            <a:r>
              <a:rPr lang="en-US" sz="1200" dirty="0" smtClean="0"/>
              <a:t>	- Figure 4.21 Daily Use of Learning Map/Guided Ques.</a:t>
            </a:r>
          </a:p>
          <a:p>
            <a:endParaRPr lang="en-US" sz="1200" dirty="0">
              <a:solidFill>
                <a:srgbClr val="00B050"/>
              </a:solidFill>
            </a:endParaRPr>
          </a:p>
        </p:txBody>
      </p:sp>
      <p:sp>
        <p:nvSpPr>
          <p:cNvPr id="2" name="TextBox 1"/>
          <p:cNvSpPr txBox="1"/>
          <p:nvPr/>
        </p:nvSpPr>
        <p:spPr>
          <a:xfrm>
            <a:off x="175845" y="5508075"/>
            <a:ext cx="1169377" cy="1200329"/>
          </a:xfrm>
          <a:prstGeom prst="rect">
            <a:avLst/>
          </a:prstGeom>
          <a:noFill/>
        </p:spPr>
        <p:txBody>
          <a:bodyPr wrap="square" rtlCol="0">
            <a:spAutoFit/>
          </a:bodyPr>
          <a:lstStyle/>
          <a:p>
            <a:r>
              <a:rPr lang="en-US" sz="1200" dirty="0" smtClean="0">
                <a:solidFill>
                  <a:srgbClr val="00B050"/>
                </a:solidFill>
              </a:rPr>
              <a:t>Copy and paste the URL into an Internet browser to view resource.</a:t>
            </a:r>
            <a:endParaRPr lang="en-US" sz="1200" dirty="0">
              <a:solidFill>
                <a:srgbClr val="00B050"/>
              </a:solidFill>
            </a:endParaRPr>
          </a:p>
        </p:txBody>
      </p:sp>
      <p:sp>
        <p:nvSpPr>
          <p:cNvPr id="3" name="Footer Placeholder 2"/>
          <p:cNvSpPr>
            <a:spLocks noGrp="1"/>
          </p:cNvSpPr>
          <p:nvPr>
            <p:ph type="ftr" sz="quarter" idx="11"/>
          </p:nvPr>
        </p:nvSpPr>
        <p:spPr>
          <a:xfrm>
            <a:off x="4144530" y="6454252"/>
            <a:ext cx="4724400" cy="274320"/>
          </a:xfrm>
        </p:spPr>
        <p:txBody>
          <a:bodyPr/>
          <a:lstStyle/>
          <a:p>
            <a:r>
              <a:rPr lang="en-US" sz="800" dirty="0" smtClean="0">
                <a:solidFill>
                  <a:schemeClr val="tx1"/>
                </a:solidFill>
              </a:rPr>
              <a:t>LBJ/2015</a:t>
            </a:r>
            <a:endParaRPr lang="en-US" sz="800" dirty="0">
              <a:solidFill>
                <a:schemeClr val="tx1"/>
              </a:solidFill>
            </a:endParaRPr>
          </a:p>
        </p:txBody>
      </p:sp>
    </p:spTree>
    <p:extLst>
      <p:ext uri="{BB962C8B-B14F-4D97-AF65-F5344CB8AC3E}">
        <p14:creationId xmlns:p14="http://schemas.microsoft.com/office/powerpoint/2010/main" val="13024079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Rigor Template">
      <a:dk1>
        <a:srgbClr val="000000"/>
      </a:dk1>
      <a:lt1>
        <a:srgbClr val="FFFFFF"/>
      </a:lt1>
      <a:dk2>
        <a:srgbClr val="434342"/>
      </a:dk2>
      <a:lt2>
        <a:srgbClr val="CDD7D9"/>
      </a:lt2>
      <a:accent1>
        <a:srgbClr val="797B7E"/>
      </a:accent1>
      <a:accent2>
        <a:srgbClr val="000000"/>
      </a:accent2>
      <a:accent3>
        <a:srgbClr val="0070C0"/>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955</TotalTime>
  <Words>115</Words>
  <Application>Microsoft Office PowerPoint</Application>
  <PresentationFormat>On-screen Show (4:3)</PresentationFormat>
  <Paragraphs>20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Angles</vt:lpstr>
      <vt:lpstr>Questioning resources</vt:lpstr>
    </vt:vector>
  </TitlesOfParts>
  <Company>work of Leah Jefferson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Classroom Rigor in Bracken County Schools</dc:title>
  <dc:creator>Jefferson, Leah</dc:creator>
  <cp:lastModifiedBy>Jefferson, Leah - Principal</cp:lastModifiedBy>
  <cp:revision>144</cp:revision>
  <cp:lastPrinted>2016-08-05T15:34:23Z</cp:lastPrinted>
  <dcterms:created xsi:type="dcterms:W3CDTF">2015-10-07T12:41:58Z</dcterms:created>
  <dcterms:modified xsi:type="dcterms:W3CDTF">2016-10-11T13:42:30Z</dcterms:modified>
</cp:coreProperties>
</file>