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60" r:id="rId4"/>
    <p:sldId id="262" r:id="rId5"/>
    <p:sldId id="266" r:id="rId6"/>
    <p:sldId id="264" r:id="rId7"/>
    <p:sldId id="265" r:id="rId8"/>
    <p:sldId id="263" r:id="rId9"/>
    <p:sldId id="25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6DB8E3-959E-4A12-B50C-08D25D95B82E}" v="423" dt="2023-08-07T15:27:13.165"/>
    <p1510:client id="{7CBD15E7-27F5-C098-9A6B-E054A72AFDEC}" v="499" dt="2023-08-07T18:44:48.422"/>
    <p1510:client id="{922B1071-330C-0898-049B-EC5FD6AAC698}" v="10" dt="2023-08-07T20:39:02.678"/>
    <p1510:client id="{B473871D-00C2-1FD3-FA51-7A70086A88A7}" v="43" dt="2023-08-07T19:19:19.3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viewProps" Target="viewProps.xml" Id="rId13" /><Relationship Type="http://schemas.openxmlformats.org/officeDocument/2006/relationships/slide" Target="slides/slide2.xml" Id="rId3" /><Relationship Type="http://schemas.openxmlformats.org/officeDocument/2006/relationships/slide" Target="slides/slide6.xml" Id="rId7" /><Relationship Type="http://schemas.openxmlformats.org/officeDocument/2006/relationships/presProps" Target="presProps.xml" Id="rId12" /><Relationship Type="http://schemas.microsoft.com/office/2015/10/relationships/revisionInfo" Target="revisionInfo.xml" Id="rId17" /><Relationship Type="http://schemas.openxmlformats.org/officeDocument/2006/relationships/slide" Target="slides/slide1.xml" Id="rId2"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notesMaster" Target="notesMasters/notesMaster1.xml" Id="rId11" /><Relationship Type="http://schemas.openxmlformats.org/officeDocument/2006/relationships/slide" Target="slides/slide4.xml" Id="rId5" /><Relationship Type="http://schemas.openxmlformats.org/officeDocument/2006/relationships/tableStyles" Target="tableStyles.xml" Id="rId15" /><Relationship Type="http://schemas.openxmlformats.org/officeDocument/2006/relationships/slide" Target="slides/slide9.xml" Id="rId10"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theme" Target="theme/theme1.xml" Id="rId14" /></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6082DC62-7F53-4D2C-A7C7-89674D6A35D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B4314CD-2F1D-486D-80F1-C134C6783244}">
      <dgm:prSet/>
      <dgm:spPr/>
      <dgm:t>
        <a:bodyPr/>
        <a:lstStyle/>
        <a:p>
          <a:pPr>
            <a:lnSpc>
              <a:spcPct val="100000"/>
            </a:lnSpc>
          </a:pPr>
          <a:r>
            <a:rPr lang="en-US"/>
            <a:t>Your child will have a binder that contains a number of resources such as word lists &amp; math charts.</a:t>
          </a:r>
          <a:r>
            <a:rPr lang="en-US">
              <a:latin typeface="Tw Cen MT Condensed" panose="020B0606020104020203"/>
            </a:rPr>
            <a:t> </a:t>
          </a:r>
          <a:r>
            <a:rPr lang="en-US"/>
            <a:t> This notebook should be brought to school daily with their behavior calendar.</a:t>
          </a:r>
          <a:r>
            <a:rPr lang="en-US">
              <a:latin typeface="Tw Cen MT Condensed" panose="020B0606020104020203"/>
            </a:rPr>
            <a:t> </a:t>
          </a:r>
          <a:endParaRPr lang="en-US"/>
        </a:p>
      </dgm:t>
    </dgm:pt>
    <dgm:pt modelId="{2943FC77-FCA2-4328-8BC7-66431702F103}" type="parTrans" cxnId="{06C637E0-1556-4550-B821-A7CC62A24468}">
      <dgm:prSet/>
      <dgm:spPr/>
      <dgm:t>
        <a:bodyPr/>
        <a:lstStyle/>
        <a:p>
          <a:endParaRPr lang="en-US"/>
        </a:p>
      </dgm:t>
    </dgm:pt>
    <dgm:pt modelId="{99C20160-8240-4AB3-9584-115055D22842}" type="sibTrans" cxnId="{06C637E0-1556-4550-B821-A7CC62A24468}">
      <dgm:prSet/>
      <dgm:spPr/>
      <dgm:t>
        <a:bodyPr/>
        <a:lstStyle/>
        <a:p>
          <a:endParaRPr lang="en-US"/>
        </a:p>
      </dgm:t>
    </dgm:pt>
    <dgm:pt modelId="{39E7E58D-D31E-4C7C-96F4-43D3F572D774}">
      <dgm:prSet/>
      <dgm:spPr/>
      <dgm:t>
        <a:bodyPr/>
        <a:lstStyle/>
        <a:p>
          <a:pPr>
            <a:lnSpc>
              <a:spcPct val="100000"/>
            </a:lnSpc>
          </a:pPr>
          <a:r>
            <a:rPr lang="en-US"/>
            <a:t>Please check their binder daily to keep up with their behavior chart as well as for possible homework.</a:t>
          </a:r>
        </a:p>
      </dgm:t>
    </dgm:pt>
    <dgm:pt modelId="{2A8BD943-6B6D-49FE-9043-42C1A1E684AB}" type="parTrans" cxnId="{7C538222-5257-49E8-B996-DEDF3CDB7C6F}">
      <dgm:prSet/>
      <dgm:spPr/>
      <dgm:t>
        <a:bodyPr/>
        <a:lstStyle/>
        <a:p>
          <a:endParaRPr lang="en-US"/>
        </a:p>
      </dgm:t>
    </dgm:pt>
    <dgm:pt modelId="{298BB057-D483-4715-B0AA-723DCF6FEF18}" type="sibTrans" cxnId="{7C538222-5257-49E8-B996-DEDF3CDB7C6F}">
      <dgm:prSet/>
      <dgm:spPr/>
      <dgm:t>
        <a:bodyPr/>
        <a:lstStyle/>
        <a:p>
          <a:endParaRPr lang="en-US"/>
        </a:p>
      </dgm:t>
    </dgm:pt>
    <dgm:pt modelId="{883C565A-B7E7-4D07-8760-25D6DF269BB0}">
      <dgm:prSet phldr="0"/>
      <dgm:spPr/>
      <dgm:t>
        <a:bodyPr/>
        <a:lstStyle/>
        <a:p>
          <a:pPr>
            <a:lnSpc>
              <a:spcPct val="100000"/>
            </a:lnSpc>
          </a:pPr>
          <a:r>
            <a:rPr lang="en-US">
              <a:latin typeface="Tw Cen MT Condensed" panose="020B0606020104020203"/>
            </a:rPr>
            <a:t>Students were given a Power School login. You will be able to log in at any time and view your child's grades.</a:t>
          </a:r>
        </a:p>
      </dgm:t>
    </dgm:pt>
    <dgm:pt modelId="{77C691DF-6538-40B2-A076-130D346B3252}" type="parTrans" cxnId="{07A538C2-5697-4493-A67F-77C8CE1FED73}">
      <dgm:prSet/>
      <dgm:spPr/>
      <dgm:t>
        <a:bodyPr/>
        <a:lstStyle/>
        <a:p>
          <a:endParaRPr lang="en-US"/>
        </a:p>
      </dgm:t>
    </dgm:pt>
    <dgm:pt modelId="{49759728-60BC-41AD-9B1A-B32F55DE970C}" type="sibTrans" cxnId="{07A538C2-5697-4493-A67F-77C8CE1FED73}">
      <dgm:prSet/>
      <dgm:spPr/>
      <dgm:t>
        <a:bodyPr/>
        <a:lstStyle/>
        <a:p>
          <a:endParaRPr lang="en-US"/>
        </a:p>
      </dgm:t>
    </dgm:pt>
    <dgm:pt modelId="{BCC7105C-4019-49D3-A7DE-EEB959710A4E}">
      <dgm:prSet phldr="0"/>
      <dgm:spPr/>
      <dgm:t>
        <a:bodyPr/>
        <a:lstStyle/>
        <a:p>
          <a:pPr>
            <a:lnSpc>
              <a:spcPct val="100000"/>
            </a:lnSpc>
          </a:pPr>
          <a:r>
            <a:rPr lang="en-US">
              <a:latin typeface="Tw Cen MT Condensed" panose="020B0606020104020203"/>
            </a:rPr>
            <a:t>Graded papers will be sent home weekly in Tuesday folders. Please sign the attached signature sheet and return papers the following day. Graded papers must be kept on file, therefore,failure to return graded papers will result in papers not being sent home.</a:t>
          </a:r>
        </a:p>
      </dgm:t>
    </dgm:pt>
    <dgm:pt modelId="{F0607963-E6C7-469F-B1B0-D40B864107CA}" type="parTrans" cxnId="{4F1B6C0F-5F61-4AFC-ADD7-15EA122D9924}">
      <dgm:prSet/>
      <dgm:spPr/>
    </dgm:pt>
    <dgm:pt modelId="{11645E50-8DBA-40C5-9C3E-37B57A19064E}" type="sibTrans" cxnId="{4F1B6C0F-5F61-4AFC-ADD7-15EA122D9924}">
      <dgm:prSet/>
      <dgm:spPr/>
    </dgm:pt>
    <dgm:pt modelId="{51BEB9A6-4272-4C8B-ADCC-D20EF25C6F1C}" type="pres">
      <dgm:prSet presAssocID="{6082DC62-7F53-4D2C-A7C7-89674D6A35DE}" presName="root" presStyleCnt="0">
        <dgm:presLayoutVars>
          <dgm:dir/>
          <dgm:resizeHandles val="exact"/>
        </dgm:presLayoutVars>
      </dgm:prSet>
      <dgm:spPr/>
    </dgm:pt>
    <dgm:pt modelId="{4FBEE59D-F416-498A-9B8F-70015CE97062}" type="pres">
      <dgm:prSet presAssocID="{8B4314CD-2F1D-486D-80F1-C134C6783244}" presName="compNode" presStyleCnt="0"/>
      <dgm:spPr/>
    </dgm:pt>
    <dgm:pt modelId="{2BE22FAC-609B-4F29-BCA6-F92F1E26B32F}" type="pres">
      <dgm:prSet presAssocID="{8B4314CD-2F1D-486D-80F1-C134C6783244}" presName="bgRect" presStyleLbl="bgShp" presStyleIdx="0" presStyleCnt="4"/>
      <dgm:spPr/>
    </dgm:pt>
    <dgm:pt modelId="{87C5B3A0-5C9E-4CF8-B627-D91F8CC7DB1E}" type="pres">
      <dgm:prSet presAssocID="{8B4314CD-2F1D-486D-80F1-C134C6783244}"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4E4ADABA-8822-4A19-A1F3-60219306A734}" type="pres">
      <dgm:prSet presAssocID="{8B4314CD-2F1D-486D-80F1-C134C6783244}" presName="spaceRect" presStyleCnt="0"/>
      <dgm:spPr/>
    </dgm:pt>
    <dgm:pt modelId="{2841BFD2-975F-4FDC-8C5E-441BAF12078B}" type="pres">
      <dgm:prSet presAssocID="{8B4314CD-2F1D-486D-80F1-C134C6783244}" presName="parTx" presStyleLbl="revTx" presStyleIdx="0" presStyleCnt="4">
        <dgm:presLayoutVars>
          <dgm:chMax val="0"/>
          <dgm:chPref val="0"/>
        </dgm:presLayoutVars>
      </dgm:prSet>
      <dgm:spPr/>
    </dgm:pt>
    <dgm:pt modelId="{A81FE08F-339F-41CC-8A37-8007AC587A7E}" type="pres">
      <dgm:prSet presAssocID="{99C20160-8240-4AB3-9584-115055D22842}" presName="sibTrans" presStyleCnt="0"/>
      <dgm:spPr/>
    </dgm:pt>
    <dgm:pt modelId="{BCAAAAC9-E0E0-4D8C-BB36-1E7788F514A5}" type="pres">
      <dgm:prSet presAssocID="{39E7E58D-D31E-4C7C-96F4-43D3F572D774}" presName="compNode" presStyleCnt="0"/>
      <dgm:spPr/>
    </dgm:pt>
    <dgm:pt modelId="{3ECF4235-51EF-4D62-AEF5-3284DD060DAA}" type="pres">
      <dgm:prSet presAssocID="{39E7E58D-D31E-4C7C-96F4-43D3F572D774}" presName="bgRect" presStyleLbl="bgShp" presStyleIdx="1" presStyleCnt="4"/>
      <dgm:spPr/>
    </dgm:pt>
    <dgm:pt modelId="{45A2FDFA-587D-4A6C-AC54-06201D055252}" type="pres">
      <dgm:prSet presAssocID="{39E7E58D-D31E-4C7C-96F4-43D3F572D77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osed Book"/>
        </a:ext>
      </dgm:extLst>
    </dgm:pt>
    <dgm:pt modelId="{6855B1EB-1938-4866-AFED-7EA9204C50B5}" type="pres">
      <dgm:prSet presAssocID="{39E7E58D-D31E-4C7C-96F4-43D3F572D774}" presName="spaceRect" presStyleCnt="0"/>
      <dgm:spPr/>
    </dgm:pt>
    <dgm:pt modelId="{1C165120-4EAD-4D08-BCE7-451E6DAB3CDF}" type="pres">
      <dgm:prSet presAssocID="{39E7E58D-D31E-4C7C-96F4-43D3F572D774}" presName="parTx" presStyleLbl="revTx" presStyleIdx="1" presStyleCnt="4">
        <dgm:presLayoutVars>
          <dgm:chMax val="0"/>
          <dgm:chPref val="0"/>
        </dgm:presLayoutVars>
      </dgm:prSet>
      <dgm:spPr/>
    </dgm:pt>
    <dgm:pt modelId="{7C9B5554-F9FE-4095-A0E2-902ED51A4588}" type="pres">
      <dgm:prSet presAssocID="{298BB057-D483-4715-B0AA-723DCF6FEF18}" presName="sibTrans" presStyleCnt="0"/>
      <dgm:spPr/>
    </dgm:pt>
    <dgm:pt modelId="{14D1E967-D6C1-494A-8D75-C88A5B385221}" type="pres">
      <dgm:prSet presAssocID="{883C565A-B7E7-4D07-8760-25D6DF269BB0}" presName="compNode" presStyleCnt="0"/>
      <dgm:spPr/>
    </dgm:pt>
    <dgm:pt modelId="{9BBB551C-F7D7-4FE7-A7EF-2B6ED1A6994E}" type="pres">
      <dgm:prSet presAssocID="{883C565A-B7E7-4D07-8760-25D6DF269BB0}" presName="bgRect" presStyleLbl="bgShp" presStyleIdx="2" presStyleCnt="4"/>
      <dgm:spPr/>
    </dgm:pt>
    <dgm:pt modelId="{2E59EE0C-7002-49B6-BA8E-CB47CECAC695}" type="pres">
      <dgm:prSet presAssocID="{883C565A-B7E7-4D07-8760-25D6DF269BB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Open Folder"/>
        </a:ext>
      </dgm:extLst>
    </dgm:pt>
    <dgm:pt modelId="{C87B8D50-B56A-43EA-86A3-BBC80264B485}" type="pres">
      <dgm:prSet presAssocID="{883C565A-B7E7-4D07-8760-25D6DF269BB0}" presName="spaceRect" presStyleCnt="0"/>
      <dgm:spPr/>
    </dgm:pt>
    <dgm:pt modelId="{34EBB226-4261-4DC5-94E3-894A1EE14839}" type="pres">
      <dgm:prSet presAssocID="{883C565A-B7E7-4D07-8760-25D6DF269BB0}" presName="parTx" presStyleLbl="revTx" presStyleIdx="2" presStyleCnt="4">
        <dgm:presLayoutVars>
          <dgm:chMax val="0"/>
          <dgm:chPref val="0"/>
        </dgm:presLayoutVars>
      </dgm:prSet>
      <dgm:spPr/>
    </dgm:pt>
    <dgm:pt modelId="{310AFDF4-4684-4776-9A1A-BF10481A0AF0}" type="pres">
      <dgm:prSet presAssocID="{49759728-60BC-41AD-9B1A-B32F55DE970C}" presName="sibTrans" presStyleCnt="0"/>
      <dgm:spPr/>
    </dgm:pt>
    <dgm:pt modelId="{DA8FB8AC-5611-4065-8A3C-A55EF24789EA}" type="pres">
      <dgm:prSet presAssocID="{BCC7105C-4019-49D3-A7DE-EEB959710A4E}" presName="compNode" presStyleCnt="0"/>
      <dgm:spPr/>
    </dgm:pt>
    <dgm:pt modelId="{D17DB5FA-DD7A-4C8B-9673-D81EFB643AB9}" type="pres">
      <dgm:prSet presAssocID="{BCC7105C-4019-49D3-A7DE-EEB959710A4E}" presName="bgRect" presStyleLbl="bgShp" presStyleIdx="3" presStyleCnt="4"/>
      <dgm:spPr/>
    </dgm:pt>
    <dgm:pt modelId="{000AF412-6B59-43C0-BA74-E2EEF39D5E40}" type="pres">
      <dgm:prSet presAssocID="{BCC7105C-4019-49D3-A7DE-EEB959710A4E}" presName="iconRect" presStyleLbl="node1" presStyleIdx="3" presStyleCnt="4"/>
      <dgm:spPr/>
    </dgm:pt>
    <dgm:pt modelId="{56F81F40-D024-4134-B49A-293F80D1668C}" type="pres">
      <dgm:prSet presAssocID="{BCC7105C-4019-49D3-A7DE-EEB959710A4E}" presName="spaceRect" presStyleCnt="0"/>
      <dgm:spPr/>
    </dgm:pt>
    <dgm:pt modelId="{2A740AAD-38A2-4F16-A88E-3099485AD9DC}" type="pres">
      <dgm:prSet presAssocID="{BCC7105C-4019-49D3-A7DE-EEB959710A4E}" presName="parTx" presStyleLbl="revTx" presStyleIdx="3" presStyleCnt="4">
        <dgm:presLayoutVars>
          <dgm:chMax val="0"/>
          <dgm:chPref val="0"/>
        </dgm:presLayoutVars>
      </dgm:prSet>
      <dgm:spPr/>
    </dgm:pt>
  </dgm:ptLst>
  <dgm:cxnLst>
    <dgm:cxn modelId="{9B5F2107-9B4B-4862-A72E-35131F8F29FB}" type="presOf" srcId="{BCC7105C-4019-49D3-A7DE-EEB959710A4E}" destId="{2A740AAD-38A2-4F16-A88E-3099485AD9DC}" srcOrd="0" destOrd="0" presId="urn:microsoft.com/office/officeart/2018/2/layout/IconVerticalSolidList"/>
    <dgm:cxn modelId="{4F1B6C0F-5F61-4AFC-ADD7-15EA122D9924}" srcId="{6082DC62-7F53-4D2C-A7C7-89674D6A35DE}" destId="{BCC7105C-4019-49D3-A7DE-EEB959710A4E}" srcOrd="3" destOrd="0" parTransId="{F0607963-E6C7-469F-B1B0-D40B864107CA}" sibTransId="{11645E50-8DBA-40C5-9C3E-37B57A19064E}"/>
    <dgm:cxn modelId="{7C538222-5257-49E8-B996-DEDF3CDB7C6F}" srcId="{6082DC62-7F53-4D2C-A7C7-89674D6A35DE}" destId="{39E7E58D-D31E-4C7C-96F4-43D3F572D774}" srcOrd="1" destOrd="0" parTransId="{2A8BD943-6B6D-49FE-9043-42C1A1E684AB}" sibTransId="{298BB057-D483-4715-B0AA-723DCF6FEF18}"/>
    <dgm:cxn modelId="{86716168-DCB4-42C4-B841-902B82E6E088}" type="presOf" srcId="{8B4314CD-2F1D-486D-80F1-C134C6783244}" destId="{2841BFD2-975F-4FDC-8C5E-441BAF12078B}" srcOrd="0" destOrd="0" presId="urn:microsoft.com/office/officeart/2018/2/layout/IconVerticalSolidList"/>
    <dgm:cxn modelId="{13B7CE58-3B51-44AF-86A5-84C7ED802FB2}" type="presOf" srcId="{39E7E58D-D31E-4C7C-96F4-43D3F572D774}" destId="{1C165120-4EAD-4D08-BCE7-451E6DAB3CDF}" srcOrd="0" destOrd="0" presId="urn:microsoft.com/office/officeart/2018/2/layout/IconVerticalSolidList"/>
    <dgm:cxn modelId="{2346A089-940C-41DA-A599-C966B092B4DF}" type="presOf" srcId="{6082DC62-7F53-4D2C-A7C7-89674D6A35DE}" destId="{51BEB9A6-4272-4C8B-ADCC-D20EF25C6F1C}" srcOrd="0" destOrd="0" presId="urn:microsoft.com/office/officeart/2018/2/layout/IconVerticalSolidList"/>
    <dgm:cxn modelId="{07A538C2-5697-4493-A67F-77C8CE1FED73}" srcId="{6082DC62-7F53-4D2C-A7C7-89674D6A35DE}" destId="{883C565A-B7E7-4D07-8760-25D6DF269BB0}" srcOrd="2" destOrd="0" parTransId="{77C691DF-6538-40B2-A076-130D346B3252}" sibTransId="{49759728-60BC-41AD-9B1A-B32F55DE970C}"/>
    <dgm:cxn modelId="{06C637E0-1556-4550-B821-A7CC62A24468}" srcId="{6082DC62-7F53-4D2C-A7C7-89674D6A35DE}" destId="{8B4314CD-2F1D-486D-80F1-C134C6783244}" srcOrd="0" destOrd="0" parTransId="{2943FC77-FCA2-4328-8BC7-66431702F103}" sibTransId="{99C20160-8240-4AB3-9584-115055D22842}"/>
    <dgm:cxn modelId="{E214AAEB-063B-46C0-875F-3647DAB5909B}" type="presOf" srcId="{883C565A-B7E7-4D07-8760-25D6DF269BB0}" destId="{34EBB226-4261-4DC5-94E3-894A1EE14839}" srcOrd="0" destOrd="0" presId="urn:microsoft.com/office/officeart/2018/2/layout/IconVerticalSolidList"/>
    <dgm:cxn modelId="{4292D71A-7BE2-43D6-9A16-AAED46FB27AF}" type="presParOf" srcId="{51BEB9A6-4272-4C8B-ADCC-D20EF25C6F1C}" destId="{4FBEE59D-F416-498A-9B8F-70015CE97062}" srcOrd="0" destOrd="0" presId="urn:microsoft.com/office/officeart/2018/2/layout/IconVerticalSolidList"/>
    <dgm:cxn modelId="{29EBDC63-C5A6-499F-BC9A-8012D0D51BEF}" type="presParOf" srcId="{4FBEE59D-F416-498A-9B8F-70015CE97062}" destId="{2BE22FAC-609B-4F29-BCA6-F92F1E26B32F}" srcOrd="0" destOrd="0" presId="urn:microsoft.com/office/officeart/2018/2/layout/IconVerticalSolidList"/>
    <dgm:cxn modelId="{6B18CB0A-C972-4CB1-A41A-3F1C25AC74D2}" type="presParOf" srcId="{4FBEE59D-F416-498A-9B8F-70015CE97062}" destId="{87C5B3A0-5C9E-4CF8-B627-D91F8CC7DB1E}" srcOrd="1" destOrd="0" presId="urn:microsoft.com/office/officeart/2018/2/layout/IconVerticalSolidList"/>
    <dgm:cxn modelId="{CCB67546-5D7B-4739-BE9C-3405F981A262}" type="presParOf" srcId="{4FBEE59D-F416-498A-9B8F-70015CE97062}" destId="{4E4ADABA-8822-4A19-A1F3-60219306A734}" srcOrd="2" destOrd="0" presId="urn:microsoft.com/office/officeart/2018/2/layout/IconVerticalSolidList"/>
    <dgm:cxn modelId="{2B99EE04-9D21-490C-B442-1FC418FC2953}" type="presParOf" srcId="{4FBEE59D-F416-498A-9B8F-70015CE97062}" destId="{2841BFD2-975F-4FDC-8C5E-441BAF12078B}" srcOrd="3" destOrd="0" presId="urn:microsoft.com/office/officeart/2018/2/layout/IconVerticalSolidList"/>
    <dgm:cxn modelId="{6A7AD6F8-BD46-4B2B-88FF-C619C4041A39}" type="presParOf" srcId="{51BEB9A6-4272-4C8B-ADCC-D20EF25C6F1C}" destId="{A81FE08F-339F-41CC-8A37-8007AC587A7E}" srcOrd="1" destOrd="0" presId="urn:microsoft.com/office/officeart/2018/2/layout/IconVerticalSolidList"/>
    <dgm:cxn modelId="{27CA33C6-2C65-4979-9D47-E078311CF41D}" type="presParOf" srcId="{51BEB9A6-4272-4C8B-ADCC-D20EF25C6F1C}" destId="{BCAAAAC9-E0E0-4D8C-BB36-1E7788F514A5}" srcOrd="2" destOrd="0" presId="urn:microsoft.com/office/officeart/2018/2/layout/IconVerticalSolidList"/>
    <dgm:cxn modelId="{65546416-FAB5-45E6-B050-2966CA37FDCE}" type="presParOf" srcId="{BCAAAAC9-E0E0-4D8C-BB36-1E7788F514A5}" destId="{3ECF4235-51EF-4D62-AEF5-3284DD060DAA}" srcOrd="0" destOrd="0" presId="urn:microsoft.com/office/officeart/2018/2/layout/IconVerticalSolidList"/>
    <dgm:cxn modelId="{F34B8B6B-1BD7-4375-8B08-149C9A0BF973}" type="presParOf" srcId="{BCAAAAC9-E0E0-4D8C-BB36-1E7788F514A5}" destId="{45A2FDFA-587D-4A6C-AC54-06201D055252}" srcOrd="1" destOrd="0" presId="urn:microsoft.com/office/officeart/2018/2/layout/IconVerticalSolidList"/>
    <dgm:cxn modelId="{6EC52ED0-E4B0-4F03-ABE4-572ADAF7F45A}" type="presParOf" srcId="{BCAAAAC9-E0E0-4D8C-BB36-1E7788F514A5}" destId="{6855B1EB-1938-4866-AFED-7EA9204C50B5}" srcOrd="2" destOrd="0" presId="urn:microsoft.com/office/officeart/2018/2/layout/IconVerticalSolidList"/>
    <dgm:cxn modelId="{49B6619B-5D3D-4053-A63F-6F73A63678F6}" type="presParOf" srcId="{BCAAAAC9-E0E0-4D8C-BB36-1E7788F514A5}" destId="{1C165120-4EAD-4D08-BCE7-451E6DAB3CDF}" srcOrd="3" destOrd="0" presId="urn:microsoft.com/office/officeart/2018/2/layout/IconVerticalSolidList"/>
    <dgm:cxn modelId="{814AFECC-DC54-4A10-AF9C-B809186F0205}" type="presParOf" srcId="{51BEB9A6-4272-4C8B-ADCC-D20EF25C6F1C}" destId="{7C9B5554-F9FE-4095-A0E2-902ED51A4588}" srcOrd="3" destOrd="0" presId="urn:microsoft.com/office/officeart/2018/2/layout/IconVerticalSolidList"/>
    <dgm:cxn modelId="{ECF539E4-5816-40D4-A08D-8DA3F17CABD8}" type="presParOf" srcId="{51BEB9A6-4272-4C8B-ADCC-D20EF25C6F1C}" destId="{14D1E967-D6C1-494A-8D75-C88A5B385221}" srcOrd="4" destOrd="0" presId="urn:microsoft.com/office/officeart/2018/2/layout/IconVerticalSolidList"/>
    <dgm:cxn modelId="{C1EE4904-17B3-49D1-84C2-82D6B64767EC}" type="presParOf" srcId="{14D1E967-D6C1-494A-8D75-C88A5B385221}" destId="{9BBB551C-F7D7-4FE7-A7EF-2B6ED1A6994E}" srcOrd="0" destOrd="0" presId="urn:microsoft.com/office/officeart/2018/2/layout/IconVerticalSolidList"/>
    <dgm:cxn modelId="{739911CC-BED6-4A9A-9888-F975A65039F1}" type="presParOf" srcId="{14D1E967-D6C1-494A-8D75-C88A5B385221}" destId="{2E59EE0C-7002-49B6-BA8E-CB47CECAC695}" srcOrd="1" destOrd="0" presId="urn:microsoft.com/office/officeart/2018/2/layout/IconVerticalSolidList"/>
    <dgm:cxn modelId="{6839893D-4879-43B8-819A-4D16E0008D51}" type="presParOf" srcId="{14D1E967-D6C1-494A-8D75-C88A5B385221}" destId="{C87B8D50-B56A-43EA-86A3-BBC80264B485}" srcOrd="2" destOrd="0" presId="urn:microsoft.com/office/officeart/2018/2/layout/IconVerticalSolidList"/>
    <dgm:cxn modelId="{1A5015AB-7D00-43BF-B2A8-8F4FFA1251F2}" type="presParOf" srcId="{14D1E967-D6C1-494A-8D75-C88A5B385221}" destId="{34EBB226-4261-4DC5-94E3-894A1EE14839}" srcOrd="3" destOrd="0" presId="urn:microsoft.com/office/officeart/2018/2/layout/IconVerticalSolidList"/>
    <dgm:cxn modelId="{45663AD8-5B87-4180-A8DA-F3F90B83A3E1}" type="presParOf" srcId="{51BEB9A6-4272-4C8B-ADCC-D20EF25C6F1C}" destId="{310AFDF4-4684-4776-9A1A-BF10481A0AF0}" srcOrd="5" destOrd="0" presId="urn:microsoft.com/office/officeart/2018/2/layout/IconVerticalSolidList"/>
    <dgm:cxn modelId="{ADA1B27D-031F-4520-83B1-6476937E38DE}" type="presParOf" srcId="{51BEB9A6-4272-4C8B-ADCC-D20EF25C6F1C}" destId="{DA8FB8AC-5611-4065-8A3C-A55EF24789EA}" srcOrd="6" destOrd="0" presId="urn:microsoft.com/office/officeart/2018/2/layout/IconVerticalSolidList"/>
    <dgm:cxn modelId="{B1EA53D7-6410-4D89-88C1-BD21A56CF1CB}" type="presParOf" srcId="{DA8FB8AC-5611-4065-8A3C-A55EF24789EA}" destId="{D17DB5FA-DD7A-4C8B-9673-D81EFB643AB9}" srcOrd="0" destOrd="0" presId="urn:microsoft.com/office/officeart/2018/2/layout/IconVerticalSolidList"/>
    <dgm:cxn modelId="{9ECECFD8-661F-4A08-90C5-DDE572D92F82}" type="presParOf" srcId="{DA8FB8AC-5611-4065-8A3C-A55EF24789EA}" destId="{000AF412-6B59-43C0-BA74-E2EEF39D5E40}" srcOrd="1" destOrd="0" presId="urn:microsoft.com/office/officeart/2018/2/layout/IconVerticalSolidList"/>
    <dgm:cxn modelId="{30D420C7-6450-47B2-8796-BBD6B95B3F1F}" type="presParOf" srcId="{DA8FB8AC-5611-4065-8A3C-A55EF24789EA}" destId="{56F81F40-D024-4134-B49A-293F80D1668C}" srcOrd="2" destOrd="0" presId="urn:microsoft.com/office/officeart/2018/2/layout/IconVerticalSolidList"/>
    <dgm:cxn modelId="{2D8D51A2-1F40-4215-8A84-F0742FF1343C}" type="presParOf" srcId="{DA8FB8AC-5611-4065-8A3C-A55EF24789EA}" destId="{2A740AAD-38A2-4F16-A88E-3099485AD9DC}"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E22FAC-609B-4F29-BCA6-F92F1E26B32F}">
      <dsp:nvSpPr>
        <dsp:cNvPr id="0" name=""/>
        <dsp:cNvSpPr/>
      </dsp:nvSpPr>
      <dsp:spPr>
        <a:xfrm>
          <a:off x="0" y="1669"/>
          <a:ext cx="9720262" cy="84618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C5B3A0-5C9E-4CF8-B627-D91F8CC7DB1E}">
      <dsp:nvSpPr>
        <dsp:cNvPr id="0" name=""/>
        <dsp:cNvSpPr/>
      </dsp:nvSpPr>
      <dsp:spPr>
        <a:xfrm>
          <a:off x="255971" y="192061"/>
          <a:ext cx="465402" cy="46540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841BFD2-975F-4FDC-8C5E-441BAF12078B}">
      <dsp:nvSpPr>
        <dsp:cNvPr id="0" name=""/>
        <dsp:cNvSpPr/>
      </dsp:nvSpPr>
      <dsp:spPr>
        <a:xfrm>
          <a:off x="977345" y="1669"/>
          <a:ext cx="8742916" cy="846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55" tIns="89555" rIns="89555" bIns="89555" numCol="1" spcCol="1270" anchor="ctr" anchorCtr="0">
          <a:noAutofit/>
        </a:bodyPr>
        <a:lstStyle/>
        <a:p>
          <a:pPr marL="0" lvl="0" indent="0" algn="l" defTabSz="755650">
            <a:lnSpc>
              <a:spcPct val="100000"/>
            </a:lnSpc>
            <a:spcBef>
              <a:spcPct val="0"/>
            </a:spcBef>
            <a:spcAft>
              <a:spcPct val="35000"/>
            </a:spcAft>
            <a:buNone/>
          </a:pPr>
          <a:r>
            <a:rPr lang="en-US" sz="1700" kern="1200"/>
            <a:t>Your child will have a binder that contains a number of resources such as word lists &amp; math charts.</a:t>
          </a:r>
          <a:r>
            <a:rPr lang="en-US" sz="1700" kern="1200">
              <a:latin typeface="Tw Cen MT Condensed" panose="020B0606020104020203"/>
            </a:rPr>
            <a:t> </a:t>
          </a:r>
          <a:r>
            <a:rPr lang="en-US" sz="1700" kern="1200"/>
            <a:t> This notebook should be brought to school daily with their behavior calendar.</a:t>
          </a:r>
          <a:r>
            <a:rPr lang="en-US" sz="1700" kern="1200">
              <a:latin typeface="Tw Cen MT Condensed" panose="020B0606020104020203"/>
            </a:rPr>
            <a:t> </a:t>
          </a:r>
          <a:endParaRPr lang="en-US" sz="1700" kern="1200"/>
        </a:p>
      </dsp:txBody>
      <dsp:txXfrm>
        <a:off x="977345" y="1669"/>
        <a:ext cx="8742916" cy="846186"/>
      </dsp:txXfrm>
    </dsp:sp>
    <dsp:sp modelId="{3ECF4235-51EF-4D62-AEF5-3284DD060DAA}">
      <dsp:nvSpPr>
        <dsp:cNvPr id="0" name=""/>
        <dsp:cNvSpPr/>
      </dsp:nvSpPr>
      <dsp:spPr>
        <a:xfrm>
          <a:off x="0" y="1059402"/>
          <a:ext cx="9720262" cy="84618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A2FDFA-587D-4A6C-AC54-06201D055252}">
      <dsp:nvSpPr>
        <dsp:cNvPr id="0" name=""/>
        <dsp:cNvSpPr/>
      </dsp:nvSpPr>
      <dsp:spPr>
        <a:xfrm>
          <a:off x="255971" y="1249794"/>
          <a:ext cx="465402" cy="46540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C165120-4EAD-4D08-BCE7-451E6DAB3CDF}">
      <dsp:nvSpPr>
        <dsp:cNvPr id="0" name=""/>
        <dsp:cNvSpPr/>
      </dsp:nvSpPr>
      <dsp:spPr>
        <a:xfrm>
          <a:off x="977345" y="1059402"/>
          <a:ext cx="8742916" cy="846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55" tIns="89555" rIns="89555" bIns="89555" numCol="1" spcCol="1270" anchor="ctr" anchorCtr="0">
          <a:noAutofit/>
        </a:bodyPr>
        <a:lstStyle/>
        <a:p>
          <a:pPr marL="0" lvl="0" indent="0" algn="l" defTabSz="755650">
            <a:lnSpc>
              <a:spcPct val="100000"/>
            </a:lnSpc>
            <a:spcBef>
              <a:spcPct val="0"/>
            </a:spcBef>
            <a:spcAft>
              <a:spcPct val="35000"/>
            </a:spcAft>
            <a:buNone/>
          </a:pPr>
          <a:r>
            <a:rPr lang="en-US" sz="1700" kern="1200"/>
            <a:t>Please check their binder daily to keep up with their behavior chart as well as for possible homework.</a:t>
          </a:r>
        </a:p>
      </dsp:txBody>
      <dsp:txXfrm>
        <a:off x="977345" y="1059402"/>
        <a:ext cx="8742916" cy="846186"/>
      </dsp:txXfrm>
    </dsp:sp>
    <dsp:sp modelId="{9BBB551C-F7D7-4FE7-A7EF-2B6ED1A6994E}">
      <dsp:nvSpPr>
        <dsp:cNvPr id="0" name=""/>
        <dsp:cNvSpPr/>
      </dsp:nvSpPr>
      <dsp:spPr>
        <a:xfrm>
          <a:off x="0" y="2117135"/>
          <a:ext cx="9720262" cy="84618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59EE0C-7002-49B6-BA8E-CB47CECAC695}">
      <dsp:nvSpPr>
        <dsp:cNvPr id="0" name=""/>
        <dsp:cNvSpPr/>
      </dsp:nvSpPr>
      <dsp:spPr>
        <a:xfrm>
          <a:off x="255971" y="2307527"/>
          <a:ext cx="465402" cy="46540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4EBB226-4261-4DC5-94E3-894A1EE14839}">
      <dsp:nvSpPr>
        <dsp:cNvPr id="0" name=""/>
        <dsp:cNvSpPr/>
      </dsp:nvSpPr>
      <dsp:spPr>
        <a:xfrm>
          <a:off x="977345" y="2117135"/>
          <a:ext cx="8742916" cy="846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55" tIns="89555" rIns="89555" bIns="89555" numCol="1" spcCol="1270" anchor="ctr" anchorCtr="0">
          <a:noAutofit/>
        </a:bodyPr>
        <a:lstStyle/>
        <a:p>
          <a:pPr marL="0" lvl="0" indent="0" algn="l" defTabSz="755650">
            <a:lnSpc>
              <a:spcPct val="100000"/>
            </a:lnSpc>
            <a:spcBef>
              <a:spcPct val="0"/>
            </a:spcBef>
            <a:spcAft>
              <a:spcPct val="35000"/>
            </a:spcAft>
            <a:buNone/>
          </a:pPr>
          <a:r>
            <a:rPr lang="en-US" sz="1700" kern="1200">
              <a:latin typeface="Tw Cen MT Condensed" panose="020B0606020104020203"/>
            </a:rPr>
            <a:t>Students were given a Power School login. You will be able to log in at any time and view your child's grades.</a:t>
          </a:r>
        </a:p>
      </dsp:txBody>
      <dsp:txXfrm>
        <a:off x="977345" y="2117135"/>
        <a:ext cx="8742916" cy="846186"/>
      </dsp:txXfrm>
    </dsp:sp>
    <dsp:sp modelId="{D17DB5FA-DD7A-4C8B-9673-D81EFB643AB9}">
      <dsp:nvSpPr>
        <dsp:cNvPr id="0" name=""/>
        <dsp:cNvSpPr/>
      </dsp:nvSpPr>
      <dsp:spPr>
        <a:xfrm>
          <a:off x="0" y="3174868"/>
          <a:ext cx="9720262" cy="846186"/>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0AF412-6B59-43C0-BA74-E2EEF39D5E40}">
      <dsp:nvSpPr>
        <dsp:cNvPr id="0" name=""/>
        <dsp:cNvSpPr/>
      </dsp:nvSpPr>
      <dsp:spPr>
        <a:xfrm>
          <a:off x="255971" y="3365260"/>
          <a:ext cx="465402" cy="465402"/>
        </a:xfrm>
        <a:prstGeom prst="rect">
          <a:avLst/>
        </a:prstGeom>
        <a:solidFill>
          <a:schemeClr val="bg1">
            <a:hueOff val="0"/>
            <a:satOff val="0"/>
            <a:lumOff val="0"/>
            <a:alphaOff val="0"/>
          </a:schemeClr>
        </a:solidFill>
        <a:ln w="15875"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740AAD-38A2-4F16-A88E-3099485AD9DC}">
      <dsp:nvSpPr>
        <dsp:cNvPr id="0" name=""/>
        <dsp:cNvSpPr/>
      </dsp:nvSpPr>
      <dsp:spPr>
        <a:xfrm>
          <a:off x="977345" y="3174868"/>
          <a:ext cx="8742916" cy="846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55" tIns="89555" rIns="89555" bIns="89555" numCol="1" spcCol="1270" anchor="ctr" anchorCtr="0">
          <a:noAutofit/>
        </a:bodyPr>
        <a:lstStyle/>
        <a:p>
          <a:pPr marL="0" lvl="0" indent="0" algn="l" defTabSz="755650">
            <a:lnSpc>
              <a:spcPct val="100000"/>
            </a:lnSpc>
            <a:spcBef>
              <a:spcPct val="0"/>
            </a:spcBef>
            <a:spcAft>
              <a:spcPct val="35000"/>
            </a:spcAft>
            <a:buNone/>
          </a:pPr>
          <a:r>
            <a:rPr lang="en-US" sz="1700" kern="1200">
              <a:latin typeface="Tw Cen MT Condensed" panose="020B0606020104020203"/>
            </a:rPr>
            <a:t>Graded papers will be sent home weekly in Tuesday folders. Please sign the attached signature sheet and return papers the following day. Graded papers must be kept on file, therefore,failure to return graded papers will result in papers not being sent home.</a:t>
          </a:r>
        </a:p>
      </dsp:txBody>
      <dsp:txXfrm>
        <a:off x="977345" y="3174868"/>
        <a:ext cx="8742916" cy="84618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515E15-79AA-469A-B51D-762099DD17ED}" type="datetimeFigureOut">
              <a:t>8/7/2023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7BC12D-E40A-45E4-9912-A6F58A6B4695}" type="slidenum">
              <a:t>‹#›</a:t>
            </a:fld>
            <a:endParaRPr lang="en-US"/>
          </a:p>
        </p:txBody>
      </p:sp>
    </p:spTree>
    <p:extLst>
      <p:ext uri="{BB962C8B-B14F-4D97-AF65-F5344CB8AC3E}">
        <p14:creationId xmlns:p14="http://schemas.microsoft.com/office/powerpoint/2010/main" val="2836888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7BC12D-E40A-45E4-9912-A6F58A6B4695}" type="slidenum">
              <a:t>1</a:t>
            </a:fld>
            <a:endParaRPr lang="en-US"/>
          </a:p>
        </p:txBody>
      </p:sp>
    </p:spTree>
    <p:extLst>
      <p:ext uri="{BB962C8B-B14F-4D97-AF65-F5344CB8AC3E}">
        <p14:creationId xmlns:p14="http://schemas.microsoft.com/office/powerpoint/2010/main" val="2401964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7BC12D-E40A-45E4-9912-A6F58A6B4695}" type="slidenum">
              <a:t>2</a:t>
            </a:fld>
            <a:endParaRPr lang="en-US"/>
          </a:p>
        </p:txBody>
      </p:sp>
    </p:spTree>
    <p:extLst>
      <p:ext uri="{BB962C8B-B14F-4D97-AF65-F5344CB8AC3E}">
        <p14:creationId xmlns:p14="http://schemas.microsoft.com/office/powerpoint/2010/main" val="3360186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7BC12D-E40A-45E4-9912-A6F58A6B4695}" type="slidenum">
              <a:t>3</a:t>
            </a:fld>
            <a:endParaRPr lang="en-US"/>
          </a:p>
        </p:txBody>
      </p:sp>
    </p:spTree>
    <p:extLst>
      <p:ext uri="{BB962C8B-B14F-4D97-AF65-F5344CB8AC3E}">
        <p14:creationId xmlns:p14="http://schemas.microsoft.com/office/powerpoint/2010/main" val="3277052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7BC12D-E40A-45E4-9912-A6F58A6B4695}" type="slidenum">
              <a:t>4</a:t>
            </a:fld>
            <a:endParaRPr lang="en-US"/>
          </a:p>
        </p:txBody>
      </p:sp>
    </p:spTree>
    <p:extLst>
      <p:ext uri="{BB962C8B-B14F-4D97-AF65-F5344CB8AC3E}">
        <p14:creationId xmlns:p14="http://schemas.microsoft.com/office/powerpoint/2010/main" val="205957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7BC12D-E40A-45E4-9912-A6F58A6B4695}" type="slidenum">
              <a:t>5</a:t>
            </a:fld>
            <a:endParaRPr lang="en-US"/>
          </a:p>
        </p:txBody>
      </p:sp>
    </p:spTree>
    <p:extLst>
      <p:ext uri="{BB962C8B-B14F-4D97-AF65-F5344CB8AC3E}">
        <p14:creationId xmlns:p14="http://schemas.microsoft.com/office/powerpoint/2010/main" val="1920573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7BC12D-E40A-45E4-9912-A6F58A6B4695}" type="slidenum">
              <a:t>9</a:t>
            </a:fld>
            <a:endParaRPr lang="en-US"/>
          </a:p>
        </p:txBody>
      </p:sp>
    </p:spTree>
    <p:extLst>
      <p:ext uri="{BB962C8B-B14F-4D97-AF65-F5344CB8AC3E}">
        <p14:creationId xmlns:p14="http://schemas.microsoft.com/office/powerpoint/2010/main" val="2062501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D73815-2707-4475-8F1A-B873CB631BB4}" type="datetimeFigureOut">
              <a:rPr lang="en-US" dirty="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AFB99-0EAB-4182-AFF8-E214C82A68F6}" type="datetimeFigureOut">
              <a:rPr lang="en-US" dirty="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D3794B-289A-4A80-97D7-111025398D45}" type="datetimeFigureOut">
              <a:rPr lang="en-US" dirty="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C6A301-0538-44EC-B09D-202E1042A48B}" type="datetimeFigureOut">
              <a:rPr lang="en-US" dirty="0"/>
              <a:t>8/7/2023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89574A-8875-45EF-8EA2-3CAA0F7ABC4C}" type="datetimeFigureOut">
              <a:rPr lang="en-US" dirty="0"/>
              <a:t>8/7/2023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EF4D4C-5367-4C26-9E2B-D8088D7FCA81}" type="datetimeFigureOut">
              <a:rPr lang="en-US" dirty="0"/>
              <a:t>8/7/2023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8/7/2023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8/7/2023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8/7/2023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8/7/2023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Tameko.graham@acboe.ne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A5858-99AB-C54F-BEE6-D695BA32F50D}"/>
              </a:ext>
            </a:extLst>
          </p:cNvPr>
          <p:cNvSpPr>
            <a:spLocks noGrp="1"/>
          </p:cNvSpPr>
          <p:nvPr>
            <p:ph type="ctrTitle"/>
          </p:nvPr>
        </p:nvSpPr>
        <p:spPr/>
        <p:txBody>
          <a:bodyPr/>
          <a:lstStyle/>
          <a:p>
            <a:r>
              <a:rPr lang="en-US"/>
              <a:t>2nd/3rd grade open House</a:t>
            </a:r>
          </a:p>
        </p:txBody>
      </p:sp>
      <p:sp>
        <p:nvSpPr>
          <p:cNvPr id="3" name="Subtitle 2">
            <a:extLst>
              <a:ext uri="{FF2B5EF4-FFF2-40B4-BE49-F238E27FC236}">
                <a16:creationId xmlns:a16="http://schemas.microsoft.com/office/drawing/2014/main" id="{63433D36-FA29-0E40-8AE7-AB127488F597}"/>
              </a:ext>
            </a:extLst>
          </p:cNvPr>
          <p:cNvSpPr>
            <a:spLocks noGrp="1"/>
          </p:cNvSpPr>
          <p:nvPr>
            <p:ph type="subTitle" idx="1"/>
          </p:nvPr>
        </p:nvSpPr>
        <p:spPr/>
        <p:txBody>
          <a:bodyPr/>
          <a:lstStyle/>
          <a:p>
            <a:r>
              <a:rPr lang="en-US"/>
              <a:t>Mrs. Graham</a:t>
            </a:r>
          </a:p>
          <a:p>
            <a:r>
              <a:rPr lang="en-US"/>
              <a:t>Ms. Bozeman</a:t>
            </a:r>
          </a:p>
        </p:txBody>
      </p:sp>
    </p:spTree>
    <p:extLst>
      <p:ext uri="{BB962C8B-B14F-4D97-AF65-F5344CB8AC3E}">
        <p14:creationId xmlns:p14="http://schemas.microsoft.com/office/powerpoint/2010/main" val="4208744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A0ACA-2183-B74E-9A92-97005D809BAE}"/>
              </a:ext>
            </a:extLst>
          </p:cNvPr>
          <p:cNvSpPr>
            <a:spLocks noGrp="1"/>
          </p:cNvSpPr>
          <p:nvPr>
            <p:ph type="title"/>
          </p:nvPr>
        </p:nvSpPr>
        <p:spPr/>
        <p:txBody>
          <a:bodyPr/>
          <a:lstStyle/>
          <a:p>
            <a:r>
              <a:rPr lang="en-US"/>
              <a:t>Welcome</a:t>
            </a:r>
          </a:p>
        </p:txBody>
      </p:sp>
      <p:sp>
        <p:nvSpPr>
          <p:cNvPr id="3" name="Content Placeholder 2">
            <a:extLst>
              <a:ext uri="{FF2B5EF4-FFF2-40B4-BE49-F238E27FC236}">
                <a16:creationId xmlns:a16="http://schemas.microsoft.com/office/drawing/2014/main" id="{6F7F8801-5A2F-C14A-A3F5-FBA7D2F34A4A}"/>
              </a:ext>
            </a:extLst>
          </p:cNvPr>
          <p:cNvSpPr>
            <a:spLocks noGrp="1"/>
          </p:cNvSpPr>
          <p:nvPr>
            <p:ph idx="1"/>
          </p:nvPr>
        </p:nvSpPr>
        <p:spPr/>
        <p:txBody>
          <a:bodyPr vert="horz" lIns="45720" tIns="45720" rIns="45720" bIns="45720" rtlCol="0" anchor="t">
            <a:normAutofit/>
          </a:bodyPr>
          <a:lstStyle/>
          <a:p>
            <a:r>
              <a:rPr lang="en-US" sz="3200"/>
              <a:t>We are pleased to welcome you to the 2023-2024 school year! We are looking forward to having your child as a student. We will have a fun year with so many learning opportunities. We are committed to creating a classroom environment where your child is a valued, trusted, and essential part of our family of learners. It is our hope that you will support and encourage this vision at home as well.</a:t>
            </a:r>
          </a:p>
          <a:p>
            <a:endParaRPr lang="en-US"/>
          </a:p>
        </p:txBody>
      </p:sp>
    </p:spTree>
    <p:extLst>
      <p:ext uri="{BB962C8B-B14F-4D97-AF65-F5344CB8AC3E}">
        <p14:creationId xmlns:p14="http://schemas.microsoft.com/office/powerpoint/2010/main" val="1860095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113F3-D730-444F-B122-E3BB32A1E577}"/>
              </a:ext>
            </a:extLst>
          </p:cNvPr>
          <p:cNvSpPr>
            <a:spLocks noGrp="1"/>
          </p:cNvSpPr>
          <p:nvPr>
            <p:ph type="title"/>
          </p:nvPr>
        </p:nvSpPr>
        <p:spPr>
          <a:xfrm>
            <a:off x="1024128" y="585216"/>
            <a:ext cx="9720072" cy="1499616"/>
          </a:xfrm>
        </p:spPr>
        <p:txBody>
          <a:bodyPr>
            <a:normAutofit/>
          </a:bodyPr>
          <a:lstStyle/>
          <a:p>
            <a:r>
              <a:rPr lang="en-US"/>
              <a:t>Take Home Binder &amp; Tuesday folder</a:t>
            </a:r>
          </a:p>
        </p:txBody>
      </p:sp>
      <p:graphicFrame>
        <p:nvGraphicFramePr>
          <p:cNvPr id="5" name="Content Placeholder 2">
            <a:extLst>
              <a:ext uri="{FF2B5EF4-FFF2-40B4-BE49-F238E27FC236}">
                <a16:creationId xmlns:a16="http://schemas.microsoft.com/office/drawing/2014/main" id="{A634C957-5A35-4627-BD85-F00AEB05F31A}"/>
              </a:ext>
            </a:extLst>
          </p:cNvPr>
          <p:cNvGraphicFramePr>
            <a:graphicFrameLocks noGrp="1"/>
          </p:cNvGraphicFramePr>
          <p:nvPr>
            <p:ph idx="1"/>
            <p:extLst>
              <p:ext uri="{D42A27DB-BD31-4B8C-83A1-F6EECF244321}">
                <p14:modId xmlns:p14="http://schemas.microsoft.com/office/powerpoint/2010/main" val="2293001335"/>
              </p:ext>
            </p:extLst>
          </p:nvPr>
        </p:nvGraphicFramePr>
        <p:xfrm>
          <a:off x="495733" y="2086841"/>
          <a:ext cx="9720262"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34669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7C29C-26DD-8A40-9D00-CDF69DD2FAEF}"/>
              </a:ext>
            </a:extLst>
          </p:cNvPr>
          <p:cNvSpPr>
            <a:spLocks noGrp="1"/>
          </p:cNvSpPr>
          <p:nvPr>
            <p:ph type="title"/>
          </p:nvPr>
        </p:nvSpPr>
        <p:spPr/>
        <p:txBody>
          <a:bodyPr/>
          <a:lstStyle/>
          <a:p>
            <a:r>
              <a:rPr lang="en-US"/>
              <a:t>Class Schedule</a:t>
            </a:r>
          </a:p>
        </p:txBody>
      </p:sp>
      <p:sp>
        <p:nvSpPr>
          <p:cNvPr id="3" name="Content Placeholder 2">
            <a:extLst>
              <a:ext uri="{FF2B5EF4-FFF2-40B4-BE49-F238E27FC236}">
                <a16:creationId xmlns:a16="http://schemas.microsoft.com/office/drawing/2014/main" id="{7F76A641-2320-0F4D-B311-13B31EB273E5}"/>
              </a:ext>
            </a:extLst>
          </p:cNvPr>
          <p:cNvSpPr>
            <a:spLocks noGrp="1"/>
          </p:cNvSpPr>
          <p:nvPr>
            <p:ph idx="1"/>
          </p:nvPr>
        </p:nvSpPr>
        <p:spPr>
          <a:xfrm>
            <a:off x="1024128" y="1627482"/>
            <a:ext cx="9720073" cy="5214875"/>
          </a:xfrm>
        </p:spPr>
        <p:txBody>
          <a:bodyPr vert="horz" lIns="45720" tIns="45720" rIns="45720" bIns="45720" rtlCol="0" anchor="t">
            <a:normAutofit fontScale="25000" lnSpcReduction="20000"/>
          </a:bodyPr>
          <a:lstStyle/>
          <a:p>
            <a:pPr marL="0" indent="0" algn="ctr">
              <a:buNone/>
            </a:pPr>
            <a:r>
              <a:rPr lang="en-US" sz="4200"/>
              <a:t>Mrs. Graham’s 2nd/3rd Grade Schedule</a:t>
            </a:r>
          </a:p>
          <a:p>
            <a:pPr marL="0" indent="0">
              <a:buNone/>
            </a:pPr>
            <a:r>
              <a:rPr lang="en-US" sz="4200"/>
              <a:t>7:30-8:00              Breakfast/Character Education/Homeroom</a:t>
            </a:r>
          </a:p>
          <a:p>
            <a:pPr marL="0" indent="0">
              <a:buNone/>
            </a:pPr>
            <a:r>
              <a:rPr lang="en-US" sz="4200"/>
              <a:t>8:00-8:30               3rd Grade SOAR Time (RTI Math)</a:t>
            </a:r>
          </a:p>
          <a:p>
            <a:pPr marL="0" indent="0">
              <a:buNone/>
            </a:pPr>
            <a:r>
              <a:rPr lang="en-US" sz="4200"/>
              <a:t>8:30-9:30               3rd Grade Math</a:t>
            </a:r>
          </a:p>
          <a:p>
            <a:pPr marL="0" indent="0">
              <a:buNone/>
            </a:pPr>
            <a:r>
              <a:rPr lang="en-US" sz="4200"/>
              <a:t>9:30-10:00             3rd Grade Science</a:t>
            </a:r>
          </a:p>
          <a:p>
            <a:pPr marL="0" indent="0">
              <a:buNone/>
            </a:pPr>
            <a:r>
              <a:rPr lang="en-US" sz="4200"/>
              <a:t>10:00-10:45            Physical Education</a:t>
            </a:r>
          </a:p>
          <a:p>
            <a:pPr marL="0" indent="0">
              <a:buNone/>
            </a:pPr>
            <a:r>
              <a:rPr lang="en-US" sz="4200"/>
              <a:t>10:45-11:00           3rd Grade Technology    </a:t>
            </a:r>
          </a:p>
          <a:p>
            <a:pPr marL="0" indent="0">
              <a:buNone/>
            </a:pPr>
            <a:r>
              <a:rPr lang="en-US" sz="4200"/>
              <a:t>11:00-11:20            Lunch</a:t>
            </a:r>
          </a:p>
          <a:p>
            <a:pPr marL="0" indent="0">
              <a:buNone/>
            </a:pPr>
            <a:r>
              <a:rPr lang="en-US" sz="4200"/>
              <a:t>11:20-12:00           3rd Grade Social Studies/Technology</a:t>
            </a:r>
          </a:p>
          <a:p>
            <a:pPr marL="0" indent="0">
              <a:buNone/>
            </a:pPr>
            <a:r>
              <a:rPr lang="en-US" sz="4200"/>
              <a:t>12:05-12:10           Transitional Time</a:t>
            </a:r>
          </a:p>
          <a:p>
            <a:pPr marL="0" indent="0">
              <a:buNone/>
            </a:pPr>
            <a:r>
              <a:rPr lang="en-US" sz="4200"/>
              <a:t>12:10-12:40           2nd Grade SOAR Time (RTI Math)</a:t>
            </a:r>
          </a:p>
          <a:p>
            <a:pPr marL="0" indent="0">
              <a:buNone/>
            </a:pPr>
            <a:r>
              <a:rPr lang="en-US" sz="4200"/>
              <a:t>12:40-1:40            2nd grade Math</a:t>
            </a:r>
          </a:p>
          <a:p>
            <a:pPr marL="0" indent="0">
              <a:buNone/>
            </a:pPr>
            <a:r>
              <a:rPr lang="en-US" sz="4200"/>
              <a:t>1:40-2:10             2nd Grade Science</a:t>
            </a:r>
          </a:p>
          <a:p>
            <a:pPr marL="0" indent="0">
              <a:buNone/>
            </a:pPr>
            <a:r>
              <a:rPr lang="en-US" sz="4200"/>
              <a:t>2:10--2:40            2nd Grade Social Studies</a:t>
            </a:r>
          </a:p>
          <a:p>
            <a:pPr marL="0" indent="0">
              <a:buNone/>
            </a:pPr>
            <a:r>
              <a:rPr lang="en-US" sz="4200"/>
              <a:t>2:40-2:55             Daily Review/ Snack</a:t>
            </a:r>
          </a:p>
          <a:p>
            <a:pPr marL="0" indent="0">
              <a:buNone/>
            </a:pPr>
            <a:r>
              <a:rPr lang="en-US" sz="4200"/>
              <a:t>2:55-3:00            Pack Up/ Load Buses</a:t>
            </a:r>
          </a:p>
          <a:p>
            <a:pPr marL="0" indent="0">
              <a:buNone/>
            </a:pPr>
            <a:r>
              <a:rPr lang="en-US" sz="2500"/>
              <a:t>		</a:t>
            </a:r>
          </a:p>
        </p:txBody>
      </p:sp>
    </p:spTree>
    <p:extLst>
      <p:ext uri="{BB962C8B-B14F-4D97-AF65-F5344CB8AC3E}">
        <p14:creationId xmlns:p14="http://schemas.microsoft.com/office/powerpoint/2010/main" val="2957232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7C29C-26DD-8A40-9D00-CDF69DD2FAEF}"/>
              </a:ext>
            </a:extLst>
          </p:cNvPr>
          <p:cNvSpPr>
            <a:spLocks noGrp="1"/>
          </p:cNvSpPr>
          <p:nvPr>
            <p:ph type="title"/>
          </p:nvPr>
        </p:nvSpPr>
        <p:spPr/>
        <p:txBody>
          <a:bodyPr/>
          <a:lstStyle/>
          <a:p>
            <a:r>
              <a:rPr lang="en-US"/>
              <a:t>Class Schedule</a:t>
            </a:r>
          </a:p>
        </p:txBody>
      </p:sp>
      <p:sp>
        <p:nvSpPr>
          <p:cNvPr id="3" name="Content Placeholder 2">
            <a:extLst>
              <a:ext uri="{FF2B5EF4-FFF2-40B4-BE49-F238E27FC236}">
                <a16:creationId xmlns:a16="http://schemas.microsoft.com/office/drawing/2014/main" id="{7F76A641-2320-0F4D-B311-13B31EB273E5}"/>
              </a:ext>
            </a:extLst>
          </p:cNvPr>
          <p:cNvSpPr>
            <a:spLocks noGrp="1"/>
          </p:cNvSpPr>
          <p:nvPr>
            <p:ph idx="1"/>
          </p:nvPr>
        </p:nvSpPr>
        <p:spPr>
          <a:xfrm>
            <a:off x="1024128" y="1627482"/>
            <a:ext cx="9720073" cy="4568990"/>
          </a:xfrm>
        </p:spPr>
        <p:txBody>
          <a:bodyPr vert="horz" lIns="45720" tIns="45720" rIns="45720" bIns="45720" rtlCol="0" anchor="t">
            <a:normAutofit fontScale="55000" lnSpcReduction="20000"/>
          </a:bodyPr>
          <a:lstStyle/>
          <a:p>
            <a:pPr marL="0" indent="0" algn="ctr">
              <a:buNone/>
            </a:pPr>
            <a:r>
              <a:rPr lang="en-US" sz="3500" dirty="0"/>
              <a:t>Ms. Bozeman’s 2nd/3rd Grade Schedule</a:t>
            </a:r>
          </a:p>
          <a:p>
            <a:pPr marL="0" indent="0">
              <a:buNone/>
            </a:pPr>
            <a:r>
              <a:rPr lang="en-US" sz="3500" dirty="0"/>
              <a:t>7:30-8:00               Breakfast/Character Education/Homeroom</a:t>
            </a:r>
          </a:p>
          <a:p>
            <a:pPr marL="0" indent="0">
              <a:buNone/>
            </a:pPr>
            <a:r>
              <a:rPr lang="en-US" sz="3500" dirty="0"/>
              <a:t>8:00-9:30               2nd Grade Language Arts</a:t>
            </a:r>
          </a:p>
          <a:p>
            <a:pPr marL="0" indent="0">
              <a:buNone/>
            </a:pPr>
            <a:r>
              <a:rPr lang="en-US" sz="3500" dirty="0"/>
              <a:t>9:30-10:00             2nd Grade SOAR/RTI</a:t>
            </a:r>
          </a:p>
          <a:p>
            <a:pPr marL="0" indent="0">
              <a:buNone/>
            </a:pPr>
            <a:r>
              <a:rPr lang="en-US" sz="3500" dirty="0"/>
              <a:t>10:00-10:45            Physical Education</a:t>
            </a:r>
          </a:p>
          <a:p>
            <a:pPr marL="0" indent="0">
              <a:buNone/>
            </a:pPr>
            <a:r>
              <a:rPr lang="en-US" sz="3500" dirty="0"/>
              <a:t>10:45-11:00           </a:t>
            </a:r>
            <a:r>
              <a:rPr lang="en-US" sz="3600" dirty="0">
                <a:latin typeface="TW Cen MT"/>
              </a:rPr>
              <a:t>2nd Grade Language Arts</a:t>
            </a:r>
            <a:r>
              <a:rPr lang="en-US" sz="3500" dirty="0"/>
              <a:t>   </a:t>
            </a:r>
          </a:p>
          <a:p>
            <a:pPr marL="0" indent="0">
              <a:buNone/>
            </a:pPr>
            <a:r>
              <a:rPr lang="en-US" sz="3500" dirty="0"/>
              <a:t>11:00-11:20            Lunch</a:t>
            </a:r>
          </a:p>
          <a:p>
            <a:pPr marL="0" indent="0">
              <a:buNone/>
            </a:pPr>
            <a:r>
              <a:rPr lang="en-US" sz="3500" dirty="0"/>
              <a:t>11:20-12:05           </a:t>
            </a:r>
            <a:r>
              <a:rPr lang="en-US" sz="3600" dirty="0">
                <a:latin typeface="TW Cen MT"/>
              </a:rPr>
              <a:t>2nd Grade Language Arts</a:t>
            </a:r>
          </a:p>
          <a:p>
            <a:pPr marL="0" indent="0">
              <a:buNone/>
            </a:pPr>
            <a:r>
              <a:rPr lang="en-US" sz="3500" dirty="0"/>
              <a:t>12:05-12:10           Change Classes</a:t>
            </a:r>
          </a:p>
          <a:p>
            <a:pPr marL="0" indent="0">
              <a:buNone/>
            </a:pPr>
            <a:r>
              <a:rPr lang="en-US" sz="3500" dirty="0"/>
              <a:t>12:10-2:40           </a:t>
            </a:r>
            <a:r>
              <a:rPr lang="en-US" sz="3500" dirty="0">
                <a:latin typeface="Tw Cen MT" panose="020B0602020104020603"/>
              </a:rPr>
              <a:t>  3rd</a:t>
            </a:r>
            <a:r>
              <a:rPr lang="en-US" sz="3600" dirty="0">
                <a:latin typeface="TW Cen MT"/>
              </a:rPr>
              <a:t> Grade Language Arts</a:t>
            </a:r>
          </a:p>
          <a:p>
            <a:pPr marL="0" indent="0">
              <a:buNone/>
            </a:pPr>
            <a:r>
              <a:rPr lang="en-US" sz="3500" dirty="0"/>
              <a:t>2:40-3:00            </a:t>
            </a:r>
            <a:r>
              <a:rPr lang="en-US" sz="3500" dirty="0">
                <a:latin typeface="Tw Cen MT"/>
              </a:rPr>
              <a:t>  </a:t>
            </a:r>
            <a:r>
              <a:rPr lang="en-US" sz="3600" dirty="0">
                <a:latin typeface="TW Cen MT"/>
              </a:rPr>
              <a:t> 3rd Grade SOAR/RTI</a:t>
            </a:r>
          </a:p>
          <a:p>
            <a:pPr marL="0" indent="0">
              <a:buNone/>
            </a:pPr>
            <a:r>
              <a:rPr lang="en-US" sz="2500" dirty="0"/>
              <a:t>		</a:t>
            </a:r>
          </a:p>
        </p:txBody>
      </p:sp>
    </p:spTree>
    <p:extLst>
      <p:ext uri="{BB962C8B-B14F-4D97-AF65-F5344CB8AC3E}">
        <p14:creationId xmlns:p14="http://schemas.microsoft.com/office/powerpoint/2010/main" val="278055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23">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25">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2C9AFF-A78F-34D7-804A-31CCF84B9FCA}"/>
              </a:ext>
            </a:extLst>
          </p:cNvPr>
          <p:cNvSpPr>
            <a:spLocks noGrp="1"/>
          </p:cNvSpPr>
          <p:nvPr>
            <p:ph type="title"/>
          </p:nvPr>
        </p:nvSpPr>
        <p:spPr>
          <a:xfrm>
            <a:off x="964788" y="804333"/>
            <a:ext cx="3391900" cy="5249334"/>
          </a:xfrm>
        </p:spPr>
        <p:txBody>
          <a:bodyPr>
            <a:normAutofit/>
          </a:bodyPr>
          <a:lstStyle/>
          <a:p>
            <a:pPr algn="r"/>
            <a:r>
              <a:rPr lang="en-US">
                <a:solidFill>
                  <a:schemeClr val="tx1"/>
                </a:solidFill>
              </a:rPr>
              <a:t>Discipline Plan</a:t>
            </a:r>
          </a:p>
        </p:txBody>
      </p:sp>
      <p:sp>
        <p:nvSpPr>
          <p:cNvPr id="6" name="TextBox 5">
            <a:extLst>
              <a:ext uri="{FF2B5EF4-FFF2-40B4-BE49-F238E27FC236}">
                <a16:creationId xmlns:a16="http://schemas.microsoft.com/office/drawing/2014/main" id="{F1750A16-B41C-AD61-C30B-CCE6112F3A2F}"/>
              </a:ext>
            </a:extLst>
          </p:cNvPr>
          <p:cNvSpPr txBox="1"/>
          <p:nvPr/>
        </p:nvSpPr>
        <p:spPr>
          <a:xfrm>
            <a:off x="5333999" y="644769"/>
            <a:ext cx="5597769" cy="35755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graphicFrame>
        <p:nvGraphicFramePr>
          <p:cNvPr id="8" name="Table 7">
            <a:extLst>
              <a:ext uri="{FF2B5EF4-FFF2-40B4-BE49-F238E27FC236}">
                <a16:creationId xmlns:a16="http://schemas.microsoft.com/office/drawing/2014/main" id="{9E86AB9C-F71D-0D84-B05E-F2E2F9A84142}"/>
              </a:ext>
            </a:extLst>
          </p:cNvPr>
          <p:cNvGraphicFramePr>
            <a:graphicFrameLocks noGrp="1"/>
          </p:cNvGraphicFramePr>
          <p:nvPr>
            <p:extLst>
              <p:ext uri="{D42A27DB-BD31-4B8C-83A1-F6EECF244321}">
                <p14:modId xmlns:p14="http://schemas.microsoft.com/office/powerpoint/2010/main" val="144243321"/>
              </p:ext>
            </p:extLst>
          </p:nvPr>
        </p:nvGraphicFramePr>
        <p:xfrm>
          <a:off x="4778962" y="178740"/>
          <a:ext cx="6899506" cy="6433053"/>
        </p:xfrm>
        <a:graphic>
          <a:graphicData uri="http://schemas.openxmlformats.org/drawingml/2006/table">
            <a:tbl>
              <a:tblPr firstRow="1" firstCol="1" bandRow="1">
                <a:tableStyleId>{5C22544A-7EE6-4342-B048-85BDC9FD1C3A}</a:tableStyleId>
              </a:tblPr>
              <a:tblGrid>
                <a:gridCol w="6899506">
                  <a:extLst>
                    <a:ext uri="{9D8B030D-6E8A-4147-A177-3AD203B41FA5}">
                      <a16:colId xmlns:a16="http://schemas.microsoft.com/office/drawing/2014/main" val="2695397247"/>
                    </a:ext>
                  </a:extLst>
                </a:gridCol>
              </a:tblGrid>
              <a:tr h="6433053">
                <a:tc>
                  <a:txBody>
                    <a:bodyPr/>
                    <a:lstStyle/>
                    <a:p>
                      <a:pPr marL="0" algn="ctr"/>
                      <a:r>
                        <a:rPr lang="en-US" sz="1400" u="sng">
                          <a:solidFill>
                            <a:schemeClr val="tx1"/>
                          </a:solidFill>
                          <a:effectLst/>
                        </a:rPr>
                        <a:t>Mrs. Graham’s and Ms. Bozeman’s Discipline Plan</a:t>
                      </a:r>
                    </a:p>
                    <a:p>
                      <a:pPr marL="0" lvl="0" algn="ctr">
                        <a:lnSpc>
                          <a:spcPct val="100000"/>
                        </a:lnSpc>
                        <a:buNone/>
                      </a:pPr>
                      <a:endParaRPr lang="en-US" sz="1400" u="sng">
                        <a:solidFill>
                          <a:schemeClr val="tx1"/>
                        </a:solidFill>
                        <a:effectLst/>
                      </a:endParaRPr>
                    </a:p>
                    <a:p>
                      <a:pPr>
                        <a:lnSpc>
                          <a:spcPct val="100000"/>
                        </a:lnSpc>
                      </a:pPr>
                      <a:r>
                        <a:rPr lang="en-US" sz="1400">
                          <a:solidFill>
                            <a:schemeClr val="tx1"/>
                          </a:solidFill>
                          <a:effectLst/>
                        </a:rPr>
                        <a:t>In our classroom, we always work hard so that each child has an opportunity to learn in the best setting possible. This will require self-discipline from each student. Therefore, acceptable behavior will be rewarded while consequences are imposed for unacceptable behavior.</a:t>
                      </a:r>
                    </a:p>
                    <a:p>
                      <a:pPr lvl="0">
                        <a:lnSpc>
                          <a:spcPct val="150000"/>
                        </a:lnSpc>
                        <a:buNone/>
                      </a:pPr>
                      <a:endParaRPr lang="en-US" sz="1400">
                        <a:solidFill>
                          <a:schemeClr val="tx1"/>
                        </a:solidFill>
                        <a:effectLst/>
                      </a:endParaRPr>
                    </a:p>
                    <a:p>
                      <a:r>
                        <a:rPr lang="en-US" sz="1400" u="sng">
                          <a:solidFill>
                            <a:schemeClr val="tx1"/>
                          </a:solidFill>
                          <a:effectLst/>
                        </a:rPr>
                        <a:t>Our Class Rules:</a:t>
                      </a:r>
                      <a:endParaRPr lang="en-US" sz="1400">
                        <a:solidFill>
                          <a:schemeClr val="tx1"/>
                        </a:solidFill>
                        <a:effectLst/>
                      </a:endParaRPr>
                    </a:p>
                    <a:p>
                      <a:pPr marL="342900" lvl="0" indent="-342900"/>
                      <a:r>
                        <a:rPr lang="en-US" sz="1400">
                          <a:solidFill>
                            <a:schemeClr val="tx1"/>
                          </a:solidFill>
                          <a:effectLst/>
                        </a:rPr>
                        <a:t>Respect Others </a:t>
                      </a:r>
                    </a:p>
                    <a:p>
                      <a:pPr marL="342900" lvl="0" indent="-342900"/>
                      <a:r>
                        <a:rPr lang="en-US" sz="1400">
                          <a:solidFill>
                            <a:schemeClr val="tx1"/>
                          </a:solidFill>
                          <a:effectLst/>
                        </a:rPr>
                        <a:t>Work Hard</a:t>
                      </a:r>
                    </a:p>
                    <a:p>
                      <a:pPr marL="342900" lvl="0" indent="-342900"/>
                      <a:r>
                        <a:rPr lang="en-US" sz="1400">
                          <a:solidFill>
                            <a:schemeClr val="tx1"/>
                          </a:solidFill>
                          <a:effectLst/>
                        </a:rPr>
                        <a:t>Be Responsible</a:t>
                      </a:r>
                    </a:p>
                    <a:p>
                      <a:pPr marL="342900" lvl="0" indent="-342900"/>
                      <a:r>
                        <a:rPr lang="en-US" sz="1400">
                          <a:solidFill>
                            <a:schemeClr val="tx1"/>
                          </a:solidFill>
                          <a:effectLst/>
                        </a:rPr>
                        <a:t>Use Self-control </a:t>
                      </a:r>
                    </a:p>
                    <a:p>
                      <a:pPr marL="0" marR="91440">
                        <a:spcBef>
                          <a:spcPts val="1200"/>
                        </a:spcBef>
                        <a:spcAft>
                          <a:spcPts val="0"/>
                        </a:spcAft>
                      </a:pPr>
                      <a:endParaRPr lang="en-US" sz="2000">
                        <a:solidFill>
                          <a:schemeClr val="tx1"/>
                        </a:solidFill>
                        <a:effectLst/>
                      </a:endParaRPr>
                    </a:p>
                    <a:p>
                      <a:pPr marL="0"/>
                      <a:r>
                        <a:rPr lang="en-US" sz="1400" u="sng">
                          <a:solidFill>
                            <a:schemeClr val="tx1"/>
                          </a:solidFill>
                          <a:effectLst/>
                        </a:rPr>
                        <a:t>Rewards for positive behaviors</a:t>
                      </a:r>
                      <a:endParaRPr lang="en-US" sz="1400">
                        <a:solidFill>
                          <a:schemeClr val="tx1"/>
                        </a:solidFill>
                        <a:effectLst/>
                      </a:endParaRPr>
                    </a:p>
                    <a:p>
                      <a:pPr marL="342900" lvl="0" indent="-342900"/>
                      <a:r>
                        <a:rPr lang="en-US" sz="1400">
                          <a:solidFill>
                            <a:schemeClr val="tx1"/>
                          </a:solidFill>
                          <a:effectLst/>
                        </a:rPr>
                        <a:t>Special Privileges</a:t>
                      </a:r>
                    </a:p>
                    <a:p>
                      <a:pPr marL="342900" lvl="0" indent="-342900"/>
                      <a:r>
                        <a:rPr lang="en-US" sz="1400">
                          <a:solidFill>
                            <a:schemeClr val="tx1"/>
                          </a:solidFill>
                          <a:effectLst/>
                        </a:rPr>
                        <a:t>Stickers</a:t>
                      </a:r>
                    </a:p>
                    <a:p>
                      <a:pPr marL="342900" lvl="0" indent="-342900"/>
                      <a:r>
                        <a:rPr lang="en-US" sz="1400">
                          <a:solidFill>
                            <a:schemeClr val="tx1"/>
                          </a:solidFill>
                          <a:effectLst/>
                        </a:rPr>
                        <a:t>Small treats</a:t>
                      </a:r>
                    </a:p>
                    <a:p>
                      <a:pPr marL="342900" lvl="0" indent="-342900"/>
                      <a:r>
                        <a:rPr lang="en-US" sz="1400">
                          <a:solidFill>
                            <a:schemeClr val="tx1"/>
                          </a:solidFill>
                          <a:effectLst/>
                        </a:rPr>
                        <a:t>Prizes</a:t>
                      </a:r>
                    </a:p>
                    <a:p>
                      <a:pPr marL="342900" lvl="0" indent="-342900"/>
                      <a:r>
                        <a:rPr lang="en-US" sz="1400">
                          <a:solidFill>
                            <a:schemeClr val="tx1"/>
                          </a:solidFill>
                          <a:effectLst/>
                        </a:rPr>
                        <a:t>Participate in school-wide PBIS</a:t>
                      </a:r>
                    </a:p>
                    <a:p>
                      <a:pPr>
                        <a:tabLst>
                          <a:tab pos="1219200" algn="l"/>
                        </a:tabLst>
                      </a:pPr>
                      <a:r>
                        <a:rPr lang="en-US" sz="1400">
                          <a:solidFill>
                            <a:schemeClr val="tx1"/>
                          </a:solidFill>
                          <a:effectLst/>
                        </a:rPr>
                        <a:t>	</a:t>
                      </a:r>
                    </a:p>
                    <a:p>
                      <a:pPr>
                        <a:lnSpc>
                          <a:spcPct val="150000"/>
                        </a:lnSpc>
                      </a:pPr>
                      <a:r>
                        <a:rPr lang="en-US" sz="1400" u="sng">
                          <a:solidFill>
                            <a:schemeClr val="tx1"/>
                          </a:solidFill>
                          <a:effectLst/>
                        </a:rPr>
                        <a:t>Consequences for negative behaviors</a:t>
                      </a:r>
                      <a:endParaRPr lang="en-US" sz="1400">
                        <a:solidFill>
                          <a:schemeClr val="tx1"/>
                        </a:solidFill>
                        <a:effectLst/>
                      </a:endParaRPr>
                    </a:p>
                    <a:p>
                      <a:pPr marL="342900" lvl="0" indent="-342900">
                        <a:lnSpc>
                          <a:spcPct val="100000"/>
                        </a:lnSpc>
                      </a:pPr>
                      <a:r>
                        <a:rPr lang="en-US" sz="1400">
                          <a:solidFill>
                            <a:schemeClr val="tx1"/>
                          </a:solidFill>
                          <a:effectLst/>
                        </a:rPr>
                        <a:t>Verbal Warning</a:t>
                      </a:r>
                    </a:p>
                    <a:p>
                      <a:pPr marL="342900" lvl="0" indent="-342900">
                        <a:lnSpc>
                          <a:spcPct val="100000"/>
                        </a:lnSpc>
                      </a:pPr>
                      <a:r>
                        <a:rPr lang="en-US" sz="1400">
                          <a:solidFill>
                            <a:schemeClr val="tx1"/>
                          </a:solidFill>
                          <a:effectLst/>
                        </a:rPr>
                        <a:t>Color changed to yellow</a:t>
                      </a:r>
                    </a:p>
                    <a:p>
                      <a:pPr marL="342900" lvl="0" indent="-342900">
                        <a:lnSpc>
                          <a:spcPct val="100000"/>
                        </a:lnSpc>
                      </a:pPr>
                      <a:r>
                        <a:rPr lang="en-US" sz="1400">
                          <a:solidFill>
                            <a:schemeClr val="tx1"/>
                          </a:solidFill>
                          <a:effectLst/>
                        </a:rPr>
                        <a:t>Student/Teacher Conference</a:t>
                      </a:r>
                    </a:p>
                    <a:p>
                      <a:pPr marL="342900" lvl="0" indent="-342900">
                        <a:lnSpc>
                          <a:spcPct val="100000"/>
                        </a:lnSpc>
                      </a:pPr>
                      <a:r>
                        <a:rPr lang="en-US" sz="1400">
                          <a:solidFill>
                            <a:schemeClr val="tx1"/>
                          </a:solidFill>
                          <a:effectLst/>
                        </a:rPr>
                        <a:t>Color changed to red</a:t>
                      </a:r>
                    </a:p>
                    <a:p>
                      <a:pPr marL="342900" lvl="0" indent="-342900">
                        <a:lnSpc>
                          <a:spcPct val="100000"/>
                        </a:lnSpc>
                      </a:pPr>
                      <a:r>
                        <a:rPr lang="en-US" sz="1400">
                          <a:solidFill>
                            <a:schemeClr val="tx1"/>
                          </a:solidFill>
                          <a:effectLst/>
                        </a:rPr>
                        <a:t>Parental Contact: Parent Square, e-mail, or phone call</a:t>
                      </a:r>
                    </a:p>
                    <a:p>
                      <a:pPr marL="342900" lvl="0" indent="-342900">
                        <a:lnSpc>
                          <a:spcPct val="100000"/>
                        </a:lnSpc>
                      </a:pPr>
                      <a:r>
                        <a:rPr lang="en-US" sz="1400">
                          <a:solidFill>
                            <a:schemeClr val="tx1"/>
                          </a:solidFill>
                          <a:effectLst/>
                        </a:rPr>
                        <a:t>Office Referral</a:t>
                      </a:r>
                      <a:endParaRPr lang="en-US" sz="1400" u="sng">
                        <a:solidFill>
                          <a:schemeClr val="tx1"/>
                        </a:solidFill>
                        <a:effectLst/>
                      </a:endParaRPr>
                    </a:p>
                  </a:txBody>
                  <a:tcPr marL="68580" marR="68580" marT="0" marB="0">
                    <a:solidFill>
                      <a:schemeClr val="bg1"/>
                    </a:solidFill>
                  </a:tcPr>
                </a:tc>
                <a:extLst>
                  <a:ext uri="{0D108BD9-81ED-4DB2-BD59-A6C34878D82A}">
                    <a16:rowId xmlns:a16="http://schemas.microsoft.com/office/drawing/2014/main" val="933716107"/>
                  </a:ext>
                </a:extLst>
              </a:tr>
            </a:tbl>
          </a:graphicData>
        </a:graphic>
      </p:graphicFrame>
    </p:spTree>
    <p:extLst>
      <p:ext uri="{BB962C8B-B14F-4D97-AF65-F5344CB8AC3E}">
        <p14:creationId xmlns:p14="http://schemas.microsoft.com/office/powerpoint/2010/main" val="2181325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23">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25">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2C9AFF-A78F-34D7-804A-31CCF84B9FCA}"/>
              </a:ext>
            </a:extLst>
          </p:cNvPr>
          <p:cNvSpPr>
            <a:spLocks noGrp="1"/>
          </p:cNvSpPr>
          <p:nvPr>
            <p:ph type="title"/>
          </p:nvPr>
        </p:nvSpPr>
        <p:spPr>
          <a:xfrm>
            <a:off x="964788" y="804333"/>
            <a:ext cx="3391900" cy="5249334"/>
          </a:xfrm>
        </p:spPr>
        <p:txBody>
          <a:bodyPr>
            <a:normAutofit/>
          </a:bodyPr>
          <a:lstStyle/>
          <a:p>
            <a:pPr algn="r"/>
            <a:r>
              <a:rPr lang="en-US">
                <a:solidFill>
                  <a:schemeClr val="tx1"/>
                </a:solidFill>
              </a:rPr>
              <a:t>Discipline Plan</a:t>
            </a:r>
          </a:p>
        </p:txBody>
      </p:sp>
      <p:pic>
        <p:nvPicPr>
          <p:cNvPr id="3" name="Picture 3" descr="A white sheet of paper with black text&#10;&#10;Description automatically generated">
            <a:extLst>
              <a:ext uri="{FF2B5EF4-FFF2-40B4-BE49-F238E27FC236}">
                <a16:creationId xmlns:a16="http://schemas.microsoft.com/office/drawing/2014/main" id="{8B88B012-D35B-2253-637A-F522FFB1AD4A}"/>
              </a:ext>
            </a:extLst>
          </p:cNvPr>
          <p:cNvPicPr>
            <a:picLocks noChangeAspect="1"/>
          </p:cNvPicPr>
          <p:nvPr/>
        </p:nvPicPr>
        <p:blipFill>
          <a:blip r:embed="rId2"/>
          <a:stretch>
            <a:fillRect/>
          </a:stretch>
        </p:blipFill>
        <p:spPr>
          <a:xfrm>
            <a:off x="5985824" y="658633"/>
            <a:ext cx="4181340" cy="5660702"/>
          </a:xfrm>
          <a:prstGeom prst="rect">
            <a:avLst/>
          </a:prstGeom>
        </p:spPr>
      </p:pic>
    </p:spTree>
    <p:extLst>
      <p:ext uri="{BB962C8B-B14F-4D97-AF65-F5344CB8AC3E}">
        <p14:creationId xmlns:p14="http://schemas.microsoft.com/office/powerpoint/2010/main" val="2723969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F6576-5BD8-8428-9760-8F7D52E3BDB2}"/>
              </a:ext>
            </a:extLst>
          </p:cNvPr>
          <p:cNvSpPr>
            <a:spLocks noGrp="1"/>
          </p:cNvSpPr>
          <p:nvPr>
            <p:ph type="title"/>
          </p:nvPr>
        </p:nvSpPr>
        <p:spPr>
          <a:xfrm>
            <a:off x="1492023" y="1307111"/>
            <a:ext cx="8178692" cy="6953931"/>
          </a:xfrm>
        </p:spPr>
        <p:txBody>
          <a:bodyPr>
            <a:normAutofit fontScale="90000"/>
          </a:bodyPr>
          <a:lstStyle/>
          <a:p>
            <a:r>
              <a:rPr lang="en-US" sz="1600" b="1">
                <a:ea typeface="+mj-lt"/>
                <a:cs typeface="+mj-lt"/>
              </a:rPr>
              <a:t>                                                                                                     </a:t>
            </a:r>
            <a:endParaRPr lang="en-US"/>
          </a:p>
          <a:p>
            <a:pPr algn="ctr"/>
            <a:r>
              <a:rPr lang="en-US" sz="3200" b="1">
                <a:ea typeface="+mj-lt"/>
                <a:cs typeface="+mj-lt"/>
              </a:rPr>
              <a:t>2/3 Grade Supply List</a:t>
            </a:r>
            <a:endParaRPr lang="en-US" sz="3200"/>
          </a:p>
          <a:p>
            <a:pPr algn="ctr"/>
            <a:r>
              <a:rPr lang="en-US" sz="3200" b="1">
                <a:ea typeface="+mj-lt"/>
                <a:cs typeface="+mj-lt"/>
              </a:rPr>
              <a:t>2023-2024</a:t>
            </a:r>
            <a:endParaRPr lang="en-US" sz="3200"/>
          </a:p>
          <a:p>
            <a:pPr algn="ctr"/>
            <a:endParaRPr lang="en-US" sz="3200"/>
          </a:p>
          <a:p>
            <a:endParaRPr lang="en-US" sz="3200"/>
          </a:p>
          <a:p>
            <a:r>
              <a:rPr lang="en-US" sz="3100">
                <a:ea typeface="+mj-lt"/>
                <a:cs typeface="+mj-lt"/>
              </a:rPr>
              <a:t>1 binder- 1 in. with pockets and clear sleeve on front cover</a:t>
            </a:r>
            <a:endParaRPr lang="en-US" sz="3100"/>
          </a:p>
          <a:p>
            <a:r>
              <a:rPr lang="en-US" sz="3100">
                <a:ea typeface="+mj-lt"/>
                <a:cs typeface="+mj-lt"/>
              </a:rPr>
              <a:t>2 wide ruled composition books</a:t>
            </a:r>
            <a:endParaRPr lang="en-US" sz="3100"/>
          </a:p>
          <a:p>
            <a:r>
              <a:rPr lang="en-US" sz="3100">
                <a:ea typeface="+mj-lt"/>
                <a:cs typeface="+mj-lt"/>
              </a:rPr>
              <a:t>2 packages of white copy paper</a:t>
            </a:r>
            <a:endParaRPr lang="en-US" sz="3100"/>
          </a:p>
          <a:p>
            <a:r>
              <a:rPr lang="en-US" sz="3100">
                <a:ea typeface="+mj-lt"/>
                <a:cs typeface="+mj-lt"/>
              </a:rPr>
              <a:t>1 pack of wide ruled notebook paper</a:t>
            </a:r>
            <a:endParaRPr lang="en-US" sz="3100"/>
          </a:p>
          <a:p>
            <a:r>
              <a:rPr lang="en-US" sz="3100">
                <a:ea typeface="+mj-lt"/>
                <a:cs typeface="+mj-lt"/>
              </a:rPr>
              <a:t>1 large pack of pencils</a:t>
            </a:r>
            <a:endParaRPr lang="en-US" sz="3100"/>
          </a:p>
          <a:p>
            <a:r>
              <a:rPr lang="en-US" sz="3100">
                <a:ea typeface="+mj-lt"/>
                <a:cs typeface="+mj-lt"/>
              </a:rPr>
              <a:t>1 box of 24 count crayons</a:t>
            </a:r>
            <a:endParaRPr lang="en-US" sz="3100"/>
          </a:p>
          <a:p>
            <a:r>
              <a:rPr lang="en-US" sz="3100">
                <a:ea typeface="+mj-lt"/>
                <a:cs typeface="+mj-lt"/>
              </a:rPr>
              <a:t>1 zipper pencil pouch with 3 ring binder holes</a:t>
            </a:r>
            <a:endParaRPr lang="en-US" sz="3100"/>
          </a:p>
          <a:p>
            <a:r>
              <a:rPr lang="en-US" sz="3100">
                <a:ea typeface="+mj-lt"/>
                <a:cs typeface="+mj-lt"/>
              </a:rPr>
              <a:t>1 pair of headphones</a:t>
            </a:r>
            <a:endParaRPr lang="en-US" sz="3100"/>
          </a:p>
          <a:p>
            <a:r>
              <a:rPr lang="en-US" sz="3100">
                <a:ea typeface="+mj-lt"/>
                <a:cs typeface="+mj-lt"/>
              </a:rPr>
              <a:t>1 bottle of hand sanitizer</a:t>
            </a:r>
            <a:endParaRPr lang="en-US" sz="3100"/>
          </a:p>
          <a:p>
            <a:r>
              <a:rPr lang="en-US" sz="3100">
                <a:ea typeface="+mj-lt"/>
                <a:cs typeface="+mj-lt"/>
              </a:rPr>
              <a:t>1 box of Kleenex</a:t>
            </a:r>
            <a:endParaRPr lang="en-US" sz="3100"/>
          </a:p>
          <a:p>
            <a:r>
              <a:rPr lang="en-US" sz="3100">
                <a:ea typeface="+mj-lt"/>
                <a:cs typeface="+mj-lt"/>
              </a:rPr>
              <a:t>1 container of Lysol wipes</a:t>
            </a:r>
            <a:endParaRPr lang="en-US" sz="3100"/>
          </a:p>
          <a:p>
            <a:r>
              <a:rPr lang="en-US" sz="3100">
                <a:ea typeface="+mj-lt"/>
                <a:cs typeface="+mj-lt"/>
              </a:rPr>
              <a:t>1 roll of paper towels</a:t>
            </a:r>
            <a:endParaRPr lang="en-US" sz="3100"/>
          </a:p>
          <a:p>
            <a:r>
              <a:rPr lang="en-US" sz="3100">
                <a:ea typeface="+mj-lt"/>
                <a:cs typeface="+mj-lt"/>
              </a:rPr>
              <a:t>Girls-1 box of quart Ziploc bags</a:t>
            </a:r>
            <a:endParaRPr lang="en-US" sz="3100"/>
          </a:p>
          <a:p>
            <a:r>
              <a:rPr lang="en-US" sz="3100">
                <a:ea typeface="+mj-lt"/>
                <a:cs typeface="+mj-lt"/>
              </a:rPr>
              <a:t>Boys- 1 box of gallon Ziploc bags</a:t>
            </a:r>
            <a:endParaRPr lang="en-US" sz="3100"/>
          </a:p>
          <a:p>
            <a:pPr algn="ctr"/>
            <a:endParaRPr lang="en-US"/>
          </a:p>
          <a:p>
            <a:pPr algn="ctr"/>
            <a:endParaRPr lang="en-US"/>
          </a:p>
          <a:p>
            <a:endParaRPr lang="en-US"/>
          </a:p>
          <a:p>
            <a:endParaRPr lang="en-US"/>
          </a:p>
          <a:p>
            <a:endParaRPr lang="en-US"/>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7300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66163-A675-AE4A-B802-2F38676C1EB0}"/>
              </a:ext>
            </a:extLst>
          </p:cNvPr>
          <p:cNvSpPr>
            <a:spLocks noGrp="1"/>
          </p:cNvSpPr>
          <p:nvPr>
            <p:ph type="title"/>
          </p:nvPr>
        </p:nvSpPr>
        <p:spPr/>
        <p:txBody>
          <a:bodyPr/>
          <a:lstStyle/>
          <a:p>
            <a:r>
              <a:rPr lang="en-US"/>
              <a:t>Ways to contact Us</a:t>
            </a:r>
          </a:p>
        </p:txBody>
      </p:sp>
      <p:sp>
        <p:nvSpPr>
          <p:cNvPr id="3" name="Content Placeholder 2">
            <a:extLst>
              <a:ext uri="{FF2B5EF4-FFF2-40B4-BE49-F238E27FC236}">
                <a16:creationId xmlns:a16="http://schemas.microsoft.com/office/drawing/2014/main" id="{C8F09D95-2176-AD42-8122-089ABD9D2C89}"/>
              </a:ext>
            </a:extLst>
          </p:cNvPr>
          <p:cNvSpPr>
            <a:spLocks noGrp="1"/>
          </p:cNvSpPr>
          <p:nvPr>
            <p:ph idx="1"/>
          </p:nvPr>
        </p:nvSpPr>
        <p:spPr/>
        <p:txBody>
          <a:bodyPr vert="horz" lIns="45720" tIns="45720" rIns="45720" bIns="45720" rtlCol="0" anchor="t">
            <a:normAutofit/>
          </a:bodyPr>
          <a:lstStyle/>
          <a:p>
            <a:r>
              <a:rPr lang="en-US"/>
              <a:t>Email address: </a:t>
            </a:r>
          </a:p>
          <a:p>
            <a:r>
              <a:rPr lang="en-US">
                <a:hlinkClick r:id="rId3"/>
              </a:rPr>
              <a:t>Tameko.graham@acboe.net</a:t>
            </a:r>
            <a:endParaRPr lang="en-US"/>
          </a:p>
          <a:p>
            <a:r>
              <a:rPr lang="en-US">
                <a:hlinkClick r:id="rId3"/>
              </a:rPr>
              <a:t>Keviva.bozeman@acboe.net</a:t>
            </a:r>
            <a:endParaRPr lang="en-US"/>
          </a:p>
          <a:p>
            <a:endParaRPr lang="en-US"/>
          </a:p>
          <a:p>
            <a:r>
              <a:rPr lang="en-US"/>
              <a:t>You can also setup Parent Square to send and receive text or email message.</a:t>
            </a:r>
          </a:p>
        </p:txBody>
      </p:sp>
    </p:spTree>
    <p:extLst>
      <p:ext uri="{BB962C8B-B14F-4D97-AF65-F5344CB8AC3E}">
        <p14:creationId xmlns:p14="http://schemas.microsoft.com/office/powerpoint/2010/main" val="17003864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Application>Microsoft Office PowerPoint</Application>
  <PresentationFormat>Widescreen</PresentationFormat>
  <Slides>9</Slides>
  <Notes>6</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Integral</vt:lpstr>
      <vt:lpstr>2nd/3rd grade open House</vt:lpstr>
      <vt:lpstr>Welcome</vt:lpstr>
      <vt:lpstr>Take Home Binder &amp; Tuesday folder</vt:lpstr>
      <vt:lpstr>Class Schedule</vt:lpstr>
      <vt:lpstr>Class Schedule</vt:lpstr>
      <vt:lpstr>Discipline Plan</vt:lpstr>
      <vt:lpstr>Discipline Plan</vt:lpstr>
      <vt:lpstr>                                                                                                      2/3 Grade Supply List 2023-2024   1 binder- 1 in. with pockets and clear sleeve on front cover 2 wide ruled composition books 2 packages of white copy paper 1 pack of wide ruled notebook paper 1 large pack of pencils 1 box of 24 count crayons 1 zipper pencil pouch with 3 ring binder holes 1 pair of headphones 1 bottle of hand sanitizer 1 box of Kleenex 1 container of Lysol wipes 1 roll of paper towels Girls-1 box of quart Ziploc bags Boys- 1 box of gallon Ziploc bags     </vt:lpstr>
      <vt:lpstr>Ways to 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4Th grade open House</dc:title>
  <dc:creator>Cayla Johnson</dc:creator>
  <cp:revision>6</cp:revision>
  <dcterms:created xsi:type="dcterms:W3CDTF">2021-08-03T19:27:03Z</dcterms:created>
  <dcterms:modified xsi:type="dcterms:W3CDTF">2023-08-07T20:39:06Z</dcterms:modified>
</cp:coreProperties>
</file>