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59" r:id="rId3"/>
    <p:sldId id="260" r:id="rId4"/>
    <p:sldId id="261" r:id="rId5"/>
    <p:sldId id="262" r:id="rId6"/>
    <p:sldId id="263" r:id="rId7"/>
    <p:sldId id="264" r:id="rId8"/>
    <p:sldId id="265" r:id="rId9"/>
    <p:sldId id="266" r:id="rId10"/>
    <p:sldId id="267" r:id="rId11"/>
    <p:sldId id="291" r:id="rId12"/>
    <p:sldId id="292" r:id="rId13"/>
    <p:sldId id="293" r:id="rId14"/>
    <p:sldId id="303" r:id="rId15"/>
    <p:sldId id="268" r:id="rId16"/>
    <p:sldId id="294" r:id="rId17"/>
    <p:sldId id="295" r:id="rId18"/>
    <p:sldId id="296" r:id="rId19"/>
    <p:sldId id="297" r:id="rId20"/>
    <p:sldId id="298" r:id="rId21"/>
    <p:sldId id="299" r:id="rId22"/>
    <p:sldId id="301" r:id="rId23"/>
    <p:sldId id="300" r:id="rId24"/>
    <p:sldId id="302" r:id="rId25"/>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286B0-6FEF-46EB-9CE1-AC0D3F5D3093}" type="datetimeFigureOut">
              <a:rPr lang="en-US" smtClean="0"/>
              <a:t>8/17/2022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864A3-0460-47A1-86BB-D89E2DC23FD7}" type="slidenum">
              <a:rPr lang="en-US" smtClean="0"/>
              <a:t>‹#›</a:t>
            </a:fld>
            <a:endParaRPr lang="en-US"/>
          </a:p>
        </p:txBody>
      </p:sp>
    </p:spTree>
    <p:extLst>
      <p:ext uri="{BB962C8B-B14F-4D97-AF65-F5344CB8AC3E}">
        <p14:creationId xmlns:p14="http://schemas.microsoft.com/office/powerpoint/2010/main" val="271370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C36C9-6A1A-4086-B235-5520FB5B4691}"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2C36C9-6A1A-4086-B235-5520FB5B4691}"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2C36C9-6A1A-4086-B235-5520FB5B4691}"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2C36C9-6A1A-4086-B235-5520FB5B4691}" type="datetimeFigureOut">
              <a:rPr lang="en-US" smtClean="0"/>
              <a:t>8/17/2022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2C36C9-6A1A-4086-B235-5520FB5B4691}" type="datetimeFigureOut">
              <a:rPr lang="en-US" smtClean="0"/>
              <a:t>8/17/2022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C36C9-6A1A-4086-B235-5520FB5B4691}" type="datetimeFigureOut">
              <a:rPr lang="en-US" smtClean="0"/>
              <a:t>8/17/2022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C36C9-6A1A-4086-B235-5520FB5B4691}"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F936-AEBA-472A-B6AB-B5A7A5F1BD5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C36C9-6A1A-4086-B235-5520FB5B4691}" type="datetimeFigureOut">
              <a:rPr lang="en-US" smtClean="0"/>
              <a:t>8/17/2022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EF936-AEBA-472A-B6AB-B5A7A5F1BD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tinyurl.com/3824f2hs"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https://tinyurl.com/3824f2h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inyurl.com/3824f2hs"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https://tinyurl.com/3byvvm8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Kim.spain@coffee.k12.ga.us"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31.wmf"/><Relationship Id="rId4" Type="http://schemas.openxmlformats.org/officeDocument/2006/relationships/image" Target="../media/image30.w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3170061"/>
            <a:ext cx="1834134" cy="1549508"/>
          </a:xfrm>
          <a:prstGeom prst="rect">
            <a:avLst/>
          </a:prstGeom>
        </p:spPr>
      </p:pic>
      <p:sp>
        <p:nvSpPr>
          <p:cNvPr id="3" name="Title 1"/>
          <p:cNvSpPr txBox="1">
            <a:spLocks/>
          </p:cNvSpPr>
          <p:nvPr/>
        </p:nvSpPr>
        <p:spPr>
          <a:xfrm>
            <a:off x="609600" y="152400"/>
            <a:ext cx="7772400" cy="3276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w="17780" cmpd="sng">
                  <a:solidFill>
                    <a:srgbClr val="C00000"/>
                  </a:solidFill>
                  <a:prstDash val="solid"/>
                  <a:miter lim="800000"/>
                </a:ln>
                <a:solidFill>
                  <a:schemeClr val="tx1"/>
                </a:solidFill>
                <a:effectLst>
                  <a:outerShdw blurRad="50800" algn="tl" rotWithShape="0">
                    <a:srgbClr val="000000"/>
                  </a:outerShdw>
                </a:effectLst>
                <a:uLnTx/>
                <a:uFillTx/>
                <a:latin typeface="Elise" pitchFamily="2" charset="0"/>
                <a:ea typeface="+mj-ea"/>
                <a:cs typeface="+mj-cs"/>
              </a:rPr>
              <a:t/>
            </a:r>
            <a:br>
              <a:rPr kumimoji="0" lang="en-US" sz="4400" b="1" i="0" u="none" strike="noStrike" kern="1200" cap="none" spc="0" normalizeH="0" baseline="0" noProof="0" dirty="0" smtClean="0">
                <a:ln w="17780" cmpd="sng">
                  <a:solidFill>
                    <a:srgbClr val="C00000"/>
                  </a:solidFill>
                  <a:prstDash val="solid"/>
                  <a:miter lim="800000"/>
                </a:ln>
                <a:solidFill>
                  <a:schemeClr val="tx1"/>
                </a:solidFill>
                <a:effectLst>
                  <a:outerShdw blurRad="50800" algn="tl" rotWithShape="0">
                    <a:srgbClr val="000000"/>
                  </a:outerShdw>
                </a:effectLst>
                <a:uLnTx/>
                <a:uFillTx/>
                <a:latin typeface="Elise" pitchFamily="2" charset="0"/>
                <a:ea typeface="+mj-ea"/>
                <a:cs typeface="+mj-cs"/>
              </a:rPr>
            </a:br>
            <a:r>
              <a:rPr kumimoji="0" lang="en-US" sz="8000" b="1" i="0" u="none" strike="noStrike" kern="1200" cap="none" spc="0" normalizeH="0" baseline="0" noProof="0" dirty="0" smtClean="0">
                <a:ln w="28575" cmpd="sng">
                  <a:solidFill>
                    <a:srgbClr val="C00000"/>
                  </a:solidFill>
                  <a:prstDash val="solid"/>
                  <a:miter lim="800000"/>
                </a:ln>
                <a:solidFill>
                  <a:schemeClr val="tx1"/>
                </a:solidFill>
                <a:effectLst>
                  <a:outerShdw blurRad="50800" algn="tl" rotWithShape="0">
                    <a:srgbClr val="000000"/>
                  </a:outerShdw>
                </a:effectLst>
                <a:uLnTx/>
                <a:uFillTx/>
                <a:latin typeface="KG Makes You Stronger" pitchFamily="2" charset="0"/>
                <a:ea typeface="CCLoveYall" pitchFamily="2" charset="0"/>
                <a:cs typeface="+mj-cs"/>
              </a:rPr>
              <a:t>Indian</a:t>
            </a:r>
            <a:r>
              <a:rPr kumimoji="0" lang="en-US" sz="8000" b="1" i="0" u="none" strike="noStrike" kern="1200" cap="none" spc="0" normalizeH="0" noProof="0" dirty="0" smtClean="0">
                <a:ln w="28575" cmpd="sng">
                  <a:solidFill>
                    <a:srgbClr val="C00000"/>
                  </a:solidFill>
                  <a:prstDash val="solid"/>
                  <a:miter lim="800000"/>
                </a:ln>
                <a:solidFill>
                  <a:schemeClr val="tx1"/>
                </a:solidFill>
                <a:effectLst>
                  <a:outerShdw blurRad="50800" algn="tl" rotWithShape="0">
                    <a:srgbClr val="000000"/>
                  </a:outerShdw>
                </a:effectLst>
                <a:uLnTx/>
                <a:uFillTx/>
                <a:latin typeface="KG Makes You Stronger" pitchFamily="2" charset="0"/>
                <a:ea typeface="CCLoveYall" pitchFamily="2" charset="0"/>
                <a:cs typeface="+mj-cs"/>
              </a:rPr>
              <a:t> Creek Elementary</a:t>
            </a:r>
            <a:r>
              <a:rPr kumimoji="0" lang="en-US" sz="8000" b="1" i="0" u="none" strike="noStrike" kern="1200" cap="none" spc="0" normalizeH="0" baseline="0" noProof="0" dirty="0" smtClean="0">
                <a:ln w="28575" cmpd="sng">
                  <a:solidFill>
                    <a:srgbClr val="C00000"/>
                  </a:solidFill>
                  <a:prstDash val="solid"/>
                  <a:miter lim="800000"/>
                </a:ln>
                <a:solidFill>
                  <a:schemeClr val="tx1"/>
                </a:solidFill>
                <a:effectLst>
                  <a:outerShdw blurRad="50800" algn="tl" rotWithShape="0">
                    <a:srgbClr val="000000"/>
                  </a:outerShdw>
                </a:effectLst>
                <a:uLnTx/>
                <a:uFillTx/>
                <a:latin typeface="KG Makes You Stronger" pitchFamily="2" charset="0"/>
                <a:ea typeface="CCLoveYall" pitchFamily="2" charset="0"/>
                <a:cs typeface="+mj-cs"/>
              </a:rPr>
              <a:t> </a:t>
            </a:r>
            <a:r>
              <a:rPr kumimoji="0" lang="en-US" sz="8000" b="1" i="0" u="none" strike="noStrike" kern="1200" cap="none" spc="0" normalizeH="0" baseline="0" noProof="0" dirty="0" smtClean="0">
                <a:ln w="28575" cmpd="sng">
                  <a:solidFill>
                    <a:srgbClr val="C00000"/>
                  </a:solidFill>
                  <a:prstDash val="solid"/>
                  <a:miter lim="800000"/>
                </a:ln>
                <a:solidFill>
                  <a:schemeClr val="tx1"/>
                </a:solidFill>
                <a:effectLst>
                  <a:outerShdw blurRad="50800" algn="tl" rotWithShape="0">
                    <a:srgbClr val="000000"/>
                  </a:outerShdw>
                </a:effectLst>
                <a:uLnTx/>
                <a:uFillTx/>
                <a:latin typeface="KG Strawberry Limeade" pitchFamily="2" charset="0"/>
                <a:ea typeface="+mj-ea"/>
                <a:cs typeface="+mj-cs"/>
              </a:rPr>
              <a:t/>
            </a:r>
            <a:br>
              <a:rPr kumimoji="0" lang="en-US" sz="8000" b="1" i="0" u="none" strike="noStrike" kern="1200" cap="none" spc="0" normalizeH="0" baseline="0" noProof="0" dirty="0" smtClean="0">
                <a:ln w="28575" cmpd="sng">
                  <a:solidFill>
                    <a:srgbClr val="C00000"/>
                  </a:solidFill>
                  <a:prstDash val="solid"/>
                  <a:miter lim="800000"/>
                </a:ln>
                <a:solidFill>
                  <a:schemeClr val="tx1"/>
                </a:solidFill>
                <a:effectLst>
                  <a:outerShdw blurRad="50800" algn="tl" rotWithShape="0">
                    <a:srgbClr val="000000"/>
                  </a:outerShdw>
                </a:effectLst>
                <a:uLnTx/>
                <a:uFillTx/>
                <a:latin typeface="KG Strawberry Limeade" pitchFamily="2" charset="0"/>
                <a:ea typeface="+mj-ea"/>
                <a:cs typeface="+mj-cs"/>
              </a:rPr>
            </a:br>
            <a:endParaRPr kumimoji="0" lang="en-US" sz="8000" b="0" i="0" u="none" strike="noStrike" kern="1200" cap="none" spc="0" normalizeH="0" baseline="0" noProof="0" dirty="0">
              <a:ln w="38100">
                <a:solidFill>
                  <a:srgbClr val="C00000"/>
                </a:solidFill>
              </a:ln>
              <a:solidFill>
                <a:schemeClr val="tx1"/>
              </a:solidFill>
              <a:effectLst/>
              <a:uLnTx/>
              <a:uFillTx/>
              <a:latin typeface="Love Ya Like A Sister Solid" pitchFamily="2" charset="0"/>
              <a:ea typeface="CCLoveYall" pitchFamily="2" charset="0"/>
              <a:cs typeface="+mj-cs"/>
            </a:endParaRPr>
          </a:p>
        </p:txBody>
      </p:sp>
      <p:sp>
        <p:nvSpPr>
          <p:cNvPr id="4" name="Subtitle 2"/>
          <p:cNvSpPr txBox="1">
            <a:spLocks/>
          </p:cNvSpPr>
          <p:nvPr/>
        </p:nvSpPr>
        <p:spPr>
          <a:xfrm>
            <a:off x="2476500" y="4495800"/>
            <a:ext cx="4191000" cy="1295400"/>
          </a:xfrm>
          <a:prstGeom prst="rect">
            <a:avLst/>
          </a:prstGeom>
        </p:spPr>
        <p:txBody>
          <a:bodyPr>
            <a:normAutofit fontScale="25000" lnSpcReduction="20000"/>
          </a:bodyPr>
          <a:lstStyle/>
          <a:p>
            <a:pPr marL="342900" indent="-342900" algn="ctr">
              <a:spcBef>
                <a:spcPct val="20000"/>
              </a:spcBef>
              <a:defRPr/>
            </a:pPr>
            <a:r>
              <a:rPr lang="en-US" sz="9600" dirty="0">
                <a:ln w="0"/>
                <a:effectLst>
                  <a:outerShdw blurRad="38100" dist="19050" dir="2700000" algn="tl" rotWithShape="0">
                    <a:schemeClr val="dk1">
                      <a:alpha val="40000"/>
                    </a:schemeClr>
                  </a:outerShdw>
                </a:effectLst>
                <a:latin typeface="Comic Sans MS" pitchFamily="66" charset="0"/>
              </a:rPr>
              <a:t>Title I Annual Parent </a:t>
            </a:r>
            <a:r>
              <a:rPr lang="en-US" sz="9600" dirty="0" smtClean="0">
                <a:ln w="0"/>
                <a:effectLst>
                  <a:outerShdw blurRad="38100" dist="19050" dir="2700000" algn="tl" rotWithShape="0">
                    <a:schemeClr val="dk1">
                      <a:alpha val="40000"/>
                    </a:schemeClr>
                  </a:outerShdw>
                </a:effectLst>
                <a:latin typeface="Comic Sans MS" pitchFamily="66" charset="0"/>
              </a:rPr>
              <a:t>Meeting</a:t>
            </a:r>
          </a:p>
          <a:p>
            <a:pPr marL="342900" indent="-342900" algn="ctr">
              <a:spcBef>
                <a:spcPct val="20000"/>
              </a:spcBef>
              <a:defRPr/>
            </a:pPr>
            <a:r>
              <a:rPr lang="en-US" sz="9600" dirty="0" smtClean="0">
                <a:ln w="0"/>
                <a:effectLst>
                  <a:outerShdw blurRad="38100" dist="19050" dir="2700000" algn="tl" rotWithShape="0">
                    <a:schemeClr val="dk1">
                      <a:alpha val="40000"/>
                    </a:schemeClr>
                  </a:outerShdw>
                </a:effectLst>
                <a:latin typeface="Comic Sans MS" pitchFamily="66" charset="0"/>
              </a:rPr>
              <a:t>August 25, 2022</a:t>
            </a:r>
            <a:r>
              <a:rPr lang="en-US" sz="9600" dirty="0" smtClean="0">
                <a:ln w="0"/>
                <a:effectLst>
                  <a:outerShdw blurRad="38100" dist="19050" dir="2700000" algn="tl" rotWithShape="0">
                    <a:schemeClr val="dk1">
                      <a:alpha val="40000"/>
                    </a:schemeClr>
                  </a:outerShdw>
                </a:effectLst>
                <a:latin typeface="Times New Roman" pitchFamily="18" charset="0"/>
              </a:rPr>
              <a:t> </a:t>
            </a:r>
            <a:endParaRPr lang="en-US" sz="9600" dirty="0">
              <a:ln w="0"/>
              <a:effectLst>
                <a:outerShdw blurRad="38100" dist="19050" dir="2700000" algn="tl" rotWithShape="0">
                  <a:schemeClr val="dk1">
                    <a:alpha val="40000"/>
                  </a:schemeClr>
                </a:outerShdw>
              </a:effectLst>
              <a:latin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4400" b="0" i="0" u="none" strike="noStrike" kern="1200" cap="none" spc="0" normalizeH="0" baseline="0" noProof="0" dirty="0">
              <a:ln>
                <a:noFill/>
              </a:ln>
              <a:solidFill>
                <a:schemeClr val="tx1"/>
              </a:solidFill>
              <a:effectLst/>
              <a:uLnTx/>
              <a:uFillTx/>
              <a:latin typeface="KG Primary Penmanship" pitchFamily="2"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6" name="Rectangle 5"/>
          <p:cNvSpPr/>
          <p:nvPr/>
        </p:nvSpPr>
        <p:spPr>
          <a:xfrm>
            <a:off x="2209800" y="1066800"/>
            <a:ext cx="4724400" cy="954107"/>
          </a:xfrm>
          <a:prstGeom prst="rect">
            <a:avLst/>
          </a:prstGeom>
        </p:spPr>
        <p:txBody>
          <a:bodyPr wrap="square">
            <a:spAutoFit/>
          </a:bodyPr>
          <a:lstStyle/>
          <a:p>
            <a:pPr algn="ctr"/>
            <a:r>
              <a:rPr lang="en-US" sz="2800" u="sng" dirty="0">
                <a:solidFill>
                  <a:srgbClr val="94C600"/>
                </a:solidFill>
                <a:latin typeface="Century Gothic" panose="020B0502020202020204" pitchFamily="34" charset="0"/>
              </a:rPr>
              <a:t>School Wide Program- Past and </a:t>
            </a:r>
            <a:r>
              <a:rPr lang="en-US" sz="2800" u="sng" dirty="0" smtClean="0">
                <a:solidFill>
                  <a:srgbClr val="94C600"/>
                </a:solidFill>
                <a:latin typeface="Century Gothic" panose="020B0502020202020204" pitchFamily="34" charset="0"/>
              </a:rPr>
              <a:t>Present</a:t>
            </a:r>
            <a:endParaRPr lang="en-US" sz="2800" u="sng"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1195" y="1981200"/>
            <a:ext cx="5341610" cy="3173272"/>
          </a:xfrm>
          <a:prstGeom prst="rect">
            <a:avLst/>
          </a:prstGeom>
        </p:spPr>
      </p:pic>
      <p:sp>
        <p:nvSpPr>
          <p:cNvPr id="9" name="Rectangle 8"/>
          <p:cNvSpPr/>
          <p:nvPr/>
        </p:nvSpPr>
        <p:spPr>
          <a:xfrm>
            <a:off x="1295400" y="5277564"/>
            <a:ext cx="5715000" cy="338554"/>
          </a:xfrm>
          <a:prstGeom prst="rect">
            <a:avLst/>
          </a:prstGeom>
        </p:spPr>
        <p:txBody>
          <a:bodyPr wrap="square">
            <a:spAutoFit/>
          </a:bodyPr>
          <a:lstStyle/>
          <a:p>
            <a:pPr algn="ctr"/>
            <a:r>
              <a:rPr lang="en-US" sz="1600" dirty="0"/>
              <a:t>https://schoolgrades.georgia.gov/indian-creek-elementary-school</a:t>
            </a:r>
          </a:p>
        </p:txBody>
      </p:sp>
      <p:sp>
        <p:nvSpPr>
          <p:cNvPr id="10" name="TextBox 3"/>
          <p:cNvSpPr txBox="1">
            <a:spLocks noChangeArrowheads="1"/>
          </p:cNvSpPr>
          <p:nvPr/>
        </p:nvSpPr>
        <p:spPr bwMode="auto">
          <a:xfrm>
            <a:off x="2362200" y="5728493"/>
            <a:ext cx="39040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dirty="0" smtClean="0">
                <a:solidFill>
                  <a:srgbClr val="00B050"/>
                </a:solidFill>
              </a:rPr>
              <a:t>What is the state’s grades report for our school?</a:t>
            </a:r>
            <a:endParaRPr lang="en-US" altLang="en-US" sz="1100" b="1" dirty="0">
              <a:solidFill>
                <a:srgbClr val="00B05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8" name="Title 1"/>
          <p:cNvSpPr txBox="1">
            <a:spLocks/>
          </p:cNvSpPr>
          <p:nvPr/>
        </p:nvSpPr>
        <p:spPr>
          <a:xfrm>
            <a:off x="304800" y="901527"/>
            <a:ext cx="8305800" cy="520883"/>
          </a:xfrm>
          <a:prstGeom prst="rect">
            <a:avLst/>
          </a:prstGeom>
          <a:extLst/>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dirty="0" smtClean="0">
                <a:solidFill>
                  <a:srgbClr val="FF0000"/>
                </a:solidFill>
              </a:rPr>
              <a:t>Title I Annual Parent Meeting</a:t>
            </a:r>
          </a:p>
        </p:txBody>
      </p:sp>
      <p:graphicFrame>
        <p:nvGraphicFramePr>
          <p:cNvPr id="10" name="Table 9"/>
          <p:cNvGraphicFramePr>
            <a:graphicFrameLocks noGrp="1"/>
          </p:cNvGraphicFramePr>
          <p:nvPr>
            <p:extLst>
              <p:ext uri="{D42A27DB-BD31-4B8C-83A1-F6EECF244321}">
                <p14:modId xmlns:p14="http://schemas.microsoft.com/office/powerpoint/2010/main" val="2086744256"/>
              </p:ext>
            </p:extLst>
          </p:nvPr>
        </p:nvGraphicFramePr>
        <p:xfrm>
          <a:off x="1066800" y="1612123"/>
          <a:ext cx="7010400" cy="3633753"/>
        </p:xfrm>
        <a:graphic>
          <a:graphicData uri="http://schemas.openxmlformats.org/drawingml/2006/table">
            <a:tbl>
              <a:tblPr firstRow="1" bandRow="1">
                <a:tableStyleId>{0505E3EF-67EA-436B-97B2-0124C06EBD24}</a:tableStyleId>
              </a:tblPr>
              <a:tblGrid>
                <a:gridCol w="2179792">
                  <a:extLst>
                    <a:ext uri="{9D8B030D-6E8A-4147-A177-3AD203B41FA5}">
                      <a16:colId xmlns:a16="http://schemas.microsoft.com/office/drawing/2014/main" val="20000"/>
                    </a:ext>
                  </a:extLst>
                </a:gridCol>
                <a:gridCol w="4830608">
                  <a:extLst>
                    <a:ext uri="{9D8B030D-6E8A-4147-A177-3AD203B41FA5}">
                      <a16:colId xmlns:a16="http://schemas.microsoft.com/office/drawing/2014/main" val="20001"/>
                    </a:ext>
                  </a:extLst>
                </a:gridCol>
              </a:tblGrid>
              <a:tr h="383665">
                <a:tc>
                  <a:txBody>
                    <a:bodyPr/>
                    <a:lstStyle/>
                    <a:p>
                      <a:r>
                        <a:rPr lang="en-US" sz="1600" b="1" dirty="0" smtClean="0"/>
                        <a:t>Curriculum</a:t>
                      </a:r>
                      <a:endParaRPr lang="en-US" sz="1600" b="1" dirty="0"/>
                    </a:p>
                  </a:txBody>
                  <a:tcPr/>
                </a:tc>
                <a:tc>
                  <a:txBody>
                    <a:bodyPr/>
                    <a:lstStyle/>
                    <a:p>
                      <a:r>
                        <a:rPr lang="en-US" sz="1600" b="0" dirty="0" smtClean="0"/>
                        <a:t>Ga. Standards</a:t>
                      </a:r>
                      <a:r>
                        <a:rPr lang="en-US" sz="1600" b="0" baseline="0" dirty="0" smtClean="0"/>
                        <a:t> of Excellence</a:t>
                      </a:r>
                      <a:endParaRPr lang="en-US" sz="1600" b="0" dirty="0"/>
                    </a:p>
                  </a:txBody>
                  <a:tcPr/>
                </a:tc>
                <a:extLst>
                  <a:ext uri="{0D108BD9-81ED-4DB2-BD59-A6C34878D82A}">
                    <a16:rowId xmlns:a16="http://schemas.microsoft.com/office/drawing/2014/main" val="10000"/>
                  </a:ext>
                </a:extLst>
              </a:tr>
              <a:tr h="1079085">
                <a:tc>
                  <a:txBody>
                    <a:bodyPr/>
                    <a:lstStyle/>
                    <a:p>
                      <a:r>
                        <a:rPr lang="en-US" sz="1600" b="1" dirty="0" smtClean="0"/>
                        <a:t>Core</a:t>
                      </a:r>
                      <a:r>
                        <a:rPr lang="en-US" sz="1600" b="1" baseline="0" dirty="0" smtClean="0"/>
                        <a:t> </a:t>
                      </a:r>
                      <a:r>
                        <a:rPr lang="en-US" sz="1600" b="1" dirty="0" smtClean="0"/>
                        <a:t>Programs</a:t>
                      </a:r>
                      <a:endParaRPr lang="en-US" sz="1600" b="1" dirty="0"/>
                    </a:p>
                  </a:txBody>
                  <a:tcPr/>
                </a:tc>
                <a:tc>
                  <a:txBody>
                    <a:bodyPr/>
                    <a:lstStyle/>
                    <a:p>
                      <a:r>
                        <a:rPr lang="en-US" sz="1600" dirty="0" smtClean="0"/>
                        <a:t>Bookworms,</a:t>
                      </a:r>
                      <a:r>
                        <a:rPr lang="en-US" sz="1600" baseline="0" dirty="0" smtClean="0"/>
                        <a:t> Journeys, Envision Math, </a:t>
                      </a:r>
                    </a:p>
                    <a:p>
                      <a:r>
                        <a:rPr lang="en-US" sz="1600" b="0" baseline="0" dirty="0" err="1" smtClean="0">
                          <a:solidFill>
                            <a:schemeClr val="tx1"/>
                          </a:solidFill>
                        </a:rPr>
                        <a:t>Stemscopes</a:t>
                      </a:r>
                      <a:r>
                        <a:rPr lang="en-US" sz="1600" baseline="0" dirty="0" smtClean="0"/>
                        <a:t>, Social Studies</a:t>
                      </a:r>
                    </a:p>
                    <a:p>
                      <a:r>
                        <a:rPr lang="en-US" sz="1600" baseline="0" dirty="0" smtClean="0"/>
                        <a:t>Weekly, </a:t>
                      </a:r>
                      <a:r>
                        <a:rPr lang="en-US" sz="1600" b="0" baseline="0" dirty="0" smtClean="0">
                          <a:solidFill>
                            <a:schemeClr val="tx1"/>
                          </a:solidFill>
                        </a:rPr>
                        <a:t>Developing Strategic Writers with Dr. </a:t>
                      </a:r>
                      <a:r>
                        <a:rPr lang="en-US" sz="1600" b="0" baseline="0" dirty="0" err="1" smtClean="0">
                          <a:solidFill>
                            <a:schemeClr val="tx1"/>
                          </a:solidFill>
                        </a:rPr>
                        <a:t>Zoi</a:t>
                      </a:r>
                      <a:r>
                        <a:rPr lang="en-US" sz="1600" b="0" baseline="0" dirty="0" smtClean="0">
                          <a:solidFill>
                            <a:schemeClr val="tx1"/>
                          </a:solidFill>
                        </a:rPr>
                        <a:t> </a:t>
                      </a:r>
                      <a:r>
                        <a:rPr lang="en-US" sz="1600" b="0" baseline="0" dirty="0" err="1" smtClean="0">
                          <a:solidFill>
                            <a:schemeClr val="tx1"/>
                          </a:solidFill>
                        </a:rPr>
                        <a:t>Philippakos</a:t>
                      </a:r>
                      <a:endParaRPr lang="en-US" sz="1600" b="0" baseline="0" dirty="0" smtClean="0">
                        <a:solidFill>
                          <a:schemeClr val="tx1"/>
                        </a:solidFill>
                      </a:endParaRPr>
                    </a:p>
                  </a:txBody>
                  <a:tcPr/>
                </a:tc>
                <a:extLst>
                  <a:ext uri="{0D108BD9-81ED-4DB2-BD59-A6C34878D82A}">
                    <a16:rowId xmlns:a16="http://schemas.microsoft.com/office/drawing/2014/main" val="10001"/>
                  </a:ext>
                </a:extLst>
              </a:tr>
              <a:tr h="594245">
                <a:tc>
                  <a:txBody>
                    <a:bodyPr/>
                    <a:lstStyle/>
                    <a:p>
                      <a:r>
                        <a:rPr lang="en-US" sz="1600" b="1" dirty="0" smtClean="0"/>
                        <a:t>Additional Programs</a:t>
                      </a:r>
                      <a:endParaRPr lang="en-US" sz="1600" b="1" dirty="0"/>
                    </a:p>
                  </a:txBody>
                  <a:tcPr/>
                </a:tc>
                <a:tc>
                  <a:txBody>
                    <a:bodyPr/>
                    <a:lstStyle/>
                    <a:p>
                      <a:r>
                        <a:rPr lang="en-US" sz="1600" dirty="0" smtClean="0"/>
                        <a:t>System 44, Read</a:t>
                      </a:r>
                      <a:r>
                        <a:rPr lang="en-US" sz="1600" baseline="0" dirty="0" smtClean="0"/>
                        <a:t> 180, </a:t>
                      </a:r>
                      <a:r>
                        <a:rPr lang="en-US" sz="1600" baseline="0" dirty="0" err="1" smtClean="0"/>
                        <a:t>iRead</a:t>
                      </a:r>
                      <a:r>
                        <a:rPr lang="en-US" sz="1600" baseline="0" dirty="0" smtClean="0"/>
                        <a:t>, ESOL support, IXL, Study Island,</a:t>
                      </a:r>
                      <a:r>
                        <a:rPr lang="en-US" sz="1600" b="1" baseline="0" dirty="0" smtClean="0">
                          <a:solidFill>
                            <a:srgbClr val="FF0000"/>
                          </a:solidFill>
                        </a:rPr>
                        <a:t> </a:t>
                      </a:r>
                      <a:r>
                        <a:rPr lang="en-US" sz="1600" b="0" baseline="0" dirty="0" smtClean="0">
                          <a:solidFill>
                            <a:schemeClr val="tx1"/>
                          </a:solidFill>
                        </a:rPr>
                        <a:t>Reflex Math, </a:t>
                      </a:r>
                      <a:r>
                        <a:rPr lang="en-US" sz="1600" baseline="0" dirty="0" smtClean="0"/>
                        <a:t>etc.</a:t>
                      </a:r>
                      <a:endParaRPr lang="en-US" sz="1600" dirty="0"/>
                    </a:p>
                  </a:txBody>
                  <a:tcPr/>
                </a:tc>
                <a:extLst>
                  <a:ext uri="{0D108BD9-81ED-4DB2-BD59-A6C34878D82A}">
                    <a16:rowId xmlns:a16="http://schemas.microsoft.com/office/drawing/2014/main" val="10002"/>
                  </a:ext>
                </a:extLst>
              </a:tr>
              <a:tr h="848922">
                <a:tc>
                  <a:txBody>
                    <a:bodyPr/>
                    <a:lstStyle/>
                    <a:p>
                      <a:r>
                        <a:rPr lang="en-US" sz="1600" b="1" dirty="0" smtClean="0"/>
                        <a:t>Assessments</a:t>
                      </a:r>
                      <a:endParaRPr lang="en-US" sz="1600" b="1" dirty="0"/>
                    </a:p>
                  </a:txBody>
                  <a:tcPr/>
                </a:tc>
                <a:tc>
                  <a:txBody>
                    <a:bodyPr/>
                    <a:lstStyle/>
                    <a:p>
                      <a:r>
                        <a:rPr lang="en-US" sz="1600" dirty="0" smtClean="0"/>
                        <a:t>GKIDS, DIBELS</a:t>
                      </a:r>
                      <a:r>
                        <a:rPr lang="en-US" sz="1600" baseline="0" dirty="0" smtClean="0"/>
                        <a:t>, STAR Reading, Math Computation, GA Milestones Assessment, ACCESS Testing for ESOL students </a:t>
                      </a:r>
                      <a:endParaRPr lang="en-US" sz="1600" dirty="0"/>
                    </a:p>
                  </a:txBody>
                  <a:tcPr/>
                </a:tc>
                <a:extLst>
                  <a:ext uri="{0D108BD9-81ED-4DB2-BD59-A6C34878D82A}">
                    <a16:rowId xmlns:a16="http://schemas.microsoft.com/office/drawing/2014/main" val="10003"/>
                  </a:ext>
                </a:extLst>
              </a:tr>
              <a:tr h="727836">
                <a:tc>
                  <a:txBody>
                    <a:bodyPr/>
                    <a:lstStyle/>
                    <a:p>
                      <a:r>
                        <a:rPr lang="en-US" sz="1600" b="1" dirty="0" smtClean="0"/>
                        <a:t>Spring GMAS Testing Dates</a:t>
                      </a:r>
                      <a:endParaRPr lang="en-US" sz="1600" b="1" dirty="0"/>
                    </a:p>
                  </a:txBody>
                  <a:tcPr/>
                </a:tc>
                <a:tc>
                  <a:txBody>
                    <a:bodyPr/>
                    <a:lstStyle/>
                    <a:p>
                      <a:r>
                        <a:rPr lang="en-US" sz="1600" dirty="0" smtClean="0"/>
                        <a:t>April</a:t>
                      </a:r>
                      <a:r>
                        <a:rPr lang="en-US" sz="1600" baseline="0" dirty="0" smtClean="0"/>
                        <a:t> 25-May 4, 2023</a:t>
                      </a:r>
                      <a:endParaRPr lang="en-US" sz="1600" dirty="0"/>
                    </a:p>
                  </a:txBody>
                  <a:tcPr/>
                </a:tc>
                <a:extLst>
                  <a:ext uri="{0D108BD9-81ED-4DB2-BD59-A6C34878D82A}">
                    <a16:rowId xmlns:a16="http://schemas.microsoft.com/office/drawing/2014/main" val="10004"/>
                  </a:ext>
                </a:extLst>
              </a:tr>
            </a:tbl>
          </a:graphicData>
        </a:graphic>
      </p:graphicFrame>
      <p:sp>
        <p:nvSpPr>
          <p:cNvPr id="9" name="TextBox 3"/>
          <p:cNvSpPr txBox="1">
            <a:spLocks noChangeArrowheads="1"/>
          </p:cNvSpPr>
          <p:nvPr/>
        </p:nvSpPr>
        <p:spPr bwMode="auto">
          <a:xfrm>
            <a:off x="2762250" y="5453174"/>
            <a:ext cx="33909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buAutoNum type="arabicPeriod" startAt="6"/>
            </a:pPr>
            <a:r>
              <a:rPr lang="en-US" altLang="en-US" sz="1100" b="1" dirty="0" smtClean="0">
                <a:solidFill>
                  <a:srgbClr val="00B050"/>
                </a:solidFill>
              </a:rPr>
              <a:t>What curriculum does our school use?</a:t>
            </a:r>
          </a:p>
          <a:p>
            <a:pPr eaLnBrk="1" hangingPunct="1">
              <a:buAutoNum type="arabicPeriod" startAt="6"/>
            </a:pPr>
            <a:r>
              <a:rPr lang="en-US" altLang="en-US" sz="1100" b="1" dirty="0" smtClean="0">
                <a:solidFill>
                  <a:srgbClr val="00B050"/>
                </a:solidFill>
              </a:rPr>
              <a:t>What tests will my child be taking?  </a:t>
            </a:r>
            <a:endParaRPr lang="en-US" altLang="en-US" sz="1100" b="1" dirty="0">
              <a:solidFill>
                <a:srgbClr val="00B050"/>
              </a:solidFill>
            </a:endParaRPr>
          </a:p>
        </p:txBody>
      </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2977" y1="49459" x2="46960" y2="42703"/>
                        <a14:foregroundMark x1="46960" y1="42703" x2="46960" y2="42703"/>
                        <a14:foregroundMark x1="55556" y1="37568" x2="50105" y2="36216"/>
                        <a14:foregroundMark x1="42138" y1="54054" x2="38574" y2="66486"/>
                        <a14:foregroundMark x1="37317" y1="48378" x2="35430" y2="49459"/>
                        <a14:foregroundMark x1="48008" y1="57027" x2="52830" y2="47297"/>
                        <a14:foregroundMark x1="67505" y1="35676" x2="67505" y2="35676"/>
                        <a14:foregroundMark x1="77149" y1="38649" x2="77149" y2="38649"/>
                        <a14:foregroundMark x1="67086" y1="47297" x2="66667" y2="47297"/>
                        <a14:foregroundMark x1="73585" y1="37568" x2="69602" y2="40270"/>
                        <a14:foregroundMark x1="60797" y1="60270" x2="71069" y2="56216"/>
                        <a14:foregroundMark x1="71069" y1="59730" x2="62055" y2="60811"/>
                      </a14:backgroundRemoval>
                    </a14:imgEffect>
                  </a14:imgLayer>
                </a14:imgProps>
              </a:ext>
              <a:ext uri="{28A0092B-C50C-407E-A947-70E740481C1C}">
                <a14:useLocalDpi xmlns:a14="http://schemas.microsoft.com/office/drawing/2010/main" val="0"/>
              </a:ext>
            </a:extLst>
          </a:blip>
          <a:stretch>
            <a:fillRect/>
          </a:stretch>
        </p:blipFill>
        <p:spPr>
          <a:xfrm>
            <a:off x="6173665" y="4724400"/>
            <a:ext cx="2306273" cy="1791537"/>
          </a:xfrm>
          <a:prstGeom prst="rect">
            <a:avLst/>
          </a:prstGeom>
        </p:spPr>
      </p:pic>
    </p:spTree>
    <p:extLst>
      <p:ext uri="{BB962C8B-B14F-4D97-AF65-F5344CB8AC3E}">
        <p14:creationId xmlns:p14="http://schemas.microsoft.com/office/powerpoint/2010/main" val="1435745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7" name="Rectangle 6"/>
          <p:cNvSpPr/>
          <p:nvPr/>
        </p:nvSpPr>
        <p:spPr>
          <a:xfrm>
            <a:off x="152400" y="914400"/>
            <a:ext cx="8839200" cy="492443"/>
          </a:xfrm>
          <a:prstGeom prst="rect">
            <a:avLst/>
          </a:prstGeom>
        </p:spPr>
        <p:txBody>
          <a:bodyPr wrap="square">
            <a:spAutoFit/>
          </a:bodyPr>
          <a:lstStyle/>
          <a:p>
            <a:pPr algn="ctr"/>
            <a:r>
              <a:rPr lang="en-US" sz="2600" u="sng" dirty="0" smtClean="0">
                <a:solidFill>
                  <a:srgbClr val="94C600"/>
                </a:solidFill>
                <a:latin typeface="Century Gothic" panose="020B0502020202020204" pitchFamily="34" charset="0"/>
              </a:rPr>
              <a:t>District Parent &amp; Family Engagement Policy</a:t>
            </a:r>
            <a:endParaRPr lang="en-US" sz="2600" u="sng" dirty="0"/>
          </a:p>
        </p:txBody>
      </p:sp>
      <p:sp>
        <p:nvSpPr>
          <p:cNvPr id="14" name="TextBox 3"/>
          <p:cNvSpPr txBox="1">
            <a:spLocks noChangeArrowheads="1"/>
          </p:cNvSpPr>
          <p:nvPr/>
        </p:nvSpPr>
        <p:spPr bwMode="auto">
          <a:xfrm>
            <a:off x="990600" y="5736322"/>
            <a:ext cx="50291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eaLnBrk="1" hangingPunct="1"/>
            <a:r>
              <a:rPr lang="en-US" altLang="en-US" sz="1000" b="1" dirty="0" smtClean="0">
                <a:solidFill>
                  <a:srgbClr val="00B050"/>
                </a:solidFill>
              </a:rPr>
              <a:t>8. What is required by law for Parent and Family Engagement?</a:t>
            </a:r>
            <a:endParaRPr lang="en-US" altLang="en-US" sz="1000" b="1" dirty="0">
              <a:solidFill>
                <a:srgbClr val="00B050"/>
              </a:solidFill>
            </a:endParaRPr>
          </a:p>
        </p:txBody>
      </p:sp>
      <p:pic>
        <p:nvPicPr>
          <p:cNvPr id="4" name="Picture 3"/>
          <p:cNvPicPr>
            <a:picLocks noChangeAspect="1"/>
          </p:cNvPicPr>
          <p:nvPr/>
        </p:nvPicPr>
        <p:blipFill>
          <a:blip r:embed="rId3"/>
          <a:stretch>
            <a:fillRect/>
          </a:stretch>
        </p:blipFill>
        <p:spPr>
          <a:xfrm>
            <a:off x="838200" y="1503804"/>
            <a:ext cx="3657600" cy="3830196"/>
          </a:xfrm>
          <a:prstGeom prst="rect">
            <a:avLst/>
          </a:prstGeom>
        </p:spPr>
      </p:pic>
      <p:pic>
        <p:nvPicPr>
          <p:cNvPr id="5" name="Picture 4"/>
          <p:cNvPicPr>
            <a:picLocks noChangeAspect="1"/>
          </p:cNvPicPr>
          <p:nvPr/>
        </p:nvPicPr>
        <p:blipFill>
          <a:blip r:embed="rId4"/>
          <a:stretch>
            <a:fillRect/>
          </a:stretch>
        </p:blipFill>
        <p:spPr>
          <a:xfrm>
            <a:off x="4724400" y="1647824"/>
            <a:ext cx="3376612" cy="3686175"/>
          </a:xfrm>
          <a:prstGeom prst="rect">
            <a:avLst/>
          </a:prstGeom>
        </p:spPr>
      </p:pic>
      <p:sp>
        <p:nvSpPr>
          <p:cNvPr id="3" name="TextBox 2"/>
          <p:cNvSpPr txBox="1"/>
          <p:nvPr/>
        </p:nvSpPr>
        <p:spPr>
          <a:xfrm>
            <a:off x="5334000" y="5428110"/>
            <a:ext cx="3048000" cy="369332"/>
          </a:xfrm>
          <a:prstGeom prst="rect">
            <a:avLst/>
          </a:prstGeom>
          <a:noFill/>
        </p:spPr>
        <p:txBody>
          <a:bodyPr wrap="square" rtlCol="0">
            <a:spAutoFit/>
          </a:bodyPr>
          <a:lstStyle/>
          <a:p>
            <a:r>
              <a:rPr lang="en-US">
                <a:hlinkClick r:id="rId5"/>
              </a:rPr>
              <a:t>https://tinyurl.com/3824f2hs</a:t>
            </a:r>
            <a:endParaRPr lang="en-US" dirty="0"/>
          </a:p>
        </p:txBody>
      </p:sp>
    </p:spTree>
    <p:extLst>
      <p:ext uri="{BB962C8B-B14F-4D97-AF65-F5344CB8AC3E}">
        <p14:creationId xmlns:p14="http://schemas.microsoft.com/office/powerpoint/2010/main" val="1669572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7" name="Rectangle 6"/>
          <p:cNvSpPr/>
          <p:nvPr/>
        </p:nvSpPr>
        <p:spPr>
          <a:xfrm>
            <a:off x="152400" y="914400"/>
            <a:ext cx="8839200" cy="492443"/>
          </a:xfrm>
          <a:prstGeom prst="rect">
            <a:avLst/>
          </a:prstGeom>
        </p:spPr>
        <p:txBody>
          <a:bodyPr wrap="square">
            <a:spAutoFit/>
          </a:bodyPr>
          <a:lstStyle/>
          <a:p>
            <a:pPr algn="ctr"/>
            <a:r>
              <a:rPr lang="en-US" sz="2600" u="sng" dirty="0" smtClean="0">
                <a:solidFill>
                  <a:srgbClr val="94C600"/>
                </a:solidFill>
                <a:latin typeface="Century Gothic" panose="020B0502020202020204" pitchFamily="34" charset="0"/>
              </a:rPr>
              <a:t>District Parent &amp; Family Engagement Policy</a:t>
            </a:r>
            <a:endParaRPr lang="en-US" sz="2600" u="sng" dirty="0"/>
          </a:p>
        </p:txBody>
      </p:sp>
      <p:sp>
        <p:nvSpPr>
          <p:cNvPr id="14" name="TextBox 3"/>
          <p:cNvSpPr txBox="1">
            <a:spLocks noChangeArrowheads="1"/>
          </p:cNvSpPr>
          <p:nvPr/>
        </p:nvSpPr>
        <p:spPr bwMode="auto">
          <a:xfrm>
            <a:off x="990600" y="5736322"/>
            <a:ext cx="50291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eaLnBrk="1" hangingPunct="1"/>
            <a:r>
              <a:rPr lang="en-US" altLang="en-US" sz="1000" b="1" dirty="0" smtClean="0">
                <a:solidFill>
                  <a:srgbClr val="00B050"/>
                </a:solidFill>
              </a:rPr>
              <a:t>8. What is required by law for Parent and Family Engagement?</a:t>
            </a:r>
            <a:endParaRPr lang="en-US" altLang="en-US" sz="1000" b="1" dirty="0">
              <a:solidFill>
                <a:srgbClr val="00B050"/>
              </a:solidFill>
            </a:endParaRPr>
          </a:p>
        </p:txBody>
      </p:sp>
      <p:pic>
        <p:nvPicPr>
          <p:cNvPr id="3" name="Picture 2"/>
          <p:cNvPicPr>
            <a:picLocks noChangeAspect="1"/>
          </p:cNvPicPr>
          <p:nvPr/>
        </p:nvPicPr>
        <p:blipFill>
          <a:blip r:embed="rId3"/>
          <a:stretch>
            <a:fillRect/>
          </a:stretch>
        </p:blipFill>
        <p:spPr>
          <a:xfrm>
            <a:off x="2628900" y="1522051"/>
            <a:ext cx="3886200" cy="4138187"/>
          </a:xfrm>
          <a:prstGeom prst="rect">
            <a:avLst/>
          </a:prstGeom>
        </p:spPr>
      </p:pic>
      <p:sp>
        <p:nvSpPr>
          <p:cNvPr id="4" name="TextBox 3"/>
          <p:cNvSpPr txBox="1"/>
          <p:nvPr/>
        </p:nvSpPr>
        <p:spPr>
          <a:xfrm>
            <a:off x="5486400" y="5572987"/>
            <a:ext cx="3162299" cy="369332"/>
          </a:xfrm>
          <a:prstGeom prst="rect">
            <a:avLst/>
          </a:prstGeom>
          <a:noFill/>
        </p:spPr>
        <p:txBody>
          <a:bodyPr wrap="square" rtlCol="0">
            <a:spAutoFit/>
          </a:bodyPr>
          <a:lstStyle/>
          <a:p>
            <a:r>
              <a:rPr lang="en-US">
                <a:hlinkClick r:id="rId4"/>
              </a:rPr>
              <a:t>https://tinyurl.com/3824f2hs</a:t>
            </a:r>
            <a:endParaRPr lang="en-US" dirty="0"/>
          </a:p>
        </p:txBody>
      </p:sp>
    </p:spTree>
    <p:extLst>
      <p:ext uri="{BB962C8B-B14F-4D97-AF65-F5344CB8AC3E}">
        <p14:creationId xmlns:p14="http://schemas.microsoft.com/office/powerpoint/2010/main" val="3624436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7" name="Rectangle 6"/>
          <p:cNvSpPr/>
          <p:nvPr/>
        </p:nvSpPr>
        <p:spPr>
          <a:xfrm>
            <a:off x="152400" y="914400"/>
            <a:ext cx="8839200" cy="492443"/>
          </a:xfrm>
          <a:prstGeom prst="rect">
            <a:avLst/>
          </a:prstGeom>
        </p:spPr>
        <p:txBody>
          <a:bodyPr wrap="square">
            <a:spAutoFit/>
          </a:bodyPr>
          <a:lstStyle/>
          <a:p>
            <a:pPr algn="ctr"/>
            <a:r>
              <a:rPr lang="en-US" sz="2600" u="sng" dirty="0" smtClean="0">
                <a:solidFill>
                  <a:srgbClr val="94C600"/>
                </a:solidFill>
                <a:latin typeface="Century Gothic" panose="020B0502020202020204" pitchFamily="34" charset="0"/>
              </a:rPr>
              <a:t>District Parent &amp; Family Engagement Policy</a:t>
            </a:r>
            <a:endParaRPr lang="en-US" sz="2600" u="sng" dirty="0"/>
          </a:p>
        </p:txBody>
      </p:sp>
      <p:sp>
        <p:nvSpPr>
          <p:cNvPr id="14" name="TextBox 3"/>
          <p:cNvSpPr txBox="1">
            <a:spLocks noChangeArrowheads="1"/>
          </p:cNvSpPr>
          <p:nvPr/>
        </p:nvSpPr>
        <p:spPr bwMode="auto">
          <a:xfrm>
            <a:off x="990600" y="5736322"/>
            <a:ext cx="50291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eaLnBrk="1" hangingPunct="1"/>
            <a:r>
              <a:rPr lang="en-US" altLang="en-US" sz="1000" b="1" dirty="0" smtClean="0">
                <a:solidFill>
                  <a:srgbClr val="00B050"/>
                </a:solidFill>
              </a:rPr>
              <a:t>8. What is required by law for Parent and Family Engagement?</a:t>
            </a:r>
            <a:endParaRPr lang="en-US" altLang="en-US" sz="1000" b="1" dirty="0">
              <a:solidFill>
                <a:srgbClr val="00B050"/>
              </a:solidFill>
            </a:endParaRPr>
          </a:p>
        </p:txBody>
      </p:sp>
      <p:sp>
        <p:nvSpPr>
          <p:cNvPr id="3" name="TextBox 2"/>
          <p:cNvSpPr txBox="1"/>
          <p:nvPr/>
        </p:nvSpPr>
        <p:spPr>
          <a:xfrm>
            <a:off x="2324100" y="2895600"/>
            <a:ext cx="4495800" cy="1477328"/>
          </a:xfrm>
          <a:prstGeom prst="rect">
            <a:avLst/>
          </a:prstGeom>
          <a:noFill/>
        </p:spPr>
        <p:txBody>
          <a:bodyPr wrap="square" rtlCol="0">
            <a:spAutoFit/>
          </a:bodyPr>
          <a:lstStyle/>
          <a:p>
            <a:r>
              <a:rPr lang="en-US" dirty="0">
                <a:hlinkClick r:id="rId3"/>
              </a:rPr>
              <a:t>https://</a:t>
            </a:r>
            <a:r>
              <a:rPr lang="en-US" dirty="0" smtClean="0">
                <a:hlinkClick r:id="rId3"/>
              </a:rPr>
              <a:t>tinyurl.com/3824f2hs</a:t>
            </a:r>
            <a:r>
              <a:rPr lang="en-US" dirty="0" smtClean="0"/>
              <a:t>  (English)</a:t>
            </a:r>
          </a:p>
          <a:p>
            <a:endParaRPr lang="en-US" dirty="0"/>
          </a:p>
          <a:p>
            <a:endParaRPr lang="en-US" dirty="0" smtClean="0"/>
          </a:p>
          <a:p>
            <a:r>
              <a:rPr lang="en-US" dirty="0">
                <a:hlinkClick r:id="rId4"/>
              </a:rPr>
              <a:t>https://</a:t>
            </a:r>
            <a:r>
              <a:rPr lang="en-US" dirty="0" smtClean="0">
                <a:hlinkClick r:id="rId4"/>
              </a:rPr>
              <a:t>tinyurl.com/3byvvm8y</a:t>
            </a:r>
            <a:r>
              <a:rPr lang="en-US" dirty="0" smtClean="0"/>
              <a:t> (Spanish)</a:t>
            </a:r>
          </a:p>
          <a:p>
            <a:endParaRPr lang="en-US" dirty="0"/>
          </a:p>
        </p:txBody>
      </p:sp>
    </p:spTree>
    <p:extLst>
      <p:ext uri="{BB962C8B-B14F-4D97-AF65-F5344CB8AC3E}">
        <p14:creationId xmlns:p14="http://schemas.microsoft.com/office/powerpoint/2010/main" val="2728524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9" name="Title 1"/>
          <p:cNvSpPr txBox="1">
            <a:spLocks/>
          </p:cNvSpPr>
          <p:nvPr/>
        </p:nvSpPr>
        <p:spPr>
          <a:xfrm>
            <a:off x="304800" y="990600"/>
            <a:ext cx="8534400" cy="540480"/>
          </a:xfrm>
          <a:prstGeom prst="rect">
            <a:avLst/>
          </a:prstGeom>
          <a:extLst/>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u="sng" dirty="0" smtClean="0">
                <a:solidFill>
                  <a:srgbClr val="FF0000"/>
                </a:solidFill>
              </a:rPr>
              <a:t>ICE’s Parent and Family Engagement Policy</a:t>
            </a:r>
          </a:p>
        </p:txBody>
      </p:sp>
      <p:sp>
        <p:nvSpPr>
          <p:cNvPr id="10" name="TextBox 4"/>
          <p:cNvSpPr txBox="1">
            <a:spLocks noChangeArrowheads="1"/>
          </p:cNvSpPr>
          <p:nvPr/>
        </p:nvSpPr>
        <p:spPr bwMode="auto">
          <a:xfrm>
            <a:off x="457200" y="4263185"/>
            <a:ext cx="79248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buFont typeface="Arial" charset="0"/>
              <a:buChar char="•"/>
            </a:pPr>
            <a:r>
              <a:rPr lang="en-US" altLang="en-US" sz="1400" dirty="0" smtClean="0"/>
              <a:t>Jointly developed between school and families</a:t>
            </a:r>
          </a:p>
          <a:p>
            <a:pPr algn="ctr" eaLnBrk="1" hangingPunct="1">
              <a:buFont typeface="Arial" charset="0"/>
              <a:buChar char="•"/>
            </a:pPr>
            <a:r>
              <a:rPr lang="en-US" altLang="en-US" sz="1400" dirty="0" smtClean="0"/>
              <a:t>Revised yearly</a:t>
            </a:r>
            <a:endParaRPr lang="en-US" altLang="en-US" sz="1400" dirty="0"/>
          </a:p>
          <a:p>
            <a:pPr algn="ctr" eaLnBrk="1" hangingPunct="1">
              <a:buFont typeface="Arial" charset="0"/>
              <a:buChar char="•"/>
            </a:pPr>
            <a:r>
              <a:rPr lang="en-US" altLang="en-US" sz="1400" dirty="0" smtClean="0"/>
              <a:t>Content </a:t>
            </a:r>
            <a:r>
              <a:rPr lang="en-US" altLang="en-US" sz="1400" dirty="0"/>
              <a:t>and purpose of the policy and compacts</a:t>
            </a:r>
          </a:p>
          <a:p>
            <a:pPr algn="ctr" eaLnBrk="1" hangingPunct="1">
              <a:buFont typeface="Arial" charset="0"/>
              <a:buChar char="•"/>
            </a:pPr>
            <a:r>
              <a:rPr lang="en-US" altLang="en-US" sz="1400" dirty="0" smtClean="0"/>
              <a:t>Copies of the Parent Involvement Policy and the  </a:t>
            </a:r>
          </a:p>
          <a:p>
            <a:pPr algn="ctr" eaLnBrk="1" hangingPunct="1"/>
            <a:r>
              <a:rPr lang="en-US" altLang="en-US" sz="1400" dirty="0"/>
              <a:t> </a:t>
            </a:r>
            <a:r>
              <a:rPr lang="en-US" altLang="en-US" sz="1400" dirty="0" smtClean="0"/>
              <a:t>Parent Compacts can be found on our school  </a:t>
            </a:r>
          </a:p>
          <a:p>
            <a:pPr algn="ctr" eaLnBrk="1" hangingPunct="1"/>
            <a:r>
              <a:rPr lang="en-US" altLang="en-US" sz="1400" dirty="0"/>
              <a:t> </a:t>
            </a:r>
            <a:r>
              <a:rPr lang="en-US" altLang="en-US" sz="1400" dirty="0" smtClean="0"/>
              <a:t>website and in the front </a:t>
            </a:r>
          </a:p>
          <a:p>
            <a:pPr algn="ctr" eaLnBrk="1" hangingPunct="1"/>
            <a:r>
              <a:rPr lang="en-US" altLang="en-US" sz="1400" dirty="0"/>
              <a:t> </a:t>
            </a:r>
            <a:r>
              <a:rPr lang="en-US" altLang="en-US" sz="1400" dirty="0" smtClean="0"/>
              <a:t>office.</a:t>
            </a:r>
            <a:endParaRPr lang="en-US" altLang="en-US" sz="1400" dirty="0"/>
          </a:p>
        </p:txBody>
      </p:sp>
      <p:sp>
        <p:nvSpPr>
          <p:cNvPr id="12" name="TextBox 3"/>
          <p:cNvSpPr txBox="1">
            <a:spLocks noChangeArrowheads="1"/>
          </p:cNvSpPr>
          <p:nvPr/>
        </p:nvSpPr>
        <p:spPr bwMode="auto">
          <a:xfrm>
            <a:off x="1066799" y="5806589"/>
            <a:ext cx="50291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eaLnBrk="1" hangingPunct="1"/>
            <a:r>
              <a:rPr lang="en-US" altLang="en-US" sz="900" b="1" dirty="0" smtClean="0">
                <a:solidFill>
                  <a:srgbClr val="00B050"/>
                </a:solidFill>
              </a:rPr>
              <a:t>8. What is required by law for Parent and Family Engagement?</a:t>
            </a:r>
            <a:endParaRPr lang="en-US" altLang="en-US" sz="900" b="1" dirty="0">
              <a:solidFill>
                <a:srgbClr val="00B050"/>
              </a:solidFill>
            </a:endParaRPr>
          </a:p>
        </p:txBody>
      </p:sp>
      <p:pic>
        <p:nvPicPr>
          <p:cNvPr id="3" name="Picture 2"/>
          <p:cNvPicPr>
            <a:picLocks noChangeAspect="1"/>
          </p:cNvPicPr>
          <p:nvPr/>
        </p:nvPicPr>
        <p:blipFill>
          <a:blip r:embed="rId3"/>
          <a:stretch>
            <a:fillRect/>
          </a:stretch>
        </p:blipFill>
        <p:spPr>
          <a:xfrm>
            <a:off x="1066799" y="1504704"/>
            <a:ext cx="3505201" cy="2474998"/>
          </a:xfrm>
          <a:prstGeom prst="rect">
            <a:avLst/>
          </a:prstGeom>
        </p:spPr>
      </p:pic>
      <p:pic>
        <p:nvPicPr>
          <p:cNvPr id="4" name="Picture 3"/>
          <p:cNvPicPr>
            <a:picLocks noChangeAspect="1"/>
          </p:cNvPicPr>
          <p:nvPr/>
        </p:nvPicPr>
        <p:blipFill>
          <a:blip r:embed="rId4"/>
          <a:stretch>
            <a:fillRect/>
          </a:stretch>
        </p:blipFill>
        <p:spPr>
          <a:xfrm>
            <a:off x="4724400" y="1539873"/>
            <a:ext cx="3280532" cy="243982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8" name="Title 1"/>
          <p:cNvSpPr txBox="1">
            <a:spLocks/>
          </p:cNvSpPr>
          <p:nvPr/>
        </p:nvSpPr>
        <p:spPr>
          <a:xfrm>
            <a:off x="419100" y="1111905"/>
            <a:ext cx="8305800" cy="533400"/>
          </a:xfrm>
          <a:prstGeom prst="rect">
            <a:avLst/>
          </a:prstGeom>
          <a:extLst/>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dirty="0" smtClean="0">
                <a:solidFill>
                  <a:srgbClr val="7030A0"/>
                </a:solidFill>
              </a:rPr>
              <a:t>Parent and Family Engagement Compacts</a:t>
            </a:r>
            <a:endParaRPr lang="en-US" sz="3200" dirty="0">
              <a:solidFill>
                <a:srgbClr val="7030A0"/>
              </a:solidFill>
            </a:endParaRPr>
          </a:p>
        </p:txBody>
      </p:sp>
      <p:sp>
        <p:nvSpPr>
          <p:cNvPr id="9" name="Right Arrow 8"/>
          <p:cNvSpPr/>
          <p:nvPr/>
        </p:nvSpPr>
        <p:spPr>
          <a:xfrm rot="10800000">
            <a:off x="3581400" y="2057400"/>
            <a:ext cx="1600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45064" y="3163887"/>
            <a:ext cx="156353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086741" y="2362200"/>
            <a:ext cx="1018659" cy="369332"/>
          </a:xfrm>
          <a:prstGeom prst="rect">
            <a:avLst/>
          </a:prstGeom>
          <a:noFill/>
        </p:spPr>
        <p:txBody>
          <a:bodyPr wrap="square" rtlCol="0">
            <a:spAutoFit/>
          </a:bodyPr>
          <a:lstStyle/>
          <a:p>
            <a:pPr algn="ctr"/>
            <a:r>
              <a:rPr lang="en-US" dirty="0" smtClean="0"/>
              <a:t>Gr. K-2</a:t>
            </a:r>
            <a:endParaRPr lang="en-US" dirty="0"/>
          </a:p>
        </p:txBody>
      </p:sp>
      <p:sp>
        <p:nvSpPr>
          <p:cNvPr id="12" name="TextBox 11"/>
          <p:cNvSpPr txBox="1"/>
          <p:nvPr/>
        </p:nvSpPr>
        <p:spPr>
          <a:xfrm>
            <a:off x="3872170" y="3454677"/>
            <a:ext cx="1018659" cy="369332"/>
          </a:xfrm>
          <a:prstGeom prst="rect">
            <a:avLst/>
          </a:prstGeom>
          <a:noFill/>
        </p:spPr>
        <p:txBody>
          <a:bodyPr wrap="square" rtlCol="0">
            <a:spAutoFit/>
          </a:bodyPr>
          <a:lstStyle/>
          <a:p>
            <a:pPr algn="ctr"/>
            <a:r>
              <a:rPr lang="en-US" dirty="0" smtClean="0"/>
              <a:t>Gr. 3-5</a:t>
            </a:r>
            <a:endParaRPr lang="en-US" dirty="0"/>
          </a:p>
        </p:txBody>
      </p:sp>
      <p:sp>
        <p:nvSpPr>
          <p:cNvPr id="13" name="TextBox 3"/>
          <p:cNvSpPr txBox="1">
            <a:spLocks noChangeArrowheads="1"/>
          </p:cNvSpPr>
          <p:nvPr/>
        </p:nvSpPr>
        <p:spPr bwMode="auto">
          <a:xfrm>
            <a:off x="838200" y="5715000"/>
            <a:ext cx="50291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0" indent="0" eaLnBrk="1" hangingPunct="1"/>
            <a:r>
              <a:rPr lang="en-US" altLang="en-US" sz="1100" b="1" dirty="0" smtClean="0">
                <a:solidFill>
                  <a:srgbClr val="00B050"/>
                </a:solidFill>
              </a:rPr>
              <a:t>8. What is required by law for Parent and Family Engagement?</a:t>
            </a:r>
            <a:endParaRPr lang="en-US" altLang="en-US" sz="1100" b="1" dirty="0">
              <a:solidFill>
                <a:srgbClr val="00B050"/>
              </a:solidFill>
            </a:endParaRPr>
          </a:p>
        </p:txBody>
      </p:sp>
      <p:pic>
        <p:nvPicPr>
          <p:cNvPr id="3" name="Picture 2"/>
          <p:cNvPicPr>
            <a:picLocks noChangeAspect="1"/>
          </p:cNvPicPr>
          <p:nvPr/>
        </p:nvPicPr>
        <p:blipFill>
          <a:blip r:embed="rId4"/>
          <a:stretch>
            <a:fillRect/>
          </a:stretch>
        </p:blipFill>
        <p:spPr>
          <a:xfrm>
            <a:off x="2242753" y="2286000"/>
            <a:ext cx="1334293" cy="3454866"/>
          </a:xfrm>
          <a:prstGeom prst="rect">
            <a:avLst/>
          </a:prstGeom>
        </p:spPr>
      </p:pic>
      <p:pic>
        <p:nvPicPr>
          <p:cNvPr id="4" name="Picture 3"/>
          <p:cNvPicPr>
            <a:picLocks noChangeAspect="1"/>
          </p:cNvPicPr>
          <p:nvPr/>
        </p:nvPicPr>
        <p:blipFill>
          <a:blip r:embed="rId5"/>
          <a:stretch>
            <a:fillRect/>
          </a:stretch>
        </p:blipFill>
        <p:spPr>
          <a:xfrm>
            <a:off x="1096792" y="1596208"/>
            <a:ext cx="1223554" cy="3135357"/>
          </a:xfrm>
          <a:prstGeom prst="rect">
            <a:avLst/>
          </a:prstGeom>
        </p:spPr>
      </p:pic>
      <p:pic>
        <p:nvPicPr>
          <p:cNvPr id="5" name="Picture 4"/>
          <p:cNvPicPr>
            <a:picLocks noChangeAspect="1"/>
          </p:cNvPicPr>
          <p:nvPr/>
        </p:nvPicPr>
        <p:blipFill>
          <a:blip r:embed="rId6"/>
          <a:stretch>
            <a:fillRect/>
          </a:stretch>
        </p:blipFill>
        <p:spPr>
          <a:xfrm>
            <a:off x="5242031" y="2296218"/>
            <a:ext cx="1463568" cy="3444648"/>
          </a:xfrm>
          <a:prstGeom prst="rect">
            <a:avLst/>
          </a:prstGeom>
        </p:spPr>
      </p:pic>
      <p:pic>
        <p:nvPicPr>
          <p:cNvPr id="6" name="Picture 5"/>
          <p:cNvPicPr>
            <a:picLocks noChangeAspect="1"/>
          </p:cNvPicPr>
          <p:nvPr/>
        </p:nvPicPr>
        <p:blipFill>
          <a:blip r:embed="rId7"/>
          <a:stretch>
            <a:fillRect/>
          </a:stretch>
        </p:blipFill>
        <p:spPr>
          <a:xfrm>
            <a:off x="6710444" y="1645305"/>
            <a:ext cx="1318959" cy="3086260"/>
          </a:xfrm>
          <a:prstGeom prst="rect">
            <a:avLst/>
          </a:prstGeom>
        </p:spPr>
      </p:pic>
    </p:spTree>
    <p:extLst>
      <p:ext uri="{BB962C8B-B14F-4D97-AF65-F5344CB8AC3E}">
        <p14:creationId xmlns:p14="http://schemas.microsoft.com/office/powerpoint/2010/main" val="744687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825" y="914400"/>
            <a:ext cx="6835712"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308340" y="914400"/>
            <a:ext cx="5036776" cy="762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smtClean="0">
                <a:solidFill>
                  <a:schemeClr val="tx1"/>
                </a:solidFill>
                <a:latin typeface="Comic Sans MS" panose="030F0702030302020204" pitchFamily="66" charset="0"/>
              </a:rPr>
              <a:t>PBIS at ICE</a:t>
            </a:r>
            <a:endParaRPr lang="en-US" sz="6600" i="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035556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7" name="Title 1"/>
          <p:cNvSpPr txBox="1">
            <a:spLocks/>
          </p:cNvSpPr>
          <p:nvPr/>
        </p:nvSpPr>
        <p:spPr>
          <a:xfrm>
            <a:off x="480218" y="1016239"/>
            <a:ext cx="8183563" cy="628977"/>
          </a:xfrm>
          <a:prstGeom prst="rect">
            <a:avLst/>
          </a:prstGeom>
          <a:extLst/>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u="sng" dirty="0" smtClean="0">
                <a:solidFill>
                  <a:srgbClr val="00B050"/>
                </a:solidFill>
                <a:latin typeface="Comic Sans MS" pitchFamily="66" charset="0"/>
              </a:rPr>
              <a:t>Parents’ Right to Know</a:t>
            </a:r>
          </a:p>
        </p:txBody>
      </p:sp>
      <p:sp>
        <p:nvSpPr>
          <p:cNvPr id="8" name="TextBox 3"/>
          <p:cNvSpPr txBox="1">
            <a:spLocks noChangeArrowheads="1"/>
          </p:cNvSpPr>
          <p:nvPr/>
        </p:nvSpPr>
        <p:spPr bwMode="auto">
          <a:xfrm>
            <a:off x="838200" y="5638800"/>
            <a:ext cx="5105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dirty="0" smtClean="0">
                <a:solidFill>
                  <a:srgbClr val="00B050"/>
                </a:solidFill>
              </a:rPr>
              <a:t>9. Does my child’s teacher meet professional qualifications? What is a parent’s right to know?</a:t>
            </a:r>
            <a:endParaRPr lang="en-US" altLang="en-US" sz="1100" b="1" dirty="0">
              <a:solidFill>
                <a:srgbClr val="00B050"/>
              </a:solidFill>
            </a:endParaRPr>
          </a:p>
        </p:txBody>
      </p:sp>
      <p:sp>
        <p:nvSpPr>
          <p:cNvPr id="9" name="TextBox 4"/>
          <p:cNvSpPr txBox="1">
            <a:spLocks noChangeArrowheads="1"/>
          </p:cNvSpPr>
          <p:nvPr/>
        </p:nvSpPr>
        <p:spPr bwMode="auto">
          <a:xfrm>
            <a:off x="990600" y="1621770"/>
            <a:ext cx="56388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buFont typeface="Arial" charset="0"/>
              <a:buChar char="•"/>
            </a:pPr>
            <a:r>
              <a:rPr lang="en-US" altLang="en-US" sz="2800" dirty="0"/>
              <a:t>Right to request teacher </a:t>
            </a:r>
            <a:r>
              <a:rPr lang="en-US" altLang="en-US" sz="2800" dirty="0" smtClean="0"/>
              <a:t>and paraprofessional qualifications</a:t>
            </a:r>
            <a:endParaRPr lang="en-US" altLang="en-US" sz="2800" dirty="0"/>
          </a:p>
          <a:p>
            <a:pPr eaLnBrk="1" hangingPunct="1">
              <a:buFont typeface="Arial" charset="0"/>
              <a:buChar char="•"/>
            </a:pPr>
            <a:r>
              <a:rPr lang="en-US" altLang="en-US" sz="2800" dirty="0"/>
              <a:t>Notified if child has been taught by a </a:t>
            </a:r>
            <a:r>
              <a:rPr lang="en-US" altLang="en-US" sz="2800" dirty="0" smtClean="0"/>
              <a:t>non-highly qualified </a:t>
            </a:r>
            <a:r>
              <a:rPr lang="en-US" altLang="en-US" sz="2800" dirty="0"/>
              <a:t>teacher for more than four </a:t>
            </a:r>
            <a:r>
              <a:rPr lang="en-US" altLang="en-US" sz="2800" dirty="0" smtClean="0"/>
              <a:t>weeks</a:t>
            </a:r>
          </a:p>
          <a:p>
            <a:pPr eaLnBrk="1" hangingPunct="1">
              <a:buFont typeface="Arial" charset="0"/>
              <a:buChar char="•"/>
            </a:pPr>
            <a:r>
              <a:rPr lang="en-US" altLang="en-US" sz="2800" dirty="0" smtClean="0"/>
              <a:t>ESSA </a:t>
            </a:r>
            <a:r>
              <a:rPr lang="en-US" altLang="en-US" sz="2800" dirty="0"/>
              <a:t>allows us to follow Georgia’s </a:t>
            </a:r>
            <a:r>
              <a:rPr lang="en-US" altLang="en-US" sz="2800" dirty="0" err="1"/>
              <a:t>Intradistrict</a:t>
            </a:r>
            <a:r>
              <a:rPr lang="en-US" altLang="en-US" sz="2800" dirty="0"/>
              <a:t> </a:t>
            </a:r>
            <a:r>
              <a:rPr lang="en-US" altLang="en-US" sz="2800" dirty="0" smtClean="0"/>
              <a:t>Transfer </a:t>
            </a:r>
            <a:r>
              <a:rPr lang="en-US" altLang="en-US" sz="2800" dirty="0"/>
              <a:t>option.</a:t>
            </a:r>
          </a:p>
          <a:p>
            <a:pPr eaLnBrk="1" hangingPunct="1">
              <a:buFont typeface="Arial" charset="0"/>
              <a:buChar char="•"/>
            </a:pPr>
            <a:endParaRPr lang="en-US" altLang="en-US" sz="2800" dirty="0"/>
          </a:p>
          <a:p>
            <a:pPr eaLnBrk="1" hangingPunct="1">
              <a:buFont typeface="Arial" charset="0"/>
              <a:buChar char="•"/>
            </a:pPr>
            <a:endParaRPr lang="en-US" altLang="en-US" dirty="0"/>
          </a:p>
        </p:txBody>
      </p:sp>
    </p:spTree>
    <p:extLst>
      <p:ext uri="{BB962C8B-B14F-4D97-AF65-F5344CB8AC3E}">
        <p14:creationId xmlns:p14="http://schemas.microsoft.com/office/powerpoint/2010/main" val="682393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8" name="Title 1"/>
          <p:cNvSpPr txBox="1">
            <a:spLocks/>
          </p:cNvSpPr>
          <p:nvPr/>
        </p:nvSpPr>
        <p:spPr>
          <a:xfrm>
            <a:off x="136680" y="1031297"/>
            <a:ext cx="8626320" cy="548676"/>
          </a:xfrm>
          <a:prstGeom prst="rect">
            <a:avLst/>
          </a:prstGeom>
          <a:extLst/>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u="sng" dirty="0" smtClean="0">
                <a:solidFill>
                  <a:srgbClr val="00B050"/>
                </a:solidFill>
              </a:rPr>
              <a:t>Parental Rights</a:t>
            </a:r>
          </a:p>
        </p:txBody>
      </p:sp>
      <p:sp>
        <p:nvSpPr>
          <p:cNvPr id="9" name="TextBox 3"/>
          <p:cNvSpPr txBox="1">
            <a:spLocks noChangeArrowheads="1"/>
          </p:cNvSpPr>
          <p:nvPr/>
        </p:nvSpPr>
        <p:spPr bwMode="auto">
          <a:xfrm>
            <a:off x="1097040" y="1714271"/>
            <a:ext cx="6705600" cy="36933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800" b="1" dirty="0" smtClean="0"/>
              <a:t> </a:t>
            </a:r>
            <a:r>
              <a:rPr lang="en-US" altLang="en-US" sz="1800" b="1" dirty="0"/>
              <a:t>Parents have the right to become involved in the school </a:t>
            </a:r>
          </a:p>
        </p:txBody>
      </p:sp>
      <p:sp>
        <p:nvSpPr>
          <p:cNvPr id="10" name="TextBox 4"/>
          <p:cNvSpPr txBox="1">
            <a:spLocks noChangeArrowheads="1"/>
          </p:cNvSpPr>
          <p:nvPr/>
        </p:nvSpPr>
        <p:spPr bwMode="auto">
          <a:xfrm>
            <a:off x="1020840" y="2477590"/>
            <a:ext cx="6843094" cy="120032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800" b="1" dirty="0" smtClean="0"/>
              <a:t> </a:t>
            </a:r>
            <a:r>
              <a:rPr lang="en-US" altLang="en-US" sz="1800" b="1" dirty="0"/>
              <a:t>Parents have the right to request </a:t>
            </a:r>
            <a:r>
              <a:rPr lang="en-US" altLang="en-US" sz="1800" b="1" dirty="0" smtClean="0"/>
              <a:t>opportunities for </a:t>
            </a:r>
            <a:r>
              <a:rPr lang="en-US" altLang="en-US" sz="1800" b="1" dirty="0"/>
              <a:t>regular meetings </a:t>
            </a:r>
            <a:r>
              <a:rPr lang="en-US" altLang="en-US" sz="1800" b="1" dirty="0" smtClean="0"/>
              <a:t>to </a:t>
            </a:r>
            <a:r>
              <a:rPr lang="en-US" altLang="en-US" sz="1800" b="1" dirty="0"/>
              <a:t>formulate suggestions and to participate, as appropriate, in decisions about the education of their children  </a:t>
            </a:r>
          </a:p>
        </p:txBody>
      </p:sp>
      <p:sp>
        <p:nvSpPr>
          <p:cNvPr id="11" name="TextBox 5"/>
          <p:cNvSpPr txBox="1">
            <a:spLocks noChangeArrowheads="1"/>
          </p:cNvSpPr>
          <p:nvPr/>
        </p:nvSpPr>
        <p:spPr bwMode="auto">
          <a:xfrm>
            <a:off x="1013387" y="4089583"/>
            <a:ext cx="6858000" cy="64633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800" b="1" dirty="0" smtClean="0"/>
              <a:t> The </a:t>
            </a:r>
            <a:r>
              <a:rPr lang="en-US" altLang="en-US" sz="1800" b="1" dirty="0"/>
              <a:t>school must respond to any </a:t>
            </a:r>
            <a:r>
              <a:rPr lang="en-US" altLang="en-US" sz="1800" b="1" dirty="0" smtClean="0"/>
              <a:t>such suggestions </a:t>
            </a:r>
            <a:r>
              <a:rPr lang="en-US" altLang="en-US" sz="1800" b="1" dirty="0"/>
              <a:t>from parents as soon as practicably possible  </a:t>
            </a:r>
          </a:p>
        </p:txBody>
      </p:sp>
      <p:sp>
        <p:nvSpPr>
          <p:cNvPr id="12" name="TextBox 3"/>
          <p:cNvSpPr txBox="1">
            <a:spLocks noChangeArrowheads="1"/>
          </p:cNvSpPr>
          <p:nvPr/>
        </p:nvSpPr>
        <p:spPr bwMode="auto">
          <a:xfrm>
            <a:off x="812824" y="5670611"/>
            <a:ext cx="75183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000" b="1" dirty="0" smtClean="0">
                <a:solidFill>
                  <a:srgbClr val="00B050"/>
                </a:solidFill>
              </a:rPr>
              <a:t>9. Does my child’s teacher meet professional qualifications? What is a parent’s right to know?</a:t>
            </a:r>
            <a:endParaRPr lang="en-US" altLang="en-US" sz="1000" b="1" dirty="0">
              <a:solidFill>
                <a:srgbClr val="00B050"/>
              </a:solidFill>
            </a:endParaRPr>
          </a:p>
        </p:txBody>
      </p:sp>
    </p:spTree>
    <p:extLst>
      <p:ext uri="{BB962C8B-B14F-4D97-AF65-F5344CB8AC3E}">
        <p14:creationId xmlns:p14="http://schemas.microsoft.com/office/powerpoint/2010/main" val="4071916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
          <p:cNvSpPr txBox="1">
            <a:spLocks/>
          </p:cNvSpPr>
          <p:nvPr/>
        </p:nvSpPr>
        <p:spPr>
          <a:xfrm>
            <a:off x="346399" y="1028700"/>
            <a:ext cx="8208606" cy="762000"/>
          </a:xfrm>
          <a:prstGeom prst="rect">
            <a:avLst/>
          </a:prstGeom>
          <a:ex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u="sng" dirty="0" smtClean="0">
                <a:solidFill>
                  <a:srgbClr val="00B0F0"/>
                </a:solidFill>
                <a:latin typeface="Comic Sans MS" pitchFamily="66" charset="0"/>
              </a:rPr>
              <a:t>Purpose of Title I</a:t>
            </a:r>
          </a:p>
        </p:txBody>
      </p:sp>
      <p:sp>
        <p:nvSpPr>
          <p:cNvPr id="6" name="TextBox 3"/>
          <p:cNvSpPr txBox="1">
            <a:spLocks noChangeArrowheads="1"/>
          </p:cNvSpPr>
          <p:nvPr/>
        </p:nvSpPr>
        <p:spPr bwMode="auto">
          <a:xfrm>
            <a:off x="6248400" y="5938882"/>
            <a:ext cx="3962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buFontTx/>
              <a:buAutoNum type="arabicPeriod"/>
            </a:pPr>
            <a:r>
              <a:rPr lang="en-US" altLang="en-US" sz="1100" b="1" dirty="0" smtClean="0">
                <a:solidFill>
                  <a:srgbClr val="00B050"/>
                </a:solidFill>
              </a:rPr>
              <a:t>What is a Title I school?</a:t>
            </a:r>
            <a:endParaRPr lang="en-US" altLang="en-US" sz="1100" b="1" dirty="0">
              <a:solidFill>
                <a:srgbClr val="00B050"/>
              </a:solidFill>
            </a:endParaRPr>
          </a:p>
        </p:txBody>
      </p:sp>
      <p:sp>
        <p:nvSpPr>
          <p:cNvPr id="7" name="Rectangle 2"/>
          <p:cNvSpPr txBox="1">
            <a:spLocks noChangeArrowheads="1"/>
          </p:cNvSpPr>
          <p:nvPr/>
        </p:nvSpPr>
        <p:spPr bwMode="auto">
          <a:xfrm>
            <a:off x="3429000" y="3195682"/>
            <a:ext cx="4800600" cy="2743200"/>
          </a:xfrm>
          <a:prstGeom prst="rect">
            <a:avLst/>
          </a:prstGeom>
          <a:noFill/>
          <a:ln w="9525">
            <a:noFill/>
            <a:miter lim="800000"/>
            <a:headEnd/>
            <a:tailEnd/>
          </a:ln>
        </p:spPr>
        <p:txBody>
          <a:bodyPr anchor="b"/>
          <a:lstStyle/>
          <a:p>
            <a:pPr>
              <a:defRPr/>
            </a:pPr>
            <a:r>
              <a:rPr lang="en-US" sz="2400" dirty="0" smtClean="0"/>
              <a:t>The </a:t>
            </a:r>
            <a:r>
              <a:rPr lang="en-US" sz="2400" dirty="0"/>
              <a:t>purpose of Title I under the ESSA is to ensure that </a:t>
            </a:r>
            <a:r>
              <a:rPr lang="en-US" sz="2400" b="1" u="sng" dirty="0"/>
              <a:t>all children</a:t>
            </a:r>
            <a:r>
              <a:rPr lang="en-US" sz="2400" b="1" dirty="0"/>
              <a:t> </a:t>
            </a:r>
            <a:r>
              <a:rPr lang="en-US" sz="2400" dirty="0"/>
              <a:t>have a fair, equal, and significant opportunity to obtain a </a:t>
            </a:r>
            <a:r>
              <a:rPr lang="en-US" sz="2400" dirty="0" smtClean="0"/>
              <a:t>high quality </a:t>
            </a:r>
            <a:r>
              <a:rPr lang="en-US" sz="2400" dirty="0"/>
              <a:t>education and reach, at a minimum, proficiency on challenging state academic achievement standards and state academic assessments.</a:t>
            </a:r>
            <a:endParaRPr lang="en-US" sz="2400" kern="0" dirty="0">
              <a:solidFill>
                <a:schemeClr val="tx2"/>
              </a:solidFill>
              <a:latin typeface="+mj-lt"/>
              <a:ea typeface="+mj-ea"/>
              <a:cs typeface="+mj-cs"/>
            </a:endParaRPr>
          </a:p>
        </p:txBody>
      </p:sp>
      <p:sp>
        <p:nvSpPr>
          <p:cNvPr id="8" name="TextBox 5"/>
          <p:cNvSpPr txBox="1">
            <a:spLocks noChangeArrowheads="1"/>
          </p:cNvSpPr>
          <p:nvPr/>
        </p:nvSpPr>
        <p:spPr bwMode="auto">
          <a:xfrm>
            <a:off x="1189653" y="1790700"/>
            <a:ext cx="65220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en-US" b="1" i="1" dirty="0">
                <a:solidFill>
                  <a:srgbClr val="C00000"/>
                </a:solidFill>
              </a:rPr>
              <a:t>Title I is a federally funded program under the </a:t>
            </a:r>
            <a:r>
              <a:rPr lang="en-US" altLang="en-US" b="1" i="1" dirty="0" smtClean="0">
                <a:solidFill>
                  <a:srgbClr val="C00000"/>
                </a:solidFill>
              </a:rPr>
              <a:t>Every Student Succeeds Act (ESSA)</a:t>
            </a:r>
            <a:endParaRPr lang="en-US" altLang="en-US" b="1" i="1" dirty="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8" name="Rectangle 7"/>
          <p:cNvSpPr/>
          <p:nvPr/>
        </p:nvSpPr>
        <p:spPr>
          <a:xfrm>
            <a:off x="152400" y="914400"/>
            <a:ext cx="8839200" cy="584775"/>
          </a:xfrm>
          <a:prstGeom prst="rect">
            <a:avLst/>
          </a:prstGeom>
        </p:spPr>
        <p:txBody>
          <a:bodyPr wrap="square">
            <a:spAutoFit/>
          </a:bodyPr>
          <a:lstStyle/>
          <a:p>
            <a:pPr algn="ctr"/>
            <a:r>
              <a:rPr lang="en-US" sz="3200" b="1" u="sng" dirty="0" smtClean="0">
                <a:solidFill>
                  <a:srgbClr val="94C600"/>
                </a:solidFill>
                <a:latin typeface="Century Gothic" panose="020B0502020202020204" pitchFamily="34" charset="0"/>
              </a:rPr>
              <a:t>Family Engagement Opportunities</a:t>
            </a:r>
            <a:endParaRPr lang="en-US" sz="3200" b="1" u="sng" dirty="0"/>
          </a:p>
        </p:txBody>
      </p:sp>
      <p:sp>
        <p:nvSpPr>
          <p:cNvPr id="11" name="TextBox 10"/>
          <p:cNvSpPr txBox="1"/>
          <p:nvPr/>
        </p:nvSpPr>
        <p:spPr>
          <a:xfrm>
            <a:off x="990600" y="1619071"/>
            <a:ext cx="7772400" cy="193899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OPEN HOUSE</a:t>
            </a:r>
          </a:p>
          <a:p>
            <a:pPr marL="285750" indent="-285750">
              <a:buFont typeface="Arial" panose="020B0604020202020204" pitchFamily="34" charset="0"/>
              <a:buChar char="•"/>
            </a:pPr>
            <a:r>
              <a:rPr lang="en-US" sz="2000" b="1" dirty="0" smtClean="0"/>
              <a:t>AUGUST:</a:t>
            </a:r>
          </a:p>
          <a:p>
            <a:pPr marL="742950" lvl="1" indent="-285750">
              <a:buFont typeface="Arial" panose="020B0604020202020204" pitchFamily="34" charset="0"/>
              <a:buChar char="•"/>
            </a:pPr>
            <a:r>
              <a:rPr lang="en-US" sz="2000" b="1" dirty="0" smtClean="0"/>
              <a:t>Annual Title I Meeting &amp; Back to School Bash</a:t>
            </a:r>
          </a:p>
          <a:p>
            <a:pPr marL="285750" indent="-285750">
              <a:buFont typeface="Arial" panose="020B0604020202020204" pitchFamily="34" charset="0"/>
              <a:buChar char="•"/>
            </a:pPr>
            <a:r>
              <a:rPr lang="en-US" sz="2000" b="1" dirty="0" smtClean="0"/>
              <a:t>SEPTEMBER</a:t>
            </a:r>
            <a:r>
              <a:rPr lang="en-US" sz="2000" dirty="0" smtClean="0"/>
              <a:t>:</a:t>
            </a:r>
          </a:p>
          <a:p>
            <a:pPr marL="742950" lvl="1" indent="-285750">
              <a:buFont typeface="Arial" panose="020B0604020202020204" pitchFamily="34" charset="0"/>
              <a:buChar char="•"/>
            </a:pPr>
            <a:r>
              <a:rPr lang="en-US" sz="2000" dirty="0" smtClean="0"/>
              <a:t>ESOL OVERVIEW</a:t>
            </a:r>
          </a:p>
          <a:p>
            <a:pPr marL="742950" lvl="1" indent="-285750">
              <a:buFont typeface="Arial" panose="020B0604020202020204" pitchFamily="34" charset="0"/>
              <a:buChar char="•"/>
            </a:pPr>
            <a:r>
              <a:rPr lang="en-US" sz="2000" dirty="0" smtClean="0"/>
              <a:t>PARENT/TEACHER CONFERENCES</a:t>
            </a:r>
          </a:p>
        </p:txBody>
      </p:sp>
      <p:sp>
        <p:nvSpPr>
          <p:cNvPr id="15" name="TextBox 14"/>
          <p:cNvSpPr txBox="1"/>
          <p:nvPr/>
        </p:nvSpPr>
        <p:spPr>
          <a:xfrm>
            <a:off x="990600" y="3453873"/>
            <a:ext cx="7772400"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OCTOBER</a:t>
            </a:r>
            <a:r>
              <a:rPr lang="en-US" sz="2000" dirty="0"/>
              <a:t>:</a:t>
            </a:r>
            <a:endParaRPr lang="en-US" sz="2000" dirty="0" smtClean="0"/>
          </a:p>
          <a:p>
            <a:pPr marL="800100" lvl="1" indent="-342900">
              <a:buFont typeface="Arial" panose="020B0604020202020204" pitchFamily="34" charset="0"/>
              <a:buChar char="•"/>
            </a:pPr>
            <a:r>
              <a:rPr lang="en-US" sz="2000" dirty="0" smtClean="0"/>
              <a:t>SPOOKY SCIENCE/STEAM NIGHT</a:t>
            </a:r>
          </a:p>
          <a:p>
            <a:pPr marL="285750" indent="-285750">
              <a:buFont typeface="Arial" panose="020B0604020202020204" pitchFamily="34" charset="0"/>
              <a:buChar char="•"/>
            </a:pPr>
            <a:r>
              <a:rPr lang="en-US" sz="2000" b="1" dirty="0" smtClean="0"/>
              <a:t>DECEMBER</a:t>
            </a:r>
            <a:r>
              <a:rPr lang="en-US" sz="2000" dirty="0" smtClean="0"/>
              <a:t>:</a:t>
            </a:r>
            <a:endParaRPr lang="en-US" sz="2000" dirty="0"/>
          </a:p>
          <a:p>
            <a:pPr marL="742950" lvl="1" indent="-285750">
              <a:buFont typeface="Arial" panose="020B0604020202020204" pitchFamily="34" charset="0"/>
              <a:buChar char="•"/>
            </a:pPr>
            <a:r>
              <a:rPr lang="en-US" sz="2000" dirty="0" smtClean="0"/>
              <a:t>CREEK FAMILY CHRISTMAS</a:t>
            </a:r>
            <a:endParaRPr lang="en-US" sz="2000" dirty="0"/>
          </a:p>
        </p:txBody>
      </p:sp>
      <p:sp>
        <p:nvSpPr>
          <p:cNvPr id="16" name="TextBox 3"/>
          <p:cNvSpPr txBox="1">
            <a:spLocks noChangeArrowheads="1"/>
          </p:cNvSpPr>
          <p:nvPr/>
        </p:nvSpPr>
        <p:spPr bwMode="auto">
          <a:xfrm>
            <a:off x="1143000" y="5661203"/>
            <a:ext cx="5257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dirty="0" smtClean="0">
                <a:solidFill>
                  <a:srgbClr val="00B050"/>
                </a:solidFill>
              </a:rPr>
              <a:t>10. What opportunities does the school provide for family engagement?</a:t>
            </a:r>
            <a:endParaRPr lang="en-US" altLang="en-US" sz="1100" b="1" dirty="0">
              <a:solidFill>
                <a:srgbClr val="00B050"/>
              </a:solidFill>
            </a:endParaRPr>
          </a:p>
        </p:txBody>
      </p:sp>
      <p:sp>
        <p:nvSpPr>
          <p:cNvPr id="3" name="TextBox 2"/>
          <p:cNvSpPr txBox="1"/>
          <p:nvPr/>
        </p:nvSpPr>
        <p:spPr>
          <a:xfrm>
            <a:off x="1005840" y="4684979"/>
            <a:ext cx="4371710" cy="707886"/>
          </a:xfrm>
          <a:prstGeom prst="rect">
            <a:avLst/>
          </a:prstGeom>
          <a:noFill/>
        </p:spPr>
        <p:txBody>
          <a:bodyPr wrap="none" rtlCol="0">
            <a:spAutoFit/>
          </a:bodyPr>
          <a:lstStyle/>
          <a:p>
            <a:pPr marL="285750" indent="-285750">
              <a:buFont typeface="Arial" panose="020B0604020202020204" pitchFamily="34" charset="0"/>
              <a:buChar char="•"/>
            </a:pPr>
            <a:r>
              <a:rPr lang="en-US" sz="2000" dirty="0" smtClean="0"/>
              <a:t> </a:t>
            </a:r>
            <a:r>
              <a:rPr lang="en-US" sz="2000" b="1" dirty="0" smtClean="0"/>
              <a:t>February</a:t>
            </a:r>
            <a:r>
              <a:rPr lang="en-US" sz="2000" dirty="0" smtClean="0"/>
              <a:t>:</a:t>
            </a:r>
          </a:p>
          <a:p>
            <a:pPr marL="742950" lvl="1" indent="-285750">
              <a:buFont typeface="Arial" panose="020B0604020202020204" pitchFamily="34" charset="0"/>
              <a:buChar char="•"/>
            </a:pPr>
            <a:r>
              <a:rPr lang="en-US" sz="2000" dirty="0" smtClean="0"/>
              <a:t>PARENT/TEACHER CONFERENCES</a:t>
            </a:r>
          </a:p>
        </p:txBody>
      </p:sp>
    </p:spTree>
    <p:extLst>
      <p:ext uri="{BB962C8B-B14F-4D97-AF65-F5344CB8AC3E}">
        <p14:creationId xmlns:p14="http://schemas.microsoft.com/office/powerpoint/2010/main" val="3092768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7" name="Title 1"/>
          <p:cNvSpPr txBox="1">
            <a:spLocks/>
          </p:cNvSpPr>
          <p:nvPr/>
        </p:nvSpPr>
        <p:spPr>
          <a:xfrm>
            <a:off x="419100" y="13716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dirty="0" smtClean="0">
                <a:solidFill>
                  <a:srgbClr val="92D050"/>
                </a:solidFill>
                <a:latin typeface="Comic Sans MS" pitchFamily="66" charset="0"/>
              </a:rPr>
              <a:t>What Research says…</a:t>
            </a:r>
            <a:endParaRPr lang="en-US" altLang="en-US" dirty="0" smtClean="0">
              <a:solidFill>
                <a:srgbClr val="92D050"/>
              </a:solidFill>
            </a:endParaRPr>
          </a:p>
        </p:txBody>
      </p:sp>
      <p:sp>
        <p:nvSpPr>
          <p:cNvPr id="11" name="Content Placeholder 2"/>
          <p:cNvSpPr txBox="1">
            <a:spLocks/>
          </p:cNvSpPr>
          <p:nvPr/>
        </p:nvSpPr>
        <p:spPr>
          <a:xfrm>
            <a:off x="685800" y="2590800"/>
            <a:ext cx="7696200" cy="341391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lgn="ctr">
              <a:spcBef>
                <a:spcPts val="580"/>
              </a:spcBef>
              <a:buFont typeface="Wingdings 2" pitchFamily="18" charset="2"/>
              <a:buNone/>
              <a:defRPr/>
            </a:pPr>
            <a:r>
              <a:rPr lang="en-US" sz="3600" b="1" dirty="0" smtClean="0">
                <a:latin typeface="+mj-lt"/>
              </a:rPr>
              <a:t>When parents are involved, students achieve more, regardless of socio-economic status, ethnic/racial background, or the parents’ education level.</a:t>
            </a:r>
          </a:p>
          <a:p>
            <a:pPr marL="274320" indent="-274320">
              <a:spcBef>
                <a:spcPts val="580"/>
              </a:spcBef>
              <a:buFont typeface="Wingdings 2" pitchFamily="18" charset="2"/>
              <a:buNone/>
              <a:defRPr/>
            </a:pPr>
            <a:endParaRPr lang="en-US" dirty="0"/>
          </a:p>
        </p:txBody>
      </p:sp>
    </p:spTree>
    <p:extLst>
      <p:ext uri="{BB962C8B-B14F-4D97-AF65-F5344CB8AC3E}">
        <p14:creationId xmlns:p14="http://schemas.microsoft.com/office/powerpoint/2010/main" val="1473933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9" name="Rectangle 2"/>
          <p:cNvSpPr txBox="1">
            <a:spLocks noChangeArrowheads="1"/>
          </p:cNvSpPr>
          <p:nvPr/>
        </p:nvSpPr>
        <p:spPr>
          <a:xfrm>
            <a:off x="-281354" y="1088893"/>
            <a:ext cx="89154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dirty="0" smtClean="0">
                <a:solidFill>
                  <a:srgbClr val="00B050"/>
                </a:solidFill>
                <a:latin typeface="Comic Sans MS" pitchFamily="66" charset="0"/>
              </a:rPr>
              <a:t>Ways parents can monitor their </a:t>
            </a:r>
            <a:br>
              <a:rPr lang="en-US" sz="2800" dirty="0" smtClean="0">
                <a:solidFill>
                  <a:srgbClr val="00B050"/>
                </a:solidFill>
                <a:latin typeface="Comic Sans MS" pitchFamily="66" charset="0"/>
              </a:rPr>
            </a:br>
            <a:r>
              <a:rPr lang="en-US" sz="2800" dirty="0" smtClean="0">
                <a:solidFill>
                  <a:srgbClr val="00B050"/>
                </a:solidFill>
                <a:latin typeface="Comic Sans MS" pitchFamily="66" charset="0"/>
              </a:rPr>
              <a:t>children’s progress:</a:t>
            </a:r>
          </a:p>
        </p:txBody>
      </p:sp>
      <p:sp>
        <p:nvSpPr>
          <p:cNvPr id="10" name="Rectangle 3"/>
          <p:cNvSpPr txBox="1">
            <a:spLocks noChangeArrowheads="1"/>
          </p:cNvSpPr>
          <p:nvPr/>
        </p:nvSpPr>
        <p:spPr>
          <a:xfrm>
            <a:off x="685800" y="1469395"/>
            <a:ext cx="6477000" cy="4338279"/>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5176" indent="-265176">
              <a:spcBef>
                <a:spcPts val="580"/>
              </a:spcBef>
              <a:buClr>
                <a:schemeClr val="accent3"/>
              </a:buClr>
              <a:buFont typeface="Wingdings" pitchFamily="2" charset="2"/>
              <a:buNone/>
              <a:defRPr/>
            </a:pPr>
            <a:endParaRPr lang="en-US" i="1" dirty="0" smtClean="0">
              <a:solidFill>
                <a:schemeClr val="bg1"/>
              </a:solidFill>
            </a:endParaRPr>
          </a:p>
          <a:p>
            <a:pPr marL="786384" lvl="2" indent="-182880">
              <a:spcBef>
                <a:spcPts val="370"/>
              </a:spcBef>
              <a:buClr>
                <a:schemeClr val="accent2">
                  <a:tint val="85000"/>
                  <a:satMod val="285000"/>
                </a:schemeClr>
              </a:buClr>
              <a:buFont typeface="Wingdings 2"/>
              <a:buChar char=""/>
              <a:defRPr/>
            </a:pPr>
            <a:r>
              <a:rPr lang="en-US" sz="2600" i="1" dirty="0" smtClean="0">
                <a:solidFill>
                  <a:schemeClr val="accent1"/>
                </a:solidFill>
              </a:rPr>
              <a:t>Progress Reports sent home every 4 ½ weeks</a:t>
            </a:r>
          </a:p>
          <a:p>
            <a:pPr marL="786384" lvl="2" indent="-182880">
              <a:spcBef>
                <a:spcPts val="370"/>
              </a:spcBef>
              <a:buClr>
                <a:schemeClr val="accent2">
                  <a:tint val="85000"/>
                  <a:satMod val="285000"/>
                </a:schemeClr>
              </a:buClr>
              <a:buFont typeface="Wingdings 2"/>
              <a:buChar char=""/>
              <a:defRPr/>
            </a:pPr>
            <a:r>
              <a:rPr lang="en-US" sz="2600" i="1" dirty="0" smtClean="0">
                <a:solidFill>
                  <a:schemeClr val="accent1"/>
                </a:solidFill>
              </a:rPr>
              <a:t>Report Cards send every 9 weeks</a:t>
            </a:r>
          </a:p>
          <a:p>
            <a:pPr marL="786384" lvl="2" indent="-182880">
              <a:spcBef>
                <a:spcPts val="370"/>
              </a:spcBef>
              <a:buClr>
                <a:schemeClr val="accent2">
                  <a:tint val="85000"/>
                  <a:satMod val="285000"/>
                </a:schemeClr>
              </a:buClr>
              <a:buFont typeface="Wingdings 2"/>
              <a:buChar char=""/>
              <a:defRPr/>
            </a:pPr>
            <a:r>
              <a:rPr lang="en-US" sz="2600" i="1" dirty="0" smtClean="0">
                <a:solidFill>
                  <a:schemeClr val="accent1"/>
                </a:solidFill>
              </a:rPr>
              <a:t>Parent/Teacher Conference Days </a:t>
            </a:r>
          </a:p>
          <a:p>
            <a:pPr marL="786384" lvl="2" indent="-182880" algn="ctr">
              <a:spcBef>
                <a:spcPts val="370"/>
              </a:spcBef>
              <a:buClr>
                <a:schemeClr val="accent2">
                  <a:tint val="85000"/>
                  <a:satMod val="285000"/>
                </a:schemeClr>
              </a:buClr>
              <a:buFont typeface="Wingdings 2" pitchFamily="18" charset="2"/>
              <a:buNone/>
              <a:defRPr/>
            </a:pPr>
            <a:r>
              <a:rPr lang="en-US" sz="2600" i="1" dirty="0" smtClean="0">
                <a:solidFill>
                  <a:schemeClr val="accent1"/>
                </a:solidFill>
              </a:rPr>
              <a:t> (Sept 13</a:t>
            </a:r>
            <a:r>
              <a:rPr lang="en-US" sz="2600" i="1" baseline="30000" dirty="0" smtClean="0">
                <a:solidFill>
                  <a:schemeClr val="accent1"/>
                </a:solidFill>
              </a:rPr>
              <a:t>th</a:t>
            </a:r>
            <a:r>
              <a:rPr lang="en-US" sz="2600" i="1" dirty="0" smtClean="0">
                <a:solidFill>
                  <a:schemeClr val="accent1"/>
                </a:solidFill>
              </a:rPr>
              <a:t>, February 7</a:t>
            </a:r>
            <a:r>
              <a:rPr lang="en-US" sz="2600" i="1" baseline="30000" dirty="0" smtClean="0">
                <a:solidFill>
                  <a:schemeClr val="accent1"/>
                </a:solidFill>
              </a:rPr>
              <a:t>th</a:t>
            </a:r>
            <a:r>
              <a:rPr lang="en-US" sz="2600" i="1" dirty="0" smtClean="0">
                <a:solidFill>
                  <a:schemeClr val="accent1"/>
                </a:solidFill>
              </a:rPr>
              <a:t>)</a:t>
            </a:r>
          </a:p>
          <a:p>
            <a:pPr marL="786384" lvl="2" indent="-182880">
              <a:spcBef>
                <a:spcPts val="370"/>
              </a:spcBef>
              <a:buClr>
                <a:schemeClr val="accent2">
                  <a:tint val="85000"/>
                  <a:satMod val="285000"/>
                </a:schemeClr>
              </a:buClr>
              <a:buFont typeface="Wingdings 2"/>
              <a:buChar char=""/>
              <a:defRPr/>
            </a:pPr>
            <a:r>
              <a:rPr lang="en-US" sz="2600" i="1" dirty="0" smtClean="0">
                <a:solidFill>
                  <a:schemeClr val="accent1"/>
                </a:solidFill>
              </a:rPr>
              <a:t>Graded papers sent home weekly</a:t>
            </a:r>
          </a:p>
          <a:p>
            <a:pPr marL="786384" lvl="2" indent="-182880">
              <a:spcBef>
                <a:spcPts val="370"/>
              </a:spcBef>
              <a:buClr>
                <a:schemeClr val="accent2">
                  <a:tint val="85000"/>
                  <a:satMod val="285000"/>
                </a:schemeClr>
              </a:buClr>
              <a:buFont typeface="Wingdings 2"/>
              <a:buChar char=""/>
              <a:defRPr/>
            </a:pPr>
            <a:r>
              <a:rPr lang="en-US" sz="2600" i="1" dirty="0" smtClean="0">
                <a:solidFill>
                  <a:schemeClr val="accent1"/>
                </a:solidFill>
              </a:rPr>
              <a:t>Appointments can be made with teachers (389-1300)</a:t>
            </a:r>
          </a:p>
          <a:p>
            <a:pPr marL="786384" lvl="2" indent="-182880">
              <a:spcBef>
                <a:spcPts val="370"/>
              </a:spcBef>
              <a:buClr>
                <a:schemeClr val="accent2">
                  <a:tint val="85000"/>
                  <a:satMod val="285000"/>
                </a:schemeClr>
              </a:buClr>
              <a:buFont typeface="Wingdings 2"/>
              <a:buChar char=""/>
              <a:defRPr/>
            </a:pPr>
            <a:r>
              <a:rPr lang="en-US" sz="2600" i="1" dirty="0" smtClean="0">
                <a:solidFill>
                  <a:schemeClr val="accent1"/>
                </a:solidFill>
              </a:rPr>
              <a:t>Observe homework completion</a:t>
            </a:r>
          </a:p>
          <a:p>
            <a:pPr marL="786384" lvl="2" indent="-182880">
              <a:spcBef>
                <a:spcPts val="370"/>
              </a:spcBef>
              <a:buClr>
                <a:schemeClr val="accent2">
                  <a:tint val="85000"/>
                  <a:satMod val="285000"/>
                </a:schemeClr>
              </a:buClr>
              <a:buFont typeface="Wingdings 2"/>
              <a:buChar char=""/>
              <a:defRPr/>
            </a:pPr>
            <a:r>
              <a:rPr lang="en-US" sz="2600" i="1" dirty="0" smtClean="0">
                <a:solidFill>
                  <a:schemeClr val="accent1"/>
                </a:solidFill>
              </a:rPr>
              <a:t>Access to Parent Portal</a:t>
            </a:r>
            <a:endParaRPr lang="en-US" sz="2600" dirty="0" smtClean="0">
              <a:solidFill>
                <a:schemeClr val="accent1"/>
              </a:solidFill>
            </a:endParaRPr>
          </a:p>
          <a:p>
            <a:pPr marL="265176" indent="-265176">
              <a:spcBef>
                <a:spcPts val="580"/>
              </a:spcBef>
              <a:buClr>
                <a:schemeClr val="accent3"/>
              </a:buClr>
              <a:buFont typeface="Wingdings" pitchFamily="2" charset="2"/>
              <a:buNone/>
              <a:defRPr/>
            </a:pPr>
            <a:endParaRPr lang="en-US" dirty="0" smtClean="0"/>
          </a:p>
          <a:p>
            <a:pPr marL="265176" indent="-265176">
              <a:spcBef>
                <a:spcPts val="580"/>
              </a:spcBef>
              <a:buClr>
                <a:schemeClr val="accent3"/>
              </a:buClr>
              <a:buFont typeface="Wingdings" pitchFamily="2" charset="2"/>
              <a:buNone/>
              <a:defRPr/>
            </a:pPr>
            <a:endParaRPr lang="en-US" dirty="0" smtClean="0"/>
          </a:p>
        </p:txBody>
      </p:sp>
      <p:sp>
        <p:nvSpPr>
          <p:cNvPr id="11" name="TextBox 3"/>
          <p:cNvSpPr txBox="1">
            <a:spLocks noChangeArrowheads="1"/>
          </p:cNvSpPr>
          <p:nvPr/>
        </p:nvSpPr>
        <p:spPr bwMode="auto">
          <a:xfrm>
            <a:off x="1066800" y="5715000"/>
            <a:ext cx="7239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dirty="0" smtClean="0">
                <a:solidFill>
                  <a:srgbClr val="00B050"/>
                </a:solidFill>
              </a:rPr>
              <a:t>11. How responsive will the school be to my questions when staff is contacted?</a:t>
            </a:r>
            <a:endParaRPr lang="en-US" altLang="en-US" sz="1100" b="1" dirty="0">
              <a:solidFill>
                <a:srgbClr val="00B050"/>
              </a:solidFill>
            </a:endParaRPr>
          </a:p>
        </p:txBody>
      </p:sp>
    </p:spTree>
    <p:extLst>
      <p:ext uri="{BB962C8B-B14F-4D97-AF65-F5344CB8AC3E}">
        <p14:creationId xmlns:p14="http://schemas.microsoft.com/office/powerpoint/2010/main" val="2258597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9" name="Rectangle 2"/>
          <p:cNvSpPr txBox="1">
            <a:spLocks noChangeArrowheads="1"/>
          </p:cNvSpPr>
          <p:nvPr/>
        </p:nvSpPr>
        <p:spPr>
          <a:xfrm>
            <a:off x="0" y="1017105"/>
            <a:ext cx="9144000" cy="1295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800" dirty="0" smtClean="0">
                <a:solidFill>
                  <a:srgbClr val="92D050"/>
                </a:solidFill>
                <a:latin typeface="Comic Sans MS" pitchFamily="66" charset="0"/>
              </a:rPr>
              <a:t>Parent and Family Engagement Coordinator &amp; Academic Coach</a:t>
            </a:r>
          </a:p>
        </p:txBody>
      </p:sp>
      <p:sp>
        <p:nvSpPr>
          <p:cNvPr id="10" name="Rectangle 3"/>
          <p:cNvSpPr txBox="1">
            <a:spLocks noChangeArrowheads="1"/>
          </p:cNvSpPr>
          <p:nvPr/>
        </p:nvSpPr>
        <p:spPr>
          <a:xfrm>
            <a:off x="2819400" y="2324228"/>
            <a:ext cx="5257800" cy="3200400"/>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5176" indent="-265176">
              <a:spcBef>
                <a:spcPts val="580"/>
              </a:spcBef>
              <a:buClr>
                <a:schemeClr val="accent3"/>
              </a:buClr>
              <a:buFont typeface="Wingdings 2"/>
              <a:buChar char=""/>
              <a:defRPr/>
            </a:pPr>
            <a:r>
              <a:rPr lang="en-US" i="1" dirty="0" smtClean="0">
                <a:latin typeface="+mj-lt"/>
              </a:rPr>
              <a:t>Works with the staff &amp; parent advisory groups</a:t>
            </a:r>
          </a:p>
          <a:p>
            <a:pPr marL="265176" indent="-265176">
              <a:spcBef>
                <a:spcPts val="580"/>
              </a:spcBef>
              <a:buClr>
                <a:schemeClr val="accent3"/>
              </a:buClr>
              <a:buFont typeface="Wingdings 2"/>
              <a:buChar char=""/>
              <a:defRPr/>
            </a:pPr>
            <a:r>
              <a:rPr lang="en-US" i="1" dirty="0" smtClean="0">
                <a:latin typeface="+mj-lt"/>
              </a:rPr>
              <a:t>Oversees the Parent Resource Center</a:t>
            </a:r>
          </a:p>
          <a:p>
            <a:pPr marL="265176" indent="-265176">
              <a:spcBef>
                <a:spcPts val="580"/>
              </a:spcBef>
              <a:buClr>
                <a:schemeClr val="accent3"/>
              </a:buClr>
              <a:buFont typeface="Wingdings 2"/>
              <a:buChar char=""/>
              <a:defRPr/>
            </a:pPr>
            <a:r>
              <a:rPr lang="en-US" i="1" dirty="0" smtClean="0">
                <a:latin typeface="+mj-lt"/>
              </a:rPr>
              <a:t>Plans effective parent involvement nights and activities.</a:t>
            </a:r>
          </a:p>
          <a:p>
            <a:pPr marL="265176" indent="-265176">
              <a:spcBef>
                <a:spcPts val="580"/>
              </a:spcBef>
              <a:buClr>
                <a:schemeClr val="accent3"/>
              </a:buClr>
              <a:buFont typeface="Wingdings 2"/>
              <a:buChar char=""/>
              <a:defRPr/>
            </a:pPr>
            <a:r>
              <a:rPr lang="en-US" b="1" i="1" dirty="0" smtClean="0">
                <a:latin typeface="+mj-lt"/>
              </a:rPr>
              <a:t>Family Engagement activities are based on the results of the spring parent survey.</a:t>
            </a:r>
          </a:p>
          <a:p>
            <a:pPr marL="265176" indent="-265176">
              <a:spcBef>
                <a:spcPts val="580"/>
              </a:spcBef>
              <a:buClr>
                <a:schemeClr val="accent3"/>
              </a:buClr>
              <a:buFont typeface="Wingdings 2"/>
              <a:buChar char=""/>
              <a:defRPr/>
            </a:pPr>
            <a:r>
              <a:rPr lang="en-US" i="1" dirty="0" smtClean="0">
                <a:latin typeface="+mj-lt"/>
              </a:rPr>
              <a:t>Communicates with parents through KINVO, </a:t>
            </a:r>
            <a:r>
              <a:rPr lang="en-US" i="1" dirty="0" err="1" smtClean="0">
                <a:latin typeface="+mj-lt"/>
              </a:rPr>
              <a:t>PeachJar</a:t>
            </a:r>
            <a:r>
              <a:rPr lang="en-US" i="1" dirty="0" smtClean="0">
                <a:latin typeface="+mj-lt"/>
              </a:rPr>
              <a:t>, Facebook, and Class Dojo.</a:t>
            </a:r>
          </a:p>
          <a:p>
            <a:pPr marL="265176" indent="-265176">
              <a:spcBef>
                <a:spcPts val="580"/>
              </a:spcBef>
              <a:buClr>
                <a:schemeClr val="accent3"/>
              </a:buClr>
              <a:buFont typeface="Wingdings 2"/>
              <a:buChar char=""/>
              <a:defRPr/>
            </a:pPr>
            <a:r>
              <a:rPr lang="en-US" i="1" dirty="0" smtClean="0">
                <a:latin typeface="+mj-lt"/>
              </a:rPr>
              <a:t>Please feel free to contact:  </a:t>
            </a:r>
          </a:p>
          <a:p>
            <a:pPr marL="265176" indent="-265176">
              <a:spcBef>
                <a:spcPts val="580"/>
              </a:spcBef>
              <a:buClr>
                <a:schemeClr val="accent3"/>
              </a:buClr>
              <a:buFont typeface="Wingdings 2"/>
              <a:buNone/>
              <a:defRPr/>
            </a:pPr>
            <a:r>
              <a:rPr lang="en-US" i="1" dirty="0" smtClean="0">
                <a:latin typeface="+mj-lt"/>
              </a:rPr>
              <a:t>               </a:t>
            </a:r>
            <a:r>
              <a:rPr lang="en-US" i="1" dirty="0" smtClean="0">
                <a:solidFill>
                  <a:srgbClr val="FF0000"/>
                </a:solidFill>
                <a:latin typeface="+mj-lt"/>
              </a:rPr>
              <a:t>Kim Spain</a:t>
            </a:r>
          </a:p>
          <a:p>
            <a:pPr marL="265176" indent="-265176" algn="ctr">
              <a:spcBef>
                <a:spcPts val="580"/>
              </a:spcBef>
              <a:buClr>
                <a:schemeClr val="accent3"/>
              </a:buClr>
              <a:buFont typeface="Wingdings 2"/>
              <a:buNone/>
              <a:defRPr/>
            </a:pPr>
            <a:r>
              <a:rPr lang="en-US" i="1" dirty="0" smtClean="0">
                <a:latin typeface="+mj-lt"/>
                <a:hlinkClick r:id="rId3"/>
              </a:rPr>
              <a:t>Kim.spain@coffee.k12.ga.us</a:t>
            </a:r>
            <a:r>
              <a:rPr lang="en-US" i="1" dirty="0" smtClean="0">
                <a:latin typeface="+mj-lt"/>
              </a:rPr>
              <a:t> or 389-6897</a:t>
            </a:r>
          </a:p>
          <a:p>
            <a:pPr marL="0" indent="0">
              <a:spcBef>
                <a:spcPts val="580"/>
              </a:spcBef>
              <a:buClr>
                <a:schemeClr val="accent3"/>
              </a:buClr>
              <a:buNone/>
              <a:defRPr/>
            </a:pPr>
            <a:endParaRPr lang="en-US" dirty="0" smtClean="0"/>
          </a:p>
        </p:txBody>
      </p:sp>
    </p:spTree>
    <p:extLst>
      <p:ext uri="{BB962C8B-B14F-4D97-AF65-F5344CB8AC3E}">
        <p14:creationId xmlns:p14="http://schemas.microsoft.com/office/powerpoint/2010/main" val="4087880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7" name="Content Placeholder 2"/>
          <p:cNvSpPr txBox="1">
            <a:spLocks/>
          </p:cNvSpPr>
          <p:nvPr/>
        </p:nvSpPr>
        <p:spPr>
          <a:xfrm>
            <a:off x="1016977" y="1761654"/>
            <a:ext cx="6761136" cy="3334691"/>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lgn="ctr">
              <a:spcBef>
                <a:spcPts val="580"/>
              </a:spcBef>
              <a:buFont typeface="Wingdings" pitchFamily="2" charset="2"/>
              <a:buNone/>
              <a:defRPr/>
            </a:pPr>
            <a:r>
              <a:rPr lang="en-US" altLang="en-US" sz="5400" b="1" u="sng" dirty="0" smtClean="0"/>
              <a:t>Mission: </a:t>
            </a:r>
          </a:p>
          <a:p>
            <a:pPr marL="274320" indent="-274320" algn="ctr">
              <a:spcBef>
                <a:spcPts val="580"/>
              </a:spcBef>
              <a:buFont typeface="Wingdings" pitchFamily="2" charset="2"/>
              <a:buNone/>
              <a:defRPr/>
            </a:pPr>
            <a:r>
              <a:rPr lang="en-US" altLang="en-US" sz="4500" b="1" dirty="0" smtClean="0">
                <a:latin typeface="Comic Sans MS" pitchFamily="66" charset="0"/>
              </a:rPr>
              <a:t>“Destination Graduation</a:t>
            </a:r>
          </a:p>
          <a:p>
            <a:pPr marL="274320" indent="-274320" algn="ctr">
              <a:spcBef>
                <a:spcPts val="580"/>
              </a:spcBef>
              <a:buFont typeface="Wingdings" pitchFamily="2" charset="2"/>
              <a:buNone/>
              <a:defRPr/>
            </a:pPr>
            <a:r>
              <a:rPr lang="en-US" altLang="en-US" sz="4500" b="1" i="1" dirty="0" smtClean="0">
                <a:latin typeface="Comic Sans MS" pitchFamily="66" charset="0"/>
              </a:rPr>
              <a:t>for College, Career and Life”</a:t>
            </a:r>
          </a:p>
          <a:p>
            <a:pPr marL="274320" indent="-274320" algn="ctr">
              <a:spcBef>
                <a:spcPts val="580"/>
              </a:spcBef>
              <a:buFont typeface="Wingdings" pitchFamily="2" charset="2"/>
              <a:buNone/>
              <a:defRPr/>
            </a:pPr>
            <a:r>
              <a:rPr lang="en-US" altLang="en-US" sz="5400" b="1" u="sng" dirty="0" smtClean="0"/>
              <a:t>Vision</a:t>
            </a:r>
            <a:r>
              <a:rPr lang="en-US" altLang="en-US" sz="5400" b="1" dirty="0" smtClean="0"/>
              <a:t>: </a:t>
            </a:r>
          </a:p>
          <a:p>
            <a:pPr marL="274320" indent="-274320" algn="ctr">
              <a:spcBef>
                <a:spcPts val="580"/>
              </a:spcBef>
              <a:buFont typeface="Wingdings" pitchFamily="2" charset="2"/>
              <a:buNone/>
              <a:defRPr/>
            </a:pPr>
            <a:r>
              <a:rPr lang="en-US" altLang="en-US" sz="4500" b="1" dirty="0" smtClean="0">
                <a:latin typeface="Comic Sans MS" pitchFamily="66" charset="0"/>
              </a:rPr>
              <a:t>“Creating a stronger community through an equitable and excellent education for every student.”</a:t>
            </a:r>
            <a:endParaRPr lang="en-US" altLang="en-US" sz="4500" b="1" i="1" dirty="0" smtClean="0">
              <a:latin typeface="Comic Sans MS" pitchFamily="66" charset="0"/>
            </a:endParaRPr>
          </a:p>
        </p:txBody>
      </p:sp>
      <p:pic>
        <p:nvPicPr>
          <p:cNvPr id="9" name="Picture 7" descr="C:\Users\Terri\AppData\Local\Microsoft\Windows\Temporary Internet Files\Content.IE5\WUQVDLTA\MC9003711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050195">
            <a:off x="6704662" y="312274"/>
            <a:ext cx="1841500"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Terri\AppData\Local\Microsoft\Windows\Temporary Internet Files\Content.IE5\ZXA8EDOD\MC9000146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977" y="953532"/>
            <a:ext cx="894868" cy="14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Documents and Settings\sonyahendley\Local Settings\Temporary Internet Files\Content.IE5\TSYM2HHV\MC90021529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4572000"/>
            <a:ext cx="1750485" cy="183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363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
          <p:cNvSpPr txBox="1">
            <a:spLocks/>
          </p:cNvSpPr>
          <p:nvPr/>
        </p:nvSpPr>
        <p:spPr>
          <a:xfrm>
            <a:off x="1017759" y="1145708"/>
            <a:ext cx="7061703" cy="987891"/>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00B050"/>
                </a:solidFill>
                <a:latin typeface="Comic Sans MS" panose="030F0702030302020204" pitchFamily="66" charset="0"/>
              </a:rPr>
              <a:t>Family-School Partnership Program</a:t>
            </a:r>
            <a:endParaRPr lang="en-US" altLang="en-US" dirty="0" smtClean="0">
              <a:solidFill>
                <a:srgbClr val="00B050"/>
              </a:solidFill>
              <a:latin typeface="Comic Sans MS" pitchFamily="66" charset="0"/>
            </a:endParaRPr>
          </a:p>
        </p:txBody>
      </p:sp>
      <p:sp>
        <p:nvSpPr>
          <p:cNvPr id="6" name="Rectangle 5"/>
          <p:cNvSpPr/>
          <p:nvPr/>
        </p:nvSpPr>
        <p:spPr>
          <a:xfrm>
            <a:off x="1017759" y="2362200"/>
            <a:ext cx="5181600" cy="3416320"/>
          </a:xfrm>
          <a:prstGeom prst="rect">
            <a:avLst/>
          </a:prstGeom>
        </p:spPr>
        <p:txBody>
          <a:bodyPr wrap="square">
            <a:spAutoFit/>
          </a:bodyPr>
          <a:lstStyle/>
          <a:p>
            <a:pPr marL="285750" indent="-285750">
              <a:buFont typeface="Wingdings" panose="05000000000000000000" pitchFamily="2" charset="2"/>
              <a:buChar char="ü"/>
            </a:pPr>
            <a:r>
              <a:rPr lang="en-US" dirty="0"/>
              <a:t>Ensuring that high-quality academic assessments, accountability systems, teacher preparation and training, curriculum, and instructional materials are aligned with challenging State academic standards so that students, teachers, parents, and administrators can measure progress against common expectations for student academic achievement. </a:t>
            </a:r>
            <a:endParaRPr lang="en-US" dirty="0" smtClean="0"/>
          </a:p>
          <a:p>
            <a:endParaRPr lang="en-US" dirty="0" smtClean="0"/>
          </a:p>
          <a:p>
            <a:pPr marL="285750" indent="-285750">
              <a:buFont typeface="Wingdings" panose="05000000000000000000" pitchFamily="2" charset="2"/>
              <a:buChar char="ü"/>
            </a:pPr>
            <a:r>
              <a:rPr lang="en-US" dirty="0" smtClean="0"/>
              <a:t>Affording </a:t>
            </a:r>
            <a:r>
              <a:rPr lang="en-US" dirty="0"/>
              <a:t>parents substantial and meaningful opportunities to participate in the education of their children.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
          <p:cNvSpPr txBox="1">
            <a:spLocks/>
          </p:cNvSpPr>
          <p:nvPr/>
        </p:nvSpPr>
        <p:spPr>
          <a:xfrm>
            <a:off x="1059628" y="1210408"/>
            <a:ext cx="7024744"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0000"/>
                </a:solidFill>
              </a:rPr>
              <a:t>We believe….</a:t>
            </a:r>
            <a:endParaRPr lang="en-US" dirty="0">
              <a:solidFill>
                <a:srgbClr val="FF0000"/>
              </a:solidFill>
            </a:endParaRPr>
          </a:p>
        </p:txBody>
      </p:sp>
      <p:sp>
        <p:nvSpPr>
          <p:cNvPr id="6" name="Rectangle 5"/>
          <p:cNvSpPr/>
          <p:nvPr/>
        </p:nvSpPr>
        <p:spPr>
          <a:xfrm>
            <a:off x="990600" y="2133600"/>
            <a:ext cx="7239000" cy="3477875"/>
          </a:xfrm>
          <a:prstGeom prst="rect">
            <a:avLst/>
          </a:prstGeom>
        </p:spPr>
        <p:txBody>
          <a:bodyPr wrap="square">
            <a:spAutoFit/>
          </a:bodyPr>
          <a:lstStyle/>
          <a:p>
            <a:pPr marL="285750" indent="-285750">
              <a:buFont typeface="Arial" panose="020B0604020202020204" pitchFamily="34" charset="0"/>
              <a:buChar char="•"/>
            </a:pPr>
            <a:r>
              <a:rPr lang="en-US" dirty="0"/>
              <a:t>Parents play an integral role in assisting their child's </a:t>
            </a:r>
            <a:r>
              <a:rPr lang="en-US" dirty="0" smtClean="0"/>
              <a:t>learning.</a:t>
            </a:r>
          </a:p>
          <a:p>
            <a:endParaRPr lang="en-US" dirty="0" smtClean="0"/>
          </a:p>
          <a:p>
            <a:pPr marL="285750" indent="-285750">
              <a:buFont typeface="Arial" panose="020B0604020202020204" pitchFamily="34" charset="0"/>
              <a:buChar char="•"/>
            </a:pPr>
            <a:r>
              <a:rPr lang="en-US" dirty="0" smtClean="0"/>
              <a:t> </a:t>
            </a:r>
            <a:r>
              <a:rPr lang="en-US" dirty="0"/>
              <a:t>Parents are full partners in their child's education and are included, when appropriate, in </a:t>
            </a:r>
            <a:r>
              <a:rPr lang="en-US" dirty="0" smtClean="0"/>
              <a:t>decision-making </a:t>
            </a:r>
            <a:r>
              <a:rPr lang="en-US" dirty="0"/>
              <a:t>as well as being a part of the advisory committees to assist in the education of their child</a:t>
            </a:r>
            <a:r>
              <a:rPr lang="en-US" dirty="0" smtClean="0"/>
              <a:t>.</a:t>
            </a:r>
          </a:p>
          <a:p>
            <a:endParaRPr lang="en-US" dirty="0"/>
          </a:p>
          <a:p>
            <a:r>
              <a:rPr lang="en-US" sz="2800" i="1" dirty="0" smtClean="0"/>
              <a:t>We encourage and invite </a:t>
            </a:r>
          </a:p>
          <a:p>
            <a:r>
              <a:rPr lang="en-US" sz="2800" i="1" dirty="0" smtClean="0"/>
              <a:t>parents </a:t>
            </a:r>
            <a:r>
              <a:rPr lang="en-US" sz="2800" i="1" dirty="0"/>
              <a:t>to be </a:t>
            </a:r>
            <a:r>
              <a:rPr lang="en-US" sz="2800" i="1" dirty="0" smtClean="0"/>
              <a:t>actively </a:t>
            </a:r>
          </a:p>
          <a:p>
            <a:r>
              <a:rPr lang="en-US" sz="2800" i="1" dirty="0" smtClean="0"/>
              <a:t>involved </a:t>
            </a:r>
            <a:r>
              <a:rPr lang="en-US" sz="2800" i="1" dirty="0"/>
              <a:t>in their child's </a:t>
            </a:r>
            <a:endParaRPr lang="en-US" sz="2800" i="1" dirty="0" smtClean="0"/>
          </a:p>
          <a:p>
            <a:r>
              <a:rPr lang="en-US" sz="2800" i="1" dirty="0" smtClean="0"/>
              <a:t>education at </a:t>
            </a:r>
            <a:r>
              <a:rPr lang="en-US" sz="2800" i="1" dirty="0"/>
              <a:t>school.</a:t>
            </a:r>
          </a:p>
        </p:txBody>
      </p:sp>
      <p:pic>
        <p:nvPicPr>
          <p:cNvPr id="7" name="Picture 6"/>
          <p:cNvPicPr>
            <a:picLocks noChangeAspect="1"/>
          </p:cNvPicPr>
          <p:nvPr/>
        </p:nvPicPr>
        <p:blipFill>
          <a:blip r:embed="rId3"/>
          <a:stretch>
            <a:fillRect/>
          </a:stretch>
        </p:blipFill>
        <p:spPr>
          <a:xfrm>
            <a:off x="4724400" y="3657600"/>
            <a:ext cx="2362200" cy="227979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Rectangle 4"/>
          <p:cNvSpPr/>
          <p:nvPr/>
        </p:nvSpPr>
        <p:spPr>
          <a:xfrm>
            <a:off x="914400" y="914399"/>
            <a:ext cx="7315200" cy="4493538"/>
          </a:xfrm>
          <a:prstGeom prst="rect">
            <a:avLst/>
          </a:prstGeom>
        </p:spPr>
        <p:txBody>
          <a:bodyPr wrap="square">
            <a:spAutoFit/>
          </a:bodyPr>
          <a:lstStyle/>
          <a:p>
            <a:pPr algn="ctr"/>
            <a:endParaRPr lang="en-US" sz="1600" dirty="0" smtClean="0">
              <a:solidFill>
                <a:srgbClr val="ABE945"/>
              </a:solidFill>
              <a:latin typeface="Comic Sans MS" panose="030F0702030302020204" pitchFamily="66" charset="0"/>
            </a:endParaRPr>
          </a:p>
          <a:p>
            <a:pPr algn="ctr"/>
            <a:r>
              <a:rPr lang="en-US" sz="3200" dirty="0" smtClean="0">
                <a:solidFill>
                  <a:srgbClr val="ABE945"/>
                </a:solidFill>
                <a:latin typeface="Comic Sans MS" panose="030F0702030302020204" pitchFamily="66" charset="0"/>
              </a:rPr>
              <a:t>Parent </a:t>
            </a:r>
            <a:r>
              <a:rPr lang="en-US" sz="3200" dirty="0">
                <a:solidFill>
                  <a:srgbClr val="ABE945"/>
                </a:solidFill>
                <a:latin typeface="Comic Sans MS" panose="030F0702030302020204" pitchFamily="66" charset="0"/>
              </a:rPr>
              <a:t>and Family Engagement Funds </a:t>
            </a:r>
            <a:endParaRPr lang="en-US" dirty="0"/>
          </a:p>
          <a:p>
            <a:pPr fontAlgn="base"/>
            <a:r>
              <a:rPr lang="en-US" dirty="0"/>
              <a:t/>
            </a:r>
            <a:br>
              <a:rPr lang="en-US" dirty="0"/>
            </a:br>
            <a:r>
              <a:rPr lang="en-US" sz="2000" dirty="0">
                <a:solidFill>
                  <a:srgbClr val="000000"/>
                </a:solidFill>
                <a:latin typeface="Tahoma" panose="020B0604030504040204" pitchFamily="34" charset="0"/>
              </a:rPr>
              <a:t>Title I schools have to set aside money for parent and family engagement.  Parents have input into how money is spent</a:t>
            </a:r>
            <a:r>
              <a:rPr lang="en-US" sz="2000" dirty="0" smtClean="0">
                <a:solidFill>
                  <a:srgbClr val="000000"/>
                </a:solidFill>
                <a:latin typeface="Tahoma" panose="020B0604030504040204" pitchFamily="34" charset="0"/>
              </a:rPr>
              <a:t>.</a:t>
            </a:r>
          </a:p>
          <a:p>
            <a:pPr fontAlgn="base"/>
            <a:endParaRPr lang="en-US" sz="2000" dirty="0">
              <a:solidFill>
                <a:srgbClr val="000000"/>
              </a:solidFill>
              <a:latin typeface="Arial" panose="020B0604020202020204" pitchFamily="34" charset="0"/>
            </a:endParaRPr>
          </a:p>
          <a:p>
            <a:pPr fontAlgn="base"/>
            <a:r>
              <a:rPr lang="en-US" sz="2000" dirty="0">
                <a:solidFill>
                  <a:srgbClr val="000000"/>
                </a:solidFill>
                <a:latin typeface="Tahoma" panose="020B0604030504040204" pitchFamily="34" charset="0"/>
              </a:rPr>
              <a:t>Budget for Title I parent involvement money:</a:t>
            </a:r>
            <a:endParaRPr lang="en-US" sz="2000" dirty="0">
              <a:solidFill>
                <a:srgbClr val="000000"/>
              </a:solidFill>
              <a:latin typeface="Arial" panose="020B0604020202020204" pitchFamily="34" charset="0"/>
            </a:endParaRPr>
          </a:p>
          <a:p>
            <a:pPr marL="2057400" lvl="4" indent="-228600" fontAlgn="base">
              <a:buFont typeface="Arial" panose="020B0604020202020204" pitchFamily="34" charset="0"/>
              <a:buChar char="•"/>
            </a:pPr>
            <a:r>
              <a:rPr lang="en-US" sz="2000" dirty="0">
                <a:solidFill>
                  <a:srgbClr val="000000"/>
                </a:solidFill>
                <a:latin typeface="Tahoma" panose="020B0604030504040204" pitchFamily="34" charset="0"/>
              </a:rPr>
              <a:t>Teachers, Intervention Providers, and Parent Involvement Coordinator salaries</a:t>
            </a:r>
            <a:endParaRPr lang="en-US" sz="2000" dirty="0">
              <a:solidFill>
                <a:srgbClr val="000000"/>
              </a:solidFill>
              <a:latin typeface="Arial" panose="020B0604020202020204" pitchFamily="34" charset="0"/>
            </a:endParaRPr>
          </a:p>
          <a:p>
            <a:pPr marL="2057400" lvl="4" indent="-228600" fontAlgn="base">
              <a:buFont typeface="Arial" panose="020B0604020202020204" pitchFamily="34" charset="0"/>
              <a:buChar char="•"/>
            </a:pPr>
            <a:r>
              <a:rPr lang="en-US" sz="2000" dirty="0">
                <a:solidFill>
                  <a:srgbClr val="000000"/>
                </a:solidFill>
                <a:latin typeface="Tahoma" panose="020B0604030504040204" pitchFamily="34" charset="0"/>
              </a:rPr>
              <a:t>Classroom materials</a:t>
            </a:r>
            <a:endParaRPr lang="en-US" sz="2000" dirty="0">
              <a:solidFill>
                <a:srgbClr val="000000"/>
              </a:solidFill>
              <a:latin typeface="Arial" panose="020B0604020202020204" pitchFamily="34" charset="0"/>
            </a:endParaRPr>
          </a:p>
          <a:p>
            <a:pPr marL="2057400" lvl="4" indent="-228600" fontAlgn="base">
              <a:buFont typeface="Arial" panose="020B0604020202020204" pitchFamily="34" charset="0"/>
              <a:buChar char="•"/>
            </a:pPr>
            <a:r>
              <a:rPr lang="en-US" sz="2000" dirty="0">
                <a:solidFill>
                  <a:srgbClr val="000000"/>
                </a:solidFill>
                <a:latin typeface="Tahoma" panose="020B0604030504040204" pitchFamily="34" charset="0"/>
              </a:rPr>
              <a:t>Technology</a:t>
            </a:r>
            <a:endParaRPr lang="en-US" sz="2000" dirty="0">
              <a:solidFill>
                <a:srgbClr val="000000"/>
              </a:solidFill>
              <a:latin typeface="Arial" panose="020B0604020202020204" pitchFamily="34" charset="0"/>
            </a:endParaRPr>
          </a:p>
          <a:p>
            <a:pPr marL="2057400" lvl="4" indent="-228600" fontAlgn="base">
              <a:buFont typeface="Arial" panose="020B0604020202020204" pitchFamily="34" charset="0"/>
              <a:buChar char="•"/>
            </a:pPr>
            <a:r>
              <a:rPr lang="en-US" sz="2000" dirty="0">
                <a:solidFill>
                  <a:srgbClr val="000000"/>
                </a:solidFill>
                <a:latin typeface="Tahoma" panose="020B0604030504040204" pitchFamily="34" charset="0"/>
              </a:rPr>
              <a:t>Parent Resource Center Items</a:t>
            </a:r>
            <a:endParaRPr lang="en-US" sz="2000" dirty="0">
              <a:solidFill>
                <a:srgbClr val="000000"/>
              </a:solidFill>
              <a:latin typeface="Arial" panose="020B0604020202020204" pitchFamily="34" charset="0"/>
            </a:endParaRPr>
          </a:p>
          <a:p>
            <a:pPr marL="2057400" lvl="4" indent="-228600" fontAlgn="base">
              <a:buFont typeface="Arial" panose="020B0604020202020204" pitchFamily="34" charset="0"/>
              <a:buChar char="•"/>
            </a:pPr>
            <a:r>
              <a:rPr lang="en-US" sz="2000" dirty="0">
                <a:solidFill>
                  <a:srgbClr val="000000"/>
                </a:solidFill>
                <a:latin typeface="Tahoma" panose="020B0604030504040204" pitchFamily="34" charset="0"/>
              </a:rPr>
              <a:t>Materials for Parent Involvement </a:t>
            </a:r>
            <a:endParaRPr lang="en-US" sz="2000" dirty="0" smtClean="0">
              <a:solidFill>
                <a:srgbClr val="000000"/>
              </a:solidFill>
              <a:latin typeface="Tahoma" panose="020B0604030504040204" pitchFamily="34" charset="0"/>
            </a:endParaRPr>
          </a:p>
          <a:p>
            <a:pPr lvl="4" fontAlgn="base"/>
            <a:r>
              <a:rPr lang="en-US" sz="2000" dirty="0">
                <a:solidFill>
                  <a:srgbClr val="000000"/>
                </a:solidFill>
                <a:latin typeface="Tahoma" panose="020B0604030504040204" pitchFamily="34" charset="0"/>
              </a:rPr>
              <a:t> </a:t>
            </a:r>
            <a:r>
              <a:rPr lang="en-US" sz="2000" dirty="0" smtClean="0">
                <a:solidFill>
                  <a:srgbClr val="000000"/>
                </a:solidFill>
                <a:latin typeface="Tahoma" panose="020B0604030504040204" pitchFamily="34" charset="0"/>
              </a:rPr>
              <a:t>  Activities</a:t>
            </a:r>
            <a:endParaRPr lang="en-US" sz="2000" dirty="0">
              <a:solidFill>
                <a:srgbClr val="000000"/>
              </a:solidFill>
              <a:latin typeface="Arial" panose="020B0604020202020204" pitchFamily="34" charset="0"/>
            </a:endParaRPr>
          </a:p>
        </p:txBody>
      </p:sp>
      <p:sp>
        <p:nvSpPr>
          <p:cNvPr id="6" name="Rectangle 5"/>
          <p:cNvSpPr/>
          <p:nvPr/>
        </p:nvSpPr>
        <p:spPr>
          <a:xfrm>
            <a:off x="533400" y="5491339"/>
            <a:ext cx="7391400" cy="430887"/>
          </a:xfrm>
          <a:prstGeom prst="rect">
            <a:avLst/>
          </a:prstGeom>
        </p:spPr>
        <p:txBody>
          <a:bodyPr wrap="square">
            <a:spAutoFit/>
          </a:bodyPr>
          <a:lstStyle/>
          <a:p>
            <a:pPr indent="-457200" algn="ctr"/>
            <a:r>
              <a:rPr lang="en-US" sz="1100" dirty="0"/>
              <a:t/>
            </a:r>
            <a:br>
              <a:rPr lang="en-US" sz="1100" dirty="0"/>
            </a:br>
            <a:r>
              <a:rPr lang="en-US" sz="1100" b="1" dirty="0">
                <a:solidFill>
                  <a:srgbClr val="00B050"/>
                </a:solidFill>
                <a:latin typeface="Tahoma" panose="020B0604030504040204" pitchFamily="34" charset="0"/>
              </a:rPr>
              <a:t>2. How is the Title 1 and Family Engagement money spent</a:t>
            </a:r>
            <a:r>
              <a:rPr lang="en-US" sz="1100" b="1" dirty="0" smtClean="0">
                <a:solidFill>
                  <a:srgbClr val="00B050"/>
                </a:solidFill>
                <a:latin typeface="Tahoma" panose="020B0604030504040204" pitchFamily="34" charset="0"/>
              </a:rPr>
              <a:t>?</a:t>
            </a:r>
            <a:endParaRPr lang="en-US" sz="1100" dirty="0"/>
          </a:p>
        </p:txBody>
      </p:sp>
      <p:pic>
        <p:nvPicPr>
          <p:cNvPr id="7" name="Picture 2" descr="https://lh3.googleusercontent.com/01ARo3QU3Yfw2Ug3X4uF_6Nk9hG1UuJ8tuCokYrywL8_nEST8a1m_4B42CkQk9yF_Sn4HaS3sUssB18ntpJnTrA3EH6IA8_X5CrRyqOpMGyu86BQoFL6UGWi-kyG8FDS1eYMRVSCY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332" y="3810000"/>
            <a:ext cx="1782716" cy="14938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
          <p:cNvSpPr txBox="1">
            <a:spLocks/>
          </p:cNvSpPr>
          <p:nvPr/>
        </p:nvSpPr>
        <p:spPr>
          <a:xfrm>
            <a:off x="647700" y="901243"/>
            <a:ext cx="7848600" cy="742040"/>
          </a:xfrm>
          <a:prstGeom prst="rect">
            <a:avLst/>
          </a:prstGeom>
          <a:ex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u="sng" dirty="0" smtClean="0">
                <a:solidFill>
                  <a:srgbClr val="00B0F0"/>
                </a:solidFill>
                <a:latin typeface="Comic Sans MS" pitchFamily="66" charset="0"/>
              </a:rPr>
              <a:t>Indian Creek’s Participation in Title I</a:t>
            </a:r>
          </a:p>
        </p:txBody>
      </p:sp>
      <p:sp>
        <p:nvSpPr>
          <p:cNvPr id="6" name="TextBox 5"/>
          <p:cNvSpPr txBox="1">
            <a:spLocks noChangeArrowheads="1"/>
          </p:cNvSpPr>
          <p:nvPr/>
        </p:nvSpPr>
        <p:spPr bwMode="auto">
          <a:xfrm>
            <a:off x="2216414" y="5633561"/>
            <a:ext cx="43488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marL="228600" indent="-228600" eaLnBrk="1" hangingPunct="1">
              <a:buAutoNum type="arabicPeriod" startAt="3"/>
            </a:pPr>
            <a:r>
              <a:rPr lang="en-US" altLang="en-US" sz="1100" b="1" dirty="0" smtClean="0">
                <a:solidFill>
                  <a:srgbClr val="00B050"/>
                </a:solidFill>
              </a:rPr>
              <a:t>How does our school participate in the Title I program?</a:t>
            </a:r>
          </a:p>
          <a:p>
            <a:pPr marL="228600" indent="-228600" eaLnBrk="1" hangingPunct="1">
              <a:buAutoNum type="arabicPeriod" startAt="3"/>
            </a:pPr>
            <a:r>
              <a:rPr lang="en-US" altLang="en-US" sz="1100" b="1" dirty="0" smtClean="0">
                <a:solidFill>
                  <a:srgbClr val="00B050"/>
                </a:solidFill>
              </a:rPr>
              <a:t>What are our school’s Title I requirements?</a:t>
            </a:r>
          </a:p>
        </p:txBody>
      </p:sp>
      <p:sp>
        <p:nvSpPr>
          <p:cNvPr id="7" name="TextBox 6"/>
          <p:cNvSpPr txBox="1">
            <a:spLocks noChangeArrowheads="1"/>
          </p:cNvSpPr>
          <p:nvPr/>
        </p:nvSpPr>
        <p:spPr bwMode="auto">
          <a:xfrm>
            <a:off x="886180" y="1447800"/>
            <a:ext cx="700931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eaLnBrk="0" hangingPunct="0">
              <a:defRPr sz="2400">
                <a:solidFill>
                  <a:schemeClr val="tx1"/>
                </a:solidFill>
                <a:latin typeface="Tahoma" pitchFamily="34" charset="0"/>
              </a:defRPr>
            </a:lvl2pPr>
            <a:lvl3pPr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r>
              <a:rPr lang="en-US" altLang="en-US" sz="2000" dirty="0">
                <a:latin typeface="Rockwell Extra Bold" pitchFamily="18" charset="0"/>
              </a:rPr>
              <a:t>Indian Creek Elementary, along with all schools in Coffee County, receives schoolwide </a:t>
            </a:r>
            <a:r>
              <a:rPr lang="en-US" altLang="en-US" sz="2000" dirty="0" smtClean="0">
                <a:latin typeface="Rockwell Extra Bold" pitchFamily="18" charset="0"/>
              </a:rPr>
              <a:t>assistance from Title I.</a:t>
            </a:r>
          </a:p>
          <a:p>
            <a:pPr eaLnBrk="1" hangingPunct="1"/>
            <a:endParaRPr lang="en-US" altLang="en-US" sz="2000" dirty="0">
              <a:latin typeface="Rockwell Extra Bold" pitchFamily="18" charset="0"/>
            </a:endParaRPr>
          </a:p>
          <a:p>
            <a:pPr lvl="1" eaLnBrk="1" hangingPunct="1">
              <a:buFont typeface="Arial" charset="0"/>
              <a:buChar char="•"/>
            </a:pPr>
            <a:r>
              <a:rPr lang="en-US" altLang="en-US" sz="1800" dirty="0"/>
              <a:t>Qualifications: Schools qualify for funds based on economic need.</a:t>
            </a:r>
          </a:p>
          <a:p>
            <a:pPr lvl="1" eaLnBrk="1" hangingPunct="1"/>
            <a:r>
              <a:rPr lang="en-US" altLang="en-US" sz="1800" dirty="0"/>
              <a:t>  </a:t>
            </a:r>
          </a:p>
          <a:p>
            <a:pPr lvl="1" eaLnBrk="1" hangingPunct="1">
              <a:buFont typeface="Arial" charset="0"/>
              <a:buChar char="•"/>
            </a:pPr>
            <a:r>
              <a:rPr lang="en-US" altLang="en-US" sz="1800" dirty="0"/>
              <a:t>Schoolwide Requirements: </a:t>
            </a:r>
          </a:p>
          <a:p>
            <a:pPr lvl="1" eaLnBrk="1" hangingPunct="1"/>
            <a:r>
              <a:rPr lang="en-US" altLang="en-US" sz="1800" dirty="0"/>
              <a:t>Comprehensive Needs Assessment—The school must identify areas of greatest need.</a:t>
            </a:r>
          </a:p>
          <a:p>
            <a:pPr lvl="2" eaLnBrk="1" hangingPunct="1">
              <a:buFont typeface="Arial" charset="0"/>
              <a:buChar char="•"/>
            </a:pPr>
            <a:r>
              <a:rPr lang="en-US" altLang="en-US" sz="1800" dirty="0"/>
              <a:t>Schoolwide reform strategies</a:t>
            </a:r>
          </a:p>
          <a:p>
            <a:pPr lvl="2" eaLnBrk="1" hangingPunct="1">
              <a:buFont typeface="Arial" charset="0"/>
              <a:buChar char="•"/>
            </a:pPr>
            <a:r>
              <a:rPr lang="en-US" altLang="en-US" sz="1800" dirty="0"/>
              <a:t>Instruction by highly qualified teachers</a:t>
            </a:r>
          </a:p>
          <a:p>
            <a:pPr lvl="2" eaLnBrk="1" hangingPunct="1">
              <a:buFont typeface="Arial" charset="0"/>
              <a:buChar char="•"/>
            </a:pPr>
            <a:r>
              <a:rPr lang="en-US" altLang="en-US" sz="1800" dirty="0"/>
              <a:t>Professional learning for teachers</a:t>
            </a:r>
          </a:p>
          <a:p>
            <a:pPr lvl="2" eaLnBrk="1" hangingPunct="1">
              <a:buFont typeface="Arial" charset="0"/>
              <a:buChar char="•"/>
            </a:pPr>
            <a:r>
              <a:rPr lang="en-US" altLang="en-US" sz="1800" dirty="0"/>
              <a:t>Parent involvement strategies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
          <p:cNvSpPr txBox="1">
            <a:spLocks/>
          </p:cNvSpPr>
          <p:nvPr/>
        </p:nvSpPr>
        <p:spPr>
          <a:xfrm>
            <a:off x="1023148" y="1066800"/>
            <a:ext cx="702474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dirty="0" smtClean="0">
                <a:solidFill>
                  <a:srgbClr val="FF0000"/>
                </a:solidFill>
                <a:effectLst>
                  <a:innerShdw blurRad="63500" dist="50800" dir="2700000">
                    <a:prstClr val="black">
                      <a:alpha val="50000"/>
                    </a:prstClr>
                  </a:innerShdw>
                </a:effectLst>
              </a:rPr>
              <a:t>Designation Status of ICE</a:t>
            </a:r>
            <a:endParaRPr lang="en-US" u="sng" dirty="0">
              <a:solidFill>
                <a:srgbClr val="FF0000"/>
              </a:solidFill>
              <a:effectLst>
                <a:innerShdw blurRad="63500" dist="50800" dir="2700000">
                  <a:prstClr val="black">
                    <a:alpha val="50000"/>
                  </a:prstClr>
                </a:innerShdw>
              </a:effectLst>
            </a:endParaRPr>
          </a:p>
        </p:txBody>
      </p:sp>
      <p:sp>
        <p:nvSpPr>
          <p:cNvPr id="6" name="Rectangle 5"/>
          <p:cNvSpPr/>
          <p:nvPr/>
        </p:nvSpPr>
        <p:spPr>
          <a:xfrm>
            <a:off x="990600" y="1870953"/>
            <a:ext cx="7086600" cy="3693319"/>
          </a:xfrm>
          <a:prstGeom prst="rect">
            <a:avLst/>
          </a:prstGeom>
        </p:spPr>
        <p:txBody>
          <a:bodyPr wrap="square">
            <a:spAutoFit/>
          </a:bodyPr>
          <a:lstStyle/>
          <a:p>
            <a:r>
              <a:rPr lang="en-US" dirty="0"/>
              <a:t>Due to the implementation of the new federal law, the Every Student Succeeds Act (ESSA), the designations of Priority Schools and Focus Schools as well as the Flexible Learning Program (FLP) are no longer required after the 2016-2017 school </a:t>
            </a:r>
            <a:r>
              <a:rPr lang="en-US" dirty="0" smtClean="0"/>
              <a:t>year.</a:t>
            </a:r>
          </a:p>
          <a:p>
            <a:endParaRPr lang="en-US" dirty="0" smtClean="0"/>
          </a:p>
          <a:p>
            <a:r>
              <a:rPr lang="en-US" dirty="0" smtClean="0"/>
              <a:t>Beginning </a:t>
            </a:r>
            <a:r>
              <a:rPr lang="en-US" dirty="0"/>
              <a:t>in the 2018-2019 school year, the Georgia Department of Education will use a new method to identify schools that need additional support and improvement. As required by ESSA, the new designations will </a:t>
            </a:r>
            <a:r>
              <a:rPr lang="en-US" dirty="0" smtClean="0"/>
              <a:t>be:</a:t>
            </a:r>
          </a:p>
          <a:p>
            <a:r>
              <a:rPr lang="en-US" dirty="0" smtClean="0"/>
              <a:t> </a:t>
            </a:r>
          </a:p>
          <a:p>
            <a:pPr marL="285750" indent="-285750">
              <a:buFont typeface="Wingdings" panose="05000000000000000000" pitchFamily="2" charset="2"/>
              <a:buChar char="Ø"/>
            </a:pPr>
            <a:r>
              <a:rPr lang="en-US" dirty="0" smtClean="0"/>
              <a:t>Comprehensive </a:t>
            </a:r>
            <a:r>
              <a:rPr lang="en-US" dirty="0"/>
              <a:t>Support and Improvement (CSI) </a:t>
            </a:r>
            <a:r>
              <a:rPr lang="en-US" dirty="0" smtClean="0"/>
              <a:t>schools</a:t>
            </a:r>
          </a:p>
          <a:p>
            <a:r>
              <a:rPr lang="en-US" dirty="0" smtClean="0"/>
              <a:t> </a:t>
            </a:r>
          </a:p>
          <a:p>
            <a:pPr marL="285750" indent="-285750">
              <a:buFont typeface="Wingdings" panose="05000000000000000000" pitchFamily="2" charset="2"/>
              <a:buChar char="Ø"/>
            </a:pPr>
            <a:r>
              <a:rPr lang="en-US" dirty="0" smtClean="0"/>
              <a:t>Targeted </a:t>
            </a:r>
            <a:r>
              <a:rPr lang="en-US" dirty="0"/>
              <a:t>Support and Improvement (TSI) schools. </a:t>
            </a:r>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2977" y1="49459" x2="46960" y2="42703"/>
                        <a14:foregroundMark x1="46960" y1="42703" x2="46960" y2="42703"/>
                        <a14:foregroundMark x1="55556" y1="37568" x2="50105" y2="36216"/>
                        <a14:foregroundMark x1="42138" y1="54054" x2="38574" y2="66486"/>
                        <a14:foregroundMark x1="37317" y1="48378" x2="35430" y2="49459"/>
                        <a14:foregroundMark x1="48008" y1="57027" x2="52830" y2="47297"/>
                        <a14:foregroundMark x1="67505" y1="35676" x2="67505" y2="35676"/>
                        <a14:foregroundMark x1="77149" y1="38649" x2="77149" y2="38649"/>
                        <a14:foregroundMark x1="67086" y1="47297" x2="66667" y2="47297"/>
                        <a14:foregroundMark x1="73585" y1="37568" x2="69602" y2="40270"/>
                        <a14:foregroundMark x1="60797" y1="60270" x2="71069" y2="56216"/>
                        <a14:foregroundMark x1="71069" y1="59730" x2="62055" y2="60811"/>
                      </a14:backgroundRemoval>
                    </a14:imgEffect>
                  </a14:imgLayer>
                </a14:imgProps>
              </a:ext>
              <a:ext uri="{28A0092B-C50C-407E-A947-70E740481C1C}">
                <a14:useLocalDpi xmlns:a14="http://schemas.microsoft.com/office/drawing/2010/main" val="0"/>
              </a:ext>
            </a:extLst>
          </a:blip>
          <a:stretch>
            <a:fillRect/>
          </a:stretch>
        </p:blipFill>
        <p:spPr>
          <a:xfrm>
            <a:off x="6075727" y="4419599"/>
            <a:ext cx="2306273" cy="179153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
          <p:cNvSpPr txBox="1">
            <a:spLocks/>
          </p:cNvSpPr>
          <p:nvPr/>
        </p:nvSpPr>
        <p:spPr>
          <a:xfrm>
            <a:off x="1676400" y="1219200"/>
            <a:ext cx="5570220" cy="913103"/>
          </a:xfrm>
          <a:prstGeom prst="rect">
            <a:avLst/>
          </a:prstGeom>
          <a:extLst/>
        </p:spPr>
        <p:txBody>
          <a:bodyP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u="sng" dirty="0" smtClean="0">
                <a:solidFill>
                  <a:srgbClr val="00B0F0"/>
                </a:solidFill>
                <a:latin typeface="Comic Sans MS" pitchFamily="66" charset="0"/>
              </a:rPr>
              <a:t>Our School-wide Plan at ICE</a:t>
            </a:r>
          </a:p>
        </p:txBody>
      </p:sp>
      <p:sp>
        <p:nvSpPr>
          <p:cNvPr id="6" name="TextBox 3"/>
          <p:cNvSpPr txBox="1">
            <a:spLocks noChangeArrowheads="1"/>
          </p:cNvSpPr>
          <p:nvPr/>
        </p:nvSpPr>
        <p:spPr bwMode="auto">
          <a:xfrm>
            <a:off x="929054" y="5715000"/>
            <a:ext cx="8382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1100" b="1" dirty="0" smtClean="0">
                <a:solidFill>
                  <a:srgbClr val="00B050"/>
                </a:solidFill>
              </a:rPr>
              <a:t>5. School-wide Program</a:t>
            </a:r>
            <a:endParaRPr lang="en-US" altLang="en-US" sz="1100" b="1" dirty="0">
              <a:solidFill>
                <a:srgbClr val="00B050"/>
              </a:solidFill>
            </a:endParaRPr>
          </a:p>
        </p:txBody>
      </p:sp>
      <p:sp>
        <p:nvSpPr>
          <p:cNvPr id="7" name="TextBox 4"/>
          <p:cNvSpPr txBox="1">
            <a:spLocks noChangeArrowheads="1"/>
          </p:cNvSpPr>
          <p:nvPr/>
        </p:nvSpPr>
        <p:spPr bwMode="auto">
          <a:xfrm>
            <a:off x="1081454" y="1945974"/>
            <a:ext cx="8077200" cy="2677656"/>
          </a:xfrm>
          <a:prstGeom prst="rect">
            <a:avLst/>
          </a:prstGeom>
          <a:noFill/>
          <a:ln w="9525">
            <a:noFill/>
            <a:miter lim="800000"/>
            <a:headEnd/>
            <a:tailEnd/>
          </a:ln>
        </p:spPr>
        <p:txBody>
          <a:bodyPr wrap="square">
            <a:spAutoFit/>
          </a:bodyPr>
          <a:lstStyle/>
          <a:p>
            <a:pPr marL="0" lvl="6" fontAlgn="base">
              <a:spcBef>
                <a:spcPct val="0"/>
              </a:spcBef>
              <a:spcAft>
                <a:spcPct val="0"/>
              </a:spcAft>
              <a:defRPr/>
            </a:pPr>
            <a:r>
              <a:rPr lang="en-US" altLang="en-US" sz="2400" dirty="0"/>
              <a:t>A schoolwide plan has been developed based </a:t>
            </a:r>
            <a:r>
              <a:rPr lang="en-US" altLang="en-US" sz="2400" dirty="0" smtClean="0"/>
              <a:t>upon:</a:t>
            </a:r>
          </a:p>
          <a:p>
            <a:pPr marL="0" lvl="6" fontAlgn="base">
              <a:spcBef>
                <a:spcPct val="0"/>
              </a:spcBef>
              <a:spcAft>
                <a:spcPct val="0"/>
              </a:spcAft>
              <a:defRPr/>
            </a:pPr>
            <a:r>
              <a:rPr lang="en-US" altLang="en-US" sz="2400" dirty="0" smtClean="0"/>
              <a:t> </a:t>
            </a:r>
          </a:p>
          <a:p>
            <a:pPr marL="0" lvl="6" fontAlgn="base">
              <a:spcBef>
                <a:spcPct val="0"/>
              </a:spcBef>
              <a:spcAft>
                <a:spcPct val="0"/>
              </a:spcAft>
              <a:buFont typeface="Arial" charset="0"/>
              <a:buChar char="•"/>
              <a:defRPr/>
            </a:pPr>
            <a:r>
              <a:rPr lang="en-US" altLang="en-US" sz="2400" dirty="0" smtClean="0"/>
              <a:t>Needs </a:t>
            </a:r>
            <a:r>
              <a:rPr lang="en-US" altLang="en-US" sz="2400" dirty="0"/>
              <a:t>assessment completed in the Spring of </a:t>
            </a:r>
            <a:r>
              <a:rPr lang="en-US" altLang="en-US" sz="2400" dirty="0" smtClean="0"/>
              <a:t>2022.</a:t>
            </a:r>
            <a:endParaRPr lang="en-US" altLang="en-US" sz="2400" dirty="0"/>
          </a:p>
          <a:p>
            <a:pPr>
              <a:buFont typeface="Arial" charset="0"/>
              <a:buChar char="•"/>
              <a:defRPr/>
            </a:pPr>
            <a:r>
              <a:rPr lang="en-US" altLang="en-US" sz="2400" dirty="0" smtClean="0"/>
              <a:t>Parent </a:t>
            </a:r>
            <a:r>
              <a:rPr lang="en-US" altLang="en-US" sz="2400" dirty="0"/>
              <a:t>Advisory Committee </a:t>
            </a:r>
          </a:p>
          <a:p>
            <a:pPr>
              <a:buFont typeface="Arial" charset="0"/>
              <a:buChar char="•"/>
              <a:defRPr/>
            </a:pPr>
            <a:r>
              <a:rPr lang="en-US" altLang="en-US" sz="2400" dirty="0" smtClean="0"/>
              <a:t>Revisions Meeting</a:t>
            </a:r>
          </a:p>
          <a:p>
            <a:pPr>
              <a:buFont typeface="Arial" charset="0"/>
              <a:buChar char="•"/>
              <a:defRPr/>
            </a:pPr>
            <a:r>
              <a:rPr lang="en-US" altLang="en-US" sz="2400" dirty="0" smtClean="0"/>
              <a:t>Suggestions made by parents</a:t>
            </a:r>
          </a:p>
          <a:p>
            <a:pPr>
              <a:defRPr/>
            </a:pPr>
            <a:endParaRPr lang="en-US" altLang="en-US" sz="2400" dirty="0"/>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2402" b="95633" l="3356" r="93960">
                        <a14:foregroundMark x1="72036" y1="36026" x2="72036" y2="36026"/>
                        <a14:foregroundMark x1="70694" y1="38210" x2="71588" y2="39083"/>
                      </a14:backgroundRemoval>
                    </a14:imgEffect>
                  </a14:imgLayer>
                </a14:imgProps>
              </a:ext>
              <a:ext uri="{28A0092B-C50C-407E-A947-70E740481C1C}">
                <a14:useLocalDpi xmlns:a14="http://schemas.microsoft.com/office/drawing/2010/main" val="0"/>
              </a:ext>
            </a:extLst>
          </a:blip>
          <a:stretch>
            <a:fillRect/>
          </a:stretch>
        </p:blipFill>
        <p:spPr>
          <a:xfrm flipH="1">
            <a:off x="4572000" y="2971800"/>
            <a:ext cx="3235445" cy="331948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5" name="Title 1"/>
          <p:cNvSpPr txBox="1">
            <a:spLocks/>
          </p:cNvSpPr>
          <p:nvPr/>
        </p:nvSpPr>
        <p:spPr>
          <a:xfrm>
            <a:off x="136187" y="824034"/>
            <a:ext cx="8871626" cy="914400"/>
          </a:xfrm>
          <a:prstGeom prst="rect">
            <a:avLst/>
          </a:prstGeom>
          <a:ex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u="sng" dirty="0" smtClean="0">
                <a:solidFill>
                  <a:srgbClr val="00B0F0"/>
                </a:solidFill>
                <a:latin typeface="Century Gothic" panose="020B0502020202020204" pitchFamily="34" charset="0"/>
              </a:rPr>
              <a:t>Our School-wide Plan at ICE (cont’d)</a:t>
            </a:r>
          </a:p>
        </p:txBody>
      </p:sp>
      <p:sp>
        <p:nvSpPr>
          <p:cNvPr id="6" name="TextBox 3"/>
          <p:cNvSpPr txBox="1">
            <a:spLocks noChangeArrowheads="1"/>
          </p:cNvSpPr>
          <p:nvPr/>
        </p:nvSpPr>
        <p:spPr bwMode="auto">
          <a:xfrm>
            <a:off x="762000" y="5766373"/>
            <a:ext cx="64770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sz="900" b="1" dirty="0">
                <a:solidFill>
                  <a:srgbClr val="00B050"/>
                </a:solidFill>
              </a:rPr>
              <a:t>5.  Explain what the schoolwide program is and how the schoolwide plan will be assessed for effectiveness  </a:t>
            </a:r>
          </a:p>
        </p:txBody>
      </p:sp>
      <p:sp>
        <p:nvSpPr>
          <p:cNvPr id="7" name="Rectangle 4"/>
          <p:cNvSpPr>
            <a:spLocks noChangeArrowheads="1"/>
          </p:cNvSpPr>
          <p:nvPr/>
        </p:nvSpPr>
        <p:spPr bwMode="auto">
          <a:xfrm>
            <a:off x="914400" y="1447800"/>
            <a:ext cx="6705601"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itchFamily="34" charset="0"/>
              </a:defRPr>
            </a:lvl1pPr>
            <a:lvl2pPr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altLang="en-US" b="1" dirty="0"/>
              <a:t>Goals for the upcoming school year</a:t>
            </a:r>
            <a:r>
              <a:rPr lang="en-US" altLang="en-US" b="1" dirty="0" smtClean="0"/>
              <a:t>:</a:t>
            </a:r>
          </a:p>
          <a:p>
            <a:pPr eaLnBrk="1" hangingPunct="1"/>
            <a:endParaRPr lang="en-US" altLang="en-US" sz="1100" b="1" dirty="0"/>
          </a:p>
          <a:p>
            <a:pPr lvl="1" eaLnBrk="1" hangingPunct="1">
              <a:buFont typeface="Arial" charset="0"/>
              <a:buChar char="•"/>
            </a:pPr>
            <a:r>
              <a:rPr lang="en-US" altLang="en-US" sz="1400" dirty="0"/>
              <a:t>In grades 3rd-5th, increase the number of students scoring level 3 and level 4 on the Georgia Milestones Assessment in </a:t>
            </a:r>
            <a:r>
              <a:rPr lang="en-US" altLang="en-US" sz="1400" dirty="0" smtClean="0"/>
              <a:t>ELA, Math, and Science by 4% using the Spring 2022 Milestones score as a baseline. </a:t>
            </a:r>
          </a:p>
          <a:p>
            <a:pPr lvl="1" eaLnBrk="1" hangingPunct="1"/>
            <a:endParaRPr lang="en-US" altLang="en-US" sz="1400" dirty="0"/>
          </a:p>
          <a:p>
            <a:pPr lvl="1" eaLnBrk="1" hangingPunct="1">
              <a:buFont typeface="Arial" charset="0"/>
              <a:buChar char="•"/>
            </a:pPr>
            <a:r>
              <a:rPr lang="en-US" altLang="en-US" sz="1400" dirty="0" smtClean="0"/>
              <a:t>Increase the overall performance of subgroups by 3% on GMAS using Spring 2022 GMAS data as a baseline. (English Learners, Students with Disabilities, Black, Hispanic, and Mixed </a:t>
            </a:r>
            <a:r>
              <a:rPr lang="en-US" altLang="en-US" sz="1400" dirty="0"/>
              <a:t>R</a:t>
            </a:r>
            <a:r>
              <a:rPr lang="en-US" altLang="en-US" sz="1400" dirty="0" smtClean="0"/>
              <a:t>aces)</a:t>
            </a:r>
          </a:p>
          <a:p>
            <a:pPr lvl="1" eaLnBrk="1" hangingPunct="1">
              <a:buFont typeface="Arial" charset="0"/>
              <a:buChar char="•"/>
            </a:pPr>
            <a:endParaRPr lang="en-US" altLang="en-US" sz="1400" dirty="0"/>
          </a:p>
          <a:p>
            <a:pPr lvl="1" eaLnBrk="1" hangingPunct="1">
              <a:buFont typeface="Arial" charset="0"/>
              <a:buChar char="•"/>
            </a:pPr>
            <a:r>
              <a:rPr lang="en-US" altLang="en-US" sz="1400" dirty="0" smtClean="0"/>
              <a:t>In 2</a:t>
            </a:r>
            <a:r>
              <a:rPr lang="en-US" altLang="en-US" sz="1400" baseline="30000" dirty="0" smtClean="0"/>
              <a:t>nd</a:t>
            </a:r>
            <a:r>
              <a:rPr lang="en-US" altLang="en-US" sz="1400" dirty="0" smtClean="0"/>
              <a:t>-5</a:t>
            </a:r>
            <a:r>
              <a:rPr lang="en-US" altLang="en-US" sz="1400" baseline="30000" dirty="0" smtClean="0"/>
              <a:t>th</a:t>
            </a:r>
            <a:r>
              <a:rPr lang="en-US" altLang="en-US" sz="1400" dirty="0" smtClean="0"/>
              <a:t> Grades, 75% of students will meet their individual literacy goal as    measured by Renaissance Learning. (STAR Assessment)</a:t>
            </a:r>
            <a:endParaRPr lang="en-US" altLang="en-US" sz="1400" dirty="0"/>
          </a:p>
          <a:p>
            <a:pPr lvl="1" eaLnBrk="1" hangingPunct="1">
              <a:buFont typeface="Arial" charset="0"/>
              <a:buChar char="•"/>
            </a:pPr>
            <a:endParaRPr lang="en-US" altLang="en-US" sz="1400" dirty="0"/>
          </a:p>
          <a:p>
            <a:pPr lvl="1" eaLnBrk="1" hangingPunct="1"/>
            <a:r>
              <a:rPr lang="en-US" altLang="en-US" sz="1200" i="1" dirty="0" smtClean="0"/>
              <a:t>To help us reach these goals, we will connect with families by…</a:t>
            </a:r>
          </a:p>
          <a:p>
            <a:pPr lvl="1" eaLnBrk="1" hangingPunct="1">
              <a:buFont typeface="Arial" charset="0"/>
              <a:buChar char="•"/>
            </a:pPr>
            <a:endParaRPr lang="en-US" altLang="en-US" sz="1200" dirty="0"/>
          </a:p>
          <a:p>
            <a:pPr lvl="1" eaLnBrk="1" hangingPunct="1">
              <a:buFont typeface="Arial" charset="0"/>
              <a:buChar char="•"/>
            </a:pPr>
            <a:r>
              <a:rPr lang="en-US" altLang="en-US" sz="1200" dirty="0" smtClean="0"/>
              <a:t>Conducting </a:t>
            </a:r>
            <a:r>
              <a:rPr lang="en-US" altLang="en-US" sz="1200" dirty="0"/>
              <a:t>Family Night Programs (homework &amp; study skills, reading, math, </a:t>
            </a:r>
            <a:r>
              <a:rPr lang="en-US" altLang="en-US" sz="1200" dirty="0" smtClean="0"/>
              <a:t> </a:t>
            </a:r>
          </a:p>
          <a:p>
            <a:pPr lvl="1" eaLnBrk="1" hangingPunct="1"/>
            <a:r>
              <a:rPr lang="en-US" altLang="en-US" sz="1200" dirty="0" smtClean="0"/>
              <a:t>  social studies and </a:t>
            </a:r>
            <a:r>
              <a:rPr lang="en-US" altLang="en-US" sz="1200" dirty="0"/>
              <a:t>science)</a:t>
            </a:r>
          </a:p>
          <a:p>
            <a:pPr lvl="1" eaLnBrk="1" hangingPunct="1">
              <a:buFont typeface="Arial" charset="0"/>
              <a:buChar char="•"/>
            </a:pPr>
            <a:r>
              <a:rPr lang="en-US" altLang="en-US" sz="1200" dirty="0"/>
              <a:t>Provide monthly school newsletters</a:t>
            </a:r>
          </a:p>
          <a:p>
            <a:pPr lvl="1" eaLnBrk="1" hangingPunct="1">
              <a:buFont typeface="Arial" charset="0"/>
              <a:buChar char="•"/>
            </a:pPr>
            <a:r>
              <a:rPr lang="en-US" altLang="en-US" sz="1200" dirty="0"/>
              <a:t>Hold Parent/Teacher Conferences</a:t>
            </a:r>
          </a:p>
          <a:p>
            <a:pPr lvl="1" eaLnBrk="1" hangingPunct="1">
              <a:buFont typeface="Arial" charset="0"/>
              <a:buChar char="•"/>
            </a:pPr>
            <a:r>
              <a:rPr lang="en-US" altLang="en-US" sz="1200" dirty="0"/>
              <a:t>Provide parents with learning materials that can be checked out from the Parent </a:t>
            </a:r>
            <a:r>
              <a:rPr lang="en-US" altLang="en-US" sz="1200" dirty="0" smtClean="0"/>
              <a:t>Resource Center </a:t>
            </a:r>
            <a:endParaRPr lang="en-US" alt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1377</Words>
  <Application>Microsoft Office PowerPoint</Application>
  <PresentationFormat>On-screen Show (4:3)</PresentationFormat>
  <Paragraphs>173</Paragraphs>
  <Slides>24</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24</vt:i4>
      </vt:variant>
    </vt:vector>
  </HeadingPairs>
  <TitlesOfParts>
    <vt:vector size="40" baseType="lpstr">
      <vt:lpstr>Arial</vt:lpstr>
      <vt:lpstr>Calibri</vt:lpstr>
      <vt:lpstr>CCLoveYall</vt:lpstr>
      <vt:lpstr>Century Gothic</vt:lpstr>
      <vt:lpstr>Comic Sans MS</vt:lpstr>
      <vt:lpstr>Elise</vt:lpstr>
      <vt:lpstr>KG Makes You Stronger</vt:lpstr>
      <vt:lpstr>KG Primary Penmanship</vt:lpstr>
      <vt:lpstr>KG Strawberry Limeade</vt:lpstr>
      <vt:lpstr>Love Ya Like A Sister Solid</vt:lpstr>
      <vt:lpstr>Rockwell Extra Bold</vt:lpstr>
      <vt:lpstr>Tahoma</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Kim Spain</cp:lastModifiedBy>
  <cp:revision>23</cp:revision>
  <dcterms:created xsi:type="dcterms:W3CDTF">2013-09-21T12:11:13Z</dcterms:created>
  <dcterms:modified xsi:type="dcterms:W3CDTF">2022-08-17T18:51:27Z</dcterms:modified>
</cp:coreProperties>
</file>