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58" r:id="rId6"/>
    <p:sldId id="272" r:id="rId7"/>
    <p:sldId id="257" r:id="rId8"/>
    <p:sldId id="259" r:id="rId9"/>
    <p:sldId id="260" r:id="rId10"/>
    <p:sldId id="262" r:id="rId11"/>
    <p:sldId id="263" r:id="rId12"/>
    <p:sldId id="264" r:id="rId13"/>
    <p:sldId id="265" r:id="rId14"/>
    <p:sldId id="267" r:id="rId15"/>
    <p:sldId id="268" r:id="rId16"/>
    <p:sldId id="266" r:id="rId17"/>
    <p:sldId id="271" r:id="rId18"/>
    <p:sldId id="270"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030EBC-2728-410E-A3A6-6B572C0250AE}" v="5" dt="2023-01-25T15:45:36.5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69444" autoAdjust="0"/>
  </p:normalViewPr>
  <p:slideViewPr>
    <p:cSldViewPr>
      <p:cViewPr varScale="1">
        <p:scale>
          <a:sx n="79" d="100"/>
          <a:sy n="79" d="100"/>
        </p:scale>
        <p:origin x="2544"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4979"/>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3978132" y="1"/>
            <a:ext cx="3043343" cy="464979"/>
          </a:xfrm>
          <a:prstGeom prst="rect">
            <a:avLst/>
          </a:prstGeom>
        </p:spPr>
        <p:txBody>
          <a:bodyPr vert="horz" lIns="91577" tIns="45789" rIns="91577" bIns="45789" rtlCol="0"/>
          <a:lstStyle>
            <a:lvl1pPr algn="r">
              <a:defRPr sz="1200"/>
            </a:lvl1pPr>
          </a:lstStyle>
          <a:p>
            <a:fld id="{1B0FC4F5-5B01-4560-89D4-279EC5BE23FE}" type="datetimeFigureOut">
              <a:rPr lang="en-US" smtClean="0"/>
              <a:pPr/>
              <a:t>1/25/2023</a:t>
            </a:fld>
            <a:endParaRPr lang="en-US"/>
          </a:p>
        </p:txBody>
      </p:sp>
      <p:sp>
        <p:nvSpPr>
          <p:cNvPr id="4" name="Footer Placeholder 3"/>
          <p:cNvSpPr>
            <a:spLocks noGrp="1"/>
          </p:cNvSpPr>
          <p:nvPr>
            <p:ph type="ftr" sz="quarter" idx="2"/>
          </p:nvPr>
        </p:nvSpPr>
        <p:spPr>
          <a:xfrm>
            <a:off x="0" y="8842535"/>
            <a:ext cx="3043343" cy="464979"/>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535"/>
            <a:ext cx="3043343" cy="464979"/>
          </a:xfrm>
          <a:prstGeom prst="rect">
            <a:avLst/>
          </a:prstGeom>
        </p:spPr>
        <p:txBody>
          <a:bodyPr vert="horz" lIns="91577" tIns="45789" rIns="91577" bIns="45789"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1577" tIns="45789" rIns="91577" bIns="45789" rtlCol="0"/>
          <a:lstStyle>
            <a:lvl1pPr algn="r">
              <a:defRPr sz="1200"/>
            </a:lvl1pPr>
          </a:lstStyle>
          <a:p>
            <a:fld id="{93460D20-A286-445A-8D0E-B6C9064950E0}" type="datetimeFigureOut">
              <a:rPr lang="en-US" smtClean="0"/>
              <a:pPr/>
              <a:t>1/25/2023</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1577" tIns="45789" rIns="91577" bIns="457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1577" tIns="45789" rIns="91577" bIns="45789"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defTabSz="915772">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defTabSz="915772">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defTabSz="915772">
              <a:buFontTx/>
              <a:buChar char="-"/>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defTabSz="915772">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1/25/2023</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1/25/2023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1/25/2023</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mailto:jtaylor1@mcpss.com" TargetMode="External"/><Relationship Id="rId3" Type="http://schemas.openxmlformats.org/officeDocument/2006/relationships/hyperlink" Target="mailto:lcroom@aerostar.net" TargetMode="External"/><Relationship Id="rId7" Type="http://schemas.openxmlformats.org/officeDocument/2006/relationships/hyperlink" Target="mailto:ltucker@mcps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hhunt@mcpss.com" TargetMode="External"/><Relationship Id="rId5" Type="http://schemas.openxmlformats.org/officeDocument/2006/relationships/hyperlink" Target="mailto:jrbruister@mcpss.com" TargetMode="External"/><Relationship Id="rId4" Type="http://schemas.openxmlformats.org/officeDocument/2006/relationships/hyperlink" Target="mailto:lauradavis471@yahoo.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181600"/>
            <a:ext cx="7772400" cy="857250"/>
          </a:xfrm>
        </p:spPr>
        <p:txBody>
          <a:bodyPr/>
          <a:lstStyle/>
          <a:p>
            <a:r>
              <a:rPr lang="en-US" sz="3200" dirty="0"/>
              <a:t>Welcome to the </a:t>
            </a:r>
            <a:br>
              <a:rPr lang="en-US" sz="3200" dirty="0"/>
            </a:br>
            <a:r>
              <a:rPr lang="en-US" sz="3200" dirty="0"/>
              <a:t>Annual Meeting of Title I Parents</a:t>
            </a:r>
            <a:br>
              <a:rPr lang="en-US" sz="3200" dirty="0"/>
            </a:br>
            <a:r>
              <a:rPr lang="en-US" sz="3200" dirty="0"/>
              <a:t>CITRONELLE HIGH SCHOOL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457200" y="2133601"/>
            <a:ext cx="8001000" cy="3962400"/>
          </a:xfrm>
        </p:spPr>
        <p:txBody>
          <a:bodyPr/>
          <a:lstStyle/>
          <a:p>
            <a:r>
              <a:rPr lang="en-US" sz="2200" dirty="0"/>
              <a:t>The compact is a commitment from the </a:t>
            </a:r>
            <a:r>
              <a:rPr lang="en-US" sz="2200" b="1" dirty="0"/>
              <a:t>schoo</a:t>
            </a:r>
            <a:r>
              <a:rPr lang="en-US" sz="2200" dirty="0"/>
              <a:t>l, the </a:t>
            </a:r>
            <a:r>
              <a:rPr lang="en-US" sz="2200" b="1" dirty="0"/>
              <a:t>parent</a:t>
            </a:r>
            <a:r>
              <a:rPr lang="en-US" sz="2200" dirty="0"/>
              <a:t>, and the </a:t>
            </a:r>
            <a:r>
              <a:rPr lang="en-US" sz="2200" b="1" dirty="0"/>
              <a:t>student</a:t>
            </a:r>
            <a:r>
              <a:rPr lang="en-US" sz="2200" dirty="0"/>
              <a:t> to share in the responsibility for improved academic achievement.</a:t>
            </a:r>
          </a:p>
          <a:p>
            <a:pPr>
              <a:buNone/>
            </a:pPr>
            <a:endParaRPr lang="en-US" sz="500" dirty="0"/>
          </a:p>
          <a:p>
            <a:r>
              <a:rPr lang="en-US" sz="2200" dirty="0"/>
              <a:t>You, as Title I Parents, have the right to be involved in the development of the School-Parent Compact.</a:t>
            </a:r>
          </a:p>
          <a:p>
            <a:r>
              <a:rPr lang="en-US" sz="2200" dirty="0"/>
              <a:t>School section </a:t>
            </a:r>
            <a:r>
              <a:rPr lang="en-US" sz="2200" b="1" u="sng" dirty="0"/>
              <a:t>MUST</a:t>
            </a:r>
            <a:r>
              <a:rPr lang="en-US" sz="2200" dirty="0"/>
              <a:t> include the following 6 components</a:t>
            </a:r>
          </a:p>
          <a:p>
            <a:pPr>
              <a:buNone/>
            </a:pPr>
            <a:endParaRPr lang="en-US" sz="500" dirty="0"/>
          </a:p>
          <a:p>
            <a:r>
              <a:rPr lang="en-US" sz="2200" dirty="0"/>
              <a:t>Distribution of the Compact.</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Policy Conducted?</a:t>
            </a:r>
          </a:p>
        </p:txBody>
      </p:sp>
      <p:sp>
        <p:nvSpPr>
          <p:cNvPr id="3" name="Content Placeholder 2"/>
          <p:cNvSpPr>
            <a:spLocks noGrp="1"/>
          </p:cNvSpPr>
          <p:nvPr>
            <p:ph idx="1"/>
          </p:nvPr>
        </p:nvSpPr>
        <p:spPr>
          <a:xfrm>
            <a:off x="1143000" y="1981200"/>
            <a:ext cx="7162800" cy="47244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and family engagement</a:t>
            </a:r>
          </a:p>
          <a:p>
            <a:pPr lvl="1"/>
            <a:r>
              <a:rPr lang="en-US" sz="1800" dirty="0"/>
              <a:t>Data/Input may include…</a:t>
            </a:r>
          </a:p>
          <a:p>
            <a:pPr lvl="2"/>
            <a:r>
              <a:rPr lang="en-US" sz="1600" dirty="0"/>
              <a:t>Parent Survey (Required)</a:t>
            </a:r>
          </a:p>
          <a:p>
            <a:pPr lvl="2"/>
            <a:r>
              <a:rPr lang="en-US" sz="1600" dirty="0"/>
              <a:t>Focus Groups</a:t>
            </a:r>
          </a:p>
          <a:p>
            <a:pPr lvl="2"/>
            <a:r>
              <a:rPr lang="en-US" sz="1600" dirty="0"/>
              <a:t>Parent Advisory Committees</a:t>
            </a:r>
          </a:p>
          <a:p>
            <a:r>
              <a:rPr lang="en-US" dirty="0"/>
              <a:t>Process 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Who are the parent leaders at my school?</a:t>
            </a:r>
          </a:p>
        </p:txBody>
      </p:sp>
      <p:sp>
        <p:nvSpPr>
          <p:cNvPr id="3" name="Content Placeholder 2"/>
          <p:cNvSpPr>
            <a:spLocks noGrp="1"/>
          </p:cNvSpPr>
          <p:nvPr>
            <p:ph idx="1"/>
          </p:nvPr>
        </p:nvSpPr>
        <p:spPr>
          <a:xfrm>
            <a:off x="457200" y="2362200"/>
            <a:ext cx="8229600" cy="3429000"/>
          </a:xfrm>
        </p:spPr>
        <p:txBody>
          <a:bodyPr/>
          <a:lstStyle/>
          <a:p>
            <a:pPr>
              <a:buNone/>
            </a:pPr>
            <a:r>
              <a:rPr lang="en-US" sz="2000" b="1" dirty="0"/>
              <a:t>Name		                       Email Address		</a:t>
            </a:r>
          </a:p>
          <a:p>
            <a:pPr marL="0" indent="0">
              <a:buNone/>
            </a:pPr>
            <a:r>
              <a:rPr lang="en-US" sz="2000" dirty="0"/>
              <a:t>LaShea Croom	                       </a:t>
            </a:r>
            <a:r>
              <a:rPr lang="en-US" sz="2000" dirty="0">
                <a:hlinkClick r:id="rId3"/>
              </a:rPr>
              <a:t>lcroom@aerostar.net</a:t>
            </a:r>
            <a:endParaRPr lang="en-US" sz="2000" dirty="0"/>
          </a:p>
          <a:p>
            <a:pPr marL="0" indent="0">
              <a:buNone/>
            </a:pPr>
            <a:r>
              <a:rPr lang="en-US" sz="2000" dirty="0"/>
              <a:t>Laura Davis 		          </a:t>
            </a:r>
            <a:r>
              <a:rPr lang="en-US" sz="2000" b="0" i="0" dirty="0">
                <a:solidFill>
                  <a:srgbClr val="444444"/>
                </a:solidFill>
                <a:effectLst/>
                <a:hlinkClick r:id="rId4"/>
              </a:rPr>
              <a:t>lauradavis471@yahoo.com</a:t>
            </a:r>
            <a:r>
              <a:rPr lang="en-US" sz="2000" b="0" i="0" dirty="0">
                <a:solidFill>
                  <a:srgbClr val="444444"/>
                </a:solidFill>
                <a:effectLst/>
              </a:rPr>
              <a:t> </a:t>
            </a:r>
            <a:endParaRPr lang="en-US" sz="2000" dirty="0"/>
          </a:p>
          <a:p>
            <a:pPr marL="0" indent="0">
              <a:buNone/>
            </a:pPr>
            <a:endParaRPr lang="en-US" sz="2000" dirty="0"/>
          </a:p>
          <a:p>
            <a:pPr marL="0" indent="0">
              <a:buNone/>
            </a:pPr>
            <a:r>
              <a:rPr lang="en-US" sz="2000" dirty="0"/>
              <a:t>Joe Bruister		         </a:t>
            </a:r>
            <a:r>
              <a:rPr lang="en-US" sz="2000" dirty="0">
                <a:hlinkClick r:id="rId5"/>
              </a:rPr>
              <a:t>jrbruister@mcpss.com</a:t>
            </a:r>
            <a:r>
              <a:rPr lang="en-US" sz="2000" dirty="0"/>
              <a:t> </a:t>
            </a:r>
          </a:p>
          <a:p>
            <a:pPr marL="0" indent="0">
              <a:buNone/>
            </a:pPr>
            <a:r>
              <a:rPr lang="en-US" sz="2000" dirty="0"/>
              <a:t>Heather Hunt 		         </a:t>
            </a:r>
            <a:r>
              <a:rPr lang="en-US" sz="2000" dirty="0">
                <a:hlinkClick r:id="rId6"/>
              </a:rPr>
              <a:t>hhunt@mcpss.com</a:t>
            </a:r>
            <a:r>
              <a:rPr lang="en-US" sz="2000" dirty="0"/>
              <a:t> </a:t>
            </a:r>
          </a:p>
          <a:p>
            <a:pPr marL="0" indent="0">
              <a:buNone/>
            </a:pPr>
            <a:r>
              <a:rPr lang="en-US" sz="2000" dirty="0"/>
              <a:t>Latasha Tucker		         </a:t>
            </a:r>
            <a:r>
              <a:rPr lang="en-US" sz="2000" dirty="0">
                <a:hlinkClick r:id="rId7"/>
              </a:rPr>
              <a:t>ltucker@mcpss.com</a:t>
            </a:r>
            <a:r>
              <a:rPr lang="en-US" sz="2000" dirty="0"/>
              <a:t> </a:t>
            </a:r>
          </a:p>
          <a:p>
            <a:pPr marL="0" indent="0">
              <a:buNone/>
            </a:pPr>
            <a:r>
              <a:rPr lang="en-US" sz="2000" dirty="0"/>
              <a:t>January Taylor		         </a:t>
            </a:r>
            <a:r>
              <a:rPr lang="en-US" sz="2000" dirty="0">
                <a:hlinkClick r:id="rId8"/>
              </a:rPr>
              <a:t>jtaylor1@mcpss.com</a:t>
            </a:r>
            <a:endParaRPr lang="en-US" sz="2000" dirty="0"/>
          </a:p>
          <a:p>
            <a:pPr marL="0" indent="0">
              <a:buNone/>
            </a:pPr>
            <a:endParaRPr lang="en-US" sz="2000" dirty="0"/>
          </a:p>
          <a:p>
            <a:pPr marL="0" indent="0">
              <a:buNone/>
            </a:pPr>
            <a:endParaRPr lang="en-US" sz="20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Consolidated Plan?</a:t>
            </a:r>
          </a:p>
          <a:p>
            <a:r>
              <a:rPr lang="en-US" sz="2000" dirty="0"/>
              <a:t>What is the LEA Parental and Family Engagement  Policy?</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policy conducted?</a:t>
            </a:r>
          </a:p>
          <a:p>
            <a:r>
              <a:rPr lang="en-US" dirty="0"/>
              <a:t>Evaluations need to target 3 key components</a:t>
            </a:r>
          </a:p>
          <a:p>
            <a:r>
              <a:rPr lang="en-US" dirty="0"/>
              <a:t>1. Barriers</a:t>
            </a:r>
          </a:p>
          <a:p>
            <a:r>
              <a:rPr lang="en-US" dirty="0"/>
              <a:t>2. Ability to assist learning</a:t>
            </a:r>
          </a:p>
          <a:p>
            <a:r>
              <a:rPr lang="en-US" dirty="0"/>
              <a:t>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3810000"/>
          </a:xfrm>
        </p:spPr>
        <p:txBody>
          <a:bodyPr/>
          <a:lstStyle/>
          <a:p>
            <a:r>
              <a:rPr lang="en-US" sz="2000" dirty="0"/>
              <a:t>Any LEA with a Title I Allocation exceeding $500,000 is required by law to set aside 1% of it’s Title I allocation for parent and family engagement. </a:t>
            </a:r>
          </a:p>
          <a:p>
            <a:pPr>
              <a:buNone/>
            </a:pPr>
            <a:endParaRPr lang="en-US" sz="500" dirty="0"/>
          </a:p>
          <a:p>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a:p>
          <a:p>
            <a:r>
              <a:rPr lang="en-US" sz="20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LEA Consolidated Plan?</a:t>
            </a:r>
          </a:p>
        </p:txBody>
      </p:sp>
      <p:sp>
        <p:nvSpPr>
          <p:cNvPr id="3" name="Content Placeholder 2"/>
          <p:cNvSpPr>
            <a:spLocks noGrp="1"/>
          </p:cNvSpPr>
          <p:nvPr>
            <p:ph idx="1"/>
          </p:nvPr>
        </p:nvSpPr>
        <p:spPr>
          <a:xfrm>
            <a:off x="381000" y="1600200"/>
            <a:ext cx="8001000" cy="4800600"/>
          </a:xfrm>
        </p:spPr>
        <p:txBody>
          <a:bodyPr/>
          <a:lstStyle/>
          <a:p>
            <a:r>
              <a:rPr lang="en-US" sz="2200" dirty="0"/>
              <a:t>The LEA Title I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Policy. </a:t>
            </a:r>
          </a:p>
          <a:p>
            <a:pPr lvl="1">
              <a:buNone/>
            </a:pPr>
            <a:endParaRPr lang="en-US" sz="500" dirty="0"/>
          </a:p>
          <a:p>
            <a:r>
              <a:rPr lang="en-US" sz="2200" dirty="0"/>
              <a:t>You, as a Title I Parent, have a right to be involved in the development of the LEA Title I Consolidated Plan</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33400" y="2209800"/>
            <a:ext cx="8153400" cy="3962400"/>
          </a:xfrm>
        </p:spPr>
        <p:txBody>
          <a:bodyPr/>
          <a:lstStyle/>
          <a:p>
            <a:r>
              <a:rPr lang="en-US" sz="2200" dirty="0"/>
              <a:t>This plan addresses how the LEA will implement the parent and family engagement requirements of Every Student Succeeds Act</a:t>
            </a:r>
            <a:r>
              <a:rPr lang="en-US" sz="2200" i="1" dirty="0"/>
              <a:t>.  </a:t>
            </a:r>
            <a:r>
              <a:rPr lang="en-US" sz="2200" dirty="0"/>
              <a:t>It includes…</a:t>
            </a:r>
          </a:p>
          <a:p>
            <a:endParaRPr lang="en-US" sz="500" i="1" dirty="0"/>
          </a:p>
          <a:p>
            <a:pPr lvl="1"/>
            <a:r>
              <a:rPr lang="en-US" sz="1800" dirty="0"/>
              <a:t>The LEA’s expectations for parents and families</a:t>
            </a:r>
          </a:p>
          <a:p>
            <a:pPr lvl="1">
              <a:buNone/>
            </a:pPr>
            <a:endParaRPr lang="en-US" sz="500" dirty="0"/>
          </a:p>
          <a:p>
            <a:pPr lvl="1"/>
            <a:r>
              <a:rPr lang="en-US" sz="1800" dirty="0"/>
              <a:t>How the LEA will involve parents in decision-making</a:t>
            </a:r>
          </a:p>
          <a:p>
            <a:pPr lvl="1">
              <a:buNone/>
            </a:pPr>
            <a:endParaRPr lang="en-US" sz="500" dirty="0"/>
          </a:p>
          <a:p>
            <a:pPr lvl="1"/>
            <a:r>
              <a:rPr lang="en-US" sz="1800" dirty="0"/>
              <a:t>How the LEA will work to build the schools’ and parents’ capacity for strong parental involvement to improve student academic achievement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policy.</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fd267e3-8e89-43b6-a889-580652c74157">
      <UserInfo>
        <DisplayName>Sanders, Angela M/Craighead</DisplayName>
        <AccountId>583</AccountId>
        <AccountType/>
      </UserInfo>
      <UserInfo>
        <DisplayName>Tucker, Latasha M./Federal Programs</DisplayName>
        <AccountId>5383</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E8A5C5A48F5C41980AF4C48752466B" ma:contentTypeVersion="6" ma:contentTypeDescription="Create a new document." ma:contentTypeScope="" ma:versionID="a48fd68ffd183dcf0d1b3ad201a17bdc">
  <xsd:schema xmlns:xsd="http://www.w3.org/2001/XMLSchema" xmlns:xs="http://www.w3.org/2001/XMLSchema" xmlns:p="http://schemas.microsoft.com/office/2006/metadata/properties" xmlns:ns2="afd267e3-8e89-43b6-a889-580652c74157" xmlns:ns3="e1a4e7ef-ecce-4078-a3f6-1520a0b100ad" targetNamespace="http://schemas.microsoft.com/office/2006/metadata/properties" ma:root="true" ma:fieldsID="c892a893817b3223d28b9c0491eb295c" ns2:_="" ns3:_="">
    <xsd:import namespace="afd267e3-8e89-43b6-a889-580652c74157"/>
    <xsd:import namespace="e1a4e7ef-ecce-4078-a3f6-1520a0b100a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d267e3-8e89-43b6-a889-580652c7415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a4e7ef-ecce-4078-a3f6-1520a0b100a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D8B60B-E719-4C1D-9771-6FB7C17E231C}">
  <ds:schemaRefs>
    <ds:schemaRef ds:uri="e1a4e7ef-ecce-4078-a3f6-1520a0b100ad"/>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www.w3.org/XML/1998/namespace"/>
    <ds:schemaRef ds:uri="afd267e3-8e89-43b6-a889-580652c74157"/>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199D5EA0-BED2-43B3-9A97-8E71343F29D1}">
  <ds:schemaRefs>
    <ds:schemaRef ds:uri="http://schemas.microsoft.com/sharepoint/v3/contenttype/forms"/>
  </ds:schemaRefs>
</ds:datastoreItem>
</file>

<file path=customXml/itemProps3.xml><?xml version="1.0" encoding="utf-8"?>
<ds:datastoreItem xmlns:ds="http://schemas.openxmlformats.org/officeDocument/2006/customXml" ds:itemID="{9427E964-2136-457E-BA17-B26CBE9E4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d267e3-8e89-43b6-a889-580652c74157"/>
    <ds:schemaRef ds:uri="e1a4e7ef-ecce-4078-a3f6-1520a0b100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Back to School</Template>
  <TotalTime>1719</TotalTime>
  <Words>3037</Words>
  <Application>Microsoft Office PowerPoint</Application>
  <PresentationFormat>On-screen Show (4:3)</PresentationFormat>
  <Paragraphs>248</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 CITRONELLE HIGH SCHOOL </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Hunt, Heather W/Citronelle</cp:lastModifiedBy>
  <cp:revision>201</cp:revision>
  <cp:lastPrinted>2022-09-20T13:53:19Z</cp:lastPrinted>
  <dcterms:created xsi:type="dcterms:W3CDTF">2008-12-30T20:58:07Z</dcterms:created>
  <dcterms:modified xsi:type="dcterms:W3CDTF">2023-01-25T15:47:21Z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0x01010066E8A5C5A48F5C41980AF4C48752466B</vt:lpwstr>
  </property>
</Properties>
</file>