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8288000" cy="10287000"/>
  <p:notesSz cx="6858000" cy="9144000"/>
  <p:embeddedFontLst>
    <p:embeddedFont>
      <p:font typeface="Muli" panose="020B0604020202020204" charset="0"/>
      <p:regular r:id="rId17"/>
    </p:embeddedFont>
    <p:embeddedFont>
      <p:font typeface="Muli Bold" panose="020B0604020202020204" charset="0"/>
      <p:regular r:id="rId18"/>
    </p:embeddedFont>
    <p:embeddedFont>
      <p:font typeface="Muli Heavy" panose="020B0604020202020204" charset="0"/>
      <p:regular r:id="rId19"/>
    </p:embeddedFont>
    <p:embeddedFont>
      <p:font typeface="Muli Light"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900"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oleObject" Target="../embeddings/oleObject1.bin"/><Relationship Id="rId7"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9.sv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FEF9"/>
        </a:solidFill>
        <a:effectLst/>
      </p:bgPr>
    </p:bg>
    <p:spTree>
      <p:nvGrpSpPr>
        <p:cNvPr id="1" name=""/>
        <p:cNvGrpSpPr/>
        <p:nvPr/>
      </p:nvGrpSpPr>
      <p:grpSpPr>
        <a:xfrm>
          <a:off x="0" y="0"/>
          <a:ext cx="0" cy="0"/>
          <a:chOff x="0" y="0"/>
          <a:chExt cx="0" cy="0"/>
        </a:xfrm>
      </p:grpSpPr>
      <p:sp>
        <p:nvSpPr>
          <p:cNvPr id="2" name="Freeform 2"/>
          <p:cNvSpPr/>
          <p:nvPr/>
        </p:nvSpPr>
        <p:spPr>
          <a:xfrm>
            <a:off x="13378092" y="0"/>
            <a:ext cx="5791581" cy="10287000"/>
          </a:xfrm>
          <a:custGeom>
            <a:avLst/>
            <a:gdLst/>
            <a:ahLst/>
            <a:cxnLst/>
            <a:rect l="l" t="t" r="r" b="b"/>
            <a:pathLst>
              <a:path w="5791581" h="10287000">
                <a:moveTo>
                  <a:pt x="0" y="0"/>
                </a:moveTo>
                <a:lnTo>
                  <a:pt x="5791581" y="0"/>
                </a:lnTo>
                <a:lnTo>
                  <a:pt x="5791581" y="10287000"/>
                </a:lnTo>
                <a:lnTo>
                  <a:pt x="0" y="10287000"/>
                </a:lnTo>
                <a:lnTo>
                  <a:pt x="0" y="0"/>
                </a:lnTo>
                <a:close/>
              </a:path>
            </a:pathLst>
          </a:custGeom>
          <a:blipFill>
            <a:blip r:embed="rId2"/>
            <a:stretch>
              <a:fillRect l="-13586" r="-13586" b="-1739"/>
            </a:stretch>
          </a:blipFill>
        </p:spPr>
        <p:txBody>
          <a:bodyPr/>
          <a:lstStyle/>
          <a:p>
            <a:endParaRPr lang="en-US"/>
          </a:p>
        </p:txBody>
      </p:sp>
      <p:grpSp>
        <p:nvGrpSpPr>
          <p:cNvPr id="3" name="Group 3"/>
          <p:cNvGrpSpPr/>
          <p:nvPr/>
        </p:nvGrpSpPr>
        <p:grpSpPr>
          <a:xfrm>
            <a:off x="13746445" y="3029890"/>
            <a:ext cx="4227237" cy="4227220"/>
            <a:chOff x="0" y="0"/>
            <a:chExt cx="6350000" cy="6349975"/>
          </a:xfrm>
        </p:grpSpPr>
        <p:sp>
          <p:nvSpPr>
            <p:cNvPr id="4" name="Freeform 4"/>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32302" t="-86923" b="-1074"/>
              </a:stretch>
            </a:blipFill>
          </p:spPr>
          <p:txBody>
            <a:bodyPr/>
            <a:lstStyle/>
            <a:p>
              <a:endParaRPr lang="en-US"/>
            </a:p>
          </p:txBody>
        </p:sp>
      </p:grpSp>
      <p:grpSp>
        <p:nvGrpSpPr>
          <p:cNvPr id="5" name="Group 5"/>
          <p:cNvGrpSpPr/>
          <p:nvPr/>
        </p:nvGrpSpPr>
        <p:grpSpPr>
          <a:xfrm>
            <a:off x="16649700" y="948690"/>
            <a:ext cx="990600" cy="990600"/>
            <a:chOff x="0" y="0"/>
            <a:chExt cx="6350000" cy="6350000"/>
          </a:xfrm>
        </p:grpSpPr>
        <p:sp>
          <p:nvSpPr>
            <p:cNvPr id="6" name="Freeform 6"/>
            <p:cNvSpPr/>
            <p:nvPr/>
          </p:nvSpPr>
          <p:spPr>
            <a:xfrm>
              <a:off x="31877" y="31877"/>
              <a:ext cx="6286246" cy="6286246"/>
            </a:xfrm>
            <a:custGeom>
              <a:avLst/>
              <a:gdLst/>
              <a:ahLst/>
              <a:cxnLst/>
              <a:rect l="l" t="t" r="r" b="b"/>
              <a:pathLst>
                <a:path w="6286246" h="6286246">
                  <a:moveTo>
                    <a:pt x="3143123" y="0"/>
                  </a:moveTo>
                  <a:cubicBezTo>
                    <a:pt x="1407287" y="0"/>
                    <a:pt x="0" y="1407287"/>
                    <a:pt x="0" y="3143123"/>
                  </a:cubicBezTo>
                  <a:cubicBezTo>
                    <a:pt x="0" y="4878959"/>
                    <a:pt x="1407287" y="6286246"/>
                    <a:pt x="3143123" y="6286246"/>
                  </a:cubicBezTo>
                  <a:cubicBezTo>
                    <a:pt x="4878959" y="6286246"/>
                    <a:pt x="6286246" y="4878959"/>
                    <a:pt x="6286246" y="3143123"/>
                  </a:cubicBezTo>
                  <a:cubicBezTo>
                    <a:pt x="6286246" y="1407287"/>
                    <a:pt x="4878959" y="0"/>
                    <a:pt x="3143123" y="0"/>
                  </a:cubicBezTo>
                  <a:close/>
                  <a:moveTo>
                    <a:pt x="3143123" y="4701413"/>
                  </a:moveTo>
                  <a:cubicBezTo>
                    <a:pt x="2282444" y="4701413"/>
                    <a:pt x="1584833" y="4003675"/>
                    <a:pt x="1584833" y="3143123"/>
                  </a:cubicBezTo>
                  <a:cubicBezTo>
                    <a:pt x="1584833" y="2282571"/>
                    <a:pt x="2282444" y="1584833"/>
                    <a:pt x="3143123" y="1584833"/>
                  </a:cubicBezTo>
                  <a:cubicBezTo>
                    <a:pt x="4003802" y="1584833"/>
                    <a:pt x="4701413" y="2282444"/>
                    <a:pt x="4701413" y="3143123"/>
                  </a:cubicBezTo>
                  <a:cubicBezTo>
                    <a:pt x="4701413" y="4003802"/>
                    <a:pt x="4003802" y="4701413"/>
                    <a:pt x="3143123" y="4701413"/>
                  </a:cubicBezTo>
                  <a:close/>
                </a:path>
              </a:pathLst>
            </a:custGeom>
            <a:blipFill>
              <a:blip r:embed="rId2"/>
              <a:stretch>
                <a:fillRect t="-21047" b="-21047"/>
              </a:stretch>
            </a:blipFill>
          </p:spPr>
          <p:txBody>
            <a:bodyPr/>
            <a:lstStyle/>
            <a:p>
              <a:endParaRPr lang="en-US"/>
            </a:p>
          </p:txBody>
        </p:sp>
      </p:grpSp>
      <p:grpSp>
        <p:nvGrpSpPr>
          <p:cNvPr id="7" name="Group 7"/>
          <p:cNvGrpSpPr/>
          <p:nvPr/>
        </p:nvGrpSpPr>
        <p:grpSpPr>
          <a:xfrm>
            <a:off x="17259300" y="7611322"/>
            <a:ext cx="1924064" cy="1924057"/>
            <a:chOff x="0" y="0"/>
            <a:chExt cx="6350000" cy="6349975"/>
          </a:xfrm>
        </p:grpSpPr>
        <p:sp>
          <p:nvSpPr>
            <p:cNvPr id="8" name="Freeform 8"/>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32380" t="-31304" r="-13912" b="-76573"/>
              </a:stretch>
            </a:blipFill>
          </p:spPr>
          <p:txBody>
            <a:bodyPr/>
            <a:lstStyle/>
            <a:p>
              <a:endParaRPr lang="en-US"/>
            </a:p>
          </p:txBody>
        </p:sp>
      </p:grpSp>
      <p:sp>
        <p:nvSpPr>
          <p:cNvPr id="9" name="Freeform 9"/>
          <p:cNvSpPr/>
          <p:nvPr/>
        </p:nvSpPr>
        <p:spPr>
          <a:xfrm>
            <a:off x="2031656" y="271079"/>
            <a:ext cx="8151597" cy="1768400"/>
          </a:xfrm>
          <a:custGeom>
            <a:avLst/>
            <a:gdLst/>
            <a:ahLst/>
            <a:cxnLst/>
            <a:rect l="l" t="t" r="r" b="b"/>
            <a:pathLst>
              <a:path w="8151597" h="1768400">
                <a:moveTo>
                  <a:pt x="0" y="0"/>
                </a:moveTo>
                <a:lnTo>
                  <a:pt x="8151597" y="0"/>
                </a:lnTo>
                <a:lnTo>
                  <a:pt x="8151597" y="1768400"/>
                </a:lnTo>
                <a:lnTo>
                  <a:pt x="0" y="1768400"/>
                </a:lnTo>
                <a:lnTo>
                  <a:pt x="0" y="0"/>
                </a:lnTo>
                <a:close/>
              </a:path>
            </a:pathLst>
          </a:custGeom>
          <a:blipFill>
            <a:blip r:embed="rId3"/>
            <a:stretch>
              <a:fillRect/>
            </a:stretch>
          </a:blipFill>
        </p:spPr>
        <p:txBody>
          <a:bodyPr/>
          <a:lstStyle/>
          <a:p>
            <a:endParaRPr lang="en-US"/>
          </a:p>
        </p:txBody>
      </p:sp>
      <p:sp>
        <p:nvSpPr>
          <p:cNvPr id="10" name="TextBox 10"/>
          <p:cNvSpPr txBox="1"/>
          <p:nvPr/>
        </p:nvSpPr>
        <p:spPr>
          <a:xfrm>
            <a:off x="1028700" y="4124325"/>
            <a:ext cx="9154553" cy="1971675"/>
          </a:xfrm>
          <a:prstGeom prst="rect">
            <a:avLst/>
          </a:prstGeom>
        </p:spPr>
        <p:txBody>
          <a:bodyPr lIns="0" tIns="0" rIns="0" bIns="0" rtlCol="0" anchor="t">
            <a:spAutoFit/>
          </a:bodyPr>
          <a:lstStyle/>
          <a:p>
            <a:pPr algn="l">
              <a:lnSpc>
                <a:spcPts val="7800"/>
              </a:lnSpc>
            </a:pPr>
            <a:r>
              <a:rPr lang="en-US" sz="6000" b="1" spc="600">
                <a:solidFill>
                  <a:srgbClr val="242424"/>
                </a:solidFill>
                <a:latin typeface="Muli Heavy"/>
                <a:ea typeface="Muli Heavy"/>
                <a:cs typeface="Muli Heavy"/>
                <a:sym typeface="Muli Heavy"/>
              </a:rPr>
              <a:t>VOICES FOR THE</a:t>
            </a:r>
          </a:p>
          <a:p>
            <a:pPr algn="l">
              <a:lnSpc>
                <a:spcPts val="7800"/>
              </a:lnSpc>
            </a:pPr>
            <a:r>
              <a:rPr lang="en-US" sz="6000" b="1" spc="600">
                <a:solidFill>
                  <a:srgbClr val="242424"/>
                </a:solidFill>
                <a:latin typeface="Muli Heavy"/>
                <a:ea typeface="Muli Heavy"/>
                <a:cs typeface="Muli Heavy"/>
                <a:sym typeface="Muli Heavy"/>
              </a:rPr>
              <a:t>VISION!!!</a:t>
            </a:r>
          </a:p>
        </p:txBody>
      </p:sp>
      <p:sp>
        <p:nvSpPr>
          <p:cNvPr id="11" name="TextBox 11"/>
          <p:cNvSpPr txBox="1"/>
          <p:nvPr/>
        </p:nvSpPr>
        <p:spPr>
          <a:xfrm>
            <a:off x="1028700" y="8872537"/>
            <a:ext cx="5807915" cy="405765"/>
          </a:xfrm>
          <a:prstGeom prst="rect">
            <a:avLst/>
          </a:prstGeom>
        </p:spPr>
        <p:txBody>
          <a:bodyPr lIns="0" tIns="0" rIns="0" bIns="0" rtlCol="0" anchor="t">
            <a:spAutoFit/>
          </a:bodyPr>
          <a:lstStyle/>
          <a:p>
            <a:pPr algn="l">
              <a:lnSpc>
                <a:spcPts val="3359"/>
              </a:lnSpc>
            </a:pPr>
            <a:r>
              <a:rPr lang="en-US" sz="2400">
                <a:solidFill>
                  <a:srgbClr val="242424"/>
                </a:solidFill>
                <a:latin typeface="Muli"/>
                <a:ea typeface="Muli"/>
                <a:cs typeface="Muli"/>
                <a:sym typeface="Muli"/>
              </a:rPr>
              <a:t>Shared Decision Making Parent Meeting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6307" b="-76307"/>
            </a:stretch>
          </a:blipFill>
        </p:spPr>
        <p:txBody>
          <a:bodyPr/>
          <a:lstStyle/>
          <a:p>
            <a:endParaRPr lang="en-US"/>
          </a:p>
        </p:txBody>
      </p:sp>
      <p:sp>
        <p:nvSpPr>
          <p:cNvPr id="3" name="AutoShape 3"/>
          <p:cNvSpPr/>
          <p:nvPr/>
        </p:nvSpPr>
        <p:spPr>
          <a:xfrm>
            <a:off x="1028700" y="1028700"/>
            <a:ext cx="16230600" cy="8229600"/>
          </a:xfrm>
          <a:prstGeom prst="rect">
            <a:avLst/>
          </a:prstGeom>
          <a:solidFill>
            <a:srgbClr val="FFFFFF"/>
          </a:solidFill>
        </p:spPr>
        <p:txBody>
          <a:bodyPr/>
          <a:lstStyle/>
          <a:p>
            <a:endParaRPr lang="en-US"/>
          </a:p>
        </p:txBody>
      </p:sp>
      <p:sp>
        <p:nvSpPr>
          <p:cNvPr id="4" name="Freeform 4"/>
          <p:cNvSpPr/>
          <p:nvPr/>
        </p:nvSpPr>
        <p:spPr>
          <a:xfrm>
            <a:off x="10876193" y="2381475"/>
            <a:ext cx="5767453" cy="5767453"/>
          </a:xfrm>
          <a:custGeom>
            <a:avLst/>
            <a:gdLst/>
            <a:ahLst/>
            <a:cxnLst/>
            <a:rect l="l" t="t" r="r" b="b"/>
            <a:pathLst>
              <a:path w="5767453" h="5767453">
                <a:moveTo>
                  <a:pt x="0" y="0"/>
                </a:moveTo>
                <a:lnTo>
                  <a:pt x="5767453" y="0"/>
                </a:lnTo>
                <a:lnTo>
                  <a:pt x="5767453" y="5767453"/>
                </a:lnTo>
                <a:lnTo>
                  <a:pt x="0" y="5767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p:cNvSpPr txBox="1"/>
          <p:nvPr/>
        </p:nvSpPr>
        <p:spPr>
          <a:xfrm>
            <a:off x="1651524" y="1374122"/>
            <a:ext cx="11225514" cy="811530"/>
          </a:xfrm>
          <a:prstGeom prst="rect">
            <a:avLst/>
          </a:prstGeom>
        </p:spPr>
        <p:txBody>
          <a:bodyPr lIns="0" tIns="0" rIns="0" bIns="0" rtlCol="0" anchor="t">
            <a:spAutoFit/>
          </a:bodyPr>
          <a:lstStyle/>
          <a:p>
            <a:pPr algn="ctr">
              <a:lnSpc>
                <a:spcPts val="6719"/>
              </a:lnSpc>
            </a:pPr>
            <a:r>
              <a:rPr lang="en-US" sz="4800" b="1">
                <a:solidFill>
                  <a:srgbClr val="242424"/>
                </a:solidFill>
                <a:latin typeface="Muli Heavy"/>
                <a:ea typeface="Muli Heavy"/>
                <a:cs typeface="Muli Heavy"/>
                <a:sym typeface="Muli Heavy"/>
              </a:rPr>
              <a:t>Preferred Method of Communication</a:t>
            </a:r>
          </a:p>
        </p:txBody>
      </p:sp>
      <p:sp>
        <p:nvSpPr>
          <p:cNvPr id="6" name="TextBox 6"/>
          <p:cNvSpPr txBox="1"/>
          <p:nvPr/>
        </p:nvSpPr>
        <p:spPr>
          <a:xfrm>
            <a:off x="3881535" y="2748890"/>
            <a:ext cx="5646510" cy="712471"/>
          </a:xfrm>
          <a:prstGeom prst="rect">
            <a:avLst/>
          </a:prstGeom>
        </p:spPr>
        <p:txBody>
          <a:bodyPr lIns="0" tIns="0" rIns="0" bIns="0" rtlCol="0" anchor="t">
            <a:spAutoFit/>
          </a:bodyPr>
          <a:lstStyle/>
          <a:p>
            <a:pPr algn="ctr">
              <a:lnSpc>
                <a:spcPts val="5879"/>
              </a:lnSpc>
            </a:pPr>
            <a:r>
              <a:rPr lang="en-US" sz="4199">
                <a:solidFill>
                  <a:srgbClr val="242424"/>
                </a:solidFill>
                <a:latin typeface="Muli"/>
                <a:ea typeface="Muli"/>
                <a:cs typeface="Muli"/>
                <a:sym typeface="Muli"/>
              </a:rPr>
              <a:t>TEXT MESSAGES</a:t>
            </a:r>
          </a:p>
        </p:txBody>
      </p:sp>
      <p:sp>
        <p:nvSpPr>
          <p:cNvPr id="7" name="TextBox 7"/>
          <p:cNvSpPr txBox="1"/>
          <p:nvPr/>
        </p:nvSpPr>
        <p:spPr>
          <a:xfrm>
            <a:off x="5109977" y="4660870"/>
            <a:ext cx="3189625" cy="712471"/>
          </a:xfrm>
          <a:prstGeom prst="rect">
            <a:avLst/>
          </a:prstGeom>
        </p:spPr>
        <p:txBody>
          <a:bodyPr lIns="0" tIns="0" rIns="0" bIns="0" rtlCol="0" anchor="t">
            <a:spAutoFit/>
          </a:bodyPr>
          <a:lstStyle/>
          <a:p>
            <a:pPr algn="ctr">
              <a:lnSpc>
                <a:spcPts val="5879"/>
              </a:lnSpc>
            </a:pPr>
            <a:r>
              <a:rPr lang="en-US" sz="4199">
                <a:solidFill>
                  <a:srgbClr val="242424"/>
                </a:solidFill>
                <a:latin typeface="Muli"/>
                <a:ea typeface="Muli"/>
                <a:cs typeface="Muli"/>
                <a:sym typeface="Muli"/>
              </a:rPr>
              <a:t>HSCD APP</a:t>
            </a:r>
          </a:p>
        </p:txBody>
      </p:sp>
      <p:sp>
        <p:nvSpPr>
          <p:cNvPr id="8" name="TextBox 8"/>
          <p:cNvSpPr txBox="1"/>
          <p:nvPr/>
        </p:nvSpPr>
        <p:spPr>
          <a:xfrm>
            <a:off x="5834670" y="3600388"/>
            <a:ext cx="1740239" cy="712471"/>
          </a:xfrm>
          <a:prstGeom prst="rect">
            <a:avLst/>
          </a:prstGeom>
        </p:spPr>
        <p:txBody>
          <a:bodyPr lIns="0" tIns="0" rIns="0" bIns="0" rtlCol="0" anchor="t">
            <a:spAutoFit/>
          </a:bodyPr>
          <a:lstStyle/>
          <a:p>
            <a:pPr algn="ctr">
              <a:lnSpc>
                <a:spcPts val="5879"/>
              </a:lnSpc>
            </a:pPr>
            <a:r>
              <a:rPr lang="en-US" sz="4199">
                <a:solidFill>
                  <a:srgbClr val="242424"/>
                </a:solidFill>
                <a:latin typeface="Muli"/>
                <a:ea typeface="Muli"/>
                <a:cs typeface="Muli"/>
                <a:sym typeface="Muli"/>
              </a:rPr>
              <a:t>35%</a:t>
            </a:r>
          </a:p>
        </p:txBody>
      </p:sp>
      <p:sp>
        <p:nvSpPr>
          <p:cNvPr id="9" name="TextBox 9"/>
          <p:cNvSpPr txBox="1"/>
          <p:nvPr/>
        </p:nvSpPr>
        <p:spPr>
          <a:xfrm>
            <a:off x="5834670" y="5516216"/>
            <a:ext cx="1740239" cy="712471"/>
          </a:xfrm>
          <a:prstGeom prst="rect">
            <a:avLst/>
          </a:prstGeom>
        </p:spPr>
        <p:txBody>
          <a:bodyPr lIns="0" tIns="0" rIns="0" bIns="0" rtlCol="0" anchor="t">
            <a:spAutoFit/>
          </a:bodyPr>
          <a:lstStyle/>
          <a:p>
            <a:pPr algn="ctr">
              <a:lnSpc>
                <a:spcPts val="5879"/>
              </a:lnSpc>
            </a:pPr>
            <a:r>
              <a:rPr lang="en-US" sz="4199">
                <a:solidFill>
                  <a:srgbClr val="242424"/>
                </a:solidFill>
                <a:latin typeface="Muli"/>
                <a:ea typeface="Muli"/>
                <a:cs typeface="Muli"/>
                <a:sym typeface="Muli"/>
              </a:rPr>
              <a:t>27%</a:t>
            </a:r>
          </a:p>
        </p:txBody>
      </p:sp>
      <p:sp>
        <p:nvSpPr>
          <p:cNvPr id="10" name="TextBox 10"/>
          <p:cNvSpPr txBox="1"/>
          <p:nvPr/>
        </p:nvSpPr>
        <p:spPr>
          <a:xfrm>
            <a:off x="5109977" y="6581112"/>
            <a:ext cx="3189625" cy="712471"/>
          </a:xfrm>
          <a:prstGeom prst="rect">
            <a:avLst/>
          </a:prstGeom>
        </p:spPr>
        <p:txBody>
          <a:bodyPr lIns="0" tIns="0" rIns="0" bIns="0" rtlCol="0" anchor="t">
            <a:spAutoFit/>
          </a:bodyPr>
          <a:lstStyle/>
          <a:p>
            <a:pPr algn="ctr">
              <a:lnSpc>
                <a:spcPts val="5879"/>
              </a:lnSpc>
            </a:pPr>
            <a:r>
              <a:rPr lang="en-US" sz="4199">
                <a:solidFill>
                  <a:srgbClr val="242424"/>
                </a:solidFill>
                <a:latin typeface="Muli"/>
                <a:ea typeface="Muli"/>
                <a:cs typeface="Muli"/>
                <a:sym typeface="Muli"/>
              </a:rPr>
              <a:t>EMAIL</a:t>
            </a:r>
          </a:p>
        </p:txBody>
      </p:sp>
      <p:sp>
        <p:nvSpPr>
          <p:cNvPr id="11" name="TextBox 11"/>
          <p:cNvSpPr txBox="1"/>
          <p:nvPr/>
        </p:nvSpPr>
        <p:spPr>
          <a:xfrm>
            <a:off x="5834670" y="7436458"/>
            <a:ext cx="1740239" cy="712471"/>
          </a:xfrm>
          <a:prstGeom prst="rect">
            <a:avLst/>
          </a:prstGeom>
        </p:spPr>
        <p:txBody>
          <a:bodyPr lIns="0" tIns="0" rIns="0" bIns="0" rtlCol="0" anchor="t">
            <a:spAutoFit/>
          </a:bodyPr>
          <a:lstStyle/>
          <a:p>
            <a:pPr algn="ctr">
              <a:lnSpc>
                <a:spcPts val="5879"/>
              </a:lnSpc>
            </a:pPr>
            <a:r>
              <a:rPr lang="en-US" sz="4199">
                <a:solidFill>
                  <a:srgbClr val="242424"/>
                </a:solidFill>
                <a:latin typeface="Muli"/>
                <a:ea typeface="Muli"/>
                <a:cs typeface="Muli"/>
                <a:sym typeface="Muli"/>
              </a:rPr>
              <a:t>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CFEF9"/>
        </a:solidFill>
        <a:effectLst/>
      </p:bgPr>
    </p:bg>
    <p:spTree>
      <p:nvGrpSpPr>
        <p:cNvPr id="1" name=""/>
        <p:cNvGrpSpPr/>
        <p:nvPr/>
      </p:nvGrpSpPr>
      <p:grpSpPr>
        <a:xfrm>
          <a:off x="0" y="0"/>
          <a:ext cx="0" cy="0"/>
          <a:chOff x="0" y="0"/>
          <a:chExt cx="0" cy="0"/>
        </a:xfrm>
      </p:grpSpPr>
      <p:grpSp>
        <p:nvGrpSpPr>
          <p:cNvPr id="2" name="Group 2"/>
          <p:cNvGrpSpPr/>
          <p:nvPr/>
        </p:nvGrpSpPr>
        <p:grpSpPr>
          <a:xfrm>
            <a:off x="2672902" y="4182057"/>
            <a:ext cx="4120260" cy="4438401"/>
            <a:chOff x="0" y="0"/>
            <a:chExt cx="6350000" cy="6840308"/>
          </a:xfrm>
        </p:grpSpPr>
        <p:sp>
          <p:nvSpPr>
            <p:cNvPr id="3" name="Freeform 3"/>
            <p:cNvSpPr/>
            <p:nvPr/>
          </p:nvSpPr>
          <p:spPr>
            <a:xfrm>
              <a:off x="0" y="0"/>
              <a:ext cx="6350000" cy="6840309"/>
            </a:xfrm>
            <a:custGeom>
              <a:avLst/>
              <a:gdLst/>
              <a:ahLst/>
              <a:cxnLst/>
              <a:rect l="l" t="t" r="r" b="b"/>
              <a:pathLst>
                <a:path w="6350000" h="6840309">
                  <a:moveTo>
                    <a:pt x="6350000" y="3420195"/>
                  </a:moveTo>
                  <a:cubicBezTo>
                    <a:pt x="6350000" y="5309017"/>
                    <a:pt x="4928476" y="6840309"/>
                    <a:pt x="3175000" y="6840309"/>
                  </a:cubicBezTo>
                  <a:cubicBezTo>
                    <a:pt x="1421498" y="6840309"/>
                    <a:pt x="0" y="5309017"/>
                    <a:pt x="0" y="3420195"/>
                  </a:cubicBezTo>
                  <a:cubicBezTo>
                    <a:pt x="0" y="1531278"/>
                    <a:pt x="1421498" y="0"/>
                    <a:pt x="3175000" y="0"/>
                  </a:cubicBezTo>
                  <a:cubicBezTo>
                    <a:pt x="4928502" y="0"/>
                    <a:pt x="6350000" y="1531278"/>
                    <a:pt x="6350000" y="3420195"/>
                  </a:cubicBezTo>
                  <a:close/>
                </a:path>
              </a:pathLst>
            </a:custGeom>
            <a:blipFill>
              <a:blip r:embed="rId2"/>
              <a:stretch>
                <a:fillRect t="-15955" b="-15955"/>
              </a:stretch>
            </a:blipFill>
          </p:spPr>
          <p:txBody>
            <a:bodyPr/>
            <a:lstStyle/>
            <a:p>
              <a:endParaRPr lang="en-US"/>
            </a:p>
          </p:txBody>
        </p:sp>
      </p:grpSp>
      <p:grpSp>
        <p:nvGrpSpPr>
          <p:cNvPr id="4" name="Group 4"/>
          <p:cNvGrpSpPr/>
          <p:nvPr/>
        </p:nvGrpSpPr>
        <p:grpSpPr>
          <a:xfrm>
            <a:off x="13520614" y="7056775"/>
            <a:ext cx="4120260" cy="4120243"/>
            <a:chOff x="0" y="0"/>
            <a:chExt cx="6350000" cy="6349975"/>
          </a:xfrm>
        </p:grpSpPr>
        <p:sp>
          <p:nvSpPr>
            <p:cNvPr id="5" name="Freeform 5"/>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8231" t="-87364" r="-23626"/>
              </a:stretch>
            </a:blipFill>
          </p:spPr>
          <p:txBody>
            <a:bodyPr/>
            <a:lstStyle/>
            <a:p>
              <a:endParaRPr lang="en-US"/>
            </a:p>
          </p:txBody>
        </p:sp>
      </p:grpSp>
      <p:grpSp>
        <p:nvGrpSpPr>
          <p:cNvPr id="6" name="Group 6"/>
          <p:cNvGrpSpPr/>
          <p:nvPr/>
        </p:nvGrpSpPr>
        <p:grpSpPr>
          <a:xfrm>
            <a:off x="10496505" y="-1667149"/>
            <a:ext cx="4120260" cy="4120243"/>
            <a:chOff x="0" y="0"/>
            <a:chExt cx="6350000" cy="6349975"/>
          </a:xfrm>
        </p:grpSpPr>
        <p:sp>
          <p:nvSpPr>
            <p:cNvPr id="7" name="Freeform 7"/>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r="-31857" b="-87364"/>
              </a:stretch>
            </a:blipFill>
          </p:spPr>
          <p:txBody>
            <a:bodyPr/>
            <a:lstStyle/>
            <a:p>
              <a:endParaRPr lang="en-US"/>
            </a:p>
          </p:txBody>
        </p:sp>
      </p:grpSp>
      <p:sp>
        <p:nvSpPr>
          <p:cNvPr id="8" name="Freeform 8"/>
          <p:cNvSpPr/>
          <p:nvPr/>
        </p:nvSpPr>
        <p:spPr>
          <a:xfrm>
            <a:off x="12021679" y="1949549"/>
            <a:ext cx="5190171" cy="6387903"/>
          </a:xfrm>
          <a:custGeom>
            <a:avLst/>
            <a:gdLst/>
            <a:ahLst/>
            <a:cxnLst/>
            <a:rect l="l" t="t" r="r" b="b"/>
            <a:pathLst>
              <a:path w="5190171" h="6387903">
                <a:moveTo>
                  <a:pt x="0" y="0"/>
                </a:moveTo>
                <a:lnTo>
                  <a:pt x="5190171" y="0"/>
                </a:lnTo>
                <a:lnTo>
                  <a:pt x="5190171" y="6387902"/>
                </a:lnTo>
                <a:lnTo>
                  <a:pt x="0" y="63879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TextBox 9"/>
          <p:cNvSpPr txBox="1"/>
          <p:nvPr/>
        </p:nvSpPr>
        <p:spPr>
          <a:xfrm>
            <a:off x="407024" y="-44450"/>
            <a:ext cx="14356231" cy="1955799"/>
          </a:xfrm>
          <a:prstGeom prst="rect">
            <a:avLst/>
          </a:prstGeom>
        </p:spPr>
        <p:txBody>
          <a:bodyPr lIns="0" tIns="0" rIns="0" bIns="0" rtlCol="0" anchor="t">
            <a:spAutoFit/>
          </a:bodyPr>
          <a:lstStyle/>
          <a:p>
            <a:pPr algn="ctr">
              <a:lnSpc>
                <a:spcPts val="8000"/>
              </a:lnSpc>
            </a:pPr>
            <a:r>
              <a:rPr lang="en-US" sz="5000" b="1" spc="1000">
                <a:solidFill>
                  <a:srgbClr val="242424"/>
                </a:solidFill>
                <a:latin typeface="Muli Bold"/>
                <a:ea typeface="Muli Bold"/>
                <a:cs typeface="Muli Bold"/>
                <a:sym typeface="Muli Bold"/>
              </a:rPr>
              <a:t>ADDITIONAL SUPPORT NEEDED TO ASSIST MY STUDENT</a:t>
            </a:r>
          </a:p>
        </p:txBody>
      </p:sp>
      <p:sp>
        <p:nvSpPr>
          <p:cNvPr id="10" name="TextBox 10"/>
          <p:cNvSpPr txBox="1"/>
          <p:nvPr/>
        </p:nvSpPr>
        <p:spPr>
          <a:xfrm>
            <a:off x="6512595" y="2589820"/>
            <a:ext cx="2852108" cy="828042"/>
          </a:xfrm>
          <a:prstGeom prst="rect">
            <a:avLst/>
          </a:prstGeom>
        </p:spPr>
        <p:txBody>
          <a:bodyPr lIns="0" tIns="0" rIns="0" bIns="0" rtlCol="0" anchor="t">
            <a:spAutoFit/>
          </a:bodyPr>
          <a:lstStyle/>
          <a:p>
            <a:pPr algn="ctr">
              <a:lnSpc>
                <a:spcPts val="6859"/>
              </a:lnSpc>
            </a:pPr>
            <a:r>
              <a:rPr lang="en-US" sz="4899">
                <a:solidFill>
                  <a:srgbClr val="242424"/>
                </a:solidFill>
                <a:latin typeface="Muli"/>
                <a:ea typeface="Muli"/>
                <a:cs typeface="Muli"/>
                <a:sym typeface="Muli"/>
              </a:rPr>
              <a:t>READING</a:t>
            </a:r>
          </a:p>
        </p:txBody>
      </p:sp>
      <p:sp>
        <p:nvSpPr>
          <p:cNvPr id="11" name="TextBox 11"/>
          <p:cNvSpPr txBox="1"/>
          <p:nvPr/>
        </p:nvSpPr>
        <p:spPr>
          <a:xfrm>
            <a:off x="6512595" y="3619121"/>
            <a:ext cx="2852108" cy="828042"/>
          </a:xfrm>
          <a:prstGeom prst="rect">
            <a:avLst/>
          </a:prstGeom>
        </p:spPr>
        <p:txBody>
          <a:bodyPr lIns="0" tIns="0" rIns="0" bIns="0" rtlCol="0" anchor="t">
            <a:spAutoFit/>
          </a:bodyPr>
          <a:lstStyle/>
          <a:p>
            <a:pPr algn="ctr">
              <a:lnSpc>
                <a:spcPts val="6859"/>
              </a:lnSpc>
            </a:pPr>
            <a:r>
              <a:rPr lang="en-US" sz="4899">
                <a:solidFill>
                  <a:srgbClr val="242424"/>
                </a:solidFill>
                <a:latin typeface="Muli"/>
                <a:ea typeface="Muli"/>
                <a:cs typeface="Muli"/>
                <a:sym typeface="Muli"/>
              </a:rPr>
              <a:t>30%</a:t>
            </a:r>
          </a:p>
        </p:txBody>
      </p:sp>
      <p:sp>
        <p:nvSpPr>
          <p:cNvPr id="12" name="TextBox 12"/>
          <p:cNvSpPr txBox="1"/>
          <p:nvPr/>
        </p:nvSpPr>
        <p:spPr>
          <a:xfrm>
            <a:off x="6512595" y="4686617"/>
            <a:ext cx="2852108" cy="828042"/>
          </a:xfrm>
          <a:prstGeom prst="rect">
            <a:avLst/>
          </a:prstGeom>
        </p:spPr>
        <p:txBody>
          <a:bodyPr lIns="0" tIns="0" rIns="0" bIns="0" rtlCol="0" anchor="t">
            <a:spAutoFit/>
          </a:bodyPr>
          <a:lstStyle/>
          <a:p>
            <a:pPr algn="ctr">
              <a:lnSpc>
                <a:spcPts val="6859"/>
              </a:lnSpc>
            </a:pPr>
            <a:r>
              <a:rPr lang="en-US" sz="4899">
                <a:solidFill>
                  <a:srgbClr val="242424"/>
                </a:solidFill>
                <a:latin typeface="Muli"/>
                <a:ea typeface="Muli"/>
                <a:cs typeface="Muli"/>
                <a:sym typeface="Muli"/>
              </a:rPr>
              <a:t>MATH</a:t>
            </a:r>
          </a:p>
        </p:txBody>
      </p:sp>
      <p:sp>
        <p:nvSpPr>
          <p:cNvPr id="13" name="TextBox 13"/>
          <p:cNvSpPr txBox="1"/>
          <p:nvPr/>
        </p:nvSpPr>
        <p:spPr>
          <a:xfrm>
            <a:off x="6793161" y="5752783"/>
            <a:ext cx="2852108" cy="828042"/>
          </a:xfrm>
          <a:prstGeom prst="rect">
            <a:avLst/>
          </a:prstGeom>
        </p:spPr>
        <p:txBody>
          <a:bodyPr lIns="0" tIns="0" rIns="0" bIns="0" rtlCol="0" anchor="t">
            <a:spAutoFit/>
          </a:bodyPr>
          <a:lstStyle/>
          <a:p>
            <a:pPr algn="ctr">
              <a:lnSpc>
                <a:spcPts val="6859"/>
              </a:lnSpc>
            </a:pPr>
            <a:r>
              <a:rPr lang="en-US" sz="4899">
                <a:solidFill>
                  <a:srgbClr val="242424"/>
                </a:solidFill>
                <a:latin typeface="Muli"/>
                <a:ea typeface="Muli"/>
                <a:cs typeface="Muli"/>
                <a:sym typeface="Muli"/>
              </a:rPr>
              <a:t>22%</a:t>
            </a:r>
          </a:p>
        </p:txBody>
      </p:sp>
      <p:sp>
        <p:nvSpPr>
          <p:cNvPr id="14" name="TextBox 14"/>
          <p:cNvSpPr txBox="1"/>
          <p:nvPr/>
        </p:nvSpPr>
        <p:spPr>
          <a:xfrm>
            <a:off x="5043293" y="6818950"/>
            <a:ext cx="6351845" cy="1694817"/>
          </a:xfrm>
          <a:prstGeom prst="rect">
            <a:avLst/>
          </a:prstGeom>
        </p:spPr>
        <p:txBody>
          <a:bodyPr lIns="0" tIns="0" rIns="0" bIns="0" rtlCol="0" anchor="t">
            <a:spAutoFit/>
          </a:bodyPr>
          <a:lstStyle/>
          <a:p>
            <a:pPr algn="ctr">
              <a:lnSpc>
                <a:spcPts val="6859"/>
              </a:lnSpc>
            </a:pPr>
            <a:r>
              <a:rPr lang="en-US" sz="4899">
                <a:solidFill>
                  <a:srgbClr val="242424"/>
                </a:solidFill>
                <a:latin typeface="Muli"/>
                <a:ea typeface="Muli"/>
                <a:cs typeface="Muli"/>
                <a:sym typeface="Muli"/>
              </a:rPr>
              <a:t>ENGLISH/LANGUAGE ARTS</a:t>
            </a:r>
          </a:p>
        </p:txBody>
      </p:sp>
      <p:sp>
        <p:nvSpPr>
          <p:cNvPr id="15" name="TextBox 15"/>
          <p:cNvSpPr txBox="1"/>
          <p:nvPr/>
        </p:nvSpPr>
        <p:spPr>
          <a:xfrm>
            <a:off x="6963237" y="8751892"/>
            <a:ext cx="2852108" cy="828042"/>
          </a:xfrm>
          <a:prstGeom prst="rect">
            <a:avLst/>
          </a:prstGeom>
        </p:spPr>
        <p:txBody>
          <a:bodyPr lIns="0" tIns="0" rIns="0" bIns="0" rtlCol="0" anchor="t">
            <a:spAutoFit/>
          </a:bodyPr>
          <a:lstStyle/>
          <a:p>
            <a:pPr algn="ctr">
              <a:lnSpc>
                <a:spcPts val="6859"/>
              </a:lnSpc>
            </a:pPr>
            <a:r>
              <a:rPr lang="en-US" sz="4899">
                <a:solidFill>
                  <a:srgbClr val="242424"/>
                </a:solidFill>
                <a:latin typeface="Muli"/>
                <a:ea typeface="Muli"/>
                <a:cs typeface="Muli"/>
                <a:sym typeface="Muli"/>
              </a:rPr>
              <a:t>18%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81673" y="0"/>
            <a:ext cx="5791581" cy="10287000"/>
          </a:xfrm>
          <a:custGeom>
            <a:avLst/>
            <a:gdLst/>
            <a:ahLst/>
            <a:cxnLst/>
            <a:rect l="l" t="t" r="r" b="b"/>
            <a:pathLst>
              <a:path w="5791581" h="10287000">
                <a:moveTo>
                  <a:pt x="0" y="0"/>
                </a:moveTo>
                <a:lnTo>
                  <a:pt x="5791581" y="0"/>
                </a:lnTo>
                <a:lnTo>
                  <a:pt x="5791581" y="10287000"/>
                </a:lnTo>
                <a:lnTo>
                  <a:pt x="0" y="10287000"/>
                </a:lnTo>
                <a:lnTo>
                  <a:pt x="0" y="0"/>
                </a:lnTo>
                <a:close/>
              </a:path>
            </a:pathLst>
          </a:custGeom>
          <a:blipFill>
            <a:blip r:embed="rId2"/>
            <a:stretch>
              <a:fillRect l="-13586" r="-13586" b="-1739"/>
            </a:stretch>
          </a:blipFill>
        </p:spPr>
        <p:txBody>
          <a:bodyPr/>
          <a:lstStyle/>
          <a:p>
            <a:endParaRPr lang="en-US"/>
          </a:p>
        </p:txBody>
      </p:sp>
      <p:grpSp>
        <p:nvGrpSpPr>
          <p:cNvPr id="3" name="Group 3"/>
          <p:cNvGrpSpPr/>
          <p:nvPr/>
        </p:nvGrpSpPr>
        <p:grpSpPr>
          <a:xfrm>
            <a:off x="2983722" y="1459469"/>
            <a:ext cx="1926186" cy="3852372"/>
            <a:chOff x="0" y="0"/>
            <a:chExt cx="3331210" cy="6662420"/>
          </a:xfrm>
        </p:grpSpPr>
        <p:sp>
          <p:nvSpPr>
            <p:cNvPr id="4" name="Freeform 4"/>
            <p:cNvSpPr/>
            <p:nvPr/>
          </p:nvSpPr>
          <p:spPr>
            <a:xfrm>
              <a:off x="0" y="0"/>
              <a:ext cx="3331210" cy="6662420"/>
            </a:xfrm>
            <a:custGeom>
              <a:avLst/>
              <a:gdLst/>
              <a:ahLst/>
              <a:cxnLst/>
              <a:rect l="l" t="t" r="r" b="b"/>
              <a:pathLst>
                <a:path w="3331210" h="6662420">
                  <a:moveTo>
                    <a:pt x="3331210" y="3331210"/>
                  </a:moveTo>
                  <a:lnTo>
                    <a:pt x="3331210" y="6662420"/>
                  </a:lnTo>
                  <a:cubicBezTo>
                    <a:pt x="1490980" y="6662420"/>
                    <a:pt x="0" y="5170170"/>
                    <a:pt x="0" y="3331210"/>
                  </a:cubicBezTo>
                  <a:cubicBezTo>
                    <a:pt x="0" y="1492250"/>
                    <a:pt x="1490980" y="0"/>
                    <a:pt x="3331210" y="0"/>
                  </a:cubicBezTo>
                  <a:lnTo>
                    <a:pt x="3331210" y="3331210"/>
                  </a:lnTo>
                  <a:close/>
                </a:path>
              </a:pathLst>
            </a:custGeom>
            <a:blipFill>
              <a:blip r:embed="rId2"/>
              <a:stretch>
                <a:fillRect l="-20375" r="-20375"/>
              </a:stretch>
            </a:blipFill>
          </p:spPr>
          <p:txBody>
            <a:bodyPr/>
            <a:lstStyle/>
            <a:p>
              <a:endParaRPr lang="en-US"/>
            </a:p>
          </p:txBody>
        </p:sp>
      </p:grpSp>
      <p:grpSp>
        <p:nvGrpSpPr>
          <p:cNvPr id="5" name="Group 5"/>
          <p:cNvGrpSpPr/>
          <p:nvPr/>
        </p:nvGrpSpPr>
        <p:grpSpPr>
          <a:xfrm>
            <a:off x="-655250" y="6410526"/>
            <a:ext cx="3367899" cy="3367899"/>
            <a:chOff x="0" y="0"/>
            <a:chExt cx="6350000" cy="6350000"/>
          </a:xfrm>
        </p:grpSpPr>
        <p:sp>
          <p:nvSpPr>
            <p:cNvPr id="6" name="Freeform 6"/>
            <p:cNvSpPr/>
            <p:nvPr/>
          </p:nvSpPr>
          <p:spPr>
            <a:xfrm>
              <a:off x="31877" y="31877"/>
              <a:ext cx="6286246" cy="6286246"/>
            </a:xfrm>
            <a:custGeom>
              <a:avLst/>
              <a:gdLst/>
              <a:ahLst/>
              <a:cxnLst/>
              <a:rect l="l" t="t" r="r" b="b"/>
              <a:pathLst>
                <a:path w="6286246" h="6286246">
                  <a:moveTo>
                    <a:pt x="3143123" y="0"/>
                  </a:moveTo>
                  <a:cubicBezTo>
                    <a:pt x="1407287" y="0"/>
                    <a:pt x="0" y="1407287"/>
                    <a:pt x="0" y="3143123"/>
                  </a:cubicBezTo>
                  <a:cubicBezTo>
                    <a:pt x="0" y="4878959"/>
                    <a:pt x="1407287" y="6286246"/>
                    <a:pt x="3143123" y="6286246"/>
                  </a:cubicBezTo>
                  <a:cubicBezTo>
                    <a:pt x="4878959" y="6286246"/>
                    <a:pt x="6286246" y="4878959"/>
                    <a:pt x="6286246" y="3143123"/>
                  </a:cubicBezTo>
                  <a:cubicBezTo>
                    <a:pt x="6286246" y="1407287"/>
                    <a:pt x="4878959" y="0"/>
                    <a:pt x="3143123" y="0"/>
                  </a:cubicBezTo>
                  <a:close/>
                  <a:moveTo>
                    <a:pt x="3143123" y="4701413"/>
                  </a:moveTo>
                  <a:cubicBezTo>
                    <a:pt x="2282444" y="4701413"/>
                    <a:pt x="1584833" y="4003675"/>
                    <a:pt x="1584833" y="3143123"/>
                  </a:cubicBezTo>
                  <a:cubicBezTo>
                    <a:pt x="1584833" y="2282571"/>
                    <a:pt x="2282444" y="1584833"/>
                    <a:pt x="3143123" y="1584833"/>
                  </a:cubicBezTo>
                  <a:cubicBezTo>
                    <a:pt x="4003802" y="1584833"/>
                    <a:pt x="4701413" y="2282444"/>
                    <a:pt x="4701413" y="3143123"/>
                  </a:cubicBezTo>
                  <a:cubicBezTo>
                    <a:pt x="4701413" y="4003802"/>
                    <a:pt x="4003802" y="4701413"/>
                    <a:pt x="3143123" y="4701413"/>
                  </a:cubicBezTo>
                  <a:close/>
                </a:path>
              </a:pathLst>
            </a:custGeom>
            <a:blipFill>
              <a:blip r:embed="rId2"/>
              <a:stretch>
                <a:fillRect t="-21047" b="-21047"/>
              </a:stretch>
            </a:blipFill>
          </p:spPr>
          <p:txBody>
            <a:bodyPr/>
            <a:lstStyle/>
            <a:p>
              <a:endParaRPr lang="en-US"/>
            </a:p>
          </p:txBody>
        </p:sp>
      </p:grpSp>
      <p:graphicFrame>
        <p:nvGraphicFramePr>
          <p:cNvPr id="7" name="Object 7"/>
          <p:cNvGraphicFramePr/>
          <p:nvPr/>
        </p:nvGraphicFramePr>
        <p:xfrm>
          <a:off x="10276079" y="1883680"/>
          <a:ext cx="6757988" cy="7543800"/>
        </p:xfrm>
        <a:graphic>
          <a:graphicData uri="http://schemas.openxmlformats.org/presentationml/2006/ole">
            <mc:AlternateContent xmlns:mc="http://schemas.openxmlformats.org/markup-compatibility/2006">
              <mc:Choice xmlns:v="urn:schemas-microsoft-com:vml" Requires="v">
                <p:oleObj name="Worksheet" r:id="rId3" imgW="8267700" imgH="9042400" progId="Excel.Sheet.12">
                  <p:embed/>
                </p:oleObj>
              </mc:Choice>
              <mc:Fallback>
                <p:oleObj name="Worksheet" r:id="rId3" imgW="8267700" imgH="9042400" progId="Excel.Sheet.12">
                  <p:embed/>
                  <p:pic>
                    <p:nvPicPr>
                      <p:cNvPr id="0" name=""/>
                      <p:cNvPicPr/>
                      <p:nvPr/>
                    </p:nvPicPr>
                    <p:blipFill>
                      <a:blip r:embed="rId4"/>
                      <a:stretch>
                        <a:fillRect/>
                      </a:stretch>
                    </p:blipFill>
                    <p:spPr>
                      <a:xfrm>
                        <a:off x="10276079" y="1883680"/>
                        <a:ext cx="6757988" cy="7543800"/>
                      </a:xfrm>
                      <a:prstGeom prst="rect">
                        <a:avLst/>
                      </a:prstGeom>
                    </p:spPr>
                  </p:pic>
                </p:oleObj>
              </mc:Fallback>
            </mc:AlternateContent>
          </a:graphicData>
        </a:graphic>
      </p:graphicFrame>
      <p:sp>
        <p:nvSpPr>
          <p:cNvPr id="8" name="Freeform 8"/>
          <p:cNvSpPr/>
          <p:nvPr/>
        </p:nvSpPr>
        <p:spPr>
          <a:xfrm rot="363980">
            <a:off x="6097723" y="6600423"/>
            <a:ext cx="3178002" cy="3178002"/>
          </a:xfrm>
          <a:custGeom>
            <a:avLst/>
            <a:gdLst/>
            <a:ahLst/>
            <a:cxnLst/>
            <a:rect l="l" t="t" r="r" b="b"/>
            <a:pathLst>
              <a:path w="3178002" h="3178002">
                <a:moveTo>
                  <a:pt x="0" y="0"/>
                </a:moveTo>
                <a:lnTo>
                  <a:pt x="3178002" y="0"/>
                </a:lnTo>
                <a:lnTo>
                  <a:pt x="3178002" y="3178002"/>
                </a:lnTo>
                <a:lnTo>
                  <a:pt x="0" y="317800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rot="-876250">
            <a:off x="1049790" y="7681724"/>
            <a:ext cx="4632752" cy="891805"/>
          </a:xfrm>
          <a:custGeom>
            <a:avLst/>
            <a:gdLst/>
            <a:ahLst/>
            <a:cxnLst/>
            <a:rect l="l" t="t" r="r" b="b"/>
            <a:pathLst>
              <a:path w="4632752" h="891805">
                <a:moveTo>
                  <a:pt x="0" y="0"/>
                </a:moveTo>
                <a:lnTo>
                  <a:pt x="4632752" y="0"/>
                </a:lnTo>
                <a:lnTo>
                  <a:pt x="4632752" y="891805"/>
                </a:lnTo>
                <a:lnTo>
                  <a:pt x="0" y="89180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TextBox 10"/>
          <p:cNvSpPr txBox="1"/>
          <p:nvPr/>
        </p:nvSpPr>
        <p:spPr>
          <a:xfrm>
            <a:off x="6681583" y="217170"/>
            <a:ext cx="5496473" cy="811530"/>
          </a:xfrm>
          <a:prstGeom prst="rect">
            <a:avLst/>
          </a:prstGeom>
        </p:spPr>
        <p:txBody>
          <a:bodyPr lIns="0" tIns="0" rIns="0" bIns="0" rtlCol="0" anchor="t">
            <a:spAutoFit/>
          </a:bodyPr>
          <a:lstStyle/>
          <a:p>
            <a:pPr algn="l">
              <a:lnSpc>
                <a:spcPts val="6719"/>
              </a:lnSpc>
            </a:pPr>
            <a:r>
              <a:rPr lang="en-US" sz="4800" b="1">
                <a:solidFill>
                  <a:srgbClr val="242424"/>
                </a:solidFill>
                <a:latin typeface="Muli Heavy"/>
                <a:ea typeface="Muli Heavy"/>
                <a:cs typeface="Muli Heavy"/>
                <a:sym typeface="Muli Heavy"/>
              </a:rPr>
              <a:t>The Connection</a:t>
            </a:r>
          </a:p>
        </p:txBody>
      </p:sp>
      <p:sp>
        <p:nvSpPr>
          <p:cNvPr id="11" name="TextBox 11"/>
          <p:cNvSpPr txBox="1"/>
          <p:nvPr/>
        </p:nvSpPr>
        <p:spPr>
          <a:xfrm>
            <a:off x="6805311" y="987664"/>
            <a:ext cx="4382920" cy="471805"/>
          </a:xfrm>
          <a:prstGeom prst="rect">
            <a:avLst/>
          </a:prstGeom>
        </p:spPr>
        <p:txBody>
          <a:bodyPr lIns="0" tIns="0" rIns="0" bIns="0" rtlCol="0" anchor="t">
            <a:spAutoFit/>
          </a:bodyPr>
          <a:lstStyle/>
          <a:p>
            <a:pPr algn="l">
              <a:lnSpc>
                <a:spcPts val="3919"/>
              </a:lnSpc>
            </a:pPr>
            <a:r>
              <a:rPr lang="en-US" sz="2800">
                <a:solidFill>
                  <a:srgbClr val="242424"/>
                </a:solidFill>
                <a:latin typeface="Muli"/>
                <a:ea typeface="Muli"/>
                <a:cs typeface="Muli"/>
                <a:sym typeface="Muli"/>
              </a:rPr>
              <a:t>Family Engagement Plan</a:t>
            </a:r>
          </a:p>
        </p:txBody>
      </p:sp>
      <p:sp>
        <p:nvSpPr>
          <p:cNvPr id="12" name="TextBox 12"/>
          <p:cNvSpPr txBox="1"/>
          <p:nvPr/>
        </p:nvSpPr>
        <p:spPr>
          <a:xfrm>
            <a:off x="831014" y="2141690"/>
            <a:ext cx="9225990" cy="4177665"/>
          </a:xfrm>
          <a:prstGeom prst="rect">
            <a:avLst/>
          </a:prstGeom>
        </p:spPr>
        <p:txBody>
          <a:bodyPr lIns="0" tIns="0" rIns="0" bIns="0" rtlCol="0" anchor="t">
            <a:spAutoFit/>
          </a:bodyPr>
          <a:lstStyle/>
          <a:p>
            <a:pPr algn="l">
              <a:lnSpc>
                <a:spcPts val="3359"/>
              </a:lnSpc>
            </a:pPr>
            <a:r>
              <a:rPr lang="en-US" sz="2400">
                <a:solidFill>
                  <a:srgbClr val="242424"/>
                </a:solidFill>
                <a:latin typeface="Muli"/>
                <a:ea typeface="Muli"/>
                <a:cs typeface="Muli"/>
                <a:sym typeface="Muli"/>
              </a:rPr>
              <a:t>We’d love to hear from you! 💙🐴</a:t>
            </a:r>
          </a:p>
          <a:p>
            <a:pPr algn="l">
              <a:lnSpc>
                <a:spcPts val="3359"/>
              </a:lnSpc>
            </a:pPr>
            <a:endParaRPr lang="en-US" sz="2400">
              <a:solidFill>
                <a:srgbClr val="242424"/>
              </a:solidFill>
              <a:latin typeface="Muli"/>
              <a:ea typeface="Muli"/>
              <a:cs typeface="Muli"/>
              <a:sym typeface="Muli"/>
            </a:endParaRPr>
          </a:p>
          <a:p>
            <a:pPr algn="l">
              <a:lnSpc>
                <a:spcPts val="3359"/>
              </a:lnSpc>
            </a:pPr>
            <a:r>
              <a:rPr lang="en-US" sz="2400">
                <a:solidFill>
                  <a:srgbClr val="242424"/>
                </a:solidFill>
                <a:latin typeface="Muli"/>
                <a:ea typeface="Muli"/>
                <a:cs typeface="Muli"/>
                <a:sym typeface="Muli"/>
              </a:rPr>
              <a:t>Were you able to attend any of our family engagement events this year? If so, what did you enjoy—and how can we make future events even better?</a:t>
            </a:r>
          </a:p>
          <a:p>
            <a:pPr algn="l">
              <a:lnSpc>
                <a:spcPts val="3359"/>
              </a:lnSpc>
            </a:pPr>
            <a:endParaRPr lang="en-US" sz="2400">
              <a:solidFill>
                <a:srgbClr val="242424"/>
              </a:solidFill>
              <a:latin typeface="Muli"/>
              <a:ea typeface="Muli"/>
              <a:cs typeface="Muli"/>
              <a:sym typeface="Muli"/>
            </a:endParaRPr>
          </a:p>
          <a:p>
            <a:pPr algn="l">
              <a:lnSpc>
                <a:spcPts val="3359"/>
              </a:lnSpc>
            </a:pPr>
            <a:r>
              <a:rPr lang="en-US" sz="2400">
                <a:solidFill>
                  <a:srgbClr val="242424"/>
                </a:solidFill>
                <a:latin typeface="Muli"/>
                <a:ea typeface="Muli"/>
                <a:cs typeface="Muli"/>
                <a:sym typeface="Muli"/>
              </a:rPr>
              <a:t>Looking ahead, what academic-based activities or family-fun events would you like us to consider offering? Your ideas help us plan events our Mustang families truly enjoy!</a:t>
            </a:r>
          </a:p>
          <a:p>
            <a:pPr algn="l">
              <a:lnSpc>
                <a:spcPts val="3359"/>
              </a:lnSpc>
            </a:pPr>
            <a:endParaRPr lang="en-US" sz="2400">
              <a:solidFill>
                <a:srgbClr val="242424"/>
              </a:solidFill>
              <a:latin typeface="Muli"/>
              <a:ea typeface="Muli"/>
              <a:cs typeface="Muli"/>
              <a:sym typeface="Mul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24091" y="158623"/>
            <a:ext cx="3517605" cy="7035209"/>
            <a:chOff x="0" y="0"/>
            <a:chExt cx="3331210" cy="6662420"/>
          </a:xfrm>
        </p:grpSpPr>
        <p:sp>
          <p:nvSpPr>
            <p:cNvPr id="3" name="Freeform 3"/>
            <p:cNvSpPr/>
            <p:nvPr/>
          </p:nvSpPr>
          <p:spPr>
            <a:xfrm>
              <a:off x="0" y="0"/>
              <a:ext cx="3331210" cy="6662420"/>
            </a:xfrm>
            <a:custGeom>
              <a:avLst/>
              <a:gdLst/>
              <a:ahLst/>
              <a:cxnLst/>
              <a:rect l="l" t="t" r="r" b="b"/>
              <a:pathLst>
                <a:path w="3331210" h="6662420">
                  <a:moveTo>
                    <a:pt x="3331210" y="3331210"/>
                  </a:moveTo>
                  <a:lnTo>
                    <a:pt x="3331210" y="6662420"/>
                  </a:lnTo>
                  <a:cubicBezTo>
                    <a:pt x="1490980" y="6662420"/>
                    <a:pt x="0" y="5170170"/>
                    <a:pt x="0" y="3331210"/>
                  </a:cubicBezTo>
                  <a:cubicBezTo>
                    <a:pt x="0" y="1492250"/>
                    <a:pt x="1490980" y="0"/>
                    <a:pt x="3331210" y="0"/>
                  </a:cubicBezTo>
                  <a:lnTo>
                    <a:pt x="3331210" y="3331210"/>
                  </a:lnTo>
                  <a:close/>
                </a:path>
              </a:pathLst>
            </a:custGeom>
            <a:blipFill>
              <a:blip r:embed="rId2"/>
              <a:stretch>
                <a:fillRect l="-38412" r="-128254"/>
              </a:stretch>
            </a:blipFill>
          </p:spPr>
          <p:txBody>
            <a:bodyPr/>
            <a:lstStyle/>
            <a:p>
              <a:endParaRPr lang="en-US"/>
            </a:p>
          </p:txBody>
        </p:sp>
      </p:grpSp>
      <p:grpSp>
        <p:nvGrpSpPr>
          <p:cNvPr id="4" name="Group 4"/>
          <p:cNvGrpSpPr/>
          <p:nvPr/>
        </p:nvGrpSpPr>
        <p:grpSpPr>
          <a:xfrm>
            <a:off x="13741695" y="158623"/>
            <a:ext cx="3517605" cy="7035209"/>
            <a:chOff x="0" y="0"/>
            <a:chExt cx="3331210" cy="6662420"/>
          </a:xfrm>
        </p:grpSpPr>
        <p:sp>
          <p:nvSpPr>
            <p:cNvPr id="5" name="Freeform 5"/>
            <p:cNvSpPr/>
            <p:nvPr/>
          </p:nvSpPr>
          <p:spPr>
            <a:xfrm>
              <a:off x="0" y="0"/>
              <a:ext cx="3331210" cy="6662420"/>
            </a:xfrm>
            <a:custGeom>
              <a:avLst/>
              <a:gdLst/>
              <a:ahLst/>
              <a:cxnLst/>
              <a:rect l="l" t="t" r="r" b="b"/>
              <a:pathLst>
                <a:path w="3331210" h="6662420">
                  <a:moveTo>
                    <a:pt x="3331210" y="3331210"/>
                  </a:moveTo>
                  <a:lnTo>
                    <a:pt x="3331210" y="6662420"/>
                  </a:lnTo>
                  <a:cubicBezTo>
                    <a:pt x="1490980" y="6662420"/>
                    <a:pt x="0" y="5170170"/>
                    <a:pt x="0" y="3331210"/>
                  </a:cubicBezTo>
                  <a:cubicBezTo>
                    <a:pt x="0" y="1492250"/>
                    <a:pt x="1490980" y="0"/>
                    <a:pt x="3331210" y="0"/>
                  </a:cubicBezTo>
                  <a:lnTo>
                    <a:pt x="3331210" y="3331210"/>
                  </a:lnTo>
                  <a:close/>
                </a:path>
              </a:pathLst>
            </a:custGeom>
            <a:blipFill>
              <a:blip r:embed="rId3"/>
              <a:stretch>
                <a:fillRect l="-24909" r="-24909"/>
              </a:stretch>
            </a:blipFill>
          </p:spPr>
          <p:txBody>
            <a:bodyPr/>
            <a:lstStyle/>
            <a:p>
              <a:endParaRPr lang="en-US"/>
            </a:p>
          </p:txBody>
        </p:sp>
      </p:grpSp>
      <p:sp>
        <p:nvSpPr>
          <p:cNvPr id="6" name="Freeform 6"/>
          <p:cNvSpPr/>
          <p:nvPr/>
        </p:nvSpPr>
        <p:spPr>
          <a:xfrm>
            <a:off x="13121101" y="6692692"/>
            <a:ext cx="3660879" cy="3485357"/>
          </a:xfrm>
          <a:custGeom>
            <a:avLst/>
            <a:gdLst/>
            <a:ahLst/>
            <a:cxnLst/>
            <a:rect l="l" t="t" r="r" b="b"/>
            <a:pathLst>
              <a:path w="3660879" h="3485357">
                <a:moveTo>
                  <a:pt x="0" y="0"/>
                </a:moveTo>
                <a:lnTo>
                  <a:pt x="3660879" y="0"/>
                </a:lnTo>
                <a:lnTo>
                  <a:pt x="3660879" y="3485357"/>
                </a:lnTo>
                <a:lnTo>
                  <a:pt x="0" y="3485357"/>
                </a:lnTo>
                <a:lnTo>
                  <a:pt x="0" y="0"/>
                </a:lnTo>
                <a:close/>
              </a:path>
            </a:pathLst>
          </a:custGeom>
          <a:blipFill>
            <a:blip r:embed="rId4"/>
            <a:stretch>
              <a:fillRect/>
            </a:stretch>
          </a:blipFill>
        </p:spPr>
        <p:txBody>
          <a:bodyPr/>
          <a:lstStyle/>
          <a:p>
            <a:endParaRPr lang="en-US"/>
          </a:p>
        </p:txBody>
      </p:sp>
      <p:sp>
        <p:nvSpPr>
          <p:cNvPr id="7" name="Freeform 7"/>
          <p:cNvSpPr/>
          <p:nvPr/>
        </p:nvSpPr>
        <p:spPr>
          <a:xfrm>
            <a:off x="1233487" y="1452880"/>
            <a:ext cx="8447307" cy="6567781"/>
          </a:xfrm>
          <a:custGeom>
            <a:avLst/>
            <a:gdLst/>
            <a:ahLst/>
            <a:cxnLst/>
            <a:rect l="l" t="t" r="r" b="b"/>
            <a:pathLst>
              <a:path w="8447307" h="6567781">
                <a:moveTo>
                  <a:pt x="0" y="0"/>
                </a:moveTo>
                <a:lnTo>
                  <a:pt x="8447307" y="0"/>
                </a:lnTo>
                <a:lnTo>
                  <a:pt x="8447307" y="6567781"/>
                </a:lnTo>
                <a:lnTo>
                  <a:pt x="0" y="6567781"/>
                </a:lnTo>
                <a:lnTo>
                  <a:pt x="0" y="0"/>
                </a:lnTo>
                <a:close/>
              </a:path>
            </a:pathLst>
          </a:custGeom>
          <a:blipFill>
            <a:blip r:embed="rId5"/>
            <a:stretch>
              <a:fillRect/>
            </a:stretch>
          </a:blipFill>
        </p:spPr>
        <p:txBody>
          <a:bodyPr/>
          <a:lstStyle/>
          <a:p>
            <a:endParaRPr lang="en-US"/>
          </a:p>
        </p:txBody>
      </p:sp>
      <p:sp>
        <p:nvSpPr>
          <p:cNvPr id="8" name="TextBox 8"/>
          <p:cNvSpPr txBox="1"/>
          <p:nvPr/>
        </p:nvSpPr>
        <p:spPr>
          <a:xfrm>
            <a:off x="1759712" y="981075"/>
            <a:ext cx="4552181" cy="471805"/>
          </a:xfrm>
          <a:prstGeom prst="rect">
            <a:avLst/>
          </a:prstGeom>
        </p:spPr>
        <p:txBody>
          <a:bodyPr lIns="0" tIns="0" rIns="0" bIns="0" rtlCol="0" anchor="t">
            <a:spAutoFit/>
          </a:bodyPr>
          <a:lstStyle/>
          <a:p>
            <a:pPr algn="l">
              <a:lnSpc>
                <a:spcPts val="3919"/>
              </a:lnSpc>
            </a:pPr>
            <a:r>
              <a:rPr lang="en-US" sz="2800">
                <a:solidFill>
                  <a:srgbClr val="242424"/>
                </a:solidFill>
                <a:latin typeface="Muli"/>
                <a:ea typeface="Muli"/>
                <a:cs typeface="Muli"/>
                <a:sym typeface="Muli"/>
              </a:rPr>
              <a:t>School-Parent Compact</a:t>
            </a:r>
          </a:p>
        </p:txBody>
      </p:sp>
      <p:sp>
        <p:nvSpPr>
          <p:cNvPr id="9" name="TextBox 9"/>
          <p:cNvSpPr txBox="1"/>
          <p:nvPr/>
        </p:nvSpPr>
        <p:spPr>
          <a:xfrm>
            <a:off x="1233487" y="217170"/>
            <a:ext cx="7910513" cy="811530"/>
          </a:xfrm>
          <a:prstGeom prst="rect">
            <a:avLst/>
          </a:prstGeom>
        </p:spPr>
        <p:txBody>
          <a:bodyPr lIns="0" tIns="0" rIns="0" bIns="0" rtlCol="0" anchor="t">
            <a:spAutoFit/>
          </a:bodyPr>
          <a:lstStyle/>
          <a:p>
            <a:pPr algn="l">
              <a:lnSpc>
                <a:spcPts val="6719"/>
              </a:lnSpc>
            </a:pPr>
            <a:r>
              <a:rPr lang="en-US" sz="4800" b="1">
                <a:solidFill>
                  <a:srgbClr val="242424"/>
                </a:solidFill>
                <a:latin typeface="Muli Heavy"/>
                <a:ea typeface="Muli Heavy"/>
                <a:cs typeface="Muli Heavy"/>
                <a:sym typeface="Muli Heavy"/>
              </a:rPr>
              <a:t>The Connection</a:t>
            </a:r>
          </a:p>
        </p:txBody>
      </p:sp>
      <p:sp>
        <p:nvSpPr>
          <p:cNvPr id="10" name="TextBox 10"/>
          <p:cNvSpPr txBox="1"/>
          <p:nvPr/>
        </p:nvSpPr>
        <p:spPr>
          <a:xfrm>
            <a:off x="1028700" y="8190979"/>
            <a:ext cx="10566386" cy="1917065"/>
          </a:xfrm>
          <a:prstGeom prst="rect">
            <a:avLst/>
          </a:prstGeom>
        </p:spPr>
        <p:txBody>
          <a:bodyPr lIns="0" tIns="0" rIns="0" bIns="0" rtlCol="0" anchor="t">
            <a:spAutoFit/>
          </a:bodyPr>
          <a:lstStyle/>
          <a:p>
            <a:pPr algn="l">
              <a:lnSpc>
                <a:spcPts val="3080"/>
              </a:lnSpc>
            </a:pPr>
            <a:r>
              <a:rPr lang="en-US" sz="2200">
                <a:solidFill>
                  <a:srgbClr val="242424"/>
                </a:solidFill>
                <a:latin typeface="Muli"/>
                <a:ea typeface="Muli"/>
                <a:cs typeface="Muli"/>
                <a:sym typeface="Muli"/>
              </a:rPr>
              <a:t>1️⃣ 😊 What subject or skill is the hardest for you at school right now?</a:t>
            </a:r>
          </a:p>
          <a:p>
            <a:pPr algn="l">
              <a:lnSpc>
                <a:spcPts val="3080"/>
              </a:lnSpc>
            </a:pPr>
            <a:r>
              <a:rPr lang="en-US" sz="2200">
                <a:solidFill>
                  <a:srgbClr val="242424"/>
                </a:solidFill>
                <a:latin typeface="Muli"/>
                <a:ea typeface="Muli"/>
                <a:cs typeface="Muli"/>
                <a:sym typeface="Muli"/>
              </a:rPr>
              <a:t>2️⃣ 🏫💙 How can your school help you get better at this?</a:t>
            </a:r>
          </a:p>
          <a:p>
            <a:pPr algn="l">
              <a:lnSpc>
                <a:spcPts val="3080"/>
              </a:lnSpc>
            </a:pPr>
            <a:r>
              <a:rPr lang="en-US" sz="2200">
                <a:solidFill>
                  <a:srgbClr val="242424"/>
                </a:solidFill>
                <a:latin typeface="Muli"/>
                <a:ea typeface="Muli"/>
                <a:cs typeface="Muli"/>
                <a:sym typeface="Muli"/>
              </a:rPr>
              <a:t>3️⃣ 📚👨‍👩‍👧 What are some things you and your family can do to help you improve?</a:t>
            </a:r>
          </a:p>
          <a:p>
            <a:pPr algn="l">
              <a:lnSpc>
                <a:spcPts val="3080"/>
              </a:lnSpc>
            </a:pPr>
            <a:r>
              <a:rPr lang="en-US" sz="2200">
                <a:solidFill>
                  <a:srgbClr val="242424"/>
                </a:solidFill>
                <a:latin typeface="Muli"/>
                <a:ea typeface="Muli"/>
                <a:cs typeface="Muli"/>
                <a:sym typeface="Muli"/>
              </a:rPr>
              <a:t>(like practicing at home, reading together, or asking for extra help)</a:t>
            </a:r>
          </a:p>
          <a:p>
            <a:pPr algn="l">
              <a:lnSpc>
                <a:spcPts val="2940"/>
              </a:lnSpc>
            </a:pPr>
            <a:endParaRPr lang="en-US" sz="2200">
              <a:solidFill>
                <a:srgbClr val="242424"/>
              </a:solidFill>
              <a:latin typeface="Muli"/>
              <a:ea typeface="Muli"/>
              <a:cs typeface="Muli"/>
              <a:sym typeface="Mul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CFEF9"/>
        </a:solidFill>
        <a:effectLst/>
      </p:bgPr>
    </p:bg>
    <p:spTree>
      <p:nvGrpSpPr>
        <p:cNvPr id="1" name=""/>
        <p:cNvGrpSpPr/>
        <p:nvPr/>
      </p:nvGrpSpPr>
      <p:grpSpPr>
        <a:xfrm>
          <a:off x="0" y="0"/>
          <a:ext cx="0" cy="0"/>
          <a:chOff x="0" y="0"/>
          <a:chExt cx="0" cy="0"/>
        </a:xfrm>
      </p:grpSpPr>
      <p:grpSp>
        <p:nvGrpSpPr>
          <p:cNvPr id="2" name="Group 2"/>
          <p:cNvGrpSpPr/>
          <p:nvPr/>
        </p:nvGrpSpPr>
        <p:grpSpPr>
          <a:xfrm>
            <a:off x="1644998" y="1879230"/>
            <a:ext cx="5657873" cy="5657850"/>
            <a:chOff x="0" y="0"/>
            <a:chExt cx="6350000" cy="6349975"/>
          </a:xfrm>
        </p:grpSpPr>
        <p:sp>
          <p:nvSpPr>
            <p:cNvPr id="3" name="Freeform 3"/>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t="-16666" b="-16666"/>
              </a:stretch>
            </a:blipFill>
          </p:spPr>
          <p:txBody>
            <a:bodyPr/>
            <a:lstStyle/>
            <a:p>
              <a:endParaRPr lang="en-US"/>
            </a:p>
          </p:txBody>
        </p:sp>
      </p:grpSp>
      <p:grpSp>
        <p:nvGrpSpPr>
          <p:cNvPr id="4" name="Group 4"/>
          <p:cNvGrpSpPr/>
          <p:nvPr/>
        </p:nvGrpSpPr>
        <p:grpSpPr>
          <a:xfrm>
            <a:off x="5563139" y="6088262"/>
            <a:ext cx="1588862" cy="1588855"/>
            <a:chOff x="0" y="0"/>
            <a:chExt cx="6350000" cy="6349975"/>
          </a:xfrm>
        </p:grpSpPr>
        <p:sp>
          <p:nvSpPr>
            <p:cNvPr id="5" name="Freeform 5"/>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7193" t="-107877" r="-39099"/>
              </a:stretch>
            </a:blipFill>
          </p:spPr>
          <p:txBody>
            <a:bodyPr/>
            <a:lstStyle/>
            <a:p>
              <a:endParaRPr lang="en-US"/>
            </a:p>
          </p:txBody>
        </p:sp>
      </p:grpSp>
      <p:grpSp>
        <p:nvGrpSpPr>
          <p:cNvPr id="6" name="Group 6"/>
          <p:cNvGrpSpPr/>
          <p:nvPr/>
        </p:nvGrpSpPr>
        <p:grpSpPr>
          <a:xfrm>
            <a:off x="2119004" y="2135619"/>
            <a:ext cx="990600" cy="990600"/>
            <a:chOff x="0" y="0"/>
            <a:chExt cx="6350000" cy="6350000"/>
          </a:xfrm>
        </p:grpSpPr>
        <p:sp>
          <p:nvSpPr>
            <p:cNvPr id="7" name="Freeform 7"/>
            <p:cNvSpPr/>
            <p:nvPr/>
          </p:nvSpPr>
          <p:spPr>
            <a:xfrm>
              <a:off x="31877" y="31877"/>
              <a:ext cx="6286246" cy="6286246"/>
            </a:xfrm>
            <a:custGeom>
              <a:avLst/>
              <a:gdLst/>
              <a:ahLst/>
              <a:cxnLst/>
              <a:rect l="l" t="t" r="r" b="b"/>
              <a:pathLst>
                <a:path w="6286246" h="6286246">
                  <a:moveTo>
                    <a:pt x="3143123" y="0"/>
                  </a:moveTo>
                  <a:cubicBezTo>
                    <a:pt x="1407287" y="0"/>
                    <a:pt x="0" y="1407287"/>
                    <a:pt x="0" y="3143123"/>
                  </a:cubicBezTo>
                  <a:cubicBezTo>
                    <a:pt x="0" y="4878959"/>
                    <a:pt x="1407287" y="6286246"/>
                    <a:pt x="3143123" y="6286246"/>
                  </a:cubicBezTo>
                  <a:cubicBezTo>
                    <a:pt x="4878959" y="6286246"/>
                    <a:pt x="6286246" y="4878959"/>
                    <a:pt x="6286246" y="3143123"/>
                  </a:cubicBezTo>
                  <a:cubicBezTo>
                    <a:pt x="6286246" y="1407287"/>
                    <a:pt x="4878959" y="0"/>
                    <a:pt x="3143123" y="0"/>
                  </a:cubicBezTo>
                  <a:close/>
                  <a:moveTo>
                    <a:pt x="3143123" y="4701413"/>
                  </a:moveTo>
                  <a:cubicBezTo>
                    <a:pt x="2282444" y="4701413"/>
                    <a:pt x="1584833" y="4003675"/>
                    <a:pt x="1584833" y="3143123"/>
                  </a:cubicBezTo>
                  <a:cubicBezTo>
                    <a:pt x="1584833" y="2282571"/>
                    <a:pt x="2282444" y="1584833"/>
                    <a:pt x="3143123" y="1584833"/>
                  </a:cubicBezTo>
                  <a:cubicBezTo>
                    <a:pt x="4003802" y="1584833"/>
                    <a:pt x="4701413" y="2282444"/>
                    <a:pt x="4701413" y="3143123"/>
                  </a:cubicBezTo>
                  <a:cubicBezTo>
                    <a:pt x="4701413" y="4003802"/>
                    <a:pt x="4003802" y="4701413"/>
                    <a:pt x="3143123" y="4701413"/>
                  </a:cubicBezTo>
                  <a:close/>
                </a:path>
              </a:pathLst>
            </a:custGeom>
            <a:blipFill>
              <a:blip r:embed="rId3"/>
              <a:stretch>
                <a:fillRect t="-21047" b="-21047"/>
              </a:stretch>
            </a:blipFill>
          </p:spPr>
          <p:txBody>
            <a:bodyPr/>
            <a:lstStyle/>
            <a:p>
              <a:endParaRPr lang="en-US"/>
            </a:p>
          </p:txBody>
        </p:sp>
      </p:grpSp>
      <p:sp>
        <p:nvSpPr>
          <p:cNvPr id="8" name="Freeform 8"/>
          <p:cNvSpPr/>
          <p:nvPr/>
        </p:nvSpPr>
        <p:spPr>
          <a:xfrm>
            <a:off x="11595495" y="1985977"/>
            <a:ext cx="5444358" cy="5444358"/>
          </a:xfrm>
          <a:custGeom>
            <a:avLst/>
            <a:gdLst/>
            <a:ahLst/>
            <a:cxnLst/>
            <a:rect l="l" t="t" r="r" b="b"/>
            <a:pathLst>
              <a:path w="5444358" h="5444358">
                <a:moveTo>
                  <a:pt x="0" y="0"/>
                </a:moveTo>
                <a:lnTo>
                  <a:pt x="5444357" y="0"/>
                </a:lnTo>
                <a:lnTo>
                  <a:pt x="5444357" y="5444357"/>
                </a:lnTo>
                <a:lnTo>
                  <a:pt x="0" y="5444357"/>
                </a:lnTo>
                <a:lnTo>
                  <a:pt x="0" y="0"/>
                </a:lnTo>
                <a:close/>
              </a:path>
            </a:pathLst>
          </a:custGeom>
          <a:blipFill>
            <a:blip r:embed="rId4"/>
            <a:stretch>
              <a:fillRect/>
            </a:stretch>
          </a:blipFill>
        </p:spPr>
        <p:txBody>
          <a:bodyPr/>
          <a:lstStyle/>
          <a:p>
            <a:endParaRPr lang="en-US"/>
          </a:p>
        </p:txBody>
      </p:sp>
      <p:sp>
        <p:nvSpPr>
          <p:cNvPr id="9" name="TextBox 9"/>
          <p:cNvSpPr txBox="1"/>
          <p:nvPr/>
        </p:nvSpPr>
        <p:spPr>
          <a:xfrm>
            <a:off x="11658128" y="8281670"/>
            <a:ext cx="5601172" cy="1471930"/>
          </a:xfrm>
          <a:prstGeom prst="rect">
            <a:avLst/>
          </a:prstGeom>
        </p:spPr>
        <p:txBody>
          <a:bodyPr lIns="0" tIns="0" rIns="0" bIns="0" rtlCol="0" anchor="t">
            <a:spAutoFit/>
          </a:bodyPr>
          <a:lstStyle/>
          <a:p>
            <a:pPr algn="r">
              <a:lnSpc>
                <a:spcPts val="3919"/>
              </a:lnSpc>
            </a:pPr>
            <a:r>
              <a:rPr lang="en-US" sz="2799">
                <a:solidFill>
                  <a:srgbClr val="242424"/>
                </a:solidFill>
                <a:latin typeface="Muli"/>
                <a:ea typeface="Muli"/>
                <a:cs typeface="Muli"/>
                <a:sym typeface="Muli"/>
              </a:rPr>
              <a:t>Suggestions on how the funds could be used to improve/support our Family Engagement Program.</a:t>
            </a:r>
          </a:p>
        </p:txBody>
      </p:sp>
      <p:sp>
        <p:nvSpPr>
          <p:cNvPr id="10" name="TextBox 10"/>
          <p:cNvSpPr txBox="1"/>
          <p:nvPr/>
        </p:nvSpPr>
        <p:spPr>
          <a:xfrm>
            <a:off x="1028700" y="942975"/>
            <a:ext cx="5908310" cy="811530"/>
          </a:xfrm>
          <a:prstGeom prst="rect">
            <a:avLst/>
          </a:prstGeom>
        </p:spPr>
        <p:txBody>
          <a:bodyPr lIns="0" tIns="0" rIns="0" bIns="0" rtlCol="0" anchor="t">
            <a:spAutoFit/>
          </a:bodyPr>
          <a:lstStyle/>
          <a:p>
            <a:pPr algn="l">
              <a:lnSpc>
                <a:spcPts val="6719"/>
              </a:lnSpc>
            </a:pPr>
            <a:r>
              <a:rPr lang="en-US" sz="4800" b="1">
                <a:solidFill>
                  <a:srgbClr val="242424"/>
                </a:solidFill>
                <a:latin typeface="Muli Heavy"/>
                <a:ea typeface="Muli Heavy"/>
                <a:cs typeface="Muli Heavy"/>
                <a:sym typeface="Muli Heavy"/>
              </a:rPr>
              <a:t>Program Supports</a:t>
            </a:r>
          </a:p>
        </p:txBody>
      </p:sp>
      <p:sp>
        <p:nvSpPr>
          <p:cNvPr id="11" name="TextBox 11"/>
          <p:cNvSpPr txBox="1"/>
          <p:nvPr/>
        </p:nvSpPr>
        <p:spPr>
          <a:xfrm>
            <a:off x="1456974" y="8291195"/>
            <a:ext cx="6033919" cy="1462405"/>
          </a:xfrm>
          <a:prstGeom prst="rect">
            <a:avLst/>
          </a:prstGeom>
        </p:spPr>
        <p:txBody>
          <a:bodyPr lIns="0" tIns="0" rIns="0" bIns="0" rtlCol="0" anchor="t">
            <a:spAutoFit/>
          </a:bodyPr>
          <a:lstStyle/>
          <a:p>
            <a:pPr algn="l">
              <a:lnSpc>
                <a:spcPts val="3919"/>
              </a:lnSpc>
            </a:pPr>
            <a:r>
              <a:rPr lang="en-US" sz="2800">
                <a:solidFill>
                  <a:srgbClr val="242424"/>
                </a:solidFill>
                <a:latin typeface="Muli"/>
                <a:ea typeface="Muli"/>
                <a:cs typeface="Muli"/>
                <a:sym typeface="Muli"/>
              </a:rPr>
              <a:t>How can we make our school events and activities more welcoming and engaging for you and your family?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6307" b="-76307"/>
            </a:stretch>
          </a:blipFill>
        </p:spPr>
        <p:txBody>
          <a:bodyPr/>
          <a:lstStyle/>
          <a:p>
            <a:endParaRPr lang="en-US"/>
          </a:p>
        </p:txBody>
      </p:sp>
      <p:grpSp>
        <p:nvGrpSpPr>
          <p:cNvPr id="3" name="Group 3"/>
          <p:cNvGrpSpPr/>
          <p:nvPr/>
        </p:nvGrpSpPr>
        <p:grpSpPr>
          <a:xfrm>
            <a:off x="8949920" y="6886538"/>
            <a:ext cx="4012193" cy="4012177"/>
            <a:chOff x="0" y="0"/>
            <a:chExt cx="6350000" cy="6349975"/>
          </a:xfrm>
        </p:grpSpPr>
        <p:sp>
          <p:nvSpPr>
            <p:cNvPr id="4" name="Freeform 4"/>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t="-42096"/>
              </a:stretch>
            </a:blipFill>
          </p:spPr>
          <p:txBody>
            <a:bodyPr/>
            <a:lstStyle/>
            <a:p>
              <a:endParaRPr lang="en-US"/>
            </a:p>
          </p:txBody>
        </p:sp>
      </p:grpSp>
      <p:grpSp>
        <p:nvGrpSpPr>
          <p:cNvPr id="5" name="Group 5"/>
          <p:cNvGrpSpPr/>
          <p:nvPr/>
        </p:nvGrpSpPr>
        <p:grpSpPr>
          <a:xfrm>
            <a:off x="1028700" y="-918334"/>
            <a:ext cx="6785360" cy="6785333"/>
            <a:chOff x="0" y="0"/>
            <a:chExt cx="6350000" cy="6349975"/>
          </a:xfrm>
        </p:grpSpPr>
        <p:sp>
          <p:nvSpPr>
            <p:cNvPr id="6" name="Freeform 6"/>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t="-42096"/>
              </a:stretch>
            </a:blipFill>
          </p:spPr>
          <p:txBody>
            <a:bodyPr/>
            <a:lstStyle/>
            <a:p>
              <a:endParaRPr lang="en-US"/>
            </a:p>
          </p:txBody>
        </p:sp>
      </p:grpSp>
      <p:grpSp>
        <p:nvGrpSpPr>
          <p:cNvPr id="7" name="Group 7"/>
          <p:cNvGrpSpPr/>
          <p:nvPr/>
        </p:nvGrpSpPr>
        <p:grpSpPr>
          <a:xfrm>
            <a:off x="14630343" y="1028700"/>
            <a:ext cx="2162507" cy="2162499"/>
            <a:chOff x="0" y="0"/>
            <a:chExt cx="6350000" cy="6349975"/>
          </a:xfrm>
        </p:grpSpPr>
        <p:sp>
          <p:nvSpPr>
            <p:cNvPr id="8" name="Freeform 8"/>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b="-42096"/>
              </a:stretch>
            </a:blipFill>
          </p:spPr>
          <p:txBody>
            <a:bodyPr/>
            <a:lstStyle/>
            <a:p>
              <a:endParaRPr lang="en-US"/>
            </a:p>
          </p:txBody>
        </p:sp>
      </p:grpSp>
      <p:sp>
        <p:nvSpPr>
          <p:cNvPr id="9" name="Freeform 9"/>
          <p:cNvSpPr/>
          <p:nvPr/>
        </p:nvSpPr>
        <p:spPr>
          <a:xfrm>
            <a:off x="1275462" y="1028700"/>
            <a:ext cx="7386075" cy="6241233"/>
          </a:xfrm>
          <a:custGeom>
            <a:avLst/>
            <a:gdLst/>
            <a:ahLst/>
            <a:cxnLst/>
            <a:rect l="l" t="t" r="r" b="b"/>
            <a:pathLst>
              <a:path w="7386075" h="6241233">
                <a:moveTo>
                  <a:pt x="0" y="0"/>
                </a:moveTo>
                <a:lnTo>
                  <a:pt x="7386075" y="0"/>
                </a:lnTo>
                <a:lnTo>
                  <a:pt x="7386075" y="6241233"/>
                </a:lnTo>
                <a:lnTo>
                  <a:pt x="0" y="624123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TextBox 10"/>
          <p:cNvSpPr txBox="1"/>
          <p:nvPr/>
        </p:nvSpPr>
        <p:spPr>
          <a:xfrm>
            <a:off x="12419771" y="7533776"/>
            <a:ext cx="4952396" cy="356235"/>
          </a:xfrm>
          <a:prstGeom prst="rect">
            <a:avLst/>
          </a:prstGeom>
        </p:spPr>
        <p:txBody>
          <a:bodyPr lIns="0" tIns="0" rIns="0" bIns="0" rtlCol="0" anchor="t">
            <a:spAutoFit/>
          </a:bodyPr>
          <a:lstStyle/>
          <a:p>
            <a:pPr algn="r">
              <a:lnSpc>
                <a:spcPts val="2940"/>
              </a:lnSpc>
            </a:pPr>
            <a:r>
              <a:rPr lang="en-US" sz="2100">
                <a:solidFill>
                  <a:srgbClr val="242424"/>
                </a:solidFill>
                <a:latin typeface="Muli"/>
                <a:ea typeface="Muli"/>
                <a:cs typeface="Muli"/>
                <a:sym typeface="Muli"/>
              </a:rPr>
              <a:t>EMAIL ADDRESS:</a:t>
            </a:r>
          </a:p>
        </p:txBody>
      </p:sp>
      <p:sp>
        <p:nvSpPr>
          <p:cNvPr id="11" name="TextBox 11"/>
          <p:cNvSpPr txBox="1"/>
          <p:nvPr/>
        </p:nvSpPr>
        <p:spPr>
          <a:xfrm>
            <a:off x="12419771" y="7956686"/>
            <a:ext cx="4952396" cy="405765"/>
          </a:xfrm>
          <a:prstGeom prst="rect">
            <a:avLst/>
          </a:prstGeom>
        </p:spPr>
        <p:txBody>
          <a:bodyPr lIns="0" tIns="0" rIns="0" bIns="0" rtlCol="0" anchor="t">
            <a:spAutoFit/>
          </a:bodyPr>
          <a:lstStyle/>
          <a:p>
            <a:pPr algn="r">
              <a:lnSpc>
                <a:spcPts val="3359"/>
              </a:lnSpc>
            </a:pPr>
            <a:r>
              <a:rPr lang="en-US" sz="2400">
                <a:solidFill>
                  <a:srgbClr val="242424"/>
                </a:solidFill>
                <a:latin typeface="Muli"/>
                <a:ea typeface="Muli"/>
                <a:cs typeface="Muli"/>
                <a:sym typeface="Muli"/>
              </a:rPr>
              <a:t>jessica.garder@hcbe.net</a:t>
            </a:r>
          </a:p>
        </p:txBody>
      </p:sp>
      <p:sp>
        <p:nvSpPr>
          <p:cNvPr id="12" name="TextBox 12"/>
          <p:cNvSpPr txBox="1"/>
          <p:nvPr/>
        </p:nvSpPr>
        <p:spPr>
          <a:xfrm>
            <a:off x="12419771" y="8465956"/>
            <a:ext cx="4952396" cy="356235"/>
          </a:xfrm>
          <a:prstGeom prst="rect">
            <a:avLst/>
          </a:prstGeom>
        </p:spPr>
        <p:txBody>
          <a:bodyPr lIns="0" tIns="0" rIns="0" bIns="0" rtlCol="0" anchor="t">
            <a:spAutoFit/>
          </a:bodyPr>
          <a:lstStyle/>
          <a:p>
            <a:pPr algn="r">
              <a:lnSpc>
                <a:spcPts val="2940"/>
              </a:lnSpc>
            </a:pPr>
            <a:r>
              <a:rPr lang="en-US" sz="2100">
                <a:solidFill>
                  <a:srgbClr val="242424"/>
                </a:solidFill>
                <a:latin typeface="Muli"/>
                <a:ea typeface="Muli"/>
                <a:cs typeface="Muli"/>
                <a:sym typeface="Muli"/>
              </a:rPr>
              <a:t>PHONE NUMBER:</a:t>
            </a:r>
          </a:p>
        </p:txBody>
      </p:sp>
      <p:sp>
        <p:nvSpPr>
          <p:cNvPr id="13" name="TextBox 13"/>
          <p:cNvSpPr txBox="1"/>
          <p:nvPr/>
        </p:nvSpPr>
        <p:spPr>
          <a:xfrm>
            <a:off x="1028700" y="8314826"/>
            <a:ext cx="4503979" cy="967105"/>
          </a:xfrm>
          <a:prstGeom prst="rect">
            <a:avLst/>
          </a:prstGeom>
        </p:spPr>
        <p:txBody>
          <a:bodyPr lIns="0" tIns="0" rIns="0" bIns="0" rtlCol="0" anchor="t">
            <a:spAutoFit/>
          </a:bodyPr>
          <a:lstStyle/>
          <a:p>
            <a:pPr algn="l">
              <a:lnSpc>
                <a:spcPts val="3919"/>
              </a:lnSpc>
            </a:pPr>
            <a:r>
              <a:rPr lang="en-US" sz="2800">
                <a:solidFill>
                  <a:srgbClr val="242424"/>
                </a:solidFill>
                <a:latin typeface="Muli"/>
                <a:ea typeface="Muli"/>
                <a:cs typeface="Muli"/>
                <a:sym typeface="Muli"/>
              </a:rPr>
              <a:t>Please get in touch for any comments and questions</a:t>
            </a:r>
          </a:p>
        </p:txBody>
      </p:sp>
      <p:sp>
        <p:nvSpPr>
          <p:cNvPr id="14" name="TextBox 14"/>
          <p:cNvSpPr txBox="1"/>
          <p:nvPr/>
        </p:nvSpPr>
        <p:spPr>
          <a:xfrm>
            <a:off x="13951350" y="8902065"/>
            <a:ext cx="3420817" cy="356235"/>
          </a:xfrm>
          <a:prstGeom prst="rect">
            <a:avLst/>
          </a:prstGeom>
        </p:spPr>
        <p:txBody>
          <a:bodyPr lIns="0" tIns="0" rIns="0" bIns="0" rtlCol="0" anchor="t">
            <a:spAutoFit/>
          </a:bodyPr>
          <a:lstStyle/>
          <a:p>
            <a:pPr algn="r">
              <a:lnSpc>
                <a:spcPts val="2940"/>
              </a:lnSpc>
            </a:pPr>
            <a:r>
              <a:rPr lang="en-US" sz="2100">
                <a:solidFill>
                  <a:srgbClr val="242424"/>
                </a:solidFill>
                <a:latin typeface="Muli"/>
                <a:ea typeface="Muli"/>
                <a:cs typeface="Muli"/>
                <a:sym typeface="Muli"/>
              </a:rPr>
              <a:t>478-953-0400 EXT: 1328</a:t>
            </a:r>
          </a:p>
        </p:txBody>
      </p:sp>
      <p:sp>
        <p:nvSpPr>
          <p:cNvPr id="15" name="TextBox 15"/>
          <p:cNvSpPr txBox="1"/>
          <p:nvPr/>
        </p:nvSpPr>
        <p:spPr>
          <a:xfrm>
            <a:off x="10418771" y="6150746"/>
            <a:ext cx="7677866" cy="811530"/>
          </a:xfrm>
          <a:prstGeom prst="rect">
            <a:avLst/>
          </a:prstGeom>
        </p:spPr>
        <p:txBody>
          <a:bodyPr lIns="0" tIns="0" rIns="0" bIns="0" rtlCol="0" anchor="t">
            <a:spAutoFit/>
          </a:bodyPr>
          <a:lstStyle/>
          <a:p>
            <a:pPr algn="l">
              <a:lnSpc>
                <a:spcPts val="6719"/>
              </a:lnSpc>
            </a:pPr>
            <a:r>
              <a:rPr lang="en-US" sz="4800" b="1">
                <a:solidFill>
                  <a:srgbClr val="242424"/>
                </a:solidFill>
                <a:latin typeface="Muli Bold"/>
                <a:ea typeface="Muli Bold"/>
                <a:cs typeface="Muli Bold"/>
                <a:sym typeface="Muli Bold"/>
              </a:rPr>
              <a:t>FEL Contact Information</a:t>
            </a:r>
          </a:p>
        </p:txBody>
      </p:sp>
      <p:sp>
        <p:nvSpPr>
          <p:cNvPr id="16" name="TextBox 16"/>
          <p:cNvSpPr txBox="1"/>
          <p:nvPr/>
        </p:nvSpPr>
        <p:spPr>
          <a:xfrm>
            <a:off x="12419771" y="7072766"/>
            <a:ext cx="4952396" cy="356235"/>
          </a:xfrm>
          <a:prstGeom prst="rect">
            <a:avLst/>
          </a:prstGeom>
        </p:spPr>
        <p:txBody>
          <a:bodyPr lIns="0" tIns="0" rIns="0" bIns="0" rtlCol="0" anchor="t">
            <a:spAutoFit/>
          </a:bodyPr>
          <a:lstStyle/>
          <a:p>
            <a:pPr algn="r">
              <a:lnSpc>
                <a:spcPts val="2940"/>
              </a:lnSpc>
            </a:pPr>
            <a:r>
              <a:rPr lang="en-US" sz="2100">
                <a:solidFill>
                  <a:srgbClr val="242424"/>
                </a:solidFill>
                <a:latin typeface="Muli"/>
                <a:ea typeface="Muli"/>
                <a:cs typeface="Muli"/>
                <a:sym typeface="Muli"/>
              </a:rPr>
              <a:t>JESSICA GARDNER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CFEF9"/>
        </a:solidFill>
        <a:effectLst/>
      </p:bgPr>
    </p:bg>
    <p:spTree>
      <p:nvGrpSpPr>
        <p:cNvPr id="1" name=""/>
        <p:cNvGrpSpPr/>
        <p:nvPr/>
      </p:nvGrpSpPr>
      <p:grpSpPr>
        <a:xfrm>
          <a:off x="0" y="0"/>
          <a:ext cx="0" cy="0"/>
          <a:chOff x="0" y="0"/>
          <a:chExt cx="0" cy="0"/>
        </a:xfrm>
      </p:grpSpPr>
      <p:sp>
        <p:nvSpPr>
          <p:cNvPr id="2" name="TextBox 2"/>
          <p:cNvSpPr txBox="1"/>
          <p:nvPr/>
        </p:nvSpPr>
        <p:spPr>
          <a:xfrm>
            <a:off x="6806038" y="363551"/>
            <a:ext cx="2690514" cy="811530"/>
          </a:xfrm>
          <a:prstGeom prst="rect">
            <a:avLst/>
          </a:prstGeom>
        </p:spPr>
        <p:txBody>
          <a:bodyPr lIns="0" tIns="0" rIns="0" bIns="0" rtlCol="0" anchor="t">
            <a:spAutoFit/>
          </a:bodyPr>
          <a:lstStyle/>
          <a:p>
            <a:pPr algn="l">
              <a:lnSpc>
                <a:spcPts val="6719"/>
              </a:lnSpc>
            </a:pPr>
            <a:r>
              <a:rPr lang="en-US" sz="4800" b="1">
                <a:solidFill>
                  <a:srgbClr val="242424"/>
                </a:solidFill>
                <a:latin typeface="Muli Heavy"/>
                <a:ea typeface="Muli Heavy"/>
                <a:cs typeface="Muli Heavy"/>
                <a:sym typeface="Muli Heavy"/>
              </a:rPr>
              <a:t>Agenda</a:t>
            </a:r>
          </a:p>
        </p:txBody>
      </p:sp>
      <p:grpSp>
        <p:nvGrpSpPr>
          <p:cNvPr id="3" name="Group 3"/>
          <p:cNvGrpSpPr/>
          <p:nvPr/>
        </p:nvGrpSpPr>
        <p:grpSpPr>
          <a:xfrm>
            <a:off x="1028700" y="1866900"/>
            <a:ext cx="6553200" cy="6553200"/>
            <a:chOff x="0" y="0"/>
            <a:chExt cx="6350000" cy="6350000"/>
          </a:xfrm>
        </p:grpSpPr>
        <p:sp>
          <p:nvSpPr>
            <p:cNvPr id="4" name="Freeform 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5" name="Group 5"/>
          <p:cNvGrpSpPr/>
          <p:nvPr/>
        </p:nvGrpSpPr>
        <p:grpSpPr>
          <a:xfrm>
            <a:off x="2016373" y="76200"/>
            <a:ext cx="4577854" cy="10134600"/>
            <a:chOff x="0" y="0"/>
            <a:chExt cx="6103806" cy="13512800"/>
          </a:xfrm>
        </p:grpSpPr>
        <p:grpSp>
          <p:nvGrpSpPr>
            <p:cNvPr id="6" name="Group 6"/>
            <p:cNvGrpSpPr/>
            <p:nvPr/>
          </p:nvGrpSpPr>
          <p:grpSpPr>
            <a:xfrm>
              <a:off x="0" y="0"/>
              <a:ext cx="4069204" cy="8138407"/>
              <a:chOff x="0" y="0"/>
              <a:chExt cx="3331210" cy="6662420"/>
            </a:xfrm>
          </p:grpSpPr>
          <p:sp>
            <p:nvSpPr>
              <p:cNvPr id="7" name="Freeform 7"/>
              <p:cNvSpPr/>
              <p:nvPr/>
            </p:nvSpPr>
            <p:spPr>
              <a:xfrm>
                <a:off x="0" y="0"/>
                <a:ext cx="3331210" cy="6662420"/>
              </a:xfrm>
              <a:custGeom>
                <a:avLst/>
                <a:gdLst/>
                <a:ahLst/>
                <a:cxnLst/>
                <a:rect l="l" t="t" r="r" b="b"/>
                <a:pathLst>
                  <a:path w="3331210" h="6662420">
                    <a:moveTo>
                      <a:pt x="0" y="3331210"/>
                    </a:moveTo>
                    <a:lnTo>
                      <a:pt x="0" y="0"/>
                    </a:lnTo>
                    <a:cubicBezTo>
                      <a:pt x="1840230" y="0"/>
                      <a:pt x="3331210" y="1490980"/>
                      <a:pt x="3331210" y="3331210"/>
                    </a:cubicBezTo>
                    <a:cubicBezTo>
                      <a:pt x="3331210" y="5171440"/>
                      <a:pt x="1840230" y="6662420"/>
                      <a:pt x="0" y="6662420"/>
                    </a:cubicBezTo>
                    <a:lnTo>
                      <a:pt x="0" y="3331210"/>
                    </a:lnTo>
                    <a:close/>
                  </a:path>
                </a:pathLst>
              </a:custGeom>
              <a:blipFill>
                <a:blip r:embed="rId2"/>
                <a:stretch>
                  <a:fillRect l="-20375" r="-20375"/>
                </a:stretch>
              </a:blipFill>
            </p:spPr>
            <p:txBody>
              <a:bodyPr/>
              <a:lstStyle/>
              <a:p>
                <a:endParaRPr lang="en-US"/>
              </a:p>
            </p:txBody>
          </p:sp>
        </p:grpSp>
        <p:grpSp>
          <p:nvGrpSpPr>
            <p:cNvPr id="8" name="Group 8"/>
            <p:cNvGrpSpPr/>
            <p:nvPr/>
          </p:nvGrpSpPr>
          <p:grpSpPr>
            <a:xfrm>
              <a:off x="2034602" y="5374393"/>
              <a:ext cx="4069204" cy="8138407"/>
              <a:chOff x="0" y="0"/>
              <a:chExt cx="3331210" cy="6662420"/>
            </a:xfrm>
          </p:grpSpPr>
          <p:sp>
            <p:nvSpPr>
              <p:cNvPr id="9" name="Freeform 9"/>
              <p:cNvSpPr/>
              <p:nvPr/>
            </p:nvSpPr>
            <p:spPr>
              <a:xfrm>
                <a:off x="0" y="0"/>
                <a:ext cx="3331210" cy="6662420"/>
              </a:xfrm>
              <a:custGeom>
                <a:avLst/>
                <a:gdLst/>
                <a:ahLst/>
                <a:cxnLst/>
                <a:rect l="l" t="t" r="r" b="b"/>
                <a:pathLst>
                  <a:path w="3331210" h="6662420">
                    <a:moveTo>
                      <a:pt x="3331210" y="3331210"/>
                    </a:moveTo>
                    <a:lnTo>
                      <a:pt x="3331210" y="6662420"/>
                    </a:lnTo>
                    <a:cubicBezTo>
                      <a:pt x="1490980" y="6662420"/>
                      <a:pt x="0" y="5170170"/>
                      <a:pt x="0" y="3331210"/>
                    </a:cubicBezTo>
                    <a:cubicBezTo>
                      <a:pt x="0" y="1492250"/>
                      <a:pt x="1490980" y="0"/>
                      <a:pt x="3331210" y="0"/>
                    </a:cubicBezTo>
                    <a:lnTo>
                      <a:pt x="3331210" y="3331210"/>
                    </a:lnTo>
                    <a:close/>
                  </a:path>
                </a:pathLst>
              </a:custGeom>
              <a:blipFill>
                <a:blip r:embed="rId2"/>
                <a:stretch>
                  <a:fillRect l="-20375" r="-20375"/>
                </a:stretch>
              </a:blipFill>
            </p:spPr>
            <p:txBody>
              <a:bodyPr/>
              <a:lstStyle/>
              <a:p>
                <a:endParaRPr lang="en-US"/>
              </a:p>
            </p:txBody>
          </p:sp>
        </p:grpSp>
      </p:grpSp>
      <p:grpSp>
        <p:nvGrpSpPr>
          <p:cNvPr id="10" name="Group 10"/>
          <p:cNvGrpSpPr/>
          <p:nvPr/>
        </p:nvGrpSpPr>
        <p:grpSpPr>
          <a:xfrm>
            <a:off x="16162709" y="8989695"/>
            <a:ext cx="1020391" cy="268605"/>
            <a:chOff x="0" y="0"/>
            <a:chExt cx="1360521" cy="358140"/>
          </a:xfrm>
        </p:grpSpPr>
        <p:grpSp>
          <p:nvGrpSpPr>
            <p:cNvPr id="11" name="Group 11"/>
            <p:cNvGrpSpPr/>
            <p:nvPr/>
          </p:nvGrpSpPr>
          <p:grpSpPr>
            <a:xfrm>
              <a:off x="1119111" y="128069"/>
              <a:ext cx="241410" cy="102001"/>
              <a:chOff x="0" y="0"/>
              <a:chExt cx="1015946" cy="429260"/>
            </a:xfrm>
          </p:grpSpPr>
          <p:sp>
            <p:nvSpPr>
              <p:cNvPr id="12" name="Freeform 12"/>
              <p:cNvSpPr/>
              <p:nvPr/>
            </p:nvSpPr>
            <p:spPr>
              <a:xfrm>
                <a:off x="0" y="-148"/>
                <a:ext cx="1015946" cy="429408"/>
              </a:xfrm>
              <a:custGeom>
                <a:avLst/>
                <a:gdLst/>
                <a:ahLst/>
                <a:cxnLst/>
                <a:rect l="l" t="t" r="r" b="b"/>
                <a:pathLst>
                  <a:path w="1015946" h="429408">
                    <a:moveTo>
                      <a:pt x="998166" y="183028"/>
                    </a:moveTo>
                    <a:lnTo>
                      <a:pt x="736546" y="6498"/>
                    </a:lnTo>
                    <a:cubicBezTo>
                      <a:pt x="718766" y="-4932"/>
                      <a:pt x="695906" y="-1122"/>
                      <a:pt x="683206" y="16658"/>
                    </a:cubicBezTo>
                    <a:cubicBezTo>
                      <a:pt x="671776" y="34438"/>
                      <a:pt x="675586" y="57298"/>
                      <a:pt x="693366" y="69998"/>
                    </a:cubicBezTo>
                    <a:lnTo>
                      <a:pt x="852116" y="176678"/>
                    </a:lnTo>
                    <a:lnTo>
                      <a:pt x="0" y="176678"/>
                    </a:lnTo>
                    <a:lnTo>
                      <a:pt x="0" y="252878"/>
                    </a:lnTo>
                    <a:lnTo>
                      <a:pt x="852116" y="252878"/>
                    </a:lnTo>
                    <a:lnTo>
                      <a:pt x="693366" y="359558"/>
                    </a:lnTo>
                    <a:cubicBezTo>
                      <a:pt x="675586" y="370988"/>
                      <a:pt x="671776" y="395118"/>
                      <a:pt x="683206" y="412898"/>
                    </a:cubicBezTo>
                    <a:cubicBezTo>
                      <a:pt x="690826" y="424328"/>
                      <a:pt x="702256" y="429408"/>
                      <a:pt x="714956" y="429408"/>
                    </a:cubicBezTo>
                    <a:cubicBezTo>
                      <a:pt x="722576" y="429408"/>
                      <a:pt x="730196" y="426868"/>
                      <a:pt x="736546" y="423058"/>
                    </a:cubicBezTo>
                    <a:lnTo>
                      <a:pt x="999436" y="246528"/>
                    </a:lnTo>
                    <a:cubicBezTo>
                      <a:pt x="1009596" y="238908"/>
                      <a:pt x="1015946" y="227478"/>
                      <a:pt x="1015946" y="214778"/>
                    </a:cubicBezTo>
                    <a:cubicBezTo>
                      <a:pt x="1015946" y="202078"/>
                      <a:pt x="1009596" y="190648"/>
                      <a:pt x="998166" y="183028"/>
                    </a:cubicBezTo>
                    <a:close/>
                  </a:path>
                </a:pathLst>
              </a:custGeom>
              <a:solidFill>
                <a:srgbClr val="242424"/>
              </a:solidFill>
            </p:spPr>
            <p:txBody>
              <a:bodyPr/>
              <a:lstStyle/>
              <a:p>
                <a:endParaRPr lang="en-US"/>
              </a:p>
            </p:txBody>
          </p:sp>
        </p:grpSp>
        <p:sp>
          <p:nvSpPr>
            <p:cNvPr id="13" name="TextBox 13"/>
            <p:cNvSpPr txBox="1"/>
            <p:nvPr/>
          </p:nvSpPr>
          <p:spPr>
            <a:xfrm>
              <a:off x="0" y="-28575"/>
              <a:ext cx="1017511" cy="386715"/>
            </a:xfrm>
            <a:prstGeom prst="rect">
              <a:avLst/>
            </a:prstGeom>
          </p:spPr>
          <p:txBody>
            <a:bodyPr lIns="0" tIns="0" rIns="0" bIns="0" rtlCol="0" anchor="t">
              <a:spAutoFit/>
            </a:bodyPr>
            <a:lstStyle/>
            <a:p>
              <a:pPr algn="l">
                <a:lnSpc>
                  <a:spcPts val="2520"/>
                </a:lnSpc>
              </a:pPr>
              <a:r>
                <a:rPr lang="en-US" sz="1800">
                  <a:solidFill>
                    <a:srgbClr val="242424"/>
                  </a:solidFill>
                  <a:latin typeface="Muli"/>
                  <a:ea typeface="Muli"/>
                  <a:cs typeface="Muli"/>
                  <a:sym typeface="Muli"/>
                </a:rPr>
                <a:t>NEXT</a:t>
              </a:r>
            </a:p>
          </p:txBody>
        </p:sp>
      </p:grpSp>
      <p:sp>
        <p:nvSpPr>
          <p:cNvPr id="14" name="TextBox 14"/>
          <p:cNvSpPr txBox="1"/>
          <p:nvPr/>
        </p:nvSpPr>
        <p:spPr>
          <a:xfrm>
            <a:off x="7941685" y="1617397"/>
            <a:ext cx="7447592" cy="4547056"/>
          </a:xfrm>
          <a:prstGeom prst="rect">
            <a:avLst/>
          </a:prstGeom>
        </p:spPr>
        <p:txBody>
          <a:bodyPr lIns="0" tIns="0" rIns="0" bIns="0" rtlCol="0" anchor="t">
            <a:spAutoFit/>
          </a:bodyPr>
          <a:lstStyle/>
          <a:p>
            <a:pPr marL="697801" lvl="1" indent="-348901" algn="l">
              <a:lnSpc>
                <a:spcPts val="4524"/>
              </a:lnSpc>
              <a:buFont typeface="Arial"/>
              <a:buChar char="•"/>
            </a:pPr>
            <a:r>
              <a:rPr lang="en-US" sz="3232" b="1">
                <a:solidFill>
                  <a:srgbClr val="242424"/>
                </a:solidFill>
                <a:latin typeface="Muli Heavy"/>
                <a:ea typeface="Muli Heavy"/>
                <a:cs typeface="Muli Heavy"/>
                <a:sym typeface="Muli Heavy"/>
              </a:rPr>
              <a:t>Welcome and Introductions</a:t>
            </a:r>
          </a:p>
          <a:p>
            <a:pPr marL="697801" lvl="1" indent="-348901" algn="l">
              <a:lnSpc>
                <a:spcPts val="4524"/>
              </a:lnSpc>
              <a:buFont typeface="Arial"/>
              <a:buChar char="•"/>
            </a:pPr>
            <a:r>
              <a:rPr lang="en-US" sz="3232" b="1">
                <a:solidFill>
                  <a:srgbClr val="242424"/>
                </a:solidFill>
                <a:latin typeface="Muli Heavy"/>
                <a:ea typeface="Muli Heavy"/>
                <a:cs typeface="Muli Heavy"/>
                <a:sym typeface="Muli Heavy"/>
              </a:rPr>
              <a:t>Parent Input form</a:t>
            </a:r>
          </a:p>
          <a:p>
            <a:pPr marL="697801" lvl="1" indent="-348901" algn="l">
              <a:lnSpc>
                <a:spcPts val="4524"/>
              </a:lnSpc>
              <a:buFont typeface="Arial"/>
              <a:buChar char="•"/>
            </a:pPr>
            <a:r>
              <a:rPr lang="en-US" sz="3232" b="1">
                <a:solidFill>
                  <a:srgbClr val="242424"/>
                </a:solidFill>
                <a:latin typeface="Muli Heavy"/>
                <a:ea typeface="Muli Heavy"/>
                <a:cs typeface="Muli Heavy"/>
                <a:sym typeface="Muli Heavy"/>
              </a:rPr>
              <a:t>Our FE Program (highlights)</a:t>
            </a:r>
          </a:p>
          <a:p>
            <a:pPr marL="697801" lvl="1" indent="-348901" algn="l">
              <a:lnSpc>
                <a:spcPts val="4524"/>
              </a:lnSpc>
              <a:buFont typeface="Arial"/>
              <a:buChar char="•"/>
            </a:pPr>
            <a:r>
              <a:rPr lang="en-US" sz="3232" b="1">
                <a:solidFill>
                  <a:srgbClr val="242424"/>
                </a:solidFill>
                <a:latin typeface="Muli Heavy"/>
                <a:ea typeface="Muli Heavy"/>
                <a:cs typeface="Muli Heavy"/>
                <a:sym typeface="Muli Heavy"/>
              </a:rPr>
              <a:t>Achievement Data</a:t>
            </a:r>
          </a:p>
          <a:p>
            <a:pPr marL="697801" lvl="1" indent="-348901" algn="l">
              <a:lnSpc>
                <a:spcPts val="4524"/>
              </a:lnSpc>
              <a:buFont typeface="Arial"/>
              <a:buChar char="•"/>
            </a:pPr>
            <a:r>
              <a:rPr lang="en-US" sz="3232" b="1">
                <a:solidFill>
                  <a:srgbClr val="242424"/>
                </a:solidFill>
                <a:latin typeface="Muli Heavy"/>
                <a:ea typeface="Muli Heavy"/>
                <a:cs typeface="Muli Heavy"/>
                <a:sym typeface="Muli Heavy"/>
              </a:rPr>
              <a:t>2026 Parent Survey Results</a:t>
            </a:r>
          </a:p>
          <a:p>
            <a:pPr marL="697801" lvl="1" indent="-348901" algn="l">
              <a:lnSpc>
                <a:spcPts val="4524"/>
              </a:lnSpc>
              <a:buFont typeface="Arial"/>
              <a:buChar char="•"/>
            </a:pPr>
            <a:r>
              <a:rPr lang="en-US" sz="3232" b="1">
                <a:solidFill>
                  <a:srgbClr val="242424"/>
                </a:solidFill>
                <a:latin typeface="Muli Heavy"/>
                <a:ea typeface="Muli Heavy"/>
                <a:cs typeface="Muli Heavy"/>
                <a:sym typeface="Muli Heavy"/>
              </a:rPr>
              <a:t>Family Engagement Plan</a:t>
            </a:r>
          </a:p>
          <a:p>
            <a:pPr marL="697801" lvl="1" indent="-348901" algn="l">
              <a:lnSpc>
                <a:spcPts val="4524"/>
              </a:lnSpc>
              <a:buFont typeface="Arial"/>
              <a:buChar char="•"/>
            </a:pPr>
            <a:r>
              <a:rPr lang="en-US" sz="3232" b="1">
                <a:solidFill>
                  <a:srgbClr val="242424"/>
                </a:solidFill>
                <a:latin typeface="Muli Heavy"/>
                <a:ea typeface="Muli Heavy"/>
                <a:cs typeface="Muli Heavy"/>
                <a:sym typeface="Muli Heavy"/>
              </a:rPr>
              <a:t>School-Family Compact</a:t>
            </a:r>
          </a:p>
          <a:p>
            <a:pPr marL="697801" lvl="1" indent="-348901" algn="l">
              <a:lnSpc>
                <a:spcPts val="4524"/>
              </a:lnSpc>
              <a:buFont typeface="Arial"/>
              <a:buChar char="•"/>
            </a:pPr>
            <a:r>
              <a:rPr lang="en-US" sz="3232" b="1">
                <a:solidFill>
                  <a:srgbClr val="242424"/>
                </a:solidFill>
                <a:latin typeface="Muli Heavy"/>
                <a:ea typeface="Muli Heavy"/>
                <a:cs typeface="Muli Heavy"/>
                <a:sym typeface="Muli Heavy"/>
              </a:rPr>
              <a:t>Program Supports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1028700"/>
            <a:ext cx="16230600" cy="8229600"/>
          </a:xfrm>
          <a:custGeom>
            <a:avLst/>
            <a:gdLst/>
            <a:ahLst/>
            <a:cxnLst/>
            <a:rect l="l" t="t" r="r" b="b"/>
            <a:pathLst>
              <a:path w="16230600" h="8229600">
                <a:moveTo>
                  <a:pt x="0" y="0"/>
                </a:moveTo>
                <a:lnTo>
                  <a:pt x="16230600" y="0"/>
                </a:lnTo>
                <a:lnTo>
                  <a:pt x="16230600" y="8229600"/>
                </a:lnTo>
                <a:lnTo>
                  <a:pt x="0" y="8229600"/>
                </a:lnTo>
                <a:lnTo>
                  <a:pt x="0" y="0"/>
                </a:lnTo>
                <a:close/>
              </a:path>
            </a:pathLst>
          </a:custGeom>
          <a:blipFill>
            <a:blip r:embed="rId2"/>
            <a:stretch>
              <a:fillRect t="-90122" b="-90122"/>
            </a:stretch>
          </a:blipFill>
        </p:spPr>
        <p:txBody>
          <a:bodyPr/>
          <a:lstStyle/>
          <a:p>
            <a:endParaRPr lang="en-US"/>
          </a:p>
        </p:txBody>
      </p:sp>
      <p:sp>
        <p:nvSpPr>
          <p:cNvPr id="3" name="TextBox 3"/>
          <p:cNvSpPr txBox="1"/>
          <p:nvPr/>
        </p:nvSpPr>
        <p:spPr>
          <a:xfrm>
            <a:off x="8903882" y="6055995"/>
            <a:ext cx="7258995" cy="2375635"/>
          </a:xfrm>
          <a:prstGeom prst="rect">
            <a:avLst/>
          </a:prstGeom>
        </p:spPr>
        <p:txBody>
          <a:bodyPr lIns="0" tIns="0" rIns="0" bIns="0" rtlCol="0" anchor="t">
            <a:spAutoFit/>
          </a:bodyPr>
          <a:lstStyle/>
          <a:p>
            <a:pPr algn="l">
              <a:lnSpc>
                <a:spcPts val="2186"/>
              </a:lnSpc>
            </a:pPr>
            <a:r>
              <a:rPr lang="en-US" sz="1561">
                <a:solidFill>
                  <a:srgbClr val="242424"/>
                </a:solidFill>
                <a:latin typeface="Muli"/>
                <a:ea typeface="Muli"/>
                <a:cs typeface="Muli"/>
                <a:sym typeface="Muli"/>
              </a:rPr>
              <a:t>I’VE BEEN WITH CENTERVILLE ELEMENTARY SCHOOL SINCE 2024, WHICH MEANS THIS IS MY SECOND FULL SCHOOL YEAR WITH ALL OF YOU—AND I COULDN’T BE MORE EXCITED! 💙🐴</a:t>
            </a:r>
          </a:p>
          <a:p>
            <a:pPr algn="l">
              <a:lnSpc>
                <a:spcPts val="2186"/>
              </a:lnSpc>
            </a:pPr>
            <a:r>
              <a:rPr lang="en-US" sz="1561">
                <a:solidFill>
                  <a:srgbClr val="242424"/>
                </a:solidFill>
                <a:latin typeface="Muli"/>
                <a:ea typeface="Muli"/>
                <a:cs typeface="Muli"/>
                <a:sym typeface="Muli"/>
              </a:rPr>
              <a:t>I’M LOOKING FORWARD TO CONTINUING TO BUILD RELATIONSHIPS WITH OUR FAMILIES AND STUDENTS. NOW I’D LOVE TO LEARN MORE ABOUT YOU!</a:t>
            </a:r>
          </a:p>
          <a:p>
            <a:pPr algn="l">
              <a:lnSpc>
                <a:spcPts val="2186"/>
              </a:lnSpc>
            </a:pPr>
            <a:r>
              <a:rPr lang="en-US" sz="1561">
                <a:solidFill>
                  <a:srgbClr val="242424"/>
                </a:solidFill>
                <a:latin typeface="Muli"/>
                <a:ea typeface="Muli"/>
                <a:cs typeface="Muli"/>
                <a:sym typeface="Muli"/>
              </a:rPr>
              <a:t>TELL ME A LITTLE ABOUT YOURSELF—YOUR FAMILY, YOUR STUDENT(S), OR ANYTHING YOU’D LIKE ME TO KNOW. I CAN’T WAIT TO CONNECT! 😊</a:t>
            </a:r>
          </a:p>
          <a:p>
            <a:pPr algn="l">
              <a:lnSpc>
                <a:spcPts val="1496"/>
              </a:lnSpc>
            </a:pPr>
            <a:endParaRPr lang="en-US" sz="1561">
              <a:solidFill>
                <a:srgbClr val="242424"/>
              </a:solidFill>
              <a:latin typeface="Muli"/>
              <a:ea typeface="Muli"/>
              <a:cs typeface="Muli"/>
              <a:sym typeface="Muli"/>
            </a:endParaRPr>
          </a:p>
        </p:txBody>
      </p:sp>
      <p:grpSp>
        <p:nvGrpSpPr>
          <p:cNvPr id="4" name="Group 4"/>
          <p:cNvGrpSpPr/>
          <p:nvPr/>
        </p:nvGrpSpPr>
        <p:grpSpPr>
          <a:xfrm>
            <a:off x="1895599" y="2531373"/>
            <a:ext cx="5657873" cy="5657850"/>
            <a:chOff x="0" y="0"/>
            <a:chExt cx="6350000" cy="6349975"/>
          </a:xfrm>
        </p:grpSpPr>
        <p:sp>
          <p:nvSpPr>
            <p:cNvPr id="5" name="Freeform 5"/>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t="-15527" b="-17806"/>
              </a:stretch>
            </a:blipFill>
          </p:spPr>
          <p:txBody>
            <a:bodyPr/>
            <a:lstStyle/>
            <a:p>
              <a:endParaRPr lang="en-US"/>
            </a:p>
          </p:txBody>
        </p:sp>
      </p:grpSp>
      <p:grpSp>
        <p:nvGrpSpPr>
          <p:cNvPr id="6" name="Group 6"/>
          <p:cNvGrpSpPr/>
          <p:nvPr/>
        </p:nvGrpSpPr>
        <p:grpSpPr>
          <a:xfrm>
            <a:off x="6410325" y="6401803"/>
            <a:ext cx="1588862" cy="1588855"/>
            <a:chOff x="0" y="0"/>
            <a:chExt cx="6350000" cy="6349975"/>
          </a:xfrm>
        </p:grpSpPr>
        <p:sp>
          <p:nvSpPr>
            <p:cNvPr id="7" name="Freeform 7"/>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7193" t="-107877" r="-39099"/>
              </a:stretch>
            </a:blipFill>
          </p:spPr>
          <p:txBody>
            <a:bodyPr/>
            <a:lstStyle/>
            <a:p>
              <a:endParaRPr lang="en-US"/>
            </a:p>
          </p:txBody>
        </p:sp>
      </p:grpSp>
      <p:grpSp>
        <p:nvGrpSpPr>
          <p:cNvPr id="8" name="Group 8"/>
          <p:cNvGrpSpPr/>
          <p:nvPr/>
        </p:nvGrpSpPr>
        <p:grpSpPr>
          <a:xfrm>
            <a:off x="2095500" y="2739390"/>
            <a:ext cx="990600" cy="990600"/>
            <a:chOff x="0" y="0"/>
            <a:chExt cx="6350000" cy="6350000"/>
          </a:xfrm>
        </p:grpSpPr>
        <p:sp>
          <p:nvSpPr>
            <p:cNvPr id="9" name="Freeform 9"/>
            <p:cNvSpPr/>
            <p:nvPr/>
          </p:nvSpPr>
          <p:spPr>
            <a:xfrm>
              <a:off x="31877" y="31877"/>
              <a:ext cx="6286246" cy="6286246"/>
            </a:xfrm>
            <a:custGeom>
              <a:avLst/>
              <a:gdLst/>
              <a:ahLst/>
              <a:cxnLst/>
              <a:rect l="l" t="t" r="r" b="b"/>
              <a:pathLst>
                <a:path w="6286246" h="6286246">
                  <a:moveTo>
                    <a:pt x="3143123" y="0"/>
                  </a:moveTo>
                  <a:cubicBezTo>
                    <a:pt x="1407287" y="0"/>
                    <a:pt x="0" y="1407287"/>
                    <a:pt x="0" y="3143123"/>
                  </a:cubicBezTo>
                  <a:cubicBezTo>
                    <a:pt x="0" y="4878959"/>
                    <a:pt x="1407287" y="6286246"/>
                    <a:pt x="3143123" y="6286246"/>
                  </a:cubicBezTo>
                  <a:cubicBezTo>
                    <a:pt x="4878959" y="6286246"/>
                    <a:pt x="6286246" y="4878959"/>
                    <a:pt x="6286246" y="3143123"/>
                  </a:cubicBezTo>
                  <a:cubicBezTo>
                    <a:pt x="6286246" y="1407287"/>
                    <a:pt x="4878959" y="0"/>
                    <a:pt x="3143123" y="0"/>
                  </a:cubicBezTo>
                  <a:close/>
                  <a:moveTo>
                    <a:pt x="3143123" y="4701413"/>
                  </a:moveTo>
                  <a:cubicBezTo>
                    <a:pt x="2282444" y="4701413"/>
                    <a:pt x="1584833" y="4003675"/>
                    <a:pt x="1584833" y="3143123"/>
                  </a:cubicBezTo>
                  <a:cubicBezTo>
                    <a:pt x="1584833" y="2282571"/>
                    <a:pt x="2282444" y="1584833"/>
                    <a:pt x="3143123" y="1584833"/>
                  </a:cubicBezTo>
                  <a:cubicBezTo>
                    <a:pt x="4003802" y="1584833"/>
                    <a:pt x="4701413" y="2282444"/>
                    <a:pt x="4701413" y="3143123"/>
                  </a:cubicBezTo>
                  <a:cubicBezTo>
                    <a:pt x="4701413" y="4003802"/>
                    <a:pt x="4003802" y="4701413"/>
                    <a:pt x="3143123" y="4701413"/>
                  </a:cubicBezTo>
                  <a:close/>
                </a:path>
              </a:pathLst>
            </a:custGeom>
            <a:blipFill>
              <a:blip r:embed="rId2"/>
              <a:stretch>
                <a:fillRect t="-21047" b="-21047"/>
              </a:stretch>
            </a:blipFill>
          </p:spPr>
          <p:txBody>
            <a:bodyPr/>
            <a:lstStyle/>
            <a:p>
              <a:endParaRPr lang="en-US"/>
            </a:p>
          </p:txBody>
        </p:sp>
      </p:grpSp>
      <p:sp>
        <p:nvSpPr>
          <p:cNvPr id="10" name="TextBox 10"/>
          <p:cNvSpPr txBox="1"/>
          <p:nvPr/>
        </p:nvSpPr>
        <p:spPr>
          <a:xfrm>
            <a:off x="8481410" y="2653665"/>
            <a:ext cx="7681467" cy="2506980"/>
          </a:xfrm>
          <a:prstGeom prst="rect">
            <a:avLst/>
          </a:prstGeom>
        </p:spPr>
        <p:txBody>
          <a:bodyPr lIns="0" tIns="0" rIns="0" bIns="0" rtlCol="0" anchor="t">
            <a:spAutoFit/>
          </a:bodyPr>
          <a:lstStyle/>
          <a:p>
            <a:pPr algn="l">
              <a:lnSpc>
                <a:spcPts val="6719"/>
              </a:lnSpc>
            </a:pPr>
            <a:r>
              <a:rPr lang="en-US" sz="4800" b="1">
                <a:solidFill>
                  <a:srgbClr val="242424"/>
                </a:solidFill>
                <a:latin typeface="Muli Heavy"/>
                <a:ea typeface="Muli Heavy"/>
                <a:cs typeface="Muli Heavy"/>
                <a:sym typeface="Muli Heavy"/>
              </a:rPr>
              <a:t>Hello everyone, I'm so glad that you're able to join me!</a:t>
            </a:r>
          </a:p>
        </p:txBody>
      </p:sp>
      <p:sp>
        <p:nvSpPr>
          <p:cNvPr id="11" name="TextBox 11"/>
          <p:cNvSpPr txBox="1"/>
          <p:nvPr/>
        </p:nvSpPr>
        <p:spPr>
          <a:xfrm>
            <a:off x="6410325" y="1187969"/>
            <a:ext cx="7681467" cy="629919"/>
          </a:xfrm>
          <a:prstGeom prst="rect">
            <a:avLst/>
          </a:prstGeom>
        </p:spPr>
        <p:txBody>
          <a:bodyPr lIns="0" tIns="0" rIns="0" bIns="0" rtlCol="0" anchor="t">
            <a:spAutoFit/>
          </a:bodyPr>
          <a:lstStyle/>
          <a:p>
            <a:pPr algn="l">
              <a:lnSpc>
                <a:spcPts val="5180"/>
              </a:lnSpc>
            </a:pPr>
            <a:r>
              <a:rPr lang="en-US" sz="3700" b="1">
                <a:solidFill>
                  <a:srgbClr val="242424"/>
                </a:solidFill>
                <a:latin typeface="Muli Heavy"/>
                <a:ea typeface="Muli Heavy"/>
                <a:cs typeface="Muli Heavy"/>
                <a:sym typeface="Muli Heavy"/>
              </a:rPr>
              <a:t>Welcome and Introductions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1028700"/>
            <a:ext cx="16230600" cy="8229600"/>
          </a:xfrm>
          <a:custGeom>
            <a:avLst/>
            <a:gdLst/>
            <a:ahLst/>
            <a:cxnLst/>
            <a:rect l="l" t="t" r="r" b="b"/>
            <a:pathLst>
              <a:path w="16230600" h="8229600">
                <a:moveTo>
                  <a:pt x="0" y="0"/>
                </a:moveTo>
                <a:lnTo>
                  <a:pt x="16230600" y="0"/>
                </a:lnTo>
                <a:lnTo>
                  <a:pt x="16230600" y="8229600"/>
                </a:lnTo>
                <a:lnTo>
                  <a:pt x="0" y="8229600"/>
                </a:lnTo>
                <a:lnTo>
                  <a:pt x="0" y="0"/>
                </a:lnTo>
                <a:close/>
              </a:path>
            </a:pathLst>
          </a:custGeom>
          <a:blipFill>
            <a:blip r:embed="rId2"/>
            <a:stretch>
              <a:fillRect t="-90122" b="-90122"/>
            </a:stretch>
          </a:blipFill>
        </p:spPr>
        <p:txBody>
          <a:bodyPr/>
          <a:lstStyle/>
          <a:p>
            <a:endParaRPr lang="en-US"/>
          </a:p>
        </p:txBody>
      </p:sp>
      <p:sp>
        <p:nvSpPr>
          <p:cNvPr id="3" name="Freeform 3"/>
          <p:cNvSpPr/>
          <p:nvPr/>
        </p:nvSpPr>
        <p:spPr>
          <a:xfrm>
            <a:off x="3176091" y="2585790"/>
            <a:ext cx="2688777" cy="2688777"/>
          </a:xfrm>
          <a:custGeom>
            <a:avLst/>
            <a:gdLst/>
            <a:ahLst/>
            <a:cxnLst/>
            <a:rect l="l" t="t" r="r" b="b"/>
            <a:pathLst>
              <a:path w="2688777" h="2688777">
                <a:moveTo>
                  <a:pt x="0" y="0"/>
                </a:moveTo>
                <a:lnTo>
                  <a:pt x="2688777" y="0"/>
                </a:lnTo>
                <a:lnTo>
                  <a:pt x="2688777" y="2688777"/>
                </a:lnTo>
                <a:lnTo>
                  <a:pt x="0" y="2688777"/>
                </a:lnTo>
                <a:lnTo>
                  <a:pt x="0" y="0"/>
                </a:lnTo>
                <a:close/>
              </a:path>
            </a:pathLst>
          </a:custGeom>
          <a:blipFill>
            <a:blip r:embed="rId3"/>
            <a:stretch>
              <a:fillRect/>
            </a:stretch>
          </a:blipFill>
        </p:spPr>
        <p:txBody>
          <a:bodyPr/>
          <a:lstStyle/>
          <a:p>
            <a:endParaRPr lang="en-US"/>
          </a:p>
        </p:txBody>
      </p:sp>
      <p:sp>
        <p:nvSpPr>
          <p:cNvPr id="4" name="Freeform 4"/>
          <p:cNvSpPr/>
          <p:nvPr/>
        </p:nvSpPr>
        <p:spPr>
          <a:xfrm>
            <a:off x="12658817" y="2792755"/>
            <a:ext cx="2635075" cy="2635075"/>
          </a:xfrm>
          <a:custGeom>
            <a:avLst/>
            <a:gdLst/>
            <a:ahLst/>
            <a:cxnLst/>
            <a:rect l="l" t="t" r="r" b="b"/>
            <a:pathLst>
              <a:path w="2635075" h="2635075">
                <a:moveTo>
                  <a:pt x="0" y="0"/>
                </a:moveTo>
                <a:lnTo>
                  <a:pt x="2635075" y="0"/>
                </a:lnTo>
                <a:lnTo>
                  <a:pt x="2635075" y="2635075"/>
                </a:lnTo>
                <a:lnTo>
                  <a:pt x="0" y="2635075"/>
                </a:lnTo>
                <a:lnTo>
                  <a:pt x="0" y="0"/>
                </a:lnTo>
                <a:close/>
              </a:path>
            </a:pathLst>
          </a:custGeom>
          <a:blipFill>
            <a:blip r:embed="rId4"/>
            <a:stretch>
              <a:fillRect/>
            </a:stretch>
          </a:blipFill>
        </p:spPr>
        <p:txBody>
          <a:bodyPr/>
          <a:lstStyle/>
          <a:p>
            <a:endParaRPr lang="en-US"/>
          </a:p>
        </p:txBody>
      </p:sp>
      <p:sp>
        <p:nvSpPr>
          <p:cNvPr id="5" name="Freeform 5"/>
          <p:cNvSpPr/>
          <p:nvPr/>
        </p:nvSpPr>
        <p:spPr>
          <a:xfrm>
            <a:off x="6889063" y="2969415"/>
            <a:ext cx="4193306" cy="2637486"/>
          </a:xfrm>
          <a:custGeom>
            <a:avLst/>
            <a:gdLst/>
            <a:ahLst/>
            <a:cxnLst/>
            <a:rect l="l" t="t" r="r" b="b"/>
            <a:pathLst>
              <a:path w="4193306" h="2637486">
                <a:moveTo>
                  <a:pt x="0" y="0"/>
                </a:moveTo>
                <a:lnTo>
                  <a:pt x="4193306" y="0"/>
                </a:lnTo>
                <a:lnTo>
                  <a:pt x="4193306" y="2637485"/>
                </a:lnTo>
                <a:lnTo>
                  <a:pt x="0" y="2637485"/>
                </a:lnTo>
                <a:lnTo>
                  <a:pt x="0" y="0"/>
                </a:lnTo>
                <a:close/>
              </a:path>
            </a:pathLst>
          </a:custGeom>
          <a:blipFill>
            <a:blip r:embed="rId5"/>
            <a:stretch>
              <a:fillRect/>
            </a:stretch>
          </a:blipFill>
        </p:spPr>
        <p:txBody>
          <a:bodyPr/>
          <a:lstStyle/>
          <a:p>
            <a:endParaRPr lang="en-US"/>
          </a:p>
        </p:txBody>
      </p:sp>
      <p:sp>
        <p:nvSpPr>
          <p:cNvPr id="6" name="TextBox 6"/>
          <p:cNvSpPr txBox="1"/>
          <p:nvPr/>
        </p:nvSpPr>
        <p:spPr>
          <a:xfrm>
            <a:off x="5756338" y="1411358"/>
            <a:ext cx="6775325" cy="811530"/>
          </a:xfrm>
          <a:prstGeom prst="rect">
            <a:avLst/>
          </a:prstGeom>
        </p:spPr>
        <p:txBody>
          <a:bodyPr lIns="0" tIns="0" rIns="0" bIns="0" rtlCol="0" anchor="t">
            <a:spAutoFit/>
          </a:bodyPr>
          <a:lstStyle/>
          <a:p>
            <a:pPr algn="ctr">
              <a:lnSpc>
                <a:spcPts val="6719"/>
              </a:lnSpc>
            </a:pPr>
            <a:r>
              <a:rPr lang="en-US" sz="4800" b="1">
                <a:solidFill>
                  <a:srgbClr val="242424"/>
                </a:solidFill>
                <a:latin typeface="Muli Heavy"/>
                <a:ea typeface="Muli Heavy"/>
                <a:cs typeface="Muli Heavy"/>
                <a:sym typeface="Muli Heavy"/>
              </a:rPr>
              <a:t>Parent Input Form</a:t>
            </a:r>
          </a:p>
        </p:txBody>
      </p:sp>
      <p:sp>
        <p:nvSpPr>
          <p:cNvPr id="7" name="TextBox 7"/>
          <p:cNvSpPr txBox="1"/>
          <p:nvPr/>
        </p:nvSpPr>
        <p:spPr>
          <a:xfrm>
            <a:off x="4024547" y="6014570"/>
            <a:ext cx="10238907" cy="2920365"/>
          </a:xfrm>
          <a:prstGeom prst="rect">
            <a:avLst/>
          </a:prstGeom>
        </p:spPr>
        <p:txBody>
          <a:bodyPr lIns="0" tIns="0" rIns="0" bIns="0" rtlCol="0" anchor="t">
            <a:spAutoFit/>
          </a:bodyPr>
          <a:lstStyle/>
          <a:p>
            <a:pPr algn="ctr">
              <a:lnSpc>
                <a:spcPts val="3359"/>
              </a:lnSpc>
            </a:pPr>
            <a:r>
              <a:rPr lang="en-US" sz="2400">
                <a:solidFill>
                  <a:srgbClr val="242424"/>
                </a:solidFill>
                <a:latin typeface="Muli"/>
                <a:ea typeface="Muli"/>
                <a:cs typeface="Muli"/>
                <a:sym typeface="Muli"/>
              </a:rPr>
              <a:t>Your input is extremely important to us! 💙</a:t>
            </a:r>
          </a:p>
          <a:p>
            <a:pPr algn="ctr">
              <a:lnSpc>
                <a:spcPts val="3359"/>
              </a:lnSpc>
            </a:pPr>
            <a:r>
              <a:rPr lang="en-US" sz="2400">
                <a:solidFill>
                  <a:srgbClr val="242424"/>
                </a:solidFill>
                <a:latin typeface="Muli"/>
                <a:ea typeface="Muli"/>
                <a:cs typeface="Muli"/>
                <a:sym typeface="Muli"/>
              </a:rPr>
              <a:t> As we go through this presentation, please take a moment to record your responses on the Parent Input Form. Your feedback helps us continue to grow and strengthen our Family Engagement Program, making it the very best it can be for our students and families.</a:t>
            </a:r>
          </a:p>
          <a:p>
            <a:pPr algn="ctr">
              <a:lnSpc>
                <a:spcPts val="3359"/>
              </a:lnSpc>
            </a:pPr>
            <a:r>
              <a:rPr lang="en-US" sz="2400">
                <a:solidFill>
                  <a:srgbClr val="242424"/>
                </a:solidFill>
                <a:latin typeface="Muli"/>
                <a:ea typeface="Muli"/>
                <a:cs typeface="Muli"/>
                <a:sym typeface="Muli"/>
              </a:rPr>
              <a:t>Thank you for partnering with us—we truly value your voice! 🐴✨</a:t>
            </a:r>
          </a:p>
          <a:p>
            <a:pPr algn="ctr">
              <a:lnSpc>
                <a:spcPts val="3359"/>
              </a:lnSpc>
            </a:pPr>
            <a:endParaRPr lang="en-US" sz="2400">
              <a:solidFill>
                <a:srgbClr val="242424"/>
              </a:solidFill>
              <a:latin typeface="Muli"/>
              <a:ea typeface="Muli"/>
              <a:cs typeface="Muli"/>
              <a:sym typeface="Muli"/>
            </a:endParaRPr>
          </a:p>
        </p:txBody>
      </p:sp>
      <p:sp>
        <p:nvSpPr>
          <p:cNvPr id="8" name="TextBox 8"/>
          <p:cNvSpPr txBox="1"/>
          <p:nvPr/>
        </p:nvSpPr>
        <p:spPr>
          <a:xfrm>
            <a:off x="3303003" y="5380205"/>
            <a:ext cx="2434952" cy="405765"/>
          </a:xfrm>
          <a:prstGeom prst="rect">
            <a:avLst/>
          </a:prstGeom>
        </p:spPr>
        <p:txBody>
          <a:bodyPr lIns="0" tIns="0" rIns="0" bIns="0" rtlCol="0" anchor="t">
            <a:spAutoFit/>
          </a:bodyPr>
          <a:lstStyle/>
          <a:p>
            <a:pPr algn="ctr">
              <a:lnSpc>
                <a:spcPts val="3359"/>
              </a:lnSpc>
            </a:pPr>
            <a:r>
              <a:rPr lang="en-US" sz="2400">
                <a:solidFill>
                  <a:srgbClr val="242424"/>
                </a:solidFill>
                <a:latin typeface="Muli"/>
                <a:ea typeface="Muli"/>
                <a:cs typeface="Muli"/>
                <a:sym typeface="Muli"/>
              </a:rPr>
              <a:t>English</a:t>
            </a:r>
          </a:p>
        </p:txBody>
      </p:sp>
      <p:sp>
        <p:nvSpPr>
          <p:cNvPr id="9" name="TextBox 9"/>
          <p:cNvSpPr txBox="1"/>
          <p:nvPr/>
        </p:nvSpPr>
        <p:spPr>
          <a:xfrm>
            <a:off x="12758879" y="5380205"/>
            <a:ext cx="2434952" cy="405765"/>
          </a:xfrm>
          <a:prstGeom prst="rect">
            <a:avLst/>
          </a:prstGeom>
        </p:spPr>
        <p:txBody>
          <a:bodyPr lIns="0" tIns="0" rIns="0" bIns="0" rtlCol="0" anchor="t">
            <a:spAutoFit/>
          </a:bodyPr>
          <a:lstStyle/>
          <a:p>
            <a:pPr algn="ctr">
              <a:lnSpc>
                <a:spcPts val="3359"/>
              </a:lnSpc>
            </a:pPr>
            <a:r>
              <a:rPr lang="en-US" sz="2400">
                <a:solidFill>
                  <a:srgbClr val="242424"/>
                </a:solidFill>
                <a:latin typeface="Muli"/>
                <a:ea typeface="Muli"/>
                <a:cs typeface="Muli"/>
                <a:sym typeface="Muli"/>
              </a:rPr>
              <a:t>Espanol</a:t>
            </a:r>
          </a:p>
        </p:txBody>
      </p:sp>
      <p:sp>
        <p:nvSpPr>
          <p:cNvPr id="10" name="TextBox 10"/>
          <p:cNvSpPr txBox="1"/>
          <p:nvPr/>
        </p:nvSpPr>
        <p:spPr>
          <a:xfrm>
            <a:off x="6243559" y="2165738"/>
            <a:ext cx="5484315" cy="554354"/>
          </a:xfrm>
          <a:prstGeom prst="rect">
            <a:avLst/>
          </a:prstGeom>
        </p:spPr>
        <p:txBody>
          <a:bodyPr lIns="0" tIns="0" rIns="0" bIns="0" rtlCol="0" anchor="t">
            <a:spAutoFit/>
          </a:bodyPr>
          <a:lstStyle/>
          <a:p>
            <a:pPr algn="ctr">
              <a:lnSpc>
                <a:spcPts val="4620"/>
              </a:lnSpc>
            </a:pPr>
            <a:r>
              <a:rPr lang="en-US" sz="3300">
                <a:solidFill>
                  <a:srgbClr val="242424"/>
                </a:solidFill>
                <a:latin typeface="Muli"/>
                <a:ea typeface="Muli"/>
                <a:cs typeface="Muli"/>
                <a:sym typeface="Muli"/>
              </a:rPr>
              <a:t>Paper Copy or QR Code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6307" b="-76307"/>
            </a:stretch>
          </a:blipFill>
        </p:spPr>
        <p:txBody>
          <a:bodyPr/>
          <a:lstStyle/>
          <a:p>
            <a:endParaRPr lang="en-US"/>
          </a:p>
        </p:txBody>
      </p:sp>
      <p:grpSp>
        <p:nvGrpSpPr>
          <p:cNvPr id="3" name="Group 3"/>
          <p:cNvGrpSpPr/>
          <p:nvPr/>
        </p:nvGrpSpPr>
        <p:grpSpPr>
          <a:xfrm>
            <a:off x="1552565" y="2244114"/>
            <a:ext cx="2219335" cy="2219326"/>
            <a:chOff x="0" y="0"/>
            <a:chExt cx="6350000" cy="6349975"/>
          </a:xfrm>
        </p:grpSpPr>
        <p:sp>
          <p:nvSpPr>
            <p:cNvPr id="4" name="Freeform 4"/>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40508" t="-98663" r="-1716" b="-3433"/>
              </a:stretch>
            </a:blipFill>
          </p:spPr>
          <p:txBody>
            <a:bodyPr/>
            <a:lstStyle/>
            <a:p>
              <a:endParaRPr lang="en-US"/>
            </a:p>
          </p:txBody>
        </p:sp>
      </p:grpSp>
      <p:grpSp>
        <p:nvGrpSpPr>
          <p:cNvPr id="5" name="Group 5"/>
          <p:cNvGrpSpPr/>
          <p:nvPr/>
        </p:nvGrpSpPr>
        <p:grpSpPr>
          <a:xfrm>
            <a:off x="14388727" y="-738189"/>
            <a:ext cx="4438670" cy="4438653"/>
            <a:chOff x="0" y="0"/>
            <a:chExt cx="6350000" cy="6349975"/>
          </a:xfrm>
        </p:grpSpPr>
        <p:sp>
          <p:nvSpPr>
            <p:cNvPr id="6" name="Freeform 6"/>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t="-21048" b="-21048"/>
              </a:stretch>
            </a:blipFill>
          </p:spPr>
          <p:txBody>
            <a:bodyPr/>
            <a:lstStyle/>
            <a:p>
              <a:endParaRPr lang="en-US"/>
            </a:p>
          </p:txBody>
        </p:sp>
      </p:grpSp>
      <p:grpSp>
        <p:nvGrpSpPr>
          <p:cNvPr id="7" name="Group 7"/>
          <p:cNvGrpSpPr/>
          <p:nvPr/>
        </p:nvGrpSpPr>
        <p:grpSpPr>
          <a:xfrm>
            <a:off x="12106265" y="8361044"/>
            <a:ext cx="2954668" cy="2954656"/>
            <a:chOff x="0" y="0"/>
            <a:chExt cx="6350000" cy="6349975"/>
          </a:xfrm>
        </p:grpSpPr>
        <p:sp>
          <p:nvSpPr>
            <p:cNvPr id="8" name="Freeform 8"/>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40508" t="-98663" r="-1716" b="-3433"/>
              </a:stretch>
            </a:blipFill>
          </p:spPr>
          <p:txBody>
            <a:bodyPr/>
            <a:lstStyle/>
            <a:p>
              <a:endParaRPr lang="en-US"/>
            </a:p>
          </p:txBody>
        </p:sp>
      </p:grpSp>
      <p:sp>
        <p:nvSpPr>
          <p:cNvPr id="9" name="Freeform 9"/>
          <p:cNvSpPr/>
          <p:nvPr/>
        </p:nvSpPr>
        <p:spPr>
          <a:xfrm>
            <a:off x="11136039" y="2502096"/>
            <a:ext cx="4895119" cy="6526825"/>
          </a:xfrm>
          <a:custGeom>
            <a:avLst/>
            <a:gdLst/>
            <a:ahLst/>
            <a:cxnLst/>
            <a:rect l="l" t="t" r="r" b="b"/>
            <a:pathLst>
              <a:path w="4895119" h="6526825">
                <a:moveTo>
                  <a:pt x="0" y="0"/>
                </a:moveTo>
                <a:lnTo>
                  <a:pt x="4895119" y="0"/>
                </a:lnTo>
                <a:lnTo>
                  <a:pt x="4895119" y="6526825"/>
                </a:lnTo>
                <a:lnTo>
                  <a:pt x="0" y="6526825"/>
                </a:lnTo>
                <a:lnTo>
                  <a:pt x="0" y="0"/>
                </a:lnTo>
                <a:close/>
              </a:path>
            </a:pathLst>
          </a:custGeom>
          <a:blipFill>
            <a:blip r:embed="rId3"/>
            <a:stretch>
              <a:fillRect/>
            </a:stretch>
          </a:blipFill>
        </p:spPr>
        <p:txBody>
          <a:bodyPr/>
          <a:lstStyle/>
          <a:p>
            <a:endParaRPr lang="en-US"/>
          </a:p>
        </p:txBody>
      </p:sp>
      <p:sp>
        <p:nvSpPr>
          <p:cNvPr id="10" name="Freeform 10"/>
          <p:cNvSpPr/>
          <p:nvPr/>
        </p:nvSpPr>
        <p:spPr>
          <a:xfrm>
            <a:off x="713364" y="2780173"/>
            <a:ext cx="7960894" cy="5970671"/>
          </a:xfrm>
          <a:custGeom>
            <a:avLst/>
            <a:gdLst/>
            <a:ahLst/>
            <a:cxnLst/>
            <a:rect l="l" t="t" r="r" b="b"/>
            <a:pathLst>
              <a:path w="7960894" h="5970671">
                <a:moveTo>
                  <a:pt x="0" y="0"/>
                </a:moveTo>
                <a:lnTo>
                  <a:pt x="7960894" y="0"/>
                </a:lnTo>
                <a:lnTo>
                  <a:pt x="7960894" y="5970671"/>
                </a:lnTo>
                <a:lnTo>
                  <a:pt x="0" y="5970671"/>
                </a:lnTo>
                <a:lnTo>
                  <a:pt x="0" y="0"/>
                </a:lnTo>
                <a:close/>
              </a:path>
            </a:pathLst>
          </a:custGeom>
          <a:blipFill>
            <a:blip r:embed="rId4"/>
            <a:stretch>
              <a:fillRect/>
            </a:stretch>
          </a:blipFill>
        </p:spPr>
        <p:txBody>
          <a:bodyPr/>
          <a:lstStyle/>
          <a:p>
            <a:endParaRPr lang="en-US"/>
          </a:p>
        </p:txBody>
      </p:sp>
      <p:sp>
        <p:nvSpPr>
          <p:cNvPr id="11" name="TextBox 11"/>
          <p:cNvSpPr txBox="1"/>
          <p:nvPr/>
        </p:nvSpPr>
        <p:spPr>
          <a:xfrm>
            <a:off x="3269918" y="9172575"/>
            <a:ext cx="2249303" cy="811530"/>
          </a:xfrm>
          <a:prstGeom prst="rect">
            <a:avLst/>
          </a:prstGeom>
        </p:spPr>
        <p:txBody>
          <a:bodyPr lIns="0" tIns="0" rIns="0" bIns="0" rtlCol="0" anchor="t">
            <a:spAutoFit/>
          </a:bodyPr>
          <a:lstStyle/>
          <a:p>
            <a:pPr algn="l">
              <a:lnSpc>
                <a:spcPts val="6719"/>
              </a:lnSpc>
            </a:pPr>
            <a:r>
              <a:rPr lang="en-US" sz="4800" b="1">
                <a:solidFill>
                  <a:srgbClr val="242424"/>
                </a:solidFill>
                <a:latin typeface="Muli Heavy"/>
                <a:ea typeface="Muli Heavy"/>
                <a:cs typeface="Muli Heavy"/>
                <a:sym typeface="Muli Heavy"/>
              </a:rPr>
              <a:t>Bingo </a:t>
            </a:r>
          </a:p>
        </p:txBody>
      </p:sp>
      <p:sp>
        <p:nvSpPr>
          <p:cNvPr id="12" name="TextBox 12"/>
          <p:cNvSpPr txBox="1"/>
          <p:nvPr/>
        </p:nvSpPr>
        <p:spPr>
          <a:xfrm>
            <a:off x="1028700" y="914400"/>
            <a:ext cx="16460083" cy="962660"/>
          </a:xfrm>
          <a:prstGeom prst="rect">
            <a:avLst/>
          </a:prstGeom>
        </p:spPr>
        <p:txBody>
          <a:bodyPr lIns="0" tIns="0" rIns="0" bIns="0" rtlCol="0" anchor="t">
            <a:spAutoFit/>
          </a:bodyPr>
          <a:lstStyle/>
          <a:p>
            <a:pPr marL="0" lvl="0" indent="0" algn="l">
              <a:lnSpc>
                <a:spcPts val="7839"/>
              </a:lnSpc>
              <a:spcBef>
                <a:spcPct val="0"/>
              </a:spcBef>
            </a:pPr>
            <a:r>
              <a:rPr lang="en-US" sz="5600" u="sng">
                <a:solidFill>
                  <a:srgbClr val="242424"/>
                </a:solidFill>
                <a:latin typeface="Muli Light"/>
                <a:ea typeface="Muli Light"/>
                <a:cs typeface="Muli Light"/>
                <a:sym typeface="Muli Light"/>
              </a:rPr>
              <a:t>A Glimpse at Family Engagement at Centerville</a:t>
            </a:r>
          </a:p>
        </p:txBody>
      </p:sp>
      <p:sp>
        <p:nvSpPr>
          <p:cNvPr id="13" name="TextBox 13"/>
          <p:cNvSpPr txBox="1"/>
          <p:nvPr/>
        </p:nvSpPr>
        <p:spPr>
          <a:xfrm>
            <a:off x="12053045" y="9172575"/>
            <a:ext cx="4555017" cy="811530"/>
          </a:xfrm>
          <a:prstGeom prst="rect">
            <a:avLst/>
          </a:prstGeom>
        </p:spPr>
        <p:txBody>
          <a:bodyPr lIns="0" tIns="0" rIns="0" bIns="0" rtlCol="0" anchor="t">
            <a:spAutoFit/>
          </a:bodyPr>
          <a:lstStyle/>
          <a:p>
            <a:pPr algn="l">
              <a:lnSpc>
                <a:spcPts val="6719"/>
              </a:lnSpc>
            </a:pPr>
            <a:r>
              <a:rPr lang="en-US" sz="4800" b="1">
                <a:solidFill>
                  <a:srgbClr val="242424"/>
                </a:solidFill>
                <a:latin typeface="Muli Heavy"/>
                <a:ea typeface="Muli Heavy"/>
                <a:cs typeface="Muli Heavy"/>
                <a:sym typeface="Muli Heavy"/>
              </a:rPr>
              <a:t>Book-Nic</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CFEF9"/>
        </a:solidFill>
        <a:effectLst/>
      </p:bgPr>
    </p:bg>
    <p:spTree>
      <p:nvGrpSpPr>
        <p:cNvPr id="1" name=""/>
        <p:cNvGrpSpPr/>
        <p:nvPr/>
      </p:nvGrpSpPr>
      <p:grpSpPr>
        <a:xfrm>
          <a:off x="0" y="0"/>
          <a:ext cx="0" cy="0"/>
          <a:chOff x="0" y="0"/>
          <a:chExt cx="0" cy="0"/>
        </a:xfrm>
      </p:grpSpPr>
      <p:grpSp>
        <p:nvGrpSpPr>
          <p:cNvPr id="2" name="Group 2"/>
          <p:cNvGrpSpPr/>
          <p:nvPr/>
        </p:nvGrpSpPr>
        <p:grpSpPr>
          <a:xfrm>
            <a:off x="7382713" y="2602230"/>
            <a:ext cx="4279781" cy="4279781"/>
            <a:chOff x="0" y="0"/>
            <a:chExt cx="6350000" cy="6350000"/>
          </a:xfrm>
        </p:grpSpPr>
        <p:sp>
          <p:nvSpPr>
            <p:cNvPr id="3" name="Freeform 3"/>
            <p:cNvSpPr/>
            <p:nvPr/>
          </p:nvSpPr>
          <p:spPr>
            <a:xfrm>
              <a:off x="31877" y="31877"/>
              <a:ext cx="6286246" cy="6286246"/>
            </a:xfrm>
            <a:custGeom>
              <a:avLst/>
              <a:gdLst/>
              <a:ahLst/>
              <a:cxnLst/>
              <a:rect l="l" t="t" r="r" b="b"/>
              <a:pathLst>
                <a:path w="6286246" h="6286246">
                  <a:moveTo>
                    <a:pt x="3143123" y="0"/>
                  </a:moveTo>
                  <a:cubicBezTo>
                    <a:pt x="1407287" y="0"/>
                    <a:pt x="0" y="1407287"/>
                    <a:pt x="0" y="3143123"/>
                  </a:cubicBezTo>
                  <a:cubicBezTo>
                    <a:pt x="0" y="4878959"/>
                    <a:pt x="1407287" y="6286246"/>
                    <a:pt x="3143123" y="6286246"/>
                  </a:cubicBezTo>
                  <a:cubicBezTo>
                    <a:pt x="4878959" y="6286246"/>
                    <a:pt x="6286246" y="4878959"/>
                    <a:pt x="6286246" y="3143123"/>
                  </a:cubicBezTo>
                  <a:cubicBezTo>
                    <a:pt x="6286246" y="1407287"/>
                    <a:pt x="4878959" y="0"/>
                    <a:pt x="3143123" y="0"/>
                  </a:cubicBezTo>
                  <a:close/>
                  <a:moveTo>
                    <a:pt x="3143123" y="4701413"/>
                  </a:moveTo>
                  <a:cubicBezTo>
                    <a:pt x="2282444" y="4701413"/>
                    <a:pt x="1584833" y="4003675"/>
                    <a:pt x="1584833" y="3143123"/>
                  </a:cubicBezTo>
                  <a:cubicBezTo>
                    <a:pt x="1584833" y="2282571"/>
                    <a:pt x="2282444" y="1584833"/>
                    <a:pt x="3143123" y="1584833"/>
                  </a:cubicBezTo>
                  <a:cubicBezTo>
                    <a:pt x="4003802" y="1584833"/>
                    <a:pt x="4701413" y="2282444"/>
                    <a:pt x="4701413" y="3143123"/>
                  </a:cubicBezTo>
                  <a:cubicBezTo>
                    <a:pt x="4701413" y="4003802"/>
                    <a:pt x="4003802" y="4701413"/>
                    <a:pt x="3143123" y="4701413"/>
                  </a:cubicBezTo>
                  <a:close/>
                </a:path>
              </a:pathLst>
            </a:custGeom>
            <a:blipFill>
              <a:blip r:embed="rId2"/>
              <a:stretch>
                <a:fillRect t="-21047" b="-21047"/>
              </a:stretch>
            </a:blipFill>
          </p:spPr>
          <p:txBody>
            <a:bodyPr/>
            <a:lstStyle/>
            <a:p>
              <a:endParaRPr lang="en-US"/>
            </a:p>
          </p:txBody>
        </p:sp>
      </p:grpSp>
      <p:grpSp>
        <p:nvGrpSpPr>
          <p:cNvPr id="4" name="Group 4"/>
          <p:cNvGrpSpPr/>
          <p:nvPr/>
        </p:nvGrpSpPr>
        <p:grpSpPr>
          <a:xfrm>
            <a:off x="5466356" y="5074031"/>
            <a:ext cx="3348386" cy="1674193"/>
            <a:chOff x="0" y="0"/>
            <a:chExt cx="6662420" cy="3331210"/>
          </a:xfrm>
        </p:grpSpPr>
        <p:sp>
          <p:nvSpPr>
            <p:cNvPr id="5" name="Freeform 5"/>
            <p:cNvSpPr/>
            <p:nvPr/>
          </p:nvSpPr>
          <p:spPr>
            <a:xfrm>
              <a:off x="0" y="0"/>
              <a:ext cx="6662420" cy="3331210"/>
            </a:xfrm>
            <a:custGeom>
              <a:avLst/>
              <a:gdLst/>
              <a:ahLst/>
              <a:cxnLst/>
              <a:rect l="l" t="t" r="r" b="b"/>
              <a:pathLst>
                <a:path w="6662420" h="3331210">
                  <a:moveTo>
                    <a:pt x="3331210" y="0"/>
                  </a:moveTo>
                  <a:lnTo>
                    <a:pt x="6662420" y="0"/>
                  </a:lnTo>
                  <a:cubicBezTo>
                    <a:pt x="6662420" y="1840230"/>
                    <a:pt x="5171440" y="3331210"/>
                    <a:pt x="3331210" y="3331210"/>
                  </a:cubicBezTo>
                  <a:cubicBezTo>
                    <a:pt x="1490980" y="3331210"/>
                    <a:pt x="0" y="1840230"/>
                    <a:pt x="0" y="0"/>
                  </a:cubicBezTo>
                  <a:lnTo>
                    <a:pt x="3331210" y="0"/>
                  </a:lnTo>
                  <a:close/>
                </a:path>
              </a:pathLst>
            </a:custGeom>
            <a:blipFill>
              <a:blip r:embed="rId2"/>
              <a:stretch>
                <a:fillRect t="-184191"/>
              </a:stretch>
            </a:blipFill>
          </p:spPr>
          <p:txBody>
            <a:bodyPr/>
            <a:lstStyle/>
            <a:p>
              <a:endParaRPr lang="en-US"/>
            </a:p>
          </p:txBody>
        </p:sp>
      </p:grpSp>
      <p:sp>
        <p:nvSpPr>
          <p:cNvPr id="6" name="TextBox 6"/>
          <p:cNvSpPr txBox="1"/>
          <p:nvPr/>
        </p:nvSpPr>
        <p:spPr>
          <a:xfrm>
            <a:off x="1806478" y="664510"/>
            <a:ext cx="14356231" cy="1068070"/>
          </a:xfrm>
          <a:prstGeom prst="rect">
            <a:avLst/>
          </a:prstGeom>
        </p:spPr>
        <p:txBody>
          <a:bodyPr lIns="0" tIns="0" rIns="0" bIns="0" rtlCol="0" anchor="t">
            <a:spAutoFit/>
          </a:bodyPr>
          <a:lstStyle/>
          <a:p>
            <a:pPr algn="ctr">
              <a:lnSpc>
                <a:spcPts val="8960"/>
              </a:lnSpc>
            </a:pPr>
            <a:r>
              <a:rPr lang="en-US" sz="5600" b="1" spc="1120">
                <a:solidFill>
                  <a:srgbClr val="242424"/>
                </a:solidFill>
                <a:latin typeface="Muli Heavy"/>
                <a:ea typeface="Muli Heavy"/>
                <a:cs typeface="Muli Heavy"/>
                <a:sym typeface="Muli Heavy"/>
              </a:rPr>
              <a:t>ACHIEVEMENT DATA</a:t>
            </a:r>
          </a:p>
        </p:txBody>
      </p:sp>
      <p:grpSp>
        <p:nvGrpSpPr>
          <p:cNvPr id="7" name="Group 7"/>
          <p:cNvGrpSpPr/>
          <p:nvPr/>
        </p:nvGrpSpPr>
        <p:grpSpPr>
          <a:xfrm>
            <a:off x="16162709" y="8989695"/>
            <a:ext cx="1020391" cy="268605"/>
            <a:chOff x="0" y="0"/>
            <a:chExt cx="1360521" cy="358140"/>
          </a:xfrm>
        </p:grpSpPr>
        <p:grpSp>
          <p:nvGrpSpPr>
            <p:cNvPr id="8" name="Group 8"/>
            <p:cNvGrpSpPr/>
            <p:nvPr/>
          </p:nvGrpSpPr>
          <p:grpSpPr>
            <a:xfrm>
              <a:off x="1119111" y="128069"/>
              <a:ext cx="241410" cy="102001"/>
              <a:chOff x="0" y="0"/>
              <a:chExt cx="1015946" cy="429260"/>
            </a:xfrm>
          </p:grpSpPr>
          <p:sp>
            <p:nvSpPr>
              <p:cNvPr id="9" name="Freeform 9"/>
              <p:cNvSpPr/>
              <p:nvPr/>
            </p:nvSpPr>
            <p:spPr>
              <a:xfrm>
                <a:off x="0" y="-148"/>
                <a:ext cx="1015946" cy="429408"/>
              </a:xfrm>
              <a:custGeom>
                <a:avLst/>
                <a:gdLst/>
                <a:ahLst/>
                <a:cxnLst/>
                <a:rect l="l" t="t" r="r" b="b"/>
                <a:pathLst>
                  <a:path w="1015946" h="429408">
                    <a:moveTo>
                      <a:pt x="998166" y="183028"/>
                    </a:moveTo>
                    <a:lnTo>
                      <a:pt x="736546" y="6498"/>
                    </a:lnTo>
                    <a:cubicBezTo>
                      <a:pt x="718766" y="-4932"/>
                      <a:pt x="695906" y="-1122"/>
                      <a:pt x="683206" y="16658"/>
                    </a:cubicBezTo>
                    <a:cubicBezTo>
                      <a:pt x="671776" y="34438"/>
                      <a:pt x="675586" y="57298"/>
                      <a:pt x="693366" y="69998"/>
                    </a:cubicBezTo>
                    <a:lnTo>
                      <a:pt x="852116" y="176678"/>
                    </a:lnTo>
                    <a:lnTo>
                      <a:pt x="0" y="176678"/>
                    </a:lnTo>
                    <a:lnTo>
                      <a:pt x="0" y="252878"/>
                    </a:lnTo>
                    <a:lnTo>
                      <a:pt x="852116" y="252878"/>
                    </a:lnTo>
                    <a:lnTo>
                      <a:pt x="693366" y="359558"/>
                    </a:lnTo>
                    <a:cubicBezTo>
                      <a:pt x="675586" y="370988"/>
                      <a:pt x="671776" y="395118"/>
                      <a:pt x="683206" y="412898"/>
                    </a:cubicBezTo>
                    <a:cubicBezTo>
                      <a:pt x="690826" y="424328"/>
                      <a:pt x="702256" y="429408"/>
                      <a:pt x="714956" y="429408"/>
                    </a:cubicBezTo>
                    <a:cubicBezTo>
                      <a:pt x="722576" y="429408"/>
                      <a:pt x="730196" y="426868"/>
                      <a:pt x="736546" y="423058"/>
                    </a:cubicBezTo>
                    <a:lnTo>
                      <a:pt x="999436" y="246528"/>
                    </a:lnTo>
                    <a:cubicBezTo>
                      <a:pt x="1009596" y="238908"/>
                      <a:pt x="1015946" y="227478"/>
                      <a:pt x="1015946" y="214778"/>
                    </a:cubicBezTo>
                    <a:cubicBezTo>
                      <a:pt x="1015946" y="202078"/>
                      <a:pt x="1009596" y="190648"/>
                      <a:pt x="998166" y="183028"/>
                    </a:cubicBezTo>
                    <a:close/>
                  </a:path>
                </a:pathLst>
              </a:custGeom>
              <a:solidFill>
                <a:srgbClr val="242424"/>
              </a:solidFill>
            </p:spPr>
            <p:txBody>
              <a:bodyPr/>
              <a:lstStyle/>
              <a:p>
                <a:endParaRPr lang="en-US"/>
              </a:p>
            </p:txBody>
          </p:sp>
        </p:grpSp>
        <p:sp>
          <p:nvSpPr>
            <p:cNvPr id="10" name="TextBox 10"/>
            <p:cNvSpPr txBox="1"/>
            <p:nvPr/>
          </p:nvSpPr>
          <p:spPr>
            <a:xfrm>
              <a:off x="0" y="-28575"/>
              <a:ext cx="1017511" cy="386715"/>
            </a:xfrm>
            <a:prstGeom prst="rect">
              <a:avLst/>
            </a:prstGeom>
          </p:spPr>
          <p:txBody>
            <a:bodyPr lIns="0" tIns="0" rIns="0" bIns="0" rtlCol="0" anchor="t">
              <a:spAutoFit/>
            </a:bodyPr>
            <a:lstStyle/>
            <a:p>
              <a:pPr algn="l">
                <a:lnSpc>
                  <a:spcPts val="2520"/>
                </a:lnSpc>
              </a:pPr>
              <a:r>
                <a:rPr lang="en-US" sz="1800">
                  <a:solidFill>
                    <a:srgbClr val="242424"/>
                  </a:solidFill>
                  <a:latin typeface="Muli"/>
                  <a:ea typeface="Muli"/>
                  <a:cs typeface="Muli"/>
                  <a:sym typeface="Muli"/>
                </a:rPr>
                <a:t>NEXT</a:t>
              </a:r>
            </a:p>
          </p:txBody>
        </p:sp>
      </p:grpSp>
      <p:grpSp>
        <p:nvGrpSpPr>
          <p:cNvPr id="11" name="Group 11"/>
          <p:cNvGrpSpPr/>
          <p:nvPr/>
        </p:nvGrpSpPr>
        <p:grpSpPr>
          <a:xfrm>
            <a:off x="444451" y="2876336"/>
            <a:ext cx="5657873" cy="5657850"/>
            <a:chOff x="0" y="0"/>
            <a:chExt cx="6350000" cy="6349975"/>
          </a:xfrm>
        </p:grpSpPr>
        <p:sp>
          <p:nvSpPr>
            <p:cNvPr id="12" name="Freeform 12"/>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23643" r="-43022"/>
              </a:stretch>
            </a:blipFill>
          </p:spPr>
          <p:txBody>
            <a:bodyPr/>
            <a:lstStyle/>
            <a:p>
              <a:endParaRPr 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CFEF9"/>
        </a:solidFill>
        <a:effectLst/>
      </p:bgPr>
    </p:bg>
    <p:spTree>
      <p:nvGrpSpPr>
        <p:cNvPr id="1" name=""/>
        <p:cNvGrpSpPr/>
        <p:nvPr/>
      </p:nvGrpSpPr>
      <p:grpSpPr>
        <a:xfrm>
          <a:off x="0" y="0"/>
          <a:ext cx="0" cy="0"/>
          <a:chOff x="0" y="0"/>
          <a:chExt cx="0" cy="0"/>
        </a:xfrm>
      </p:grpSpPr>
      <p:sp>
        <p:nvSpPr>
          <p:cNvPr id="2" name="Freeform 2"/>
          <p:cNvSpPr/>
          <p:nvPr/>
        </p:nvSpPr>
        <p:spPr>
          <a:xfrm>
            <a:off x="11717553" y="2523574"/>
            <a:ext cx="6301401" cy="6217754"/>
          </a:xfrm>
          <a:custGeom>
            <a:avLst/>
            <a:gdLst/>
            <a:ahLst/>
            <a:cxnLst/>
            <a:rect l="l" t="t" r="r" b="b"/>
            <a:pathLst>
              <a:path w="6301401" h="6217754">
                <a:moveTo>
                  <a:pt x="0" y="0"/>
                </a:moveTo>
                <a:lnTo>
                  <a:pt x="6301401" y="0"/>
                </a:lnTo>
                <a:lnTo>
                  <a:pt x="6301401" y="6217753"/>
                </a:lnTo>
                <a:lnTo>
                  <a:pt x="0" y="6217753"/>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3116787" y="431249"/>
            <a:ext cx="9263595" cy="1730375"/>
          </a:xfrm>
          <a:prstGeom prst="rect">
            <a:avLst/>
          </a:prstGeom>
        </p:spPr>
        <p:txBody>
          <a:bodyPr lIns="0" tIns="0" rIns="0" bIns="0" rtlCol="0" anchor="t">
            <a:spAutoFit/>
          </a:bodyPr>
          <a:lstStyle/>
          <a:p>
            <a:pPr algn="l">
              <a:lnSpc>
                <a:spcPts val="6999"/>
              </a:lnSpc>
            </a:pPr>
            <a:r>
              <a:rPr lang="en-US" sz="4999" b="1">
                <a:solidFill>
                  <a:srgbClr val="242424"/>
                </a:solidFill>
                <a:latin typeface="Muli Heavy"/>
                <a:ea typeface="Muli Heavy"/>
                <a:cs typeface="Muli Heavy"/>
                <a:sym typeface="Muli Heavy"/>
              </a:rPr>
              <a:t>2025-2026 Parent/Guardian Satisfaction Survey Results</a:t>
            </a:r>
          </a:p>
        </p:txBody>
      </p:sp>
      <p:sp>
        <p:nvSpPr>
          <p:cNvPr id="4" name="TextBox 4"/>
          <p:cNvSpPr txBox="1"/>
          <p:nvPr/>
        </p:nvSpPr>
        <p:spPr>
          <a:xfrm>
            <a:off x="5193923" y="3742689"/>
            <a:ext cx="4437656" cy="712471"/>
          </a:xfrm>
          <a:prstGeom prst="rect">
            <a:avLst/>
          </a:prstGeom>
        </p:spPr>
        <p:txBody>
          <a:bodyPr lIns="0" tIns="0" rIns="0" bIns="0" rtlCol="0" anchor="t">
            <a:spAutoFit/>
          </a:bodyPr>
          <a:lstStyle/>
          <a:p>
            <a:pPr algn="ctr">
              <a:lnSpc>
                <a:spcPts val="5879"/>
              </a:lnSpc>
            </a:pPr>
            <a:r>
              <a:rPr lang="en-US" sz="4199" b="1" u="sng">
                <a:solidFill>
                  <a:srgbClr val="242424"/>
                </a:solidFill>
                <a:latin typeface="Muli Bold"/>
                <a:ea typeface="Muli Bold"/>
                <a:cs typeface="Muli Bold"/>
                <a:sym typeface="Muli Bold"/>
              </a:rPr>
              <a:t>749 Students</a:t>
            </a:r>
          </a:p>
        </p:txBody>
      </p:sp>
      <p:sp>
        <p:nvSpPr>
          <p:cNvPr id="5" name="TextBox 5"/>
          <p:cNvSpPr txBox="1"/>
          <p:nvPr/>
        </p:nvSpPr>
        <p:spPr>
          <a:xfrm>
            <a:off x="3443782" y="2770129"/>
            <a:ext cx="7937937" cy="910590"/>
          </a:xfrm>
          <a:prstGeom prst="rect">
            <a:avLst/>
          </a:prstGeom>
        </p:spPr>
        <p:txBody>
          <a:bodyPr lIns="0" tIns="0" rIns="0" bIns="0" rtlCol="0" anchor="t">
            <a:spAutoFit/>
          </a:bodyPr>
          <a:lstStyle/>
          <a:p>
            <a:pPr algn="ctr">
              <a:lnSpc>
                <a:spcPts val="7559"/>
              </a:lnSpc>
            </a:pPr>
            <a:r>
              <a:rPr lang="en-US" sz="5399" b="1">
                <a:solidFill>
                  <a:srgbClr val="1F58A1"/>
                </a:solidFill>
                <a:latin typeface="Muli Heavy"/>
                <a:ea typeface="Muli Heavy"/>
                <a:cs typeface="Muli Heavy"/>
                <a:sym typeface="Muli Heavy"/>
              </a:rPr>
              <a:t>Students Enrollment:</a:t>
            </a:r>
          </a:p>
        </p:txBody>
      </p:sp>
      <p:sp>
        <p:nvSpPr>
          <p:cNvPr id="6" name="TextBox 6"/>
          <p:cNvSpPr txBox="1"/>
          <p:nvPr/>
        </p:nvSpPr>
        <p:spPr>
          <a:xfrm>
            <a:off x="3328419" y="4721860"/>
            <a:ext cx="8545109" cy="910590"/>
          </a:xfrm>
          <a:prstGeom prst="rect">
            <a:avLst/>
          </a:prstGeom>
        </p:spPr>
        <p:txBody>
          <a:bodyPr lIns="0" tIns="0" rIns="0" bIns="0" rtlCol="0" anchor="t">
            <a:spAutoFit/>
          </a:bodyPr>
          <a:lstStyle/>
          <a:p>
            <a:pPr algn="ctr">
              <a:lnSpc>
                <a:spcPts val="7559"/>
              </a:lnSpc>
            </a:pPr>
            <a:r>
              <a:rPr lang="en-US" sz="5399" b="1">
                <a:solidFill>
                  <a:srgbClr val="1F58A1"/>
                </a:solidFill>
                <a:latin typeface="Muli Heavy"/>
                <a:ea typeface="Muli Heavy"/>
                <a:cs typeface="Muli Heavy"/>
                <a:sym typeface="Muli Heavy"/>
              </a:rPr>
              <a:t>416 Surveys Completed: </a:t>
            </a:r>
          </a:p>
        </p:txBody>
      </p:sp>
      <p:sp>
        <p:nvSpPr>
          <p:cNvPr id="7" name="TextBox 7"/>
          <p:cNvSpPr txBox="1"/>
          <p:nvPr/>
        </p:nvSpPr>
        <p:spPr>
          <a:xfrm>
            <a:off x="5382146" y="5918201"/>
            <a:ext cx="4437656" cy="1455421"/>
          </a:xfrm>
          <a:prstGeom prst="rect">
            <a:avLst/>
          </a:prstGeom>
        </p:spPr>
        <p:txBody>
          <a:bodyPr lIns="0" tIns="0" rIns="0" bIns="0" rtlCol="0" anchor="t">
            <a:spAutoFit/>
          </a:bodyPr>
          <a:lstStyle/>
          <a:p>
            <a:pPr algn="ctr">
              <a:lnSpc>
                <a:spcPts val="5879"/>
              </a:lnSpc>
            </a:pPr>
            <a:r>
              <a:rPr lang="en-US" sz="4199" b="1">
                <a:solidFill>
                  <a:srgbClr val="242424"/>
                </a:solidFill>
                <a:latin typeface="Muli Bold"/>
                <a:ea typeface="Muli Bold"/>
                <a:cs typeface="Muli Bold"/>
                <a:sym typeface="Muli Bold"/>
              </a:rPr>
              <a:t>389 English</a:t>
            </a:r>
          </a:p>
          <a:p>
            <a:pPr algn="ctr">
              <a:lnSpc>
                <a:spcPts val="5879"/>
              </a:lnSpc>
            </a:pPr>
            <a:r>
              <a:rPr lang="en-US" sz="4199" b="1">
                <a:solidFill>
                  <a:srgbClr val="242424"/>
                </a:solidFill>
                <a:latin typeface="Muli Bold"/>
                <a:ea typeface="Muli Bold"/>
                <a:cs typeface="Muli Bold"/>
                <a:sym typeface="Muli Bold"/>
              </a:rPr>
              <a:t>27 Spanish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942975"/>
            <a:ext cx="10665303" cy="2506980"/>
          </a:xfrm>
          <a:prstGeom prst="rect">
            <a:avLst/>
          </a:prstGeom>
        </p:spPr>
        <p:txBody>
          <a:bodyPr lIns="0" tIns="0" rIns="0" bIns="0" rtlCol="0" anchor="t">
            <a:spAutoFit/>
          </a:bodyPr>
          <a:lstStyle/>
          <a:p>
            <a:pPr algn="l">
              <a:lnSpc>
                <a:spcPts val="6719"/>
              </a:lnSpc>
            </a:pPr>
            <a:r>
              <a:rPr lang="en-US" sz="4800" b="1">
                <a:solidFill>
                  <a:srgbClr val="242424"/>
                </a:solidFill>
                <a:latin typeface="Muli Heavy"/>
                <a:ea typeface="Muli Heavy"/>
                <a:cs typeface="Muli Heavy"/>
                <a:sym typeface="Muli Heavy"/>
              </a:rPr>
              <a:t>I am comfortable communicating with administrators at my child’s school.</a:t>
            </a:r>
          </a:p>
        </p:txBody>
      </p:sp>
      <p:sp>
        <p:nvSpPr>
          <p:cNvPr id="3" name="TextBox 3"/>
          <p:cNvSpPr txBox="1"/>
          <p:nvPr/>
        </p:nvSpPr>
        <p:spPr>
          <a:xfrm>
            <a:off x="3607303" y="4065587"/>
            <a:ext cx="5699150" cy="554355"/>
          </a:xfrm>
          <a:prstGeom prst="rect">
            <a:avLst/>
          </a:prstGeom>
        </p:spPr>
        <p:txBody>
          <a:bodyPr lIns="0" tIns="0" rIns="0" bIns="0" rtlCol="0" anchor="t">
            <a:spAutoFit/>
          </a:bodyPr>
          <a:lstStyle/>
          <a:p>
            <a:pPr algn="ctr">
              <a:lnSpc>
                <a:spcPts val="4619"/>
              </a:lnSpc>
            </a:pPr>
            <a:r>
              <a:rPr lang="en-US" sz="3299">
                <a:solidFill>
                  <a:srgbClr val="242424"/>
                </a:solidFill>
                <a:latin typeface="Muli"/>
                <a:ea typeface="Muli"/>
                <a:cs typeface="Muli"/>
                <a:sym typeface="Muli"/>
              </a:rPr>
              <a:t>All/MOST OF THE TIME</a:t>
            </a:r>
          </a:p>
        </p:txBody>
      </p:sp>
      <p:sp>
        <p:nvSpPr>
          <p:cNvPr id="4" name="Freeform 4"/>
          <p:cNvSpPr/>
          <p:nvPr/>
        </p:nvSpPr>
        <p:spPr>
          <a:xfrm>
            <a:off x="13378092" y="0"/>
            <a:ext cx="5791581" cy="10287000"/>
          </a:xfrm>
          <a:custGeom>
            <a:avLst/>
            <a:gdLst/>
            <a:ahLst/>
            <a:cxnLst/>
            <a:rect l="l" t="t" r="r" b="b"/>
            <a:pathLst>
              <a:path w="5791581" h="10287000">
                <a:moveTo>
                  <a:pt x="0" y="0"/>
                </a:moveTo>
                <a:lnTo>
                  <a:pt x="5791581" y="0"/>
                </a:lnTo>
                <a:lnTo>
                  <a:pt x="5791581" y="10287000"/>
                </a:lnTo>
                <a:lnTo>
                  <a:pt x="0" y="10287000"/>
                </a:lnTo>
                <a:lnTo>
                  <a:pt x="0" y="0"/>
                </a:lnTo>
                <a:close/>
              </a:path>
            </a:pathLst>
          </a:custGeom>
          <a:blipFill>
            <a:blip r:embed="rId2"/>
            <a:stretch>
              <a:fillRect l="-13586" r="-13586" b="-1739"/>
            </a:stretch>
          </a:blipFill>
        </p:spPr>
        <p:txBody>
          <a:bodyPr/>
          <a:lstStyle/>
          <a:p>
            <a:endParaRPr lang="en-US"/>
          </a:p>
        </p:txBody>
      </p:sp>
      <p:grpSp>
        <p:nvGrpSpPr>
          <p:cNvPr id="5" name="Group 5"/>
          <p:cNvGrpSpPr/>
          <p:nvPr/>
        </p:nvGrpSpPr>
        <p:grpSpPr>
          <a:xfrm>
            <a:off x="15488338" y="2505457"/>
            <a:ext cx="2799662" cy="5599324"/>
            <a:chOff x="0" y="0"/>
            <a:chExt cx="3331210" cy="6662420"/>
          </a:xfrm>
        </p:grpSpPr>
        <p:sp>
          <p:nvSpPr>
            <p:cNvPr id="6" name="Freeform 6"/>
            <p:cNvSpPr/>
            <p:nvPr/>
          </p:nvSpPr>
          <p:spPr>
            <a:xfrm>
              <a:off x="0" y="0"/>
              <a:ext cx="3331210" cy="6662420"/>
            </a:xfrm>
            <a:custGeom>
              <a:avLst/>
              <a:gdLst/>
              <a:ahLst/>
              <a:cxnLst/>
              <a:rect l="l" t="t" r="r" b="b"/>
              <a:pathLst>
                <a:path w="3331210" h="6662420">
                  <a:moveTo>
                    <a:pt x="3331210" y="3331210"/>
                  </a:moveTo>
                  <a:lnTo>
                    <a:pt x="3331210" y="6662420"/>
                  </a:lnTo>
                  <a:cubicBezTo>
                    <a:pt x="1490980" y="6662420"/>
                    <a:pt x="0" y="5170170"/>
                    <a:pt x="0" y="3331210"/>
                  </a:cubicBezTo>
                  <a:cubicBezTo>
                    <a:pt x="0" y="1492250"/>
                    <a:pt x="1490980" y="0"/>
                    <a:pt x="3331210" y="0"/>
                  </a:cubicBezTo>
                  <a:lnTo>
                    <a:pt x="3331210" y="3331210"/>
                  </a:lnTo>
                  <a:close/>
                </a:path>
              </a:pathLst>
            </a:custGeom>
            <a:blipFill>
              <a:blip r:embed="rId2"/>
              <a:stretch>
                <a:fillRect l="-20375" r="-20375"/>
              </a:stretch>
            </a:blipFill>
          </p:spPr>
          <p:txBody>
            <a:bodyPr/>
            <a:lstStyle/>
            <a:p>
              <a:endParaRPr lang="en-US"/>
            </a:p>
          </p:txBody>
        </p:sp>
      </p:grpSp>
      <p:grpSp>
        <p:nvGrpSpPr>
          <p:cNvPr id="7" name="Group 7"/>
          <p:cNvGrpSpPr/>
          <p:nvPr/>
        </p:nvGrpSpPr>
        <p:grpSpPr>
          <a:xfrm>
            <a:off x="14273707" y="7910169"/>
            <a:ext cx="1499923" cy="1499923"/>
            <a:chOff x="0" y="0"/>
            <a:chExt cx="6350000" cy="6350000"/>
          </a:xfrm>
        </p:grpSpPr>
        <p:sp>
          <p:nvSpPr>
            <p:cNvPr id="8" name="Freeform 8"/>
            <p:cNvSpPr/>
            <p:nvPr/>
          </p:nvSpPr>
          <p:spPr>
            <a:xfrm>
              <a:off x="31877" y="31877"/>
              <a:ext cx="6286246" cy="6286246"/>
            </a:xfrm>
            <a:custGeom>
              <a:avLst/>
              <a:gdLst/>
              <a:ahLst/>
              <a:cxnLst/>
              <a:rect l="l" t="t" r="r" b="b"/>
              <a:pathLst>
                <a:path w="6286246" h="6286246">
                  <a:moveTo>
                    <a:pt x="3143123" y="0"/>
                  </a:moveTo>
                  <a:cubicBezTo>
                    <a:pt x="1407287" y="0"/>
                    <a:pt x="0" y="1407287"/>
                    <a:pt x="0" y="3143123"/>
                  </a:cubicBezTo>
                  <a:cubicBezTo>
                    <a:pt x="0" y="4878959"/>
                    <a:pt x="1407287" y="6286246"/>
                    <a:pt x="3143123" y="6286246"/>
                  </a:cubicBezTo>
                  <a:cubicBezTo>
                    <a:pt x="4878959" y="6286246"/>
                    <a:pt x="6286246" y="4878959"/>
                    <a:pt x="6286246" y="3143123"/>
                  </a:cubicBezTo>
                  <a:cubicBezTo>
                    <a:pt x="6286246" y="1407287"/>
                    <a:pt x="4878959" y="0"/>
                    <a:pt x="3143123" y="0"/>
                  </a:cubicBezTo>
                  <a:close/>
                  <a:moveTo>
                    <a:pt x="3143123" y="4701413"/>
                  </a:moveTo>
                  <a:cubicBezTo>
                    <a:pt x="2282444" y="4701413"/>
                    <a:pt x="1584833" y="4003675"/>
                    <a:pt x="1584833" y="3143123"/>
                  </a:cubicBezTo>
                  <a:cubicBezTo>
                    <a:pt x="1584833" y="2282571"/>
                    <a:pt x="2282444" y="1584833"/>
                    <a:pt x="3143123" y="1584833"/>
                  </a:cubicBezTo>
                  <a:cubicBezTo>
                    <a:pt x="4003802" y="1584833"/>
                    <a:pt x="4701413" y="2282444"/>
                    <a:pt x="4701413" y="3143123"/>
                  </a:cubicBezTo>
                  <a:cubicBezTo>
                    <a:pt x="4701413" y="4003802"/>
                    <a:pt x="4003802" y="4701413"/>
                    <a:pt x="3143123" y="4701413"/>
                  </a:cubicBezTo>
                  <a:close/>
                </a:path>
              </a:pathLst>
            </a:custGeom>
            <a:blipFill>
              <a:blip r:embed="rId2"/>
              <a:stretch>
                <a:fillRect t="-21047" b="-21047"/>
              </a:stretch>
            </a:blipFill>
          </p:spPr>
          <p:txBody>
            <a:bodyPr/>
            <a:lstStyle/>
            <a:p>
              <a:endParaRPr lang="en-US"/>
            </a:p>
          </p:txBody>
        </p:sp>
      </p:grpSp>
      <p:sp>
        <p:nvSpPr>
          <p:cNvPr id="9" name="TextBox 9"/>
          <p:cNvSpPr txBox="1"/>
          <p:nvPr/>
        </p:nvSpPr>
        <p:spPr>
          <a:xfrm>
            <a:off x="5682293" y="4686617"/>
            <a:ext cx="1358116" cy="828041"/>
          </a:xfrm>
          <a:prstGeom prst="rect">
            <a:avLst/>
          </a:prstGeom>
        </p:spPr>
        <p:txBody>
          <a:bodyPr lIns="0" tIns="0" rIns="0" bIns="0" rtlCol="0" anchor="t">
            <a:spAutoFit/>
          </a:bodyPr>
          <a:lstStyle/>
          <a:p>
            <a:pPr algn="l">
              <a:lnSpc>
                <a:spcPts val="6859"/>
              </a:lnSpc>
            </a:pPr>
            <a:r>
              <a:rPr lang="en-US" sz="4899">
                <a:solidFill>
                  <a:srgbClr val="242424"/>
                </a:solidFill>
                <a:latin typeface="Muli"/>
                <a:ea typeface="Muli"/>
                <a:cs typeface="Muli"/>
                <a:sym typeface="Muli"/>
              </a:rPr>
              <a:t>91%</a:t>
            </a:r>
          </a:p>
        </p:txBody>
      </p:sp>
      <p:sp>
        <p:nvSpPr>
          <p:cNvPr id="10" name="TextBox 10"/>
          <p:cNvSpPr txBox="1"/>
          <p:nvPr/>
        </p:nvSpPr>
        <p:spPr>
          <a:xfrm>
            <a:off x="4563068" y="5609908"/>
            <a:ext cx="4167717" cy="554355"/>
          </a:xfrm>
          <a:prstGeom prst="rect">
            <a:avLst/>
          </a:prstGeom>
        </p:spPr>
        <p:txBody>
          <a:bodyPr lIns="0" tIns="0" rIns="0" bIns="0" rtlCol="0" anchor="t">
            <a:spAutoFit/>
          </a:bodyPr>
          <a:lstStyle/>
          <a:p>
            <a:pPr algn="l">
              <a:lnSpc>
                <a:spcPts val="4619"/>
              </a:lnSpc>
            </a:pPr>
            <a:r>
              <a:rPr lang="en-US" sz="3299">
                <a:solidFill>
                  <a:srgbClr val="242424"/>
                </a:solidFill>
                <a:latin typeface="Muli"/>
                <a:ea typeface="Muli"/>
                <a:cs typeface="Muli"/>
                <a:sym typeface="Muli"/>
              </a:rPr>
              <a:t>SOME OF THE TIME</a:t>
            </a:r>
          </a:p>
        </p:txBody>
      </p:sp>
      <p:sp>
        <p:nvSpPr>
          <p:cNvPr id="11" name="TextBox 11"/>
          <p:cNvSpPr txBox="1"/>
          <p:nvPr/>
        </p:nvSpPr>
        <p:spPr>
          <a:xfrm>
            <a:off x="5817795" y="6553338"/>
            <a:ext cx="1087114" cy="828041"/>
          </a:xfrm>
          <a:prstGeom prst="rect">
            <a:avLst/>
          </a:prstGeom>
        </p:spPr>
        <p:txBody>
          <a:bodyPr lIns="0" tIns="0" rIns="0" bIns="0" rtlCol="0" anchor="t">
            <a:spAutoFit/>
          </a:bodyPr>
          <a:lstStyle/>
          <a:p>
            <a:pPr algn="l">
              <a:lnSpc>
                <a:spcPts val="6859"/>
              </a:lnSpc>
            </a:pPr>
            <a:r>
              <a:rPr lang="en-US" sz="4899">
                <a:solidFill>
                  <a:srgbClr val="242424"/>
                </a:solidFill>
                <a:latin typeface="Muli"/>
                <a:ea typeface="Muli"/>
                <a:cs typeface="Muli"/>
                <a:sym typeface="Muli"/>
              </a:rPr>
              <a:t>8%</a:t>
            </a:r>
          </a:p>
        </p:txBody>
      </p:sp>
      <p:sp>
        <p:nvSpPr>
          <p:cNvPr id="12" name="TextBox 12"/>
          <p:cNvSpPr txBox="1"/>
          <p:nvPr/>
        </p:nvSpPr>
        <p:spPr>
          <a:xfrm>
            <a:off x="4563068" y="7799029"/>
            <a:ext cx="3990963" cy="554355"/>
          </a:xfrm>
          <a:prstGeom prst="rect">
            <a:avLst/>
          </a:prstGeom>
        </p:spPr>
        <p:txBody>
          <a:bodyPr lIns="0" tIns="0" rIns="0" bIns="0" rtlCol="0" anchor="t">
            <a:spAutoFit/>
          </a:bodyPr>
          <a:lstStyle/>
          <a:p>
            <a:pPr algn="l">
              <a:lnSpc>
                <a:spcPts val="4619"/>
              </a:lnSpc>
            </a:pPr>
            <a:r>
              <a:rPr lang="en-US" sz="3299">
                <a:solidFill>
                  <a:srgbClr val="242424"/>
                </a:solidFill>
                <a:latin typeface="Muli"/>
                <a:ea typeface="Muli"/>
                <a:cs typeface="Muli"/>
                <a:sym typeface="Muli"/>
              </a:rPr>
              <a:t>NONE OF THE TIME</a:t>
            </a:r>
          </a:p>
        </p:txBody>
      </p:sp>
      <p:sp>
        <p:nvSpPr>
          <p:cNvPr id="13" name="TextBox 13"/>
          <p:cNvSpPr txBox="1"/>
          <p:nvPr/>
        </p:nvSpPr>
        <p:spPr>
          <a:xfrm>
            <a:off x="6006626" y="8486734"/>
            <a:ext cx="1033783" cy="828041"/>
          </a:xfrm>
          <a:prstGeom prst="rect">
            <a:avLst/>
          </a:prstGeom>
        </p:spPr>
        <p:txBody>
          <a:bodyPr lIns="0" tIns="0" rIns="0" bIns="0" rtlCol="0" anchor="t">
            <a:spAutoFit/>
          </a:bodyPr>
          <a:lstStyle/>
          <a:p>
            <a:pPr algn="l">
              <a:lnSpc>
                <a:spcPts val="6859"/>
              </a:lnSpc>
            </a:pPr>
            <a:r>
              <a:rPr lang="en-US" sz="4899">
                <a:solidFill>
                  <a:srgbClr val="242424"/>
                </a:solidFill>
                <a:latin typeface="Muli"/>
                <a:ea typeface="Muli"/>
                <a:cs typeface="Muli"/>
                <a:sym typeface="Muli"/>
              </a:rPr>
              <a:t>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CFEF9"/>
        </a:solidFill>
        <a:effectLst/>
      </p:bgPr>
    </p:bg>
    <p:spTree>
      <p:nvGrpSpPr>
        <p:cNvPr id="1" name=""/>
        <p:cNvGrpSpPr/>
        <p:nvPr/>
      </p:nvGrpSpPr>
      <p:grpSpPr>
        <a:xfrm>
          <a:off x="0" y="0"/>
          <a:ext cx="0" cy="0"/>
          <a:chOff x="0" y="0"/>
          <a:chExt cx="0" cy="0"/>
        </a:xfrm>
      </p:grpSpPr>
      <p:sp>
        <p:nvSpPr>
          <p:cNvPr id="2" name="TextBox 2"/>
          <p:cNvSpPr txBox="1"/>
          <p:nvPr/>
        </p:nvSpPr>
        <p:spPr>
          <a:xfrm>
            <a:off x="9670191" y="2758997"/>
            <a:ext cx="6568727" cy="1957705"/>
          </a:xfrm>
          <a:prstGeom prst="rect">
            <a:avLst/>
          </a:prstGeom>
        </p:spPr>
        <p:txBody>
          <a:bodyPr lIns="0" tIns="0" rIns="0" bIns="0" rtlCol="0" anchor="t">
            <a:spAutoFit/>
          </a:bodyPr>
          <a:lstStyle/>
          <a:p>
            <a:pPr algn="l">
              <a:lnSpc>
                <a:spcPts val="3919"/>
              </a:lnSpc>
            </a:pPr>
            <a:r>
              <a:rPr lang="en-US" sz="2800">
                <a:solidFill>
                  <a:srgbClr val="242424"/>
                </a:solidFill>
                <a:latin typeface="Muli"/>
                <a:ea typeface="Muli"/>
                <a:cs typeface="Muli"/>
                <a:sym typeface="Muli"/>
              </a:rPr>
              <a:t>To Fund a Family Engagement Liaison who supports families and plas and executes family engagement activities and events. </a:t>
            </a:r>
          </a:p>
        </p:txBody>
      </p:sp>
      <p:sp>
        <p:nvSpPr>
          <p:cNvPr id="3" name="TextBox 3"/>
          <p:cNvSpPr txBox="1"/>
          <p:nvPr/>
        </p:nvSpPr>
        <p:spPr>
          <a:xfrm>
            <a:off x="9670191" y="6819909"/>
            <a:ext cx="6568727" cy="1407795"/>
          </a:xfrm>
          <a:prstGeom prst="rect">
            <a:avLst/>
          </a:prstGeom>
        </p:spPr>
        <p:txBody>
          <a:bodyPr lIns="0" tIns="0" rIns="0" bIns="0" rtlCol="0" anchor="t">
            <a:spAutoFit/>
          </a:bodyPr>
          <a:lstStyle/>
          <a:p>
            <a:pPr algn="l">
              <a:lnSpc>
                <a:spcPts val="3779"/>
              </a:lnSpc>
            </a:pPr>
            <a:r>
              <a:rPr lang="en-US" sz="2699">
                <a:solidFill>
                  <a:srgbClr val="242424"/>
                </a:solidFill>
                <a:latin typeface="Muli"/>
                <a:ea typeface="Muli"/>
                <a:cs typeface="Muli"/>
                <a:sym typeface="Muli"/>
              </a:rPr>
              <a:t>To provide academic materials for parents to use with their student at home. </a:t>
            </a:r>
          </a:p>
        </p:txBody>
      </p:sp>
      <p:sp>
        <p:nvSpPr>
          <p:cNvPr id="4" name="TextBox 4"/>
          <p:cNvSpPr txBox="1"/>
          <p:nvPr/>
        </p:nvSpPr>
        <p:spPr>
          <a:xfrm>
            <a:off x="8221439" y="589466"/>
            <a:ext cx="9466230" cy="1500505"/>
          </a:xfrm>
          <a:prstGeom prst="rect">
            <a:avLst/>
          </a:prstGeom>
        </p:spPr>
        <p:txBody>
          <a:bodyPr lIns="0" tIns="0" rIns="0" bIns="0" rtlCol="0" anchor="t">
            <a:spAutoFit/>
          </a:bodyPr>
          <a:lstStyle/>
          <a:p>
            <a:pPr algn="l">
              <a:lnSpc>
                <a:spcPts val="6020"/>
              </a:lnSpc>
            </a:pPr>
            <a:r>
              <a:rPr lang="en-US" sz="4300" b="1">
                <a:solidFill>
                  <a:srgbClr val="242424"/>
                </a:solidFill>
                <a:latin typeface="Muli Heavy"/>
                <a:ea typeface="Muli Heavy"/>
                <a:cs typeface="Muli Heavy"/>
                <a:sym typeface="Muli Heavy"/>
              </a:rPr>
              <a:t>How would you like to see family </a:t>
            </a:r>
          </a:p>
          <a:p>
            <a:pPr algn="l">
              <a:lnSpc>
                <a:spcPts val="6020"/>
              </a:lnSpc>
            </a:pPr>
            <a:r>
              <a:rPr lang="en-US" sz="4300" b="1">
                <a:solidFill>
                  <a:srgbClr val="242424"/>
                </a:solidFill>
                <a:latin typeface="Muli Heavy"/>
                <a:ea typeface="Muli Heavy"/>
                <a:cs typeface="Muli Heavy"/>
                <a:sym typeface="Muli Heavy"/>
              </a:rPr>
              <a:t>engagement funds used?</a:t>
            </a:r>
          </a:p>
        </p:txBody>
      </p:sp>
      <p:grpSp>
        <p:nvGrpSpPr>
          <p:cNvPr id="5" name="Group 5"/>
          <p:cNvGrpSpPr/>
          <p:nvPr/>
        </p:nvGrpSpPr>
        <p:grpSpPr>
          <a:xfrm>
            <a:off x="427735" y="1695431"/>
            <a:ext cx="6896138" cy="3448069"/>
            <a:chOff x="0" y="0"/>
            <a:chExt cx="6662420" cy="3331210"/>
          </a:xfrm>
        </p:grpSpPr>
        <p:sp>
          <p:nvSpPr>
            <p:cNvPr id="6" name="Freeform 6"/>
            <p:cNvSpPr/>
            <p:nvPr/>
          </p:nvSpPr>
          <p:spPr>
            <a:xfrm>
              <a:off x="0" y="0"/>
              <a:ext cx="6662420" cy="3331210"/>
            </a:xfrm>
            <a:custGeom>
              <a:avLst/>
              <a:gdLst/>
              <a:ahLst/>
              <a:cxnLst/>
              <a:rect l="l" t="t" r="r" b="b"/>
              <a:pathLst>
                <a:path w="6662420" h="3331210">
                  <a:moveTo>
                    <a:pt x="3331210" y="0"/>
                  </a:moveTo>
                  <a:lnTo>
                    <a:pt x="6662420" y="0"/>
                  </a:lnTo>
                  <a:cubicBezTo>
                    <a:pt x="6662420" y="1840230"/>
                    <a:pt x="5171440" y="3331210"/>
                    <a:pt x="3331210" y="3331210"/>
                  </a:cubicBezTo>
                  <a:cubicBezTo>
                    <a:pt x="1490980" y="3331210"/>
                    <a:pt x="0" y="1840230"/>
                    <a:pt x="0" y="0"/>
                  </a:cubicBezTo>
                  <a:lnTo>
                    <a:pt x="3331210" y="0"/>
                  </a:lnTo>
                  <a:close/>
                </a:path>
              </a:pathLst>
            </a:custGeom>
            <a:blipFill>
              <a:blip r:embed="rId2"/>
              <a:stretch>
                <a:fillRect t="-24909" b="-24909"/>
              </a:stretch>
            </a:blipFill>
          </p:spPr>
          <p:txBody>
            <a:bodyPr/>
            <a:lstStyle/>
            <a:p>
              <a:endParaRPr lang="en-US"/>
            </a:p>
          </p:txBody>
        </p:sp>
      </p:grpSp>
      <p:grpSp>
        <p:nvGrpSpPr>
          <p:cNvPr id="7" name="Group 7"/>
          <p:cNvGrpSpPr/>
          <p:nvPr/>
        </p:nvGrpSpPr>
        <p:grpSpPr>
          <a:xfrm>
            <a:off x="427735" y="5143500"/>
            <a:ext cx="6896138" cy="3448069"/>
            <a:chOff x="0" y="0"/>
            <a:chExt cx="6662420" cy="3331210"/>
          </a:xfrm>
        </p:grpSpPr>
        <p:sp>
          <p:nvSpPr>
            <p:cNvPr id="8" name="Freeform 8"/>
            <p:cNvSpPr/>
            <p:nvPr/>
          </p:nvSpPr>
          <p:spPr>
            <a:xfrm>
              <a:off x="0" y="0"/>
              <a:ext cx="6662420" cy="3331210"/>
            </a:xfrm>
            <a:custGeom>
              <a:avLst/>
              <a:gdLst/>
              <a:ahLst/>
              <a:cxnLst/>
              <a:rect l="l" t="t" r="r" b="b"/>
              <a:pathLst>
                <a:path w="6662420" h="3331210">
                  <a:moveTo>
                    <a:pt x="3331210" y="0"/>
                  </a:moveTo>
                  <a:lnTo>
                    <a:pt x="6662420" y="0"/>
                  </a:lnTo>
                  <a:cubicBezTo>
                    <a:pt x="6662420" y="1840230"/>
                    <a:pt x="5171440" y="3331210"/>
                    <a:pt x="3331210" y="3331210"/>
                  </a:cubicBezTo>
                  <a:cubicBezTo>
                    <a:pt x="1490980" y="3331210"/>
                    <a:pt x="0" y="1840230"/>
                    <a:pt x="0" y="0"/>
                  </a:cubicBezTo>
                  <a:lnTo>
                    <a:pt x="3331210" y="0"/>
                  </a:lnTo>
                  <a:close/>
                </a:path>
              </a:pathLst>
            </a:custGeom>
            <a:blipFill>
              <a:blip r:embed="rId3"/>
              <a:stretch>
                <a:fillRect t="-24909" b="-24909"/>
              </a:stretch>
            </a:blipFill>
          </p:spPr>
          <p:txBody>
            <a:bodyPr/>
            <a:lstStyle/>
            <a:p>
              <a:endParaRPr lang="en-US"/>
            </a:p>
          </p:txBody>
        </p:sp>
      </p:grpSp>
      <p:sp>
        <p:nvSpPr>
          <p:cNvPr id="9" name="TextBox 9"/>
          <p:cNvSpPr txBox="1"/>
          <p:nvPr/>
        </p:nvSpPr>
        <p:spPr>
          <a:xfrm>
            <a:off x="11914971" y="5038725"/>
            <a:ext cx="1761009" cy="969647"/>
          </a:xfrm>
          <a:prstGeom prst="rect">
            <a:avLst/>
          </a:prstGeom>
        </p:spPr>
        <p:txBody>
          <a:bodyPr lIns="0" tIns="0" rIns="0" bIns="0" rtlCol="0" anchor="t">
            <a:spAutoFit/>
          </a:bodyPr>
          <a:lstStyle/>
          <a:p>
            <a:pPr algn="l">
              <a:lnSpc>
                <a:spcPts val="7979"/>
              </a:lnSpc>
            </a:pPr>
            <a:r>
              <a:rPr lang="en-US" sz="5699">
                <a:solidFill>
                  <a:srgbClr val="242424"/>
                </a:solidFill>
                <a:latin typeface="Muli"/>
                <a:ea typeface="Muli"/>
                <a:cs typeface="Muli"/>
                <a:sym typeface="Muli"/>
              </a:rPr>
              <a:t>29%</a:t>
            </a:r>
          </a:p>
        </p:txBody>
      </p:sp>
      <p:sp>
        <p:nvSpPr>
          <p:cNvPr id="10" name="TextBox 10"/>
          <p:cNvSpPr txBox="1"/>
          <p:nvPr/>
        </p:nvSpPr>
        <p:spPr>
          <a:xfrm>
            <a:off x="11660836" y="8551555"/>
            <a:ext cx="1761009" cy="969647"/>
          </a:xfrm>
          <a:prstGeom prst="rect">
            <a:avLst/>
          </a:prstGeom>
        </p:spPr>
        <p:txBody>
          <a:bodyPr lIns="0" tIns="0" rIns="0" bIns="0" rtlCol="0" anchor="t">
            <a:spAutoFit/>
          </a:bodyPr>
          <a:lstStyle/>
          <a:p>
            <a:pPr algn="l">
              <a:lnSpc>
                <a:spcPts val="7979"/>
              </a:lnSpc>
            </a:pPr>
            <a:r>
              <a:rPr lang="en-US" sz="5699">
                <a:solidFill>
                  <a:srgbClr val="242424"/>
                </a:solidFill>
                <a:latin typeface="Muli"/>
                <a:ea typeface="Muli"/>
                <a:cs typeface="Muli"/>
                <a:sym typeface="Muli"/>
              </a:rPr>
              <a:t>29%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574</Words>
  <Application>Microsoft Office PowerPoint</Application>
  <PresentationFormat>Custom</PresentationFormat>
  <Paragraphs>86</Paragraphs>
  <Slides>15</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3" baseType="lpstr">
      <vt:lpstr>Muli Light</vt:lpstr>
      <vt:lpstr>Muli Bold</vt:lpstr>
      <vt:lpstr>Calibri</vt:lpstr>
      <vt:lpstr>Muli Heavy</vt:lpstr>
      <vt:lpstr>Arial</vt:lpstr>
      <vt:lpstr>Muli</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Voices for the Vision</dc:title>
  <cp:lastModifiedBy>Gardner, Jessica J</cp:lastModifiedBy>
  <cp:revision>1</cp:revision>
  <dcterms:created xsi:type="dcterms:W3CDTF">2006-08-16T00:00:00Z</dcterms:created>
  <dcterms:modified xsi:type="dcterms:W3CDTF">2026-02-04T15:35:54Z</dcterms:modified>
  <dc:identifier>DAHASjxzWpM</dc:identifier>
</cp:coreProperties>
</file>