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7" r:id="rId2"/>
  </p:sldIdLst>
  <p:sldSz cx="7772400" cy="10058400"/>
  <p:notesSz cx="9388475" cy="7102475"/>
  <p:embeddedFontLst>
    <p:embeddedFont>
      <p:font typeface="Calibri" panose="020F0502020204030204" pitchFamily="34" charset="0"/>
      <p:regular r:id="rId3"/>
      <p:bold r:id="rId4"/>
      <p:italic r:id="rId5"/>
      <p:boldItalic r:id="rId6"/>
    </p:embeddedFont>
    <p:embeddedFont>
      <p:font typeface="Calibri Light" panose="020F0302020204030204" pitchFamily="34" charset="0"/>
      <p:regular r:id="rId7"/>
      <p:italic r:id="rId8"/>
    </p:embeddedFont>
    <p:embeddedFont>
      <p:font typeface="KG Miss Kindergarten" panose="020B0604020202020204" charset="0"/>
      <p:regular r:id="rId9"/>
    </p:embeddedFont>
    <p:embeddedFont>
      <p:font typeface="KG Miss Kindy Chunky" panose="020B0604020202020204"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p:scale>
          <a:sx n="93" d="100"/>
          <a:sy n="93" d="100"/>
        </p:scale>
        <p:origin x="1110" y="-51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theme" Target="theme/theme1.xml"/><Relationship Id="rId3" Type="http://schemas.openxmlformats.org/officeDocument/2006/relationships/font" Target="fonts/font1.fntdata"/><Relationship Id="rId7" Type="http://schemas.openxmlformats.org/officeDocument/2006/relationships/font" Target="fonts/font5.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presProps" Target="presProps.xml"/><Relationship Id="rId5" Type="http://schemas.openxmlformats.org/officeDocument/2006/relationships/font" Target="fonts/font3.fntdata"/><Relationship Id="rId10" Type="http://schemas.openxmlformats.org/officeDocument/2006/relationships/font" Target="fonts/font8.fntdata"/><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3243249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59448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98414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7F3D6A-7933-42EE-9B72-B4C3FCDD9C5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01337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7F3D6A-7933-42EE-9B72-B4C3FCDD9C55}" type="datetimeFigureOut">
              <a:rPr lang="en-US" smtClean="0"/>
              <a:t>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7262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7F3D6A-7933-42EE-9B72-B4C3FCDD9C55}"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383064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B7F3D6A-7933-42EE-9B72-B4C3FCDD9C55}" type="datetimeFigureOut">
              <a:rPr lang="en-US" smtClean="0"/>
              <a:t>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604092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B7F3D6A-7933-42EE-9B72-B4C3FCDD9C55}" type="datetimeFigureOut">
              <a:rPr lang="en-US" smtClean="0"/>
              <a:t>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88835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7F3D6A-7933-42EE-9B72-B4C3FCDD9C55}" type="datetimeFigureOut">
              <a:rPr lang="en-US" smtClean="0"/>
              <a:t>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2913509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224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B7F3D6A-7933-42EE-9B72-B4C3FCDD9C55}" type="datetimeFigureOut">
              <a:rPr lang="en-US" smtClean="0"/>
              <a:t>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5EBBD-E1E4-4249-ABCE-7C2F8ACB3FFE}" type="slidenum">
              <a:rPr lang="en-US" smtClean="0"/>
              <a:t>‹#›</a:t>
            </a:fld>
            <a:endParaRPr lang="en-US"/>
          </a:p>
        </p:txBody>
      </p:sp>
    </p:spTree>
    <p:extLst>
      <p:ext uri="{BB962C8B-B14F-4D97-AF65-F5344CB8AC3E}">
        <p14:creationId xmlns:p14="http://schemas.microsoft.com/office/powerpoint/2010/main" val="1150505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B7F3D6A-7933-42EE-9B72-B4C3FCDD9C55}" type="datetimeFigureOut">
              <a:rPr lang="en-US" smtClean="0"/>
              <a:t>3/1/2024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F405EBBD-E1E4-4249-ABCE-7C2F8ACB3FFE}" type="slidenum">
              <a:rPr lang="en-US" smtClean="0"/>
              <a:t>‹#›</a:t>
            </a:fld>
            <a:endParaRPr lang="en-US"/>
          </a:p>
        </p:txBody>
      </p:sp>
    </p:spTree>
    <p:extLst>
      <p:ext uri="{BB962C8B-B14F-4D97-AF65-F5344CB8AC3E}">
        <p14:creationId xmlns:p14="http://schemas.microsoft.com/office/powerpoint/2010/main" val="37087909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Wendy.branning@acboe.net" TargetMode="External"/><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3" name="Rectangle: Rounded Corners 42">
            <a:extLst>
              <a:ext uri="{FF2B5EF4-FFF2-40B4-BE49-F238E27FC236}">
                <a16:creationId xmlns:a16="http://schemas.microsoft.com/office/drawing/2014/main" id="{15AC2FBD-65CF-4F18-B7F2-B939453DCBAE}"/>
              </a:ext>
            </a:extLst>
          </p:cNvPr>
          <p:cNvSpPr/>
          <p:nvPr/>
        </p:nvSpPr>
        <p:spPr>
          <a:xfrm>
            <a:off x="444814" y="1870171"/>
            <a:ext cx="3288986"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4" name="Rectangle: Rounded Corners 43">
            <a:extLst>
              <a:ext uri="{FF2B5EF4-FFF2-40B4-BE49-F238E27FC236}">
                <a16:creationId xmlns:a16="http://schemas.microsoft.com/office/drawing/2014/main" id="{ACB5F4A8-3F27-4471-AA0A-1D2CD9B743E7}"/>
              </a:ext>
            </a:extLst>
          </p:cNvPr>
          <p:cNvSpPr/>
          <p:nvPr/>
        </p:nvSpPr>
        <p:spPr>
          <a:xfrm>
            <a:off x="3986774" y="1870171"/>
            <a:ext cx="3291840" cy="3020901"/>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BE4E88C-BE69-4B22-A33B-E75E19823325}"/>
              </a:ext>
            </a:extLst>
          </p:cNvPr>
          <p:cNvSpPr/>
          <p:nvPr/>
        </p:nvSpPr>
        <p:spPr>
          <a:xfrm>
            <a:off x="444814" y="5008574"/>
            <a:ext cx="6833800" cy="3405966"/>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863AD5C-AEB6-4109-9825-F6BC6DA02683}"/>
              </a:ext>
            </a:extLst>
          </p:cNvPr>
          <p:cNvSpPr/>
          <p:nvPr/>
        </p:nvSpPr>
        <p:spPr>
          <a:xfrm>
            <a:off x="444814" y="8532042"/>
            <a:ext cx="6833800" cy="929085"/>
          </a:xfrm>
          <a:prstGeom prst="roundRect">
            <a:avLst/>
          </a:prstGeom>
          <a:noFill/>
          <a:ln w="38100">
            <a:solidFill>
              <a:schemeClr val="tx1"/>
            </a:solidFill>
            <a:prstDash val="dashDot"/>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397A4632-1554-4507-82DF-62EB7781688B}"/>
              </a:ext>
            </a:extLst>
          </p:cNvPr>
          <p:cNvSpPr txBox="1"/>
          <p:nvPr/>
        </p:nvSpPr>
        <p:spPr>
          <a:xfrm>
            <a:off x="199083" y="8555782"/>
            <a:ext cx="7409409"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Spelling Words</a:t>
            </a:r>
          </a:p>
        </p:txBody>
      </p:sp>
      <p:sp>
        <p:nvSpPr>
          <p:cNvPr id="48" name="TextBox 47">
            <a:extLst>
              <a:ext uri="{FF2B5EF4-FFF2-40B4-BE49-F238E27FC236}">
                <a16:creationId xmlns:a16="http://schemas.microsoft.com/office/drawing/2014/main" id="{C7F0B790-2B72-4472-8E96-9D29CEE9D47E}"/>
              </a:ext>
            </a:extLst>
          </p:cNvPr>
          <p:cNvSpPr txBox="1"/>
          <p:nvPr/>
        </p:nvSpPr>
        <p:spPr>
          <a:xfrm>
            <a:off x="179457" y="2117384"/>
            <a:ext cx="3370297" cy="2369880"/>
          </a:xfrm>
          <a:prstGeom prst="rect">
            <a:avLst/>
          </a:prstGeom>
          <a:noFill/>
        </p:spPr>
        <p:txBody>
          <a:bodyPr wrap="square" rtlCol="0">
            <a:spAutoFit/>
          </a:bodyPr>
          <a:lstStyle/>
          <a:p>
            <a:pPr marL="171450" indent="-1714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8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Tuesday Folders will be sent home Tuesday. Please sign and return.</a:t>
            </a:r>
          </a:p>
          <a:p>
            <a:r>
              <a:rPr lang="en-US" sz="700" dirty="0">
                <a:latin typeface="KG Miss Kindergarten" panose="02000000000000000000" pitchFamily="2" charset="0"/>
                <a:ea typeface="HelloAnnie" panose="02000603000000000000" pitchFamily="2" charset="0"/>
              </a:rPr>
              <a:t>         The cost for snack is $.75 each. Please send exact change in a</a:t>
            </a:r>
          </a:p>
          <a:p>
            <a:r>
              <a:rPr lang="en-US" sz="700" dirty="0">
                <a:latin typeface="KG Miss Kindergarten" panose="02000000000000000000" pitchFamily="2" charset="0"/>
                <a:ea typeface="HelloAnnie" panose="02000603000000000000" pitchFamily="2" charset="0"/>
              </a:rPr>
              <a:t>         labeled bag or envelope.</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A Weekly Reading Overview page will be sent home each week to help you practice skills and vocabulary words with your child. Also, nightly reading homework will be assigned in your child’s Take Home Binder. Please don’t remove pages. </a:t>
            </a:r>
          </a:p>
          <a:p>
            <a:pPr marL="285750" indent="-285750">
              <a:buFont typeface="Arial" panose="020B0604020202020204" pitchFamily="34" charset="0"/>
              <a:buChar char="•"/>
            </a:pPr>
            <a:r>
              <a:rPr lang="en-US" sz="700" dirty="0">
                <a:latin typeface="KG Miss Kindergarten" panose="02000000000000000000" pitchFamily="2" charset="0"/>
                <a:ea typeface="HelloAnnie" panose="02000603000000000000" pitchFamily="2" charset="0"/>
              </a:rPr>
              <a:t>We are now taking A.R. tests to meet the school wide challenge. Library books are now allowed to go home each night with your child but must be returned to school each day. A Reading Log was placed in your child’s Take Home Binder. Please sign the log when your child has read the book 3 times and is ready to test. Students need to take at least 2 tests a week to meet their goal. Thank you for helping your child.</a:t>
            </a:r>
          </a:p>
          <a:p>
            <a:pPr marL="285750" indent="-285750">
              <a:buFont typeface="Arial" panose="020B0604020202020204" pitchFamily="34" charset="0"/>
              <a:buChar char="•"/>
            </a:pPr>
            <a:endParaRPr lang="en-US" sz="700" dirty="0">
              <a:latin typeface="KG Miss Kindergarten" panose="02000000000000000000" pitchFamily="2" charset="0"/>
              <a:ea typeface="HelloAnnie" panose="02000603000000000000" pitchFamily="2" charset="0"/>
            </a:endParaRPr>
          </a:p>
          <a:p>
            <a:r>
              <a:rPr lang="en-US" sz="1200" dirty="0">
                <a:latin typeface="KG Miss Kindergarten" panose="02000000000000000000" pitchFamily="2" charset="0"/>
                <a:ea typeface="HelloAnnie" panose="02000603000000000000" pitchFamily="2" charset="0"/>
              </a:rPr>
              <a:t>  	</a:t>
            </a:r>
          </a:p>
        </p:txBody>
      </p:sp>
      <p:sp>
        <p:nvSpPr>
          <p:cNvPr id="49" name="TextBox 48">
            <a:extLst>
              <a:ext uri="{FF2B5EF4-FFF2-40B4-BE49-F238E27FC236}">
                <a16:creationId xmlns:a16="http://schemas.microsoft.com/office/drawing/2014/main" id="{64B46F1B-986B-4A72-8FF3-2A4F2BF75862}"/>
              </a:ext>
            </a:extLst>
          </p:cNvPr>
          <p:cNvSpPr txBox="1"/>
          <p:nvPr/>
        </p:nvSpPr>
        <p:spPr>
          <a:xfrm>
            <a:off x="3886200" y="2416168"/>
            <a:ext cx="3368784" cy="1877437"/>
          </a:xfrm>
          <a:prstGeom prst="rect">
            <a:avLst/>
          </a:prstGeom>
          <a:noFill/>
        </p:spPr>
        <p:txBody>
          <a:bodyPr wrap="square" rtlCol="0">
            <a:spAutoFit/>
          </a:bodyPr>
          <a:lstStyle/>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March 8:  Early Dismissal at 11:30/Teacher Inservice</a:t>
            </a:r>
          </a:p>
          <a:p>
            <a:pPr marL="285750" indent="-285750">
              <a:buFont typeface="Arial" panose="020B0604020202020204" pitchFamily="34" charset="0"/>
              <a:buChar char="•"/>
            </a:pPr>
            <a:r>
              <a:rPr lang="en-US" sz="900" dirty="0">
                <a:latin typeface="KG Miss Kindergarten" panose="02000000000000000000" pitchFamily="2" charset="0"/>
                <a:ea typeface="HelloAnnie" panose="02000603000000000000" pitchFamily="2" charset="0"/>
              </a:rPr>
              <a:t>Please review test papers &amp; return them to school.  Sign the back of the folder. Please don’t take the test papers out.  I keep them on file for the entire year. You don’t have to sign each test paper, unless I have stamped it.</a:t>
            </a: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endParaRPr lang="en-US" sz="900" dirty="0">
              <a:latin typeface="KG Miss Kindergarten" panose="02000000000000000000" pitchFamily="2" charset="0"/>
              <a:ea typeface="HelloAnnie" panose="02000603000000000000" pitchFamily="2" charset="0"/>
            </a:endParaRPr>
          </a:p>
          <a:p>
            <a:pPr marL="285750" indent="-285750">
              <a:buFont typeface="Arial" panose="020B0604020202020204" pitchFamily="34" charset="0"/>
              <a:buChar char="•"/>
            </a:pPr>
            <a:r>
              <a:rPr lang="en-US" sz="1100" dirty="0">
                <a:latin typeface="KG Miss Kindergarten" panose="02000000000000000000" pitchFamily="2" charset="0"/>
                <a:ea typeface="HelloAnnie" panose="02000603000000000000" pitchFamily="2" charset="0"/>
              </a:rPr>
              <a:t> I</a:t>
            </a:r>
            <a:r>
              <a:rPr lang="en-US" sz="1000" dirty="0">
                <a:latin typeface="KG Miss Kindergarten" panose="02000000000000000000" pitchFamily="2" charset="0"/>
                <a:ea typeface="HelloAnnie" panose="02000603000000000000" pitchFamily="2" charset="0"/>
              </a:rPr>
              <a:t>f you have questions or concerns, you may email me at</a:t>
            </a:r>
            <a:r>
              <a:rPr lang="en-US" sz="1000" dirty="0">
                <a:latin typeface="KG Miss Kindergarten" panose="02000000000000000000" pitchFamily="2" charset="0"/>
                <a:ea typeface="HelloAnnie" panose="02000603000000000000" pitchFamily="2" charset="0"/>
                <a:hlinkClick r:id="rId3"/>
              </a:rPr>
              <a:t> Wendy.branning@acboe.net</a:t>
            </a:r>
            <a:r>
              <a:rPr lang="en-US" sz="1000" dirty="0">
                <a:latin typeface="KG Miss Kindergarten" panose="02000000000000000000" pitchFamily="2" charset="0"/>
                <a:ea typeface="HelloAnnie" panose="02000603000000000000" pitchFamily="2" charset="0"/>
              </a:rPr>
              <a:t>.  </a:t>
            </a:r>
          </a:p>
          <a:p>
            <a:r>
              <a:rPr lang="en-US" sz="1400" dirty="0">
                <a:latin typeface="KG Miss Kindergarten" panose="02000000000000000000" pitchFamily="2" charset="0"/>
                <a:ea typeface="HelloAnnie" panose="02000603000000000000" pitchFamily="2" charset="0"/>
              </a:rPr>
              <a:t> </a:t>
            </a:r>
          </a:p>
        </p:txBody>
      </p:sp>
      <p:sp>
        <p:nvSpPr>
          <p:cNvPr id="50" name="TextBox 49">
            <a:extLst>
              <a:ext uri="{FF2B5EF4-FFF2-40B4-BE49-F238E27FC236}">
                <a16:creationId xmlns:a16="http://schemas.microsoft.com/office/drawing/2014/main" id="{24649919-CE56-47D3-9D3E-4E515B92B43A}"/>
              </a:ext>
            </a:extLst>
          </p:cNvPr>
          <p:cNvSpPr txBox="1"/>
          <p:nvPr/>
        </p:nvSpPr>
        <p:spPr>
          <a:xfrm>
            <a:off x="515144" y="8700100"/>
            <a:ext cx="6114748" cy="707886"/>
          </a:xfrm>
          <a:prstGeom prst="rect">
            <a:avLst/>
          </a:prstGeom>
          <a:noFill/>
        </p:spPr>
        <p:txBody>
          <a:bodyPr wrap="square" rtlCol="0">
            <a:spAutoFit/>
          </a:bodyPr>
          <a:lstStyle/>
          <a:p>
            <a:pPr>
              <a:lnSpc>
                <a:spcPct val="200000"/>
              </a:lnSpc>
            </a:pPr>
            <a:r>
              <a:rPr lang="en-US" sz="1400" dirty="0">
                <a:latin typeface="KG Miss Kindergarten" panose="02000000000000000000" pitchFamily="2" charset="0"/>
                <a:ea typeface="HelloAnnie" panose="02000603000000000000" pitchFamily="2" charset="0"/>
              </a:rPr>
              <a:t>  No Spelling Test will be given until Unit 7.  </a:t>
            </a:r>
          </a:p>
          <a:p>
            <a:r>
              <a:rPr lang="en-US" sz="1200" dirty="0">
                <a:effectLst/>
                <a:latin typeface="KG Miss Kindergarten" panose="020B0604020202020204" charset="0"/>
                <a:ea typeface="Calibri" panose="020F0502020204030204" pitchFamily="34" charset="0"/>
                <a:cs typeface="Times New Roman" panose="02020603050405020304" pitchFamily="18" charset="0"/>
              </a:rPr>
              <a:t>.  </a:t>
            </a:r>
            <a:endParaRPr lang="en-US" sz="1400" dirty="0">
              <a:latin typeface="KG Miss Kindergarten" panose="02000000000000000000" pitchFamily="2" charset="0"/>
              <a:ea typeface="HelloAnnie" panose="02000603000000000000" pitchFamily="2" charset="0"/>
            </a:endParaRPr>
          </a:p>
        </p:txBody>
      </p:sp>
      <p:graphicFrame>
        <p:nvGraphicFramePr>
          <p:cNvPr id="51" name="Table 50">
            <a:extLst>
              <a:ext uri="{FF2B5EF4-FFF2-40B4-BE49-F238E27FC236}">
                <a16:creationId xmlns:a16="http://schemas.microsoft.com/office/drawing/2014/main" id="{8E900E2C-0FAB-40D3-9FA0-E9A1A66595B3}"/>
              </a:ext>
            </a:extLst>
          </p:cNvPr>
          <p:cNvGraphicFramePr>
            <a:graphicFrameLocks noGrp="1"/>
          </p:cNvGraphicFramePr>
          <p:nvPr>
            <p:extLst>
              <p:ext uri="{D42A27DB-BD31-4B8C-83A1-F6EECF244321}">
                <p14:modId xmlns:p14="http://schemas.microsoft.com/office/powerpoint/2010/main" val="3184636288"/>
              </p:ext>
            </p:extLst>
          </p:nvPr>
        </p:nvGraphicFramePr>
        <p:xfrm>
          <a:off x="1258564" y="5176621"/>
          <a:ext cx="6072882" cy="2971800"/>
        </p:xfrm>
        <a:graphic>
          <a:graphicData uri="http://schemas.openxmlformats.org/drawingml/2006/table">
            <a:tbl>
              <a:tblPr firstRow="1" bandRow="1">
                <a:tableStyleId>{5C22544A-7EE6-4342-B048-85BDC9FD1C3A}</a:tableStyleId>
              </a:tblPr>
              <a:tblGrid>
                <a:gridCol w="1211624">
                  <a:extLst>
                    <a:ext uri="{9D8B030D-6E8A-4147-A177-3AD203B41FA5}">
                      <a16:colId xmlns:a16="http://schemas.microsoft.com/office/drawing/2014/main" val="790954970"/>
                    </a:ext>
                  </a:extLst>
                </a:gridCol>
                <a:gridCol w="4861258">
                  <a:extLst>
                    <a:ext uri="{9D8B030D-6E8A-4147-A177-3AD203B41FA5}">
                      <a16:colId xmlns:a16="http://schemas.microsoft.com/office/drawing/2014/main" val="2314856713"/>
                    </a:ext>
                  </a:extLst>
                </a:gridCol>
              </a:tblGrid>
              <a:tr h="468918">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Reading</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dirty="0">
                          <a:solidFill>
                            <a:schemeClr val="tx1"/>
                          </a:solidFill>
                          <a:latin typeface="KG Miss Kindergarten" panose="02000000000000000000" pitchFamily="2" charset="0"/>
                          <a:ea typeface="HelloAnnie" panose="02000603000000000000" pitchFamily="2" charset="0"/>
                        </a:rPr>
                        <a:t>Phonics: </a:t>
                      </a:r>
                      <a:r>
                        <a:rPr lang="en-US" sz="900" b="0" dirty="0" err="1">
                          <a:solidFill>
                            <a:schemeClr val="tx1"/>
                          </a:solidFill>
                          <a:latin typeface="KG Miss Kindergarten" panose="02000000000000000000" pitchFamily="2" charset="0"/>
                          <a:ea typeface="HelloAnnie" panose="02000603000000000000" pitchFamily="2" charset="0"/>
                        </a:rPr>
                        <a:t>igh</a:t>
                      </a:r>
                      <a:r>
                        <a:rPr lang="en-US" sz="900" b="0" dirty="0">
                          <a:solidFill>
                            <a:schemeClr val="tx1"/>
                          </a:solidFill>
                          <a:latin typeface="KG Miss Kindergarten" panose="02000000000000000000" pitchFamily="2" charset="0"/>
                          <a:ea typeface="HelloAnnie" panose="02000603000000000000" pitchFamily="2" charset="0"/>
                        </a:rPr>
                        <a:t>, _y (long </a:t>
                      </a:r>
                      <a:r>
                        <a:rPr lang="en-US" sz="900" b="0" dirty="0" err="1">
                          <a:solidFill>
                            <a:schemeClr val="tx1"/>
                          </a:solidFill>
                          <a:latin typeface="KG Miss Kindergarten" panose="02000000000000000000" pitchFamily="2" charset="0"/>
                          <a:ea typeface="HelloAnnie" panose="02000603000000000000" pitchFamily="2" charset="0"/>
                        </a:rPr>
                        <a:t>i</a:t>
                      </a:r>
                      <a:r>
                        <a:rPr lang="en-US" sz="900" b="0" dirty="0">
                          <a:solidFill>
                            <a:schemeClr val="tx1"/>
                          </a:solidFill>
                          <a:latin typeface="KG Miss Kindergarten" panose="02000000000000000000" pitchFamily="2" charset="0"/>
                          <a:ea typeface="HelloAnnie" panose="02000603000000000000" pitchFamily="2" charset="0"/>
                        </a:rPr>
                        <a:t>), </a:t>
                      </a:r>
                      <a:r>
                        <a:rPr lang="en-US" sz="900" b="0" dirty="0" err="1">
                          <a:solidFill>
                            <a:schemeClr val="tx1"/>
                          </a:solidFill>
                          <a:latin typeface="KG Miss Kindergarten" panose="02000000000000000000" pitchFamily="2" charset="0"/>
                          <a:ea typeface="HelloAnnie" panose="02000603000000000000" pitchFamily="2" charset="0"/>
                        </a:rPr>
                        <a:t>ie</a:t>
                      </a:r>
                      <a:endParaRPr lang="en-US" sz="900" b="0" dirty="0">
                        <a:solidFill>
                          <a:schemeClr val="tx1"/>
                        </a:solidFill>
                        <a:latin typeface="KG Miss Kindergarten" panose="02000000000000000000" pitchFamily="2" charset="0"/>
                        <a:ea typeface="HelloAnnie" panose="02000603000000000000" pitchFamily="2" charset="0"/>
                      </a:endParaRPr>
                    </a:p>
                    <a:p>
                      <a:r>
                        <a:rPr lang="en-US" sz="900" b="0" dirty="0">
                          <a:solidFill>
                            <a:schemeClr val="tx1"/>
                          </a:solidFill>
                          <a:latin typeface="KG Miss Kindergarten" panose="02000000000000000000" pitchFamily="2" charset="0"/>
                          <a:ea typeface="HelloAnnie" panose="02000603000000000000" pitchFamily="2" charset="0"/>
                        </a:rPr>
                        <a:t>Comprehension: Sequence, Declarative sentences</a:t>
                      </a:r>
                    </a:p>
                    <a:p>
                      <a:r>
                        <a:rPr lang="en-US" sz="900" b="0" dirty="0">
                          <a:solidFill>
                            <a:schemeClr val="tx1"/>
                          </a:solidFill>
                          <a:latin typeface="KG Miss Kindergarten" panose="02000000000000000000" pitchFamily="2" charset="0"/>
                          <a:ea typeface="HelloAnnie" panose="02000603000000000000" pitchFamily="2" charset="0"/>
                        </a:rPr>
                        <a:t>Vocabulary: attraction, crops, weave, herd, uniform</a:t>
                      </a:r>
                    </a:p>
                    <a:p>
                      <a:r>
                        <a:rPr lang="en-US" sz="800" b="1" dirty="0">
                          <a:solidFill>
                            <a:schemeClr val="tx1"/>
                          </a:solidFill>
                          <a:latin typeface="KG Miss Kindergarten" panose="02000000000000000000" pitchFamily="2" charset="0"/>
                          <a:ea typeface="HelloAnnie" panose="02000603000000000000" pitchFamily="2" charset="0"/>
                        </a:rPr>
                        <a:t> 3/7 Reading Grade (Minor),</a:t>
                      </a:r>
                      <a:r>
                        <a:rPr lang="en-US" sz="800" b="1" i="0" dirty="0">
                          <a:solidFill>
                            <a:schemeClr val="tx1"/>
                          </a:solidFill>
                          <a:latin typeface="KG Miss Kindergarten" panose="02000000000000000000" pitchFamily="2" charset="0"/>
                          <a:ea typeface="HelloAnnie" panose="02000603000000000000" pitchFamily="2" charset="0"/>
                        </a:rPr>
                        <a:t> 3/8 Unit 6 Assessment (Major) &amp; </a:t>
                      </a:r>
                      <a:r>
                        <a:rPr lang="en-US" sz="800" b="1" i="0" dirty="0" err="1">
                          <a:solidFill>
                            <a:schemeClr val="tx1"/>
                          </a:solidFill>
                          <a:latin typeface="KG Miss Kindergarten" panose="02000000000000000000" pitchFamily="2" charset="0"/>
                          <a:ea typeface="HelloAnnie" panose="02000603000000000000" pitchFamily="2" charset="0"/>
                        </a:rPr>
                        <a:t>BrainSpring</a:t>
                      </a:r>
                      <a:r>
                        <a:rPr lang="en-US" sz="800" b="1" i="0" dirty="0">
                          <a:solidFill>
                            <a:schemeClr val="tx1"/>
                          </a:solidFill>
                          <a:latin typeface="KG Miss Kindergarten" panose="02000000000000000000" pitchFamily="2" charset="0"/>
                          <a:ea typeface="HelloAnnie" panose="02000603000000000000" pitchFamily="2" charset="0"/>
                        </a:rPr>
                        <a:t> Assessment) </a:t>
                      </a:r>
                      <a:endParaRPr lang="en-US" sz="8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7729572"/>
                  </a:ext>
                </a:extLst>
              </a:tr>
              <a:tr h="404205">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Writing/</a:t>
                      </a:r>
                    </a:p>
                    <a:p>
                      <a:pPr algn="ctr"/>
                      <a:r>
                        <a:rPr lang="en-US" sz="1600" b="0" dirty="0">
                          <a:solidFill>
                            <a:schemeClr val="tx1"/>
                          </a:solidFill>
                          <a:latin typeface="KG Miss Kindergarten" panose="02000000000000000000" pitchFamily="2" charset="0"/>
                          <a:ea typeface="HelloAnnie" panose="02000603000000000000" pitchFamily="2" charset="0"/>
                        </a:rPr>
                        <a:t>Grammar</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Adverbs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Penmanship: Lowercase letters </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i="0" dirty="0">
                          <a:solidFill>
                            <a:schemeClr val="tx1"/>
                          </a:solidFill>
                          <a:latin typeface="KG Miss Kindergarten" panose="02000000000000000000" pitchFamily="2" charset="0"/>
                          <a:ea typeface="HelloAnnie" panose="02000603000000000000" pitchFamily="2" charset="0"/>
                        </a:rPr>
                        <a:t>Summaries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3/8 Grammar Minor Grade</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14035029"/>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Math</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i="0" kern="1200" dirty="0">
                          <a:solidFill>
                            <a:schemeClr val="dk1"/>
                          </a:solidFill>
                          <a:effectLst/>
                          <a:latin typeface="KG Miss Kindergarten" panose="020B0604020202020204" charset="0"/>
                          <a:ea typeface="+mn-ea"/>
                          <a:cs typeface="+mn-cs"/>
                        </a:rPr>
                        <a:t>Topic 10: Use Models and Strategies to Add Tens and Ones</a:t>
                      </a:r>
                      <a:endParaRPr lang="en-US" sz="900" b="0" dirty="0">
                        <a:solidFill>
                          <a:schemeClr val="tx1"/>
                        </a:solidFill>
                        <a:latin typeface="KG Miss Kindergarten" panose="020B0604020202020204"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900" b="1" dirty="0">
                          <a:solidFill>
                            <a:schemeClr val="tx1"/>
                          </a:solidFill>
                          <a:latin typeface="KG Miss Kindergarten" panose="02000000000000000000" pitchFamily="2" charset="0"/>
                          <a:ea typeface="HelloAnnie" panose="02000603000000000000" pitchFamily="2" charset="0"/>
                        </a:rPr>
                        <a:t>3/6 Review pages sent home</a:t>
                      </a:r>
                      <a:r>
                        <a:rPr lang="en-US" sz="900" b="1">
                          <a:solidFill>
                            <a:schemeClr val="tx1"/>
                          </a:solidFill>
                          <a:latin typeface="KG Miss Kindergarten" panose="02000000000000000000" pitchFamily="2" charset="0"/>
                          <a:ea typeface="HelloAnnie" panose="02000603000000000000" pitchFamily="2" charset="0"/>
                        </a:rPr>
                        <a:t>, 3/7 </a:t>
                      </a:r>
                      <a:r>
                        <a:rPr lang="en-US" sz="900" b="1" dirty="0">
                          <a:solidFill>
                            <a:schemeClr val="tx1"/>
                          </a:solidFill>
                          <a:latin typeface="KG Miss Kindergarten" panose="02000000000000000000" pitchFamily="2" charset="0"/>
                          <a:ea typeface="HelloAnnie" panose="02000603000000000000" pitchFamily="2" charset="0"/>
                        </a:rPr>
                        <a:t>Topic 10 Test</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1"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57308225"/>
                  </a:ext>
                </a:extLst>
              </a:tr>
              <a:tr h="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Science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KG Miss Kindergarten" panose="02000000000000000000" pitchFamily="2" charset="0"/>
                          <a:ea typeface="HelloAnnie" panose="02000603000000000000" pitchFamily="2" charset="0"/>
                        </a:rPr>
                        <a:t>We rotate Science and Social Studies</a:t>
                      </a:r>
                    </a:p>
                    <a:p>
                      <a:pPr marL="0" marR="0" lvl="0" indent="0" algn="l" defTabSz="777240" rtl="0" eaLnBrk="1" fontAlgn="auto" latinLnBrk="0" hangingPunct="1">
                        <a:lnSpc>
                          <a:spcPct val="100000"/>
                        </a:lnSpc>
                        <a:spcBef>
                          <a:spcPts val="0"/>
                        </a:spcBef>
                        <a:spcAft>
                          <a:spcPts val="0"/>
                        </a:spcAft>
                        <a:buClrTx/>
                        <a:buSzTx/>
                        <a:buFontTx/>
                        <a:buNone/>
                        <a:tabLst/>
                        <a:defRPr/>
                      </a:pPr>
                      <a:endParaRPr lang="en-US" sz="900" b="0" dirty="0">
                        <a:solidFill>
                          <a:schemeClr val="tx1"/>
                        </a:solidFill>
                        <a:latin typeface="KG Miss Kindergarten" panose="02000000000000000000" pitchFamily="2" charset="0"/>
                        <a:ea typeface="HelloAnnie" panose="02000603000000000000" pitchFamily="2"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6545341"/>
                  </a:ext>
                </a:extLst>
              </a:tr>
              <a:tr h="640080">
                <a:tc>
                  <a:txBody>
                    <a:bodyPr/>
                    <a:lstStyle/>
                    <a:p>
                      <a:pPr algn="ctr"/>
                      <a:r>
                        <a:rPr lang="en-US" sz="1600" b="0" dirty="0">
                          <a:solidFill>
                            <a:schemeClr val="tx1"/>
                          </a:solidFill>
                          <a:latin typeface="KG Miss Kindergarten" panose="02000000000000000000" pitchFamily="2" charset="0"/>
                          <a:ea typeface="HelloAnnie" panose="02000603000000000000" pitchFamily="2" charset="0"/>
                        </a:rPr>
                        <a:t>Social </a:t>
                      </a:r>
                    </a:p>
                    <a:p>
                      <a:pPr algn="ctr"/>
                      <a:r>
                        <a:rPr lang="en-US" sz="1600" b="0" dirty="0">
                          <a:solidFill>
                            <a:schemeClr val="tx1"/>
                          </a:solidFill>
                          <a:latin typeface="KG Miss Kindergarten" panose="02000000000000000000" pitchFamily="2" charset="0"/>
                          <a:ea typeface="HelloAnnie" panose="02000603000000000000" pitchFamily="2" charset="0"/>
                        </a:rPr>
                        <a:t>Studies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7724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KG Miss Kindergarten" panose="02000000000000000000" pitchFamily="2" charset="0"/>
                        <a:ea typeface="HelloAnnie" panose="02000603000000000000" pitchFamily="2" charset="0"/>
                      </a:endParaRP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KG Miss Kindergarten" panose="02000000000000000000" pitchFamily="2" charset="0"/>
                          <a:ea typeface="HelloAnnie" panose="02000603000000000000" pitchFamily="2" charset="0"/>
                        </a:rPr>
                        <a:t>Patriotic Celebrations and Holidays</a:t>
                      </a:r>
                    </a:p>
                    <a:p>
                      <a:pPr marL="0" marR="0" lvl="0" indent="0" algn="l" defTabSz="777240" rtl="0" eaLnBrk="1" fontAlgn="auto" latinLnBrk="0" hangingPunct="1">
                        <a:lnSpc>
                          <a:spcPct val="100000"/>
                        </a:lnSpc>
                        <a:spcBef>
                          <a:spcPts val="0"/>
                        </a:spcBef>
                        <a:spcAft>
                          <a:spcPts val="0"/>
                        </a:spcAft>
                        <a:buClrTx/>
                        <a:buSzTx/>
                        <a:buFontTx/>
                        <a:buNone/>
                        <a:tabLst/>
                        <a:defRPr/>
                      </a:pPr>
                      <a:r>
                        <a:rPr lang="en-US" sz="1000" b="1" dirty="0">
                          <a:solidFill>
                            <a:schemeClr val="tx1"/>
                          </a:solidFill>
                          <a:latin typeface="KG Miss Kindergarten" panose="02000000000000000000" pitchFamily="2" charset="0"/>
                          <a:ea typeface="HelloAnnie" panose="02000603000000000000" pitchFamily="2" charset="0"/>
                        </a:rPr>
                        <a:t>3/7 Test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32949169"/>
                  </a:ext>
                </a:extLst>
              </a:tr>
            </a:tbl>
          </a:graphicData>
        </a:graphic>
      </p:graphicFrame>
      <p:sp>
        <p:nvSpPr>
          <p:cNvPr id="52" name="TextBox 51">
            <a:extLst>
              <a:ext uri="{FF2B5EF4-FFF2-40B4-BE49-F238E27FC236}">
                <a16:creationId xmlns:a16="http://schemas.microsoft.com/office/drawing/2014/main" id="{51D5A7D4-75A0-4634-85CE-2EA19C39E919}"/>
              </a:ext>
            </a:extLst>
          </p:cNvPr>
          <p:cNvSpPr txBox="1"/>
          <p:nvPr/>
        </p:nvSpPr>
        <p:spPr>
          <a:xfrm>
            <a:off x="394699" y="1945209"/>
            <a:ext cx="3155055" cy="584775"/>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What’s Happening </a:t>
            </a:r>
          </a:p>
          <a:p>
            <a:pPr algn="ctr"/>
            <a:r>
              <a:rPr lang="en-US" sz="1600" b="1" dirty="0">
                <a:latin typeface="KG Miss Kindy Chunky" panose="02000000000000000000" pitchFamily="2" charset="0"/>
                <a:ea typeface="HelloButtons" panose="02000603000000000000" pitchFamily="2" charset="0"/>
              </a:rPr>
              <a:t>This Week</a:t>
            </a:r>
          </a:p>
        </p:txBody>
      </p:sp>
      <p:sp>
        <p:nvSpPr>
          <p:cNvPr id="53" name="TextBox 52">
            <a:extLst>
              <a:ext uri="{FF2B5EF4-FFF2-40B4-BE49-F238E27FC236}">
                <a16:creationId xmlns:a16="http://schemas.microsoft.com/office/drawing/2014/main" id="{D2B83E2A-975E-4546-82B1-2C7D2E522A5C}"/>
              </a:ext>
            </a:extLst>
          </p:cNvPr>
          <p:cNvSpPr txBox="1"/>
          <p:nvPr/>
        </p:nvSpPr>
        <p:spPr>
          <a:xfrm>
            <a:off x="1848732" y="4966110"/>
            <a:ext cx="3770135" cy="338554"/>
          </a:xfrm>
          <a:prstGeom prst="rect">
            <a:avLst/>
          </a:prstGeom>
          <a:noFill/>
        </p:spPr>
        <p:txBody>
          <a:bodyPr wrap="none" rtlCol="0">
            <a:spAutoFit/>
          </a:bodyPr>
          <a:lstStyle/>
          <a:p>
            <a:pPr algn="ctr"/>
            <a:r>
              <a:rPr lang="en-US" sz="1600" b="1" dirty="0">
                <a:latin typeface="KG Miss Kindy Chunky" panose="02000000000000000000" pitchFamily="2" charset="0"/>
                <a:ea typeface="HelloButtons" panose="02000603000000000000" pitchFamily="2" charset="0"/>
              </a:rPr>
              <a:t>A Peek At What We Are Learning</a:t>
            </a:r>
          </a:p>
        </p:txBody>
      </p:sp>
      <p:sp>
        <p:nvSpPr>
          <p:cNvPr id="54" name="TextBox 53">
            <a:extLst>
              <a:ext uri="{FF2B5EF4-FFF2-40B4-BE49-F238E27FC236}">
                <a16:creationId xmlns:a16="http://schemas.microsoft.com/office/drawing/2014/main" id="{4702DAA1-EC3D-42CD-A05A-4A7517850684}"/>
              </a:ext>
            </a:extLst>
          </p:cNvPr>
          <p:cNvSpPr txBox="1"/>
          <p:nvPr/>
        </p:nvSpPr>
        <p:spPr>
          <a:xfrm>
            <a:off x="3834374" y="1968462"/>
            <a:ext cx="2975897" cy="338554"/>
          </a:xfrm>
          <a:prstGeom prst="rect">
            <a:avLst/>
          </a:prstGeom>
          <a:noFill/>
        </p:spPr>
        <p:txBody>
          <a:bodyPr wrap="square" rtlCol="0">
            <a:spAutoFit/>
          </a:bodyPr>
          <a:lstStyle/>
          <a:p>
            <a:pPr algn="ctr"/>
            <a:r>
              <a:rPr lang="en-US" sz="1600" b="1" dirty="0">
                <a:latin typeface="KG Miss Kindy Chunky" panose="02000000000000000000" pitchFamily="2" charset="0"/>
                <a:ea typeface="HelloButtons" panose="02000603000000000000" pitchFamily="2" charset="0"/>
              </a:rPr>
              <a:t>Upcoming Events</a:t>
            </a:r>
          </a:p>
        </p:txBody>
      </p:sp>
      <p:sp>
        <p:nvSpPr>
          <p:cNvPr id="55" name="TextBox 54">
            <a:extLst>
              <a:ext uri="{FF2B5EF4-FFF2-40B4-BE49-F238E27FC236}">
                <a16:creationId xmlns:a16="http://schemas.microsoft.com/office/drawing/2014/main" id="{5711CFB5-2CE5-4560-8AF9-E3C99DFA641A}"/>
              </a:ext>
            </a:extLst>
          </p:cNvPr>
          <p:cNvSpPr txBox="1"/>
          <p:nvPr/>
        </p:nvSpPr>
        <p:spPr bwMode="white">
          <a:xfrm>
            <a:off x="149477" y="212723"/>
            <a:ext cx="7508623" cy="646331"/>
          </a:xfrm>
          <a:prstGeom prst="rect">
            <a:avLst/>
          </a:prstGeom>
          <a:noFill/>
        </p:spPr>
        <p:txBody>
          <a:bodyPr wrap="square" rtlCol="0">
            <a:spAutoFit/>
          </a:bodyPr>
          <a:lstStyle/>
          <a:p>
            <a:pPr algn="ctr"/>
            <a:r>
              <a:rPr lang="en-US" sz="3600" dirty="0">
                <a:solidFill>
                  <a:schemeClr val="bg1"/>
                </a:solidFill>
                <a:latin typeface="KG Miss Kindergarten" panose="020B0604020202020204" charset="0"/>
                <a:ea typeface="HelloBoomerang" panose="02000603000000000000" pitchFamily="2" charset="0"/>
              </a:rPr>
              <a:t>Branning’s Buzz</a:t>
            </a:r>
            <a:endParaRPr lang="en-US" sz="3600" dirty="0">
              <a:solidFill>
                <a:schemeClr val="bg1"/>
              </a:solidFill>
              <a:latin typeface="KG Miss Kindergarten" panose="020B0604020202020204" charset="0"/>
              <a:ea typeface="HelloEtchASketch" panose="02000603000000000000" pitchFamily="2" charset="0"/>
            </a:endParaRPr>
          </a:p>
        </p:txBody>
      </p:sp>
      <p:sp>
        <p:nvSpPr>
          <p:cNvPr id="56" name="TextBox 55">
            <a:extLst>
              <a:ext uri="{FF2B5EF4-FFF2-40B4-BE49-F238E27FC236}">
                <a16:creationId xmlns:a16="http://schemas.microsoft.com/office/drawing/2014/main" id="{C95714B5-B54F-451A-B142-499F6A816E99}"/>
              </a:ext>
            </a:extLst>
          </p:cNvPr>
          <p:cNvSpPr txBox="1"/>
          <p:nvPr/>
        </p:nvSpPr>
        <p:spPr>
          <a:xfrm>
            <a:off x="155818" y="1253235"/>
            <a:ext cx="3050002" cy="338554"/>
          </a:xfrm>
          <a:prstGeom prst="rect">
            <a:avLst/>
          </a:prstGeom>
          <a:noFill/>
        </p:spPr>
        <p:txBody>
          <a:bodyPr wrap="none" rtlCol="0">
            <a:spAutoFit/>
          </a:bodyPr>
          <a:lstStyle/>
          <a:p>
            <a:r>
              <a:rPr lang="en-US" sz="1600" b="1" dirty="0">
                <a:latin typeface="KG Miss Kindy Chunky" panose="02000000000000000000" pitchFamily="2" charset="0"/>
                <a:ea typeface="HelloButtons" panose="02000603000000000000" pitchFamily="2" charset="0"/>
              </a:rPr>
              <a:t>Week of</a:t>
            </a:r>
            <a:r>
              <a:rPr lang="en-US" sz="1600" dirty="0">
                <a:latin typeface="KG Miss Kindy Chunky" panose="02000000000000000000" pitchFamily="2" charset="0"/>
                <a:ea typeface="HelloButtons" panose="02000603000000000000" pitchFamily="2" charset="0"/>
              </a:rPr>
              <a:t>:  March 4-8, 2024</a:t>
            </a:r>
          </a:p>
        </p:txBody>
      </p:sp>
    </p:spTree>
    <p:extLst>
      <p:ext uri="{BB962C8B-B14F-4D97-AF65-F5344CB8AC3E}">
        <p14:creationId xmlns:p14="http://schemas.microsoft.com/office/powerpoint/2010/main" val="307509219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1405</TotalTime>
  <Words>388</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KG Miss Kindy Chunky</vt:lpstr>
      <vt:lpstr>KG Miss Kindergarten</vt:lpstr>
      <vt:lpstr>Times New Roman</vt:lpstr>
      <vt:lpstr>HelloEtchASketch</vt:lpstr>
      <vt:lpstr>HelloAnnie</vt:lpstr>
      <vt:lpstr>Calibri Light</vt:lpstr>
      <vt:lpstr>HelloButtons</vt:lpstr>
      <vt:lpstr>HelloBoomerang</vt:lpstr>
      <vt:lpstr>Calibri</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Zenchyk</dc:creator>
  <cp:lastModifiedBy>Wendy Branning</cp:lastModifiedBy>
  <cp:revision>65</cp:revision>
  <cp:lastPrinted>2020-09-18T19:42:53Z</cp:lastPrinted>
  <dcterms:created xsi:type="dcterms:W3CDTF">2016-10-11T18:59:43Z</dcterms:created>
  <dcterms:modified xsi:type="dcterms:W3CDTF">2024-03-01T20:28:27Z</dcterms:modified>
</cp:coreProperties>
</file>