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2"/>
  </p:sldMasterIdLst>
  <p:notesMasterIdLst>
    <p:notesMasterId r:id="rId17"/>
  </p:notesMasterIdLst>
  <p:handoutMasterIdLst>
    <p:handoutMasterId r:id="rId18"/>
  </p:handoutMasterIdLst>
  <p:sldIdLst>
    <p:sldId id="257" r:id="rId3"/>
    <p:sldId id="259" r:id="rId4"/>
    <p:sldId id="314" r:id="rId5"/>
    <p:sldId id="264" r:id="rId6"/>
    <p:sldId id="296" r:id="rId7"/>
    <p:sldId id="275" r:id="rId8"/>
    <p:sldId id="307" r:id="rId9"/>
    <p:sldId id="276" r:id="rId10"/>
    <p:sldId id="309" r:id="rId11"/>
    <p:sldId id="310" r:id="rId12"/>
    <p:sldId id="308" r:id="rId13"/>
    <p:sldId id="311" r:id="rId14"/>
    <p:sldId id="271" r:id="rId15"/>
    <p:sldId id="313" r:id="rId16"/>
  </p:sldIdLst>
  <p:sldSz cx="9144000" cy="6858000" type="screen4x3"/>
  <p:notesSz cx="7010400" cy="92964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261" autoAdjust="0"/>
    <p:restoredTop sz="90094" autoAdjust="0"/>
  </p:normalViewPr>
  <p:slideViewPr>
    <p:cSldViewPr snapToGrid="0">
      <p:cViewPr varScale="1">
        <p:scale>
          <a:sx n="82" d="100"/>
          <a:sy n="82" d="100"/>
        </p:scale>
        <p:origin x="1116" y="108"/>
      </p:cViewPr>
      <p:guideLst>
        <p:guide orient="horz" pos="2160"/>
        <p:guide pos="2880"/>
      </p:guideLst>
    </p:cSldViewPr>
  </p:slideViewPr>
  <p:notesTextViewPr>
    <p:cViewPr>
      <p:scale>
        <a:sx n="1" d="1"/>
        <a:sy n="1" d="1"/>
      </p:scale>
      <p:origin x="0" y="0"/>
    </p:cViewPr>
  </p:notesTextViewPr>
  <p:sorterViewPr>
    <p:cViewPr>
      <p:scale>
        <a:sx n="100" d="100"/>
        <a:sy n="100" d="100"/>
      </p:scale>
      <p:origin x="0" y="-24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804032-9E7E-471E-A4D9-3762EE4D916A}" type="doc">
      <dgm:prSet loTypeId="urn:microsoft.com/office/officeart/2005/8/layout/default" loCatId="list" qsTypeId="urn:microsoft.com/office/officeart/2005/8/quickstyle/simple3" qsCatId="simple" csTypeId="urn:microsoft.com/office/officeart/2005/8/colors/accent5_2" csCatId="accent5" phldr="1"/>
      <dgm:spPr/>
      <dgm:t>
        <a:bodyPr/>
        <a:lstStyle/>
        <a:p>
          <a:endParaRPr lang="en-US"/>
        </a:p>
      </dgm:t>
    </dgm:pt>
    <dgm:pt modelId="{E4B13203-D2E0-420E-86D8-20EA2FC72FAC}">
      <dgm:prSet/>
      <dgm:sp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dgm:spPr>
      <dgm:t>
        <a:bodyPr/>
        <a:lstStyle/>
        <a:p>
          <a:r>
            <a:rPr lang="en-US" dirty="0"/>
            <a:t>Poor health, fatigue, hunger</a:t>
          </a:r>
        </a:p>
      </dgm:t>
    </dgm:pt>
    <dgm:pt modelId="{CCEE9865-8871-40BB-8410-E999688AD6EB}" type="parTrans" cxnId="{0F9210B9-65C6-4560-9B28-2B1AB3B016EC}">
      <dgm:prSet/>
      <dgm:spPr/>
      <dgm:t>
        <a:bodyPr/>
        <a:lstStyle/>
        <a:p>
          <a:endParaRPr lang="en-US"/>
        </a:p>
      </dgm:t>
    </dgm:pt>
    <dgm:pt modelId="{C300A245-8F94-45C9-8D27-67574031C4DA}" type="sibTrans" cxnId="{0F9210B9-65C6-4560-9B28-2B1AB3B016EC}">
      <dgm:prSet/>
      <dgm:spPr/>
      <dgm:t>
        <a:bodyPr/>
        <a:lstStyle/>
        <a:p>
          <a:endParaRPr lang="en-US"/>
        </a:p>
      </dgm:t>
    </dgm:pt>
    <dgm:pt modelId="{DECE6339-E20B-4C09-AD6F-C6FB5F9C9A1A}">
      <dgm:prSet/>
      <dgm:sp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dgm:spPr>
      <dgm:t>
        <a:bodyPr/>
        <a:lstStyle/>
        <a:p>
          <a:r>
            <a:rPr lang="en-US" dirty="0"/>
            <a:t>Emotional trauma, depression, anxiety</a:t>
          </a:r>
        </a:p>
      </dgm:t>
    </dgm:pt>
    <dgm:pt modelId="{ED38FB2A-04D0-44B8-B33F-6451EDE4CBF9}" type="parTrans" cxnId="{6219CAA5-28D6-4126-9F7F-C6C028EB7E8D}">
      <dgm:prSet/>
      <dgm:spPr/>
      <dgm:t>
        <a:bodyPr/>
        <a:lstStyle/>
        <a:p>
          <a:endParaRPr lang="en-US"/>
        </a:p>
      </dgm:t>
    </dgm:pt>
    <dgm:pt modelId="{CD252D91-3B6A-4995-8E73-23E1C4B714AF}" type="sibTrans" cxnId="{6219CAA5-28D6-4126-9F7F-C6C028EB7E8D}">
      <dgm:prSet/>
      <dgm:spPr/>
      <dgm:t>
        <a:bodyPr/>
        <a:lstStyle/>
        <a:p>
          <a:endParaRPr lang="en-US"/>
        </a:p>
      </dgm:t>
    </dgm:pt>
    <dgm:pt modelId="{E0F4DEBE-30AD-4502-BDA5-59A2F77E3E8C}">
      <dgm:prSet/>
      <dgm:sp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dgm:spPr>
      <dgm:t>
        <a:bodyPr/>
        <a:lstStyle/>
        <a:p>
          <a:r>
            <a:rPr lang="en-US" dirty="0"/>
            <a:t>Stereotypes and lack of awareness</a:t>
          </a:r>
        </a:p>
      </dgm:t>
    </dgm:pt>
    <dgm:pt modelId="{B49B956B-6FFA-4067-A566-3AFFCBA52778}" type="parTrans" cxnId="{E3505B99-68F0-4CD1-8A00-DE1BEDD4EDA5}">
      <dgm:prSet/>
      <dgm:spPr/>
      <dgm:t>
        <a:bodyPr/>
        <a:lstStyle/>
        <a:p>
          <a:endParaRPr lang="en-US"/>
        </a:p>
      </dgm:t>
    </dgm:pt>
    <dgm:pt modelId="{620933BF-429A-4C50-A1BA-08371500D9E1}" type="sibTrans" cxnId="{E3505B99-68F0-4CD1-8A00-DE1BEDD4EDA5}">
      <dgm:prSet/>
      <dgm:spPr/>
      <dgm:t>
        <a:bodyPr/>
        <a:lstStyle/>
        <a:p>
          <a:endParaRPr lang="en-US"/>
        </a:p>
      </dgm:t>
    </dgm:pt>
    <dgm:pt modelId="{45CBFE14-CA15-4CAE-9BE6-FC7DE29040FB}">
      <dgm:prSet/>
      <dgm:sp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dgm:spPr>
      <dgm:t>
        <a:bodyPr/>
        <a:lstStyle/>
        <a:p>
          <a:r>
            <a:rPr lang="en-US" dirty="0"/>
            <a:t>Under-identifications</a:t>
          </a:r>
        </a:p>
      </dgm:t>
    </dgm:pt>
    <dgm:pt modelId="{8D41EB0B-B3F9-4BB8-9627-5EAD141006F7}" type="parTrans" cxnId="{306A3235-5FD0-4412-8B0A-64260502045B}">
      <dgm:prSet/>
      <dgm:spPr/>
      <dgm:t>
        <a:bodyPr/>
        <a:lstStyle/>
        <a:p>
          <a:endParaRPr lang="en-US"/>
        </a:p>
      </dgm:t>
    </dgm:pt>
    <dgm:pt modelId="{7DD28CCA-35EC-4EBA-8DC0-E8135CFF14DA}" type="sibTrans" cxnId="{306A3235-5FD0-4412-8B0A-64260502045B}">
      <dgm:prSet/>
      <dgm:spPr/>
      <dgm:t>
        <a:bodyPr/>
        <a:lstStyle/>
        <a:p>
          <a:endParaRPr lang="en-US"/>
        </a:p>
      </dgm:t>
    </dgm:pt>
    <dgm:pt modelId="{67806BA5-9117-407F-913D-05698F8553AA}">
      <dgm:prSet/>
      <dgm:sp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dgm:spPr>
      <dgm:t>
        <a:bodyPr/>
        <a:lstStyle/>
        <a:p>
          <a:r>
            <a:rPr lang="en-US" dirty="0"/>
            <a:t>High mobility resulting in lack of school stability and educational continuity</a:t>
          </a:r>
        </a:p>
      </dgm:t>
    </dgm:pt>
    <dgm:pt modelId="{8B77825D-3B0C-43C3-BDE2-4630C2E81C06}" type="parTrans" cxnId="{EF8841F7-D3A1-4E1F-9075-C85CF22EF9E4}">
      <dgm:prSet/>
      <dgm:spPr/>
      <dgm:t>
        <a:bodyPr/>
        <a:lstStyle/>
        <a:p>
          <a:endParaRPr lang="en-US"/>
        </a:p>
      </dgm:t>
    </dgm:pt>
    <dgm:pt modelId="{85985105-3A5C-42E1-B961-65A45B6DB8B0}" type="sibTrans" cxnId="{EF8841F7-D3A1-4E1F-9075-C85CF22EF9E4}">
      <dgm:prSet/>
      <dgm:spPr/>
      <dgm:t>
        <a:bodyPr/>
        <a:lstStyle/>
        <a:p>
          <a:endParaRPr lang="en-US"/>
        </a:p>
      </dgm:t>
    </dgm:pt>
    <dgm:pt modelId="{03C59F44-020D-4337-9B95-6C5AC07B0603}">
      <dgm:prSet/>
      <dgm:sp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dgm:spPr>
      <dgm:t>
        <a:bodyPr/>
        <a:lstStyle/>
        <a:p>
          <a:r>
            <a:rPr lang="en-US" dirty="0"/>
            <a:t>Enrollment requirements (school records, health records, proof of residence, guardianship)</a:t>
          </a:r>
        </a:p>
      </dgm:t>
    </dgm:pt>
    <dgm:pt modelId="{56860C51-9E38-4C25-A060-C3FD549C3E13}" type="parTrans" cxnId="{A0FCC934-5695-4EC4-BAF6-94B19B14FF28}">
      <dgm:prSet/>
      <dgm:spPr/>
      <dgm:t>
        <a:bodyPr/>
        <a:lstStyle/>
        <a:p>
          <a:endParaRPr lang="en-US"/>
        </a:p>
      </dgm:t>
    </dgm:pt>
    <dgm:pt modelId="{5D15294F-5C98-47FB-9685-A4BEB840242C}" type="sibTrans" cxnId="{A0FCC934-5695-4EC4-BAF6-94B19B14FF28}">
      <dgm:prSet/>
      <dgm:spPr/>
      <dgm:t>
        <a:bodyPr/>
        <a:lstStyle/>
        <a:p>
          <a:endParaRPr lang="en-US"/>
        </a:p>
      </dgm:t>
    </dgm:pt>
    <dgm:pt modelId="{F6E65261-9407-4EE3-A135-3A8180645D7C}">
      <dgm:prSet/>
      <dgm:sp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dgm:spPr>
      <dgm:t>
        <a:bodyPr/>
        <a:lstStyle/>
        <a:p>
          <a:r>
            <a:rPr lang="en-US" dirty="0"/>
            <a:t>Lack of transportation</a:t>
          </a:r>
        </a:p>
      </dgm:t>
    </dgm:pt>
    <dgm:pt modelId="{CD6D3C1F-8289-4C6F-BEE7-3D9E16686606}" type="parTrans" cxnId="{187B25B2-4ABF-4023-82C5-7302EC8F571F}">
      <dgm:prSet/>
      <dgm:spPr/>
      <dgm:t>
        <a:bodyPr/>
        <a:lstStyle/>
        <a:p>
          <a:endParaRPr lang="en-US"/>
        </a:p>
      </dgm:t>
    </dgm:pt>
    <dgm:pt modelId="{25EDEBA8-CA79-4705-8256-0389307832FE}" type="sibTrans" cxnId="{187B25B2-4ABF-4023-82C5-7302EC8F571F}">
      <dgm:prSet/>
      <dgm:spPr/>
      <dgm:t>
        <a:bodyPr/>
        <a:lstStyle/>
        <a:p>
          <a:endParaRPr lang="en-US"/>
        </a:p>
      </dgm:t>
    </dgm:pt>
    <dgm:pt modelId="{08D33F1F-8E88-405B-BDA1-4CEA3D77CE5B}">
      <dgm:prSet/>
      <dgm:sp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dgm:spPr>
      <dgm:t>
        <a:bodyPr/>
        <a:lstStyle/>
        <a:p>
          <a:r>
            <a:rPr lang="en-US" dirty="0"/>
            <a:t>Lack of school supplies, clothing, etc.</a:t>
          </a:r>
        </a:p>
      </dgm:t>
    </dgm:pt>
    <dgm:pt modelId="{FFDBBC2A-61C9-4935-BDD2-4F223C08E814}" type="parTrans" cxnId="{277A1278-39D6-42C0-9E13-64F0893C5741}">
      <dgm:prSet/>
      <dgm:spPr/>
      <dgm:t>
        <a:bodyPr/>
        <a:lstStyle/>
        <a:p>
          <a:endParaRPr lang="en-US"/>
        </a:p>
      </dgm:t>
    </dgm:pt>
    <dgm:pt modelId="{1C8923E5-E725-4781-B961-8E3BF409DB30}" type="sibTrans" cxnId="{277A1278-39D6-42C0-9E13-64F0893C5741}">
      <dgm:prSet/>
      <dgm:spPr/>
      <dgm:t>
        <a:bodyPr/>
        <a:lstStyle/>
        <a:p>
          <a:endParaRPr lang="en-US"/>
        </a:p>
      </dgm:t>
    </dgm:pt>
    <dgm:pt modelId="{97AECF84-FCDD-4E44-B3E9-87246FF29573}" type="pres">
      <dgm:prSet presAssocID="{CF804032-9E7E-471E-A4D9-3762EE4D916A}" presName="diagram" presStyleCnt="0">
        <dgm:presLayoutVars>
          <dgm:dir/>
          <dgm:resizeHandles val="exact"/>
        </dgm:presLayoutVars>
      </dgm:prSet>
      <dgm:spPr/>
      <dgm:t>
        <a:bodyPr/>
        <a:lstStyle/>
        <a:p>
          <a:endParaRPr lang="en-US"/>
        </a:p>
      </dgm:t>
    </dgm:pt>
    <dgm:pt modelId="{18475B74-F043-4F6A-A409-86D2E5A6898D}" type="pres">
      <dgm:prSet presAssocID="{E4B13203-D2E0-420E-86D8-20EA2FC72FAC}" presName="node" presStyleLbl="node1" presStyleIdx="0" presStyleCnt="8">
        <dgm:presLayoutVars>
          <dgm:bulletEnabled val="1"/>
        </dgm:presLayoutVars>
      </dgm:prSet>
      <dgm:spPr/>
      <dgm:t>
        <a:bodyPr/>
        <a:lstStyle/>
        <a:p>
          <a:endParaRPr lang="en-US"/>
        </a:p>
      </dgm:t>
    </dgm:pt>
    <dgm:pt modelId="{644D7FAB-C5B8-47CD-93F7-D2376C65A8C4}" type="pres">
      <dgm:prSet presAssocID="{C300A245-8F94-45C9-8D27-67574031C4DA}" presName="sibTrans" presStyleCnt="0"/>
      <dgm:spPr/>
    </dgm:pt>
    <dgm:pt modelId="{3A2B4698-FF1C-4BC2-ADE7-504E399E1213}" type="pres">
      <dgm:prSet presAssocID="{DECE6339-E20B-4C09-AD6F-C6FB5F9C9A1A}" presName="node" presStyleLbl="node1" presStyleIdx="1" presStyleCnt="8">
        <dgm:presLayoutVars>
          <dgm:bulletEnabled val="1"/>
        </dgm:presLayoutVars>
      </dgm:prSet>
      <dgm:spPr/>
      <dgm:t>
        <a:bodyPr/>
        <a:lstStyle/>
        <a:p>
          <a:endParaRPr lang="en-US"/>
        </a:p>
      </dgm:t>
    </dgm:pt>
    <dgm:pt modelId="{61135BE7-57FE-451F-883D-E2BA69A1D01C}" type="pres">
      <dgm:prSet presAssocID="{CD252D91-3B6A-4995-8E73-23E1C4B714AF}" presName="sibTrans" presStyleCnt="0"/>
      <dgm:spPr/>
    </dgm:pt>
    <dgm:pt modelId="{F3C9D4F6-BC0D-4F04-8B8D-D90B0F717343}" type="pres">
      <dgm:prSet presAssocID="{E0F4DEBE-30AD-4502-BDA5-59A2F77E3E8C}" presName="node" presStyleLbl="node1" presStyleIdx="2" presStyleCnt="8">
        <dgm:presLayoutVars>
          <dgm:bulletEnabled val="1"/>
        </dgm:presLayoutVars>
      </dgm:prSet>
      <dgm:spPr/>
      <dgm:t>
        <a:bodyPr/>
        <a:lstStyle/>
        <a:p>
          <a:endParaRPr lang="en-US"/>
        </a:p>
      </dgm:t>
    </dgm:pt>
    <dgm:pt modelId="{93123F73-844B-4302-9377-E4462BCF21A2}" type="pres">
      <dgm:prSet presAssocID="{620933BF-429A-4C50-A1BA-08371500D9E1}" presName="sibTrans" presStyleCnt="0"/>
      <dgm:spPr/>
    </dgm:pt>
    <dgm:pt modelId="{DBA6F81C-2FEA-4AA9-A37C-D942651D8E66}" type="pres">
      <dgm:prSet presAssocID="{45CBFE14-CA15-4CAE-9BE6-FC7DE29040FB}" presName="node" presStyleLbl="node1" presStyleIdx="3" presStyleCnt="8">
        <dgm:presLayoutVars>
          <dgm:bulletEnabled val="1"/>
        </dgm:presLayoutVars>
      </dgm:prSet>
      <dgm:spPr/>
      <dgm:t>
        <a:bodyPr/>
        <a:lstStyle/>
        <a:p>
          <a:endParaRPr lang="en-US"/>
        </a:p>
      </dgm:t>
    </dgm:pt>
    <dgm:pt modelId="{73C4DA93-181B-4F3F-A039-AEE149A7848C}" type="pres">
      <dgm:prSet presAssocID="{7DD28CCA-35EC-4EBA-8DC0-E8135CFF14DA}" presName="sibTrans" presStyleCnt="0"/>
      <dgm:spPr/>
    </dgm:pt>
    <dgm:pt modelId="{DEAA2F46-E8A6-4A98-9D7D-708371B5C327}" type="pres">
      <dgm:prSet presAssocID="{67806BA5-9117-407F-913D-05698F8553AA}" presName="node" presStyleLbl="node1" presStyleIdx="4" presStyleCnt="8">
        <dgm:presLayoutVars>
          <dgm:bulletEnabled val="1"/>
        </dgm:presLayoutVars>
      </dgm:prSet>
      <dgm:spPr/>
      <dgm:t>
        <a:bodyPr/>
        <a:lstStyle/>
        <a:p>
          <a:endParaRPr lang="en-US"/>
        </a:p>
      </dgm:t>
    </dgm:pt>
    <dgm:pt modelId="{8F065AA0-0BFC-4534-A30B-CA5EB795F87F}" type="pres">
      <dgm:prSet presAssocID="{85985105-3A5C-42E1-B961-65A45B6DB8B0}" presName="sibTrans" presStyleCnt="0"/>
      <dgm:spPr/>
    </dgm:pt>
    <dgm:pt modelId="{D25DB866-466F-4C41-8669-38A04008508F}" type="pres">
      <dgm:prSet presAssocID="{03C59F44-020D-4337-9B95-6C5AC07B0603}" presName="node" presStyleLbl="node1" presStyleIdx="5" presStyleCnt="8">
        <dgm:presLayoutVars>
          <dgm:bulletEnabled val="1"/>
        </dgm:presLayoutVars>
      </dgm:prSet>
      <dgm:spPr/>
      <dgm:t>
        <a:bodyPr/>
        <a:lstStyle/>
        <a:p>
          <a:endParaRPr lang="en-US"/>
        </a:p>
      </dgm:t>
    </dgm:pt>
    <dgm:pt modelId="{6A5AD048-DADB-4FDA-8C6B-E7E9782FAC0B}" type="pres">
      <dgm:prSet presAssocID="{5D15294F-5C98-47FB-9685-A4BEB840242C}" presName="sibTrans" presStyleCnt="0"/>
      <dgm:spPr/>
    </dgm:pt>
    <dgm:pt modelId="{FC00DB67-74E5-42D0-BF80-4F78D6CC479F}" type="pres">
      <dgm:prSet presAssocID="{F6E65261-9407-4EE3-A135-3A8180645D7C}" presName="node" presStyleLbl="node1" presStyleIdx="6" presStyleCnt="8">
        <dgm:presLayoutVars>
          <dgm:bulletEnabled val="1"/>
        </dgm:presLayoutVars>
      </dgm:prSet>
      <dgm:spPr/>
      <dgm:t>
        <a:bodyPr/>
        <a:lstStyle/>
        <a:p>
          <a:endParaRPr lang="en-US"/>
        </a:p>
      </dgm:t>
    </dgm:pt>
    <dgm:pt modelId="{3C4AA8E6-8937-47D2-95D1-BC9747F23E03}" type="pres">
      <dgm:prSet presAssocID="{25EDEBA8-CA79-4705-8256-0389307832FE}" presName="sibTrans" presStyleCnt="0"/>
      <dgm:spPr/>
    </dgm:pt>
    <dgm:pt modelId="{282FFCDF-1756-425A-A0AA-F055CE2D28F0}" type="pres">
      <dgm:prSet presAssocID="{08D33F1F-8E88-405B-BDA1-4CEA3D77CE5B}" presName="node" presStyleLbl="node1" presStyleIdx="7" presStyleCnt="8">
        <dgm:presLayoutVars>
          <dgm:bulletEnabled val="1"/>
        </dgm:presLayoutVars>
      </dgm:prSet>
      <dgm:spPr/>
      <dgm:t>
        <a:bodyPr/>
        <a:lstStyle/>
        <a:p>
          <a:endParaRPr lang="en-US"/>
        </a:p>
      </dgm:t>
    </dgm:pt>
  </dgm:ptLst>
  <dgm:cxnLst>
    <dgm:cxn modelId="{277A1278-39D6-42C0-9E13-64F0893C5741}" srcId="{CF804032-9E7E-471E-A4D9-3762EE4D916A}" destId="{08D33F1F-8E88-405B-BDA1-4CEA3D77CE5B}" srcOrd="7" destOrd="0" parTransId="{FFDBBC2A-61C9-4935-BDD2-4F223C08E814}" sibTransId="{1C8923E5-E725-4781-B961-8E3BF409DB30}"/>
    <dgm:cxn modelId="{6CFBD6A7-9D90-4719-95D2-8C550A1B6636}" type="presOf" srcId="{CF804032-9E7E-471E-A4D9-3762EE4D916A}" destId="{97AECF84-FCDD-4E44-B3E9-87246FF29573}" srcOrd="0" destOrd="0" presId="urn:microsoft.com/office/officeart/2005/8/layout/default"/>
    <dgm:cxn modelId="{0F9210B9-65C6-4560-9B28-2B1AB3B016EC}" srcId="{CF804032-9E7E-471E-A4D9-3762EE4D916A}" destId="{E4B13203-D2E0-420E-86D8-20EA2FC72FAC}" srcOrd="0" destOrd="0" parTransId="{CCEE9865-8871-40BB-8410-E999688AD6EB}" sibTransId="{C300A245-8F94-45C9-8D27-67574031C4DA}"/>
    <dgm:cxn modelId="{4641583F-DDA1-4687-8308-EB97BC743D8A}" type="presOf" srcId="{67806BA5-9117-407F-913D-05698F8553AA}" destId="{DEAA2F46-E8A6-4A98-9D7D-708371B5C327}" srcOrd="0" destOrd="0" presId="urn:microsoft.com/office/officeart/2005/8/layout/default"/>
    <dgm:cxn modelId="{187B25B2-4ABF-4023-82C5-7302EC8F571F}" srcId="{CF804032-9E7E-471E-A4D9-3762EE4D916A}" destId="{F6E65261-9407-4EE3-A135-3A8180645D7C}" srcOrd="6" destOrd="0" parTransId="{CD6D3C1F-8289-4C6F-BEE7-3D9E16686606}" sibTransId="{25EDEBA8-CA79-4705-8256-0389307832FE}"/>
    <dgm:cxn modelId="{83834FB8-7E1C-47E7-BD19-C554CEB22EBA}" type="presOf" srcId="{DECE6339-E20B-4C09-AD6F-C6FB5F9C9A1A}" destId="{3A2B4698-FF1C-4BC2-ADE7-504E399E1213}" srcOrd="0" destOrd="0" presId="urn:microsoft.com/office/officeart/2005/8/layout/default"/>
    <dgm:cxn modelId="{6219CAA5-28D6-4126-9F7F-C6C028EB7E8D}" srcId="{CF804032-9E7E-471E-A4D9-3762EE4D916A}" destId="{DECE6339-E20B-4C09-AD6F-C6FB5F9C9A1A}" srcOrd="1" destOrd="0" parTransId="{ED38FB2A-04D0-44B8-B33F-6451EDE4CBF9}" sibTransId="{CD252D91-3B6A-4995-8E73-23E1C4B714AF}"/>
    <dgm:cxn modelId="{A0FCC934-5695-4EC4-BAF6-94B19B14FF28}" srcId="{CF804032-9E7E-471E-A4D9-3762EE4D916A}" destId="{03C59F44-020D-4337-9B95-6C5AC07B0603}" srcOrd="5" destOrd="0" parTransId="{56860C51-9E38-4C25-A060-C3FD549C3E13}" sibTransId="{5D15294F-5C98-47FB-9685-A4BEB840242C}"/>
    <dgm:cxn modelId="{E3505B99-68F0-4CD1-8A00-DE1BEDD4EDA5}" srcId="{CF804032-9E7E-471E-A4D9-3762EE4D916A}" destId="{E0F4DEBE-30AD-4502-BDA5-59A2F77E3E8C}" srcOrd="2" destOrd="0" parTransId="{B49B956B-6FFA-4067-A566-3AFFCBA52778}" sibTransId="{620933BF-429A-4C50-A1BA-08371500D9E1}"/>
    <dgm:cxn modelId="{E8AA9B09-D93D-439E-8F95-FE907A9886F7}" type="presOf" srcId="{E0F4DEBE-30AD-4502-BDA5-59A2F77E3E8C}" destId="{F3C9D4F6-BC0D-4F04-8B8D-D90B0F717343}" srcOrd="0" destOrd="0" presId="urn:microsoft.com/office/officeart/2005/8/layout/default"/>
    <dgm:cxn modelId="{747E3DE8-428A-4CFA-9247-524C4BCBE9CF}" type="presOf" srcId="{F6E65261-9407-4EE3-A135-3A8180645D7C}" destId="{FC00DB67-74E5-42D0-BF80-4F78D6CC479F}" srcOrd="0" destOrd="0" presId="urn:microsoft.com/office/officeart/2005/8/layout/default"/>
    <dgm:cxn modelId="{442F8103-F493-4E33-A41D-E0A638F8F7BC}" type="presOf" srcId="{08D33F1F-8E88-405B-BDA1-4CEA3D77CE5B}" destId="{282FFCDF-1756-425A-A0AA-F055CE2D28F0}" srcOrd="0" destOrd="0" presId="urn:microsoft.com/office/officeart/2005/8/layout/default"/>
    <dgm:cxn modelId="{D42FD375-CD35-487A-9FC2-137A9E9D38D9}" type="presOf" srcId="{E4B13203-D2E0-420E-86D8-20EA2FC72FAC}" destId="{18475B74-F043-4F6A-A409-86D2E5A6898D}" srcOrd="0" destOrd="0" presId="urn:microsoft.com/office/officeart/2005/8/layout/default"/>
    <dgm:cxn modelId="{306A3235-5FD0-4412-8B0A-64260502045B}" srcId="{CF804032-9E7E-471E-A4D9-3762EE4D916A}" destId="{45CBFE14-CA15-4CAE-9BE6-FC7DE29040FB}" srcOrd="3" destOrd="0" parTransId="{8D41EB0B-B3F9-4BB8-9627-5EAD141006F7}" sibTransId="{7DD28CCA-35EC-4EBA-8DC0-E8135CFF14DA}"/>
    <dgm:cxn modelId="{6AB474E1-0AE6-452C-8147-36D1787C66E4}" type="presOf" srcId="{45CBFE14-CA15-4CAE-9BE6-FC7DE29040FB}" destId="{DBA6F81C-2FEA-4AA9-A37C-D942651D8E66}" srcOrd="0" destOrd="0" presId="urn:microsoft.com/office/officeart/2005/8/layout/default"/>
    <dgm:cxn modelId="{C024532F-3360-49EE-B285-71CC8C9F7102}" type="presOf" srcId="{03C59F44-020D-4337-9B95-6C5AC07B0603}" destId="{D25DB866-466F-4C41-8669-38A04008508F}" srcOrd="0" destOrd="0" presId="urn:microsoft.com/office/officeart/2005/8/layout/default"/>
    <dgm:cxn modelId="{EF8841F7-D3A1-4E1F-9075-C85CF22EF9E4}" srcId="{CF804032-9E7E-471E-A4D9-3762EE4D916A}" destId="{67806BA5-9117-407F-913D-05698F8553AA}" srcOrd="4" destOrd="0" parTransId="{8B77825D-3B0C-43C3-BDE2-4630C2E81C06}" sibTransId="{85985105-3A5C-42E1-B961-65A45B6DB8B0}"/>
    <dgm:cxn modelId="{BC26FE68-EC0A-47C0-832E-8FBF945BDA68}" type="presParOf" srcId="{97AECF84-FCDD-4E44-B3E9-87246FF29573}" destId="{18475B74-F043-4F6A-A409-86D2E5A6898D}" srcOrd="0" destOrd="0" presId="urn:microsoft.com/office/officeart/2005/8/layout/default"/>
    <dgm:cxn modelId="{1360FC76-AFB8-4D53-A90D-167D369AE9E0}" type="presParOf" srcId="{97AECF84-FCDD-4E44-B3E9-87246FF29573}" destId="{644D7FAB-C5B8-47CD-93F7-D2376C65A8C4}" srcOrd="1" destOrd="0" presId="urn:microsoft.com/office/officeart/2005/8/layout/default"/>
    <dgm:cxn modelId="{532F190A-056E-476D-A1A2-33C6917462E5}" type="presParOf" srcId="{97AECF84-FCDD-4E44-B3E9-87246FF29573}" destId="{3A2B4698-FF1C-4BC2-ADE7-504E399E1213}" srcOrd="2" destOrd="0" presId="urn:microsoft.com/office/officeart/2005/8/layout/default"/>
    <dgm:cxn modelId="{1CF14603-B6E2-44A3-A16D-490149C26AB3}" type="presParOf" srcId="{97AECF84-FCDD-4E44-B3E9-87246FF29573}" destId="{61135BE7-57FE-451F-883D-E2BA69A1D01C}" srcOrd="3" destOrd="0" presId="urn:microsoft.com/office/officeart/2005/8/layout/default"/>
    <dgm:cxn modelId="{90F27812-98A4-49BE-B898-6D452BC02300}" type="presParOf" srcId="{97AECF84-FCDD-4E44-B3E9-87246FF29573}" destId="{F3C9D4F6-BC0D-4F04-8B8D-D90B0F717343}" srcOrd="4" destOrd="0" presId="urn:microsoft.com/office/officeart/2005/8/layout/default"/>
    <dgm:cxn modelId="{91DD58E7-A44F-4DA4-8BC2-2BF117572600}" type="presParOf" srcId="{97AECF84-FCDD-4E44-B3E9-87246FF29573}" destId="{93123F73-844B-4302-9377-E4462BCF21A2}" srcOrd="5" destOrd="0" presId="urn:microsoft.com/office/officeart/2005/8/layout/default"/>
    <dgm:cxn modelId="{54258CDE-C45D-4978-BA70-D69B88D7836D}" type="presParOf" srcId="{97AECF84-FCDD-4E44-B3E9-87246FF29573}" destId="{DBA6F81C-2FEA-4AA9-A37C-D942651D8E66}" srcOrd="6" destOrd="0" presId="urn:microsoft.com/office/officeart/2005/8/layout/default"/>
    <dgm:cxn modelId="{6D4F6744-77CB-4A70-8276-1D5898994163}" type="presParOf" srcId="{97AECF84-FCDD-4E44-B3E9-87246FF29573}" destId="{73C4DA93-181B-4F3F-A039-AEE149A7848C}" srcOrd="7" destOrd="0" presId="urn:microsoft.com/office/officeart/2005/8/layout/default"/>
    <dgm:cxn modelId="{0B76B430-D345-48FA-964B-510A3A45BCA5}" type="presParOf" srcId="{97AECF84-FCDD-4E44-B3E9-87246FF29573}" destId="{DEAA2F46-E8A6-4A98-9D7D-708371B5C327}" srcOrd="8" destOrd="0" presId="urn:microsoft.com/office/officeart/2005/8/layout/default"/>
    <dgm:cxn modelId="{02038D5E-894C-48C0-BA2C-0EACC3F6AC72}" type="presParOf" srcId="{97AECF84-FCDD-4E44-B3E9-87246FF29573}" destId="{8F065AA0-0BFC-4534-A30B-CA5EB795F87F}" srcOrd="9" destOrd="0" presId="urn:microsoft.com/office/officeart/2005/8/layout/default"/>
    <dgm:cxn modelId="{A38D13C8-F396-4D24-B95E-E39F4A279ADA}" type="presParOf" srcId="{97AECF84-FCDD-4E44-B3E9-87246FF29573}" destId="{D25DB866-466F-4C41-8669-38A04008508F}" srcOrd="10" destOrd="0" presId="urn:microsoft.com/office/officeart/2005/8/layout/default"/>
    <dgm:cxn modelId="{19BDA81F-8606-459E-A028-CFE45E1847C3}" type="presParOf" srcId="{97AECF84-FCDD-4E44-B3E9-87246FF29573}" destId="{6A5AD048-DADB-4FDA-8C6B-E7E9782FAC0B}" srcOrd="11" destOrd="0" presId="urn:microsoft.com/office/officeart/2005/8/layout/default"/>
    <dgm:cxn modelId="{0B048B69-7ED0-4FE0-83E2-58F2258F669E}" type="presParOf" srcId="{97AECF84-FCDD-4E44-B3E9-87246FF29573}" destId="{FC00DB67-74E5-42D0-BF80-4F78D6CC479F}" srcOrd="12" destOrd="0" presId="urn:microsoft.com/office/officeart/2005/8/layout/default"/>
    <dgm:cxn modelId="{1DAD9C6D-D7BD-4AC0-A89D-D4E7180C7E42}" type="presParOf" srcId="{97AECF84-FCDD-4E44-B3E9-87246FF29573}" destId="{3C4AA8E6-8937-47D2-95D1-BC9747F23E03}" srcOrd="13" destOrd="0" presId="urn:microsoft.com/office/officeart/2005/8/layout/default"/>
    <dgm:cxn modelId="{C21129CC-82E2-4C29-856D-FEE2B470898E}" type="presParOf" srcId="{97AECF84-FCDD-4E44-B3E9-87246FF29573}" destId="{282FFCDF-1756-425A-A0AA-F055CE2D28F0}"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475B74-F043-4F6A-A409-86D2E5A6898D}">
      <dsp:nvSpPr>
        <dsp:cNvPr id="0" name=""/>
        <dsp:cNvSpPr/>
      </dsp:nvSpPr>
      <dsp:spPr>
        <a:xfrm>
          <a:off x="69435" y="236"/>
          <a:ext cx="1940481" cy="116428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Poor health, fatigue, hunger</a:t>
          </a:r>
        </a:p>
      </dsp:txBody>
      <dsp:txXfrm>
        <a:off x="69435" y="236"/>
        <a:ext cx="1940481" cy="1164289"/>
      </dsp:txXfrm>
    </dsp:sp>
    <dsp:sp modelId="{3A2B4698-FF1C-4BC2-ADE7-504E399E1213}">
      <dsp:nvSpPr>
        <dsp:cNvPr id="0" name=""/>
        <dsp:cNvSpPr/>
      </dsp:nvSpPr>
      <dsp:spPr>
        <a:xfrm>
          <a:off x="2203965" y="236"/>
          <a:ext cx="1940481" cy="116428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Emotional trauma, depression, anxiety</a:t>
          </a:r>
        </a:p>
      </dsp:txBody>
      <dsp:txXfrm>
        <a:off x="2203965" y="236"/>
        <a:ext cx="1940481" cy="1164289"/>
      </dsp:txXfrm>
    </dsp:sp>
    <dsp:sp modelId="{F3C9D4F6-BC0D-4F04-8B8D-D90B0F717343}">
      <dsp:nvSpPr>
        <dsp:cNvPr id="0" name=""/>
        <dsp:cNvSpPr/>
      </dsp:nvSpPr>
      <dsp:spPr>
        <a:xfrm>
          <a:off x="4338495" y="236"/>
          <a:ext cx="1940481" cy="116428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Stereotypes and lack of awareness</a:t>
          </a:r>
        </a:p>
      </dsp:txBody>
      <dsp:txXfrm>
        <a:off x="4338495" y="236"/>
        <a:ext cx="1940481" cy="1164289"/>
      </dsp:txXfrm>
    </dsp:sp>
    <dsp:sp modelId="{DBA6F81C-2FEA-4AA9-A37C-D942651D8E66}">
      <dsp:nvSpPr>
        <dsp:cNvPr id="0" name=""/>
        <dsp:cNvSpPr/>
      </dsp:nvSpPr>
      <dsp:spPr>
        <a:xfrm>
          <a:off x="69435" y="1358573"/>
          <a:ext cx="1940481" cy="116428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Under-identifications</a:t>
          </a:r>
        </a:p>
      </dsp:txBody>
      <dsp:txXfrm>
        <a:off x="69435" y="1358573"/>
        <a:ext cx="1940481" cy="1164289"/>
      </dsp:txXfrm>
    </dsp:sp>
    <dsp:sp modelId="{DEAA2F46-E8A6-4A98-9D7D-708371B5C327}">
      <dsp:nvSpPr>
        <dsp:cNvPr id="0" name=""/>
        <dsp:cNvSpPr/>
      </dsp:nvSpPr>
      <dsp:spPr>
        <a:xfrm>
          <a:off x="2203965" y="1358573"/>
          <a:ext cx="1940481" cy="116428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High mobility resulting in lack of school stability and educational continuity</a:t>
          </a:r>
        </a:p>
      </dsp:txBody>
      <dsp:txXfrm>
        <a:off x="2203965" y="1358573"/>
        <a:ext cx="1940481" cy="1164289"/>
      </dsp:txXfrm>
    </dsp:sp>
    <dsp:sp modelId="{D25DB866-466F-4C41-8669-38A04008508F}">
      <dsp:nvSpPr>
        <dsp:cNvPr id="0" name=""/>
        <dsp:cNvSpPr/>
      </dsp:nvSpPr>
      <dsp:spPr>
        <a:xfrm>
          <a:off x="4338495" y="1358573"/>
          <a:ext cx="1940481" cy="116428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Enrollment requirements (school records, health records, proof of residence, guardianship)</a:t>
          </a:r>
        </a:p>
      </dsp:txBody>
      <dsp:txXfrm>
        <a:off x="4338495" y="1358573"/>
        <a:ext cx="1940481" cy="1164289"/>
      </dsp:txXfrm>
    </dsp:sp>
    <dsp:sp modelId="{FC00DB67-74E5-42D0-BF80-4F78D6CC479F}">
      <dsp:nvSpPr>
        <dsp:cNvPr id="0" name=""/>
        <dsp:cNvSpPr/>
      </dsp:nvSpPr>
      <dsp:spPr>
        <a:xfrm>
          <a:off x="1136700" y="2716911"/>
          <a:ext cx="1940481" cy="116428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Lack of transportation</a:t>
          </a:r>
        </a:p>
      </dsp:txBody>
      <dsp:txXfrm>
        <a:off x="1136700" y="2716911"/>
        <a:ext cx="1940481" cy="1164289"/>
      </dsp:txXfrm>
    </dsp:sp>
    <dsp:sp modelId="{282FFCDF-1756-425A-A0AA-F055CE2D28F0}">
      <dsp:nvSpPr>
        <dsp:cNvPr id="0" name=""/>
        <dsp:cNvSpPr/>
      </dsp:nvSpPr>
      <dsp:spPr>
        <a:xfrm>
          <a:off x="3271230" y="2716911"/>
          <a:ext cx="1940481" cy="116428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Lack of school supplies, clothing, etc.</a:t>
          </a:r>
        </a:p>
      </dsp:txBody>
      <dsp:txXfrm>
        <a:off x="3271230" y="2716911"/>
        <a:ext cx="1940481" cy="11642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649"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134" y="0"/>
            <a:ext cx="3038648" cy="465138"/>
          </a:xfrm>
          <a:prstGeom prst="rect">
            <a:avLst/>
          </a:prstGeom>
        </p:spPr>
        <p:txBody>
          <a:bodyPr vert="horz" lIns="91440" tIns="45720" rIns="91440" bIns="45720" rtlCol="0"/>
          <a:lstStyle>
            <a:lvl1pPr algn="r">
              <a:defRPr sz="1200"/>
            </a:lvl1pPr>
          </a:lstStyle>
          <a:p>
            <a:fld id="{DB4D7ACF-2C48-48BA-96E8-018BD6FA9F41}" type="datetimeFigureOut">
              <a:rPr lang="en-US" smtClean="0"/>
              <a:t>8/12/2021</a:t>
            </a:fld>
            <a:endParaRPr lang="en-US" dirty="0"/>
          </a:p>
        </p:txBody>
      </p:sp>
      <p:sp>
        <p:nvSpPr>
          <p:cNvPr id="4" name="Footer Placeholder 3"/>
          <p:cNvSpPr>
            <a:spLocks noGrp="1"/>
          </p:cNvSpPr>
          <p:nvPr>
            <p:ph type="ftr" sz="quarter" idx="2"/>
          </p:nvPr>
        </p:nvSpPr>
        <p:spPr>
          <a:xfrm>
            <a:off x="1" y="8829675"/>
            <a:ext cx="3038649"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1440" tIns="45720" rIns="91440" bIns="45720" rtlCol="0" anchor="b"/>
          <a:lstStyle>
            <a:lvl1pPr algn="r">
              <a:defRPr sz="1200"/>
            </a:lvl1pPr>
          </a:lstStyle>
          <a:p>
            <a:fld id="{6830A69F-A265-4BAA-A9D6-A3C39AC01B7D}" type="slidenum">
              <a:rPr lang="en-US" smtClean="0"/>
              <a:t>‹#›</a:t>
            </a:fld>
            <a:endParaRPr lang="en-US" dirty="0"/>
          </a:p>
        </p:txBody>
      </p:sp>
    </p:spTree>
    <p:extLst>
      <p:ext uri="{BB962C8B-B14F-4D97-AF65-F5344CB8AC3E}">
        <p14:creationId xmlns:p14="http://schemas.microsoft.com/office/powerpoint/2010/main" val="106890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2446" tIns="46223" rIns="92446" bIns="46223" rtlCol="0"/>
          <a:lstStyle>
            <a:lvl1pPr algn="r">
              <a:defRPr sz="1200"/>
            </a:lvl1pPr>
          </a:lstStyle>
          <a:p>
            <a:fld id="{04B667B2-4638-4022-A24C-2AFD57DA0A36}" type="datetimeFigureOut">
              <a:rPr lang="en-US" smtClean="0"/>
              <a:t>8/12/2021</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2446" tIns="46223" rIns="92446" bIns="46223" rtlCol="0" anchor="b"/>
          <a:lstStyle>
            <a:lvl1pPr algn="r">
              <a:defRPr sz="1200"/>
            </a:lvl1pPr>
          </a:lstStyle>
          <a:p>
            <a:fld id="{36D67F39-7F7F-4E59-A11B-6250176BF427}" type="slidenum">
              <a:rPr lang="en-US" smtClean="0"/>
              <a:t>‹#›</a:t>
            </a:fld>
            <a:endParaRPr lang="en-US" dirty="0"/>
          </a:p>
        </p:txBody>
      </p:sp>
    </p:spTree>
    <p:extLst>
      <p:ext uri="{BB962C8B-B14F-4D97-AF65-F5344CB8AC3E}">
        <p14:creationId xmlns:p14="http://schemas.microsoft.com/office/powerpoint/2010/main" val="1243611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607"/>
              </a:spcBef>
            </a:pPr>
            <a:endParaRPr lang="en-US" dirty="0">
              <a:ea typeface="Calibri"/>
              <a:cs typeface="Times New Roman"/>
            </a:endParaRPr>
          </a:p>
        </p:txBody>
      </p:sp>
      <p:sp>
        <p:nvSpPr>
          <p:cNvPr id="4" name="Slide Number Placeholder 3"/>
          <p:cNvSpPr>
            <a:spLocks noGrp="1"/>
          </p:cNvSpPr>
          <p:nvPr>
            <p:ph type="sldNum" sz="quarter" idx="10"/>
          </p:nvPr>
        </p:nvSpPr>
        <p:spPr/>
        <p:txBody>
          <a:bodyPr/>
          <a:lstStyle/>
          <a:p>
            <a:fld id="{36D67F39-7F7F-4E59-A11B-6250176BF427}" type="slidenum">
              <a:rPr lang="en-US" smtClean="0"/>
              <a:t>1</a:t>
            </a:fld>
            <a:endParaRPr lang="en-US" dirty="0"/>
          </a:p>
        </p:txBody>
      </p:sp>
    </p:spTree>
    <p:extLst>
      <p:ext uri="{BB962C8B-B14F-4D97-AF65-F5344CB8AC3E}">
        <p14:creationId xmlns:p14="http://schemas.microsoft.com/office/powerpoint/2010/main" val="1051168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D67F39-7F7F-4E59-A11B-6250176BF427}" type="slidenum">
              <a:rPr lang="en-US" smtClean="0"/>
              <a:t>2</a:t>
            </a:fld>
            <a:endParaRPr lang="en-US" dirty="0"/>
          </a:p>
        </p:txBody>
      </p:sp>
    </p:spTree>
    <p:extLst>
      <p:ext uri="{BB962C8B-B14F-4D97-AF65-F5344CB8AC3E}">
        <p14:creationId xmlns:p14="http://schemas.microsoft.com/office/powerpoint/2010/main" val="236605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D67F39-7F7F-4E59-A11B-6250176BF427}" type="slidenum">
              <a:rPr lang="en-US" smtClean="0"/>
              <a:t>3</a:t>
            </a:fld>
            <a:endParaRPr lang="en-US" dirty="0"/>
          </a:p>
        </p:txBody>
      </p:sp>
    </p:spTree>
    <p:extLst>
      <p:ext uri="{BB962C8B-B14F-4D97-AF65-F5344CB8AC3E}">
        <p14:creationId xmlns:p14="http://schemas.microsoft.com/office/powerpoint/2010/main" val="3533035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67F39-7F7F-4E59-A11B-6250176BF427}" type="slidenum">
              <a:rPr lang="en-US" smtClean="0"/>
              <a:t>4</a:t>
            </a:fld>
            <a:endParaRPr lang="en-US" dirty="0"/>
          </a:p>
        </p:txBody>
      </p:sp>
    </p:spTree>
    <p:extLst>
      <p:ext uri="{BB962C8B-B14F-4D97-AF65-F5344CB8AC3E}">
        <p14:creationId xmlns:p14="http://schemas.microsoft.com/office/powerpoint/2010/main" val="344644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D67F39-7F7F-4E59-A11B-6250176BF427}" type="slidenum">
              <a:rPr lang="en-US" smtClean="0"/>
              <a:t>5</a:t>
            </a:fld>
            <a:endParaRPr lang="en-US" dirty="0"/>
          </a:p>
        </p:txBody>
      </p:sp>
    </p:spTree>
    <p:extLst>
      <p:ext uri="{BB962C8B-B14F-4D97-AF65-F5344CB8AC3E}">
        <p14:creationId xmlns:p14="http://schemas.microsoft.com/office/powerpoint/2010/main" val="3303112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67F39-7F7F-4E59-A11B-6250176BF427}" type="slidenum">
              <a:rPr lang="en-US" smtClean="0"/>
              <a:t>6</a:t>
            </a:fld>
            <a:endParaRPr lang="en-US" dirty="0"/>
          </a:p>
        </p:txBody>
      </p:sp>
    </p:spTree>
    <p:extLst>
      <p:ext uri="{BB962C8B-B14F-4D97-AF65-F5344CB8AC3E}">
        <p14:creationId xmlns:p14="http://schemas.microsoft.com/office/powerpoint/2010/main" val="925446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67F39-7F7F-4E59-A11B-6250176BF427}" type="slidenum">
              <a:rPr lang="en-US" smtClean="0"/>
              <a:t>7</a:t>
            </a:fld>
            <a:endParaRPr lang="en-US" dirty="0"/>
          </a:p>
        </p:txBody>
      </p:sp>
    </p:spTree>
    <p:extLst>
      <p:ext uri="{BB962C8B-B14F-4D97-AF65-F5344CB8AC3E}">
        <p14:creationId xmlns:p14="http://schemas.microsoft.com/office/powerpoint/2010/main" val="794220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D67F39-7F7F-4E59-A11B-6250176BF427}" type="slidenum">
              <a:rPr lang="en-US" smtClean="0"/>
              <a:t>8</a:t>
            </a:fld>
            <a:endParaRPr lang="en-US" dirty="0"/>
          </a:p>
        </p:txBody>
      </p:sp>
    </p:spTree>
    <p:extLst>
      <p:ext uri="{BB962C8B-B14F-4D97-AF65-F5344CB8AC3E}">
        <p14:creationId xmlns:p14="http://schemas.microsoft.com/office/powerpoint/2010/main" val="4023459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67F39-7F7F-4E59-A11B-6250176BF427}" type="slidenum">
              <a:rPr lang="en-US" smtClean="0"/>
              <a:t>13</a:t>
            </a:fld>
            <a:endParaRPr lang="en-US" dirty="0"/>
          </a:p>
        </p:txBody>
      </p:sp>
    </p:spTree>
    <p:extLst>
      <p:ext uri="{BB962C8B-B14F-4D97-AF65-F5344CB8AC3E}">
        <p14:creationId xmlns:p14="http://schemas.microsoft.com/office/powerpoint/2010/main" val="217115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F11A59-24C8-4A28-BDC8-3B4A73A8CD06}" type="datetimeFigureOut">
              <a:rPr lang="en-US" smtClean="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6546B-5BC0-47DA-A86A-9326C5B16237}" type="slidenum">
              <a:rPr lang="en-US" smtClean="0"/>
              <a:t>‹#›</a:t>
            </a:fld>
            <a:endParaRPr lang="en-US" dirty="0"/>
          </a:p>
        </p:txBody>
      </p:sp>
      <p:sp>
        <p:nvSpPr>
          <p:cNvPr id="19" name="Oval 18">
            <a:extLst>
              <a:ext uri="{FF2B5EF4-FFF2-40B4-BE49-F238E27FC236}">
                <a16:creationId xmlns:a16="http://schemas.microsoft.com/office/drawing/2014/main" id="{E601DBF4-5861-4C93-80EF-EF4B714A838B}"/>
              </a:ext>
            </a:extLst>
          </p:cNvPr>
          <p:cNvSpPr/>
          <p:nvPr userDrawn="1"/>
        </p:nvSpPr>
        <p:spPr>
          <a:xfrm>
            <a:off x="-907921" y="-396112"/>
            <a:ext cx="6553978" cy="578091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7788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F11A59-24C8-4A28-BDC8-3B4A73A8CD06}" type="datetimeFigureOut">
              <a:rPr lang="en-US" smtClean="0"/>
              <a:pPr/>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6546B-5BC0-47DA-A86A-9326C5B16237}" type="slidenum">
              <a:rPr lang="en-US" smtClean="0"/>
              <a:pPr/>
              <a:t>‹#›</a:t>
            </a:fld>
            <a:endParaRPr lang="en-US" dirty="0"/>
          </a:p>
        </p:txBody>
      </p:sp>
    </p:spTree>
    <p:extLst>
      <p:ext uri="{BB962C8B-B14F-4D97-AF65-F5344CB8AC3E}">
        <p14:creationId xmlns:p14="http://schemas.microsoft.com/office/powerpoint/2010/main" val="269202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F11A59-24C8-4A28-BDC8-3B4A73A8CD06}" type="datetimeFigureOut">
              <a:rPr lang="en-US" smtClean="0"/>
              <a:pPr/>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6546B-5BC0-47DA-A86A-9326C5B16237}"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2522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F11A59-24C8-4A28-BDC8-3B4A73A8CD06}" type="datetimeFigureOut">
              <a:rPr lang="en-US" smtClean="0"/>
              <a:pPr/>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6546B-5BC0-47DA-A86A-9326C5B16237}" type="slidenum">
              <a:rPr lang="en-US" smtClean="0"/>
              <a:pPr/>
              <a:t>‹#›</a:t>
            </a:fld>
            <a:endParaRPr lang="en-US" dirty="0"/>
          </a:p>
        </p:txBody>
      </p:sp>
    </p:spTree>
    <p:extLst>
      <p:ext uri="{BB962C8B-B14F-4D97-AF65-F5344CB8AC3E}">
        <p14:creationId xmlns:p14="http://schemas.microsoft.com/office/powerpoint/2010/main" val="2539857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F11A59-24C8-4A28-BDC8-3B4A73A8CD06}" type="datetimeFigureOut">
              <a:rPr lang="en-US" smtClean="0"/>
              <a:pPr/>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6546B-5BC0-47DA-A86A-9326C5B16237}"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5186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F11A59-24C8-4A28-BDC8-3B4A73A8CD06}" type="datetimeFigureOut">
              <a:rPr lang="en-US" smtClean="0"/>
              <a:pPr/>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6546B-5BC0-47DA-A86A-9326C5B16237}" type="slidenum">
              <a:rPr lang="en-US" smtClean="0"/>
              <a:pPr/>
              <a:t>‹#›</a:t>
            </a:fld>
            <a:endParaRPr lang="en-US" dirty="0"/>
          </a:p>
        </p:txBody>
      </p:sp>
    </p:spTree>
    <p:extLst>
      <p:ext uri="{BB962C8B-B14F-4D97-AF65-F5344CB8AC3E}">
        <p14:creationId xmlns:p14="http://schemas.microsoft.com/office/powerpoint/2010/main" val="322827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F11A59-24C8-4A28-BDC8-3B4A73A8CD06}" type="datetimeFigureOut">
              <a:rPr lang="en-US" smtClean="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6546B-5BC0-47DA-A86A-9326C5B16237}" type="slidenum">
              <a:rPr lang="en-US" smtClean="0"/>
              <a:t>‹#›</a:t>
            </a:fld>
            <a:endParaRPr lang="en-US" dirty="0"/>
          </a:p>
        </p:txBody>
      </p:sp>
    </p:spTree>
    <p:extLst>
      <p:ext uri="{BB962C8B-B14F-4D97-AF65-F5344CB8AC3E}">
        <p14:creationId xmlns:p14="http://schemas.microsoft.com/office/powerpoint/2010/main" val="1216918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F11A59-24C8-4A28-BDC8-3B4A73A8CD06}" type="datetimeFigureOut">
              <a:rPr lang="en-US" smtClean="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6546B-5BC0-47DA-A86A-9326C5B16237}" type="slidenum">
              <a:rPr lang="en-US" smtClean="0"/>
              <a:t>‹#›</a:t>
            </a:fld>
            <a:endParaRPr lang="en-US" dirty="0"/>
          </a:p>
        </p:txBody>
      </p:sp>
    </p:spTree>
    <p:extLst>
      <p:ext uri="{BB962C8B-B14F-4D97-AF65-F5344CB8AC3E}">
        <p14:creationId xmlns:p14="http://schemas.microsoft.com/office/powerpoint/2010/main" val="581985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F11A59-24C8-4A28-BDC8-3B4A73A8CD06}" type="datetimeFigureOut">
              <a:rPr lang="en-US" smtClean="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6546B-5BC0-47DA-A86A-9326C5B16237}" type="slidenum">
              <a:rPr lang="en-US" smtClean="0"/>
              <a:t>‹#›</a:t>
            </a:fld>
            <a:endParaRPr lang="en-US" dirty="0"/>
          </a:p>
        </p:txBody>
      </p:sp>
    </p:spTree>
    <p:extLst>
      <p:ext uri="{BB962C8B-B14F-4D97-AF65-F5344CB8AC3E}">
        <p14:creationId xmlns:p14="http://schemas.microsoft.com/office/powerpoint/2010/main" val="273971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F11A59-24C8-4A28-BDC8-3B4A73A8CD06}" type="datetimeFigureOut">
              <a:rPr lang="en-US" smtClean="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6546B-5BC0-47DA-A86A-9326C5B16237}" type="slidenum">
              <a:rPr lang="en-US" smtClean="0"/>
              <a:t>‹#›</a:t>
            </a:fld>
            <a:endParaRPr lang="en-US" dirty="0"/>
          </a:p>
        </p:txBody>
      </p:sp>
    </p:spTree>
    <p:extLst>
      <p:ext uri="{BB962C8B-B14F-4D97-AF65-F5344CB8AC3E}">
        <p14:creationId xmlns:p14="http://schemas.microsoft.com/office/powerpoint/2010/main" val="58424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F11A59-24C8-4A28-BDC8-3B4A73A8CD06}" type="datetimeFigureOut">
              <a:rPr lang="en-US" smtClean="0"/>
              <a:t>8/12/2021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E6546B-5BC0-47DA-A86A-9326C5B16237}" type="slidenum">
              <a:rPr lang="en-US" smtClean="0"/>
              <a:t>‹#›</a:t>
            </a:fld>
            <a:endParaRPr lang="en-US" dirty="0"/>
          </a:p>
        </p:txBody>
      </p:sp>
    </p:spTree>
    <p:extLst>
      <p:ext uri="{BB962C8B-B14F-4D97-AF65-F5344CB8AC3E}">
        <p14:creationId xmlns:p14="http://schemas.microsoft.com/office/powerpoint/2010/main" val="156125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F11A59-24C8-4A28-BDC8-3B4A73A8CD06}" type="datetimeFigureOut">
              <a:rPr lang="en-US" smtClean="0"/>
              <a:t>8/12/2021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E6546B-5BC0-47DA-A86A-9326C5B16237}" type="slidenum">
              <a:rPr lang="en-US" smtClean="0"/>
              <a:t>‹#›</a:t>
            </a:fld>
            <a:endParaRPr lang="en-US" dirty="0"/>
          </a:p>
        </p:txBody>
      </p:sp>
    </p:spTree>
    <p:extLst>
      <p:ext uri="{BB962C8B-B14F-4D97-AF65-F5344CB8AC3E}">
        <p14:creationId xmlns:p14="http://schemas.microsoft.com/office/powerpoint/2010/main" val="3818660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F11A59-24C8-4A28-BDC8-3B4A73A8CD06}" type="datetimeFigureOut">
              <a:rPr lang="en-US" smtClean="0"/>
              <a:t>8/12/2021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E6546B-5BC0-47DA-A86A-9326C5B16237}" type="slidenum">
              <a:rPr lang="en-US" smtClean="0"/>
              <a:t>‹#›</a:t>
            </a:fld>
            <a:endParaRPr lang="en-US" dirty="0"/>
          </a:p>
        </p:txBody>
      </p:sp>
    </p:spTree>
    <p:extLst>
      <p:ext uri="{BB962C8B-B14F-4D97-AF65-F5344CB8AC3E}">
        <p14:creationId xmlns:p14="http://schemas.microsoft.com/office/powerpoint/2010/main" val="340199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11A59-24C8-4A28-BDC8-3B4A73A8CD06}" type="datetimeFigureOut">
              <a:rPr lang="en-US" smtClean="0"/>
              <a:t>8/12/2021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E6546B-5BC0-47DA-A86A-9326C5B16237}" type="slidenum">
              <a:rPr lang="en-US" smtClean="0"/>
              <a:t>‹#›</a:t>
            </a:fld>
            <a:endParaRPr lang="en-US" dirty="0"/>
          </a:p>
        </p:txBody>
      </p:sp>
    </p:spTree>
    <p:extLst>
      <p:ext uri="{BB962C8B-B14F-4D97-AF65-F5344CB8AC3E}">
        <p14:creationId xmlns:p14="http://schemas.microsoft.com/office/powerpoint/2010/main" val="32031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2F11A59-24C8-4A28-BDC8-3B4A73A8CD06}" type="datetimeFigureOut">
              <a:rPr lang="en-US" smtClean="0"/>
              <a:t>8/12/2021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E6546B-5BC0-47DA-A86A-9326C5B16237}" type="slidenum">
              <a:rPr lang="en-US" smtClean="0"/>
              <a:t>‹#›</a:t>
            </a:fld>
            <a:endParaRPr lang="en-US" dirty="0"/>
          </a:p>
        </p:txBody>
      </p:sp>
    </p:spTree>
    <p:extLst>
      <p:ext uri="{BB962C8B-B14F-4D97-AF65-F5344CB8AC3E}">
        <p14:creationId xmlns:p14="http://schemas.microsoft.com/office/powerpoint/2010/main" val="328350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F11A59-24C8-4A28-BDC8-3B4A73A8CD06}" type="datetimeFigureOut">
              <a:rPr lang="en-US" smtClean="0"/>
              <a:t>8/12/2021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E6546B-5BC0-47DA-A86A-9326C5B16237}" type="slidenum">
              <a:rPr lang="en-US" smtClean="0"/>
              <a:t>‹#›</a:t>
            </a:fld>
            <a:endParaRPr lang="en-US" dirty="0"/>
          </a:p>
        </p:txBody>
      </p:sp>
    </p:spTree>
    <p:extLst>
      <p:ext uri="{BB962C8B-B14F-4D97-AF65-F5344CB8AC3E}">
        <p14:creationId xmlns:p14="http://schemas.microsoft.com/office/powerpoint/2010/main" val="308846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F11A59-24C8-4A28-BDC8-3B4A73A8CD06}" type="datetimeFigureOut">
              <a:rPr lang="en-US" smtClean="0"/>
              <a:pPr/>
              <a:t>8/12/2021</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8E6546B-5BC0-47DA-A86A-9326C5B16237}" type="slidenum">
              <a:rPr lang="en-US" smtClean="0"/>
              <a:pPr/>
              <a:t>‹#›</a:t>
            </a:fld>
            <a:endParaRPr lang="en-US" dirty="0"/>
          </a:p>
        </p:txBody>
      </p:sp>
    </p:spTree>
    <p:extLst>
      <p:ext uri="{BB962C8B-B14F-4D97-AF65-F5344CB8AC3E}">
        <p14:creationId xmlns:p14="http://schemas.microsoft.com/office/powerpoint/2010/main" val="1100236659"/>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nche.ed.gov/homeless-liaison-toolki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nche.ed.gov/homeless-liaison-toolkit/" TargetMode="External"/><Relationship Id="rId2" Type="http://schemas.openxmlformats.org/officeDocument/2006/relationships/hyperlink" Target="https://hepnc.uncg.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329662" y="4831708"/>
            <a:ext cx="5814338" cy="1879335"/>
          </a:xfrm>
        </p:spPr>
        <p:txBody>
          <a:bodyPr>
            <a:normAutofit fontScale="90000"/>
          </a:bodyPr>
          <a:lstStyle/>
          <a:p>
            <a:pPr algn="ctr"/>
            <a:r>
              <a:rPr lang="en-US" sz="2800" b="1" dirty="0"/>
              <a:t/>
            </a:r>
            <a:br>
              <a:rPr lang="en-US" sz="2800" b="1" dirty="0"/>
            </a:br>
            <a:r>
              <a:rPr lang="en-US" sz="2800" b="1" dirty="0"/>
              <a:t/>
            </a:r>
            <a:br>
              <a:rPr lang="en-US" sz="2800" b="1" dirty="0"/>
            </a:br>
            <a:r>
              <a:rPr lang="en-US" sz="2800" b="1" dirty="0"/>
              <a:t/>
            </a:r>
            <a:br>
              <a:rPr lang="en-US" sz="2800" b="1" dirty="0"/>
            </a:br>
            <a:endParaRPr lang="en-US" sz="3600" b="1" dirty="0"/>
          </a:p>
        </p:txBody>
      </p:sp>
      <p:sp>
        <p:nvSpPr>
          <p:cNvPr id="7" name="Rectangle 6">
            <a:extLst>
              <a:ext uri="{FF2B5EF4-FFF2-40B4-BE49-F238E27FC236}">
                <a16:creationId xmlns:a16="http://schemas.microsoft.com/office/drawing/2014/main" id="{E1C7CAB9-EF2B-42A0-B796-C0A50666F0A0}"/>
              </a:ext>
            </a:extLst>
          </p:cNvPr>
          <p:cNvSpPr/>
          <p:nvPr/>
        </p:nvSpPr>
        <p:spPr>
          <a:xfrm>
            <a:off x="751115" y="1105286"/>
            <a:ext cx="4572000" cy="3170099"/>
          </a:xfrm>
          <a:prstGeom prst="rect">
            <a:avLst/>
          </a:prstGeom>
        </p:spPr>
        <p:txBody>
          <a:bodyPr>
            <a:spAutoFit/>
          </a:bodyPr>
          <a:lstStyle/>
          <a:p>
            <a:r>
              <a:rPr lang="en-US" sz="4000" b="1" dirty="0">
                <a:solidFill>
                  <a:schemeClr val="accent1">
                    <a:lumMod val="75000"/>
                  </a:schemeClr>
                </a:solidFill>
                <a:latin typeface="Arial Narrow" panose="020B0606020202030204" pitchFamily="34" charset="0"/>
              </a:rPr>
              <a:t>McKinney-Vento</a:t>
            </a:r>
            <a:r>
              <a:rPr lang="en-US" sz="4000" dirty="0">
                <a:solidFill>
                  <a:schemeClr val="accent1">
                    <a:lumMod val="75000"/>
                  </a:schemeClr>
                </a:solidFill>
              </a:rPr>
              <a:t> </a:t>
            </a:r>
            <a:br>
              <a:rPr lang="en-US" sz="4000" dirty="0">
                <a:solidFill>
                  <a:schemeClr val="accent1">
                    <a:lumMod val="75000"/>
                  </a:schemeClr>
                </a:solidFill>
              </a:rPr>
            </a:br>
            <a:r>
              <a:rPr lang="en-US" sz="4000" dirty="0">
                <a:solidFill>
                  <a:schemeClr val="accent1">
                    <a:lumMod val="75000"/>
                  </a:schemeClr>
                </a:solidFill>
              </a:rPr>
              <a:t>Homeless </a:t>
            </a:r>
            <a:br>
              <a:rPr lang="en-US" sz="4000" dirty="0">
                <a:solidFill>
                  <a:schemeClr val="accent1">
                    <a:lumMod val="75000"/>
                  </a:schemeClr>
                </a:solidFill>
              </a:rPr>
            </a:br>
            <a:r>
              <a:rPr lang="en-US" sz="4000" dirty="0">
                <a:solidFill>
                  <a:schemeClr val="accent1">
                    <a:lumMod val="75000"/>
                  </a:schemeClr>
                </a:solidFill>
              </a:rPr>
              <a:t>Assistance Act: </a:t>
            </a:r>
            <a:br>
              <a:rPr lang="en-US" sz="4000" dirty="0">
                <a:solidFill>
                  <a:schemeClr val="accent1">
                    <a:lumMod val="75000"/>
                  </a:schemeClr>
                </a:solidFill>
              </a:rPr>
            </a:br>
            <a:r>
              <a:rPr lang="en-US" sz="4000" dirty="0">
                <a:solidFill>
                  <a:schemeClr val="accent1">
                    <a:lumMod val="75000"/>
                  </a:schemeClr>
                </a:solidFill>
              </a:rPr>
              <a:t>An Overview</a:t>
            </a:r>
            <a:r>
              <a:rPr lang="en-US" sz="4000" dirty="0"/>
              <a:t/>
            </a:r>
            <a:br>
              <a:rPr lang="en-US" sz="4000" dirty="0"/>
            </a:br>
            <a:endParaRPr lang="en-US" sz="40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2960" y="5556504"/>
            <a:ext cx="4142232" cy="887854"/>
          </a:xfrm>
          <a:prstGeom prst="rect">
            <a:avLst/>
          </a:prstGeom>
        </p:spPr>
      </p:pic>
    </p:spTree>
    <p:extLst>
      <p:ext uri="{BB962C8B-B14F-4D97-AF65-F5344CB8AC3E}">
        <p14:creationId xmlns:p14="http://schemas.microsoft.com/office/powerpoint/2010/main" val="3281889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7A1E2-EAC3-44AC-83E6-AB7ACD632A03}"/>
              </a:ext>
            </a:extLst>
          </p:cNvPr>
          <p:cNvSpPr>
            <a:spLocks noGrp="1"/>
          </p:cNvSpPr>
          <p:nvPr>
            <p:ph type="title"/>
          </p:nvPr>
        </p:nvSpPr>
        <p:spPr>
          <a:xfrm>
            <a:off x="743919" y="375835"/>
            <a:ext cx="7485681" cy="879528"/>
          </a:xfrm>
        </p:spPr>
        <p:txBody>
          <a:bodyPr>
            <a:noAutofit/>
          </a:bodyPr>
          <a:lstStyle/>
          <a:p>
            <a:r>
              <a:rPr lang="en-US" sz="2400" b="1" dirty="0">
                <a:solidFill>
                  <a:schemeClr val="tx1"/>
                </a:solidFill>
              </a:rPr>
              <a:t>Barriers to Education for Homeless Children and Youth</a:t>
            </a:r>
          </a:p>
        </p:txBody>
      </p:sp>
      <p:graphicFrame>
        <p:nvGraphicFramePr>
          <p:cNvPr id="4" name="Content Placeholder 2">
            <a:extLst>
              <a:ext uri="{FF2B5EF4-FFF2-40B4-BE49-F238E27FC236}">
                <a16:creationId xmlns:a16="http://schemas.microsoft.com/office/drawing/2014/main" id="{931568DE-A045-43B0-AC53-01C4E791686C}"/>
              </a:ext>
            </a:extLst>
          </p:cNvPr>
          <p:cNvGraphicFramePr>
            <a:graphicFrameLocks noGrp="1"/>
          </p:cNvGraphicFramePr>
          <p:nvPr>
            <p:ph idx="1"/>
            <p:extLst>
              <p:ext uri="{D42A27DB-BD31-4B8C-83A1-F6EECF244321}">
                <p14:modId xmlns:p14="http://schemas.microsoft.com/office/powerpoint/2010/main" val="2065806547"/>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3417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5B47157-2565-42A1-8F35-6E528E9B4C4B}"/>
              </a:ext>
            </a:extLst>
          </p:cNvPr>
          <p:cNvSpPr>
            <a:spLocks noGrp="1"/>
          </p:cNvSpPr>
          <p:nvPr>
            <p:ph type="title"/>
          </p:nvPr>
        </p:nvSpPr>
        <p:spPr>
          <a:xfrm>
            <a:off x="796225" y="499821"/>
            <a:ext cx="7200900" cy="988017"/>
          </a:xfrm>
        </p:spPr>
        <p:txBody>
          <a:bodyPr>
            <a:normAutofit/>
          </a:bodyPr>
          <a:lstStyle/>
          <a:p>
            <a:r>
              <a:rPr lang="en-US" sz="2400" b="1" dirty="0">
                <a:solidFill>
                  <a:schemeClr val="tx1"/>
                </a:solidFill>
              </a:rPr>
              <a:t>Impacts of Homelessness </a:t>
            </a:r>
            <a:br>
              <a:rPr lang="en-US" sz="2400" b="1" dirty="0">
                <a:solidFill>
                  <a:schemeClr val="tx1"/>
                </a:solidFill>
              </a:rPr>
            </a:br>
            <a:r>
              <a:rPr lang="en-US" sz="2400" b="1" dirty="0">
                <a:solidFill>
                  <a:schemeClr val="tx1"/>
                </a:solidFill>
              </a:rPr>
              <a:t>on Children and Youth</a:t>
            </a:r>
          </a:p>
        </p:txBody>
      </p:sp>
      <p:sp>
        <p:nvSpPr>
          <p:cNvPr id="5" name="Content Placeholder 2">
            <a:extLst>
              <a:ext uri="{FF2B5EF4-FFF2-40B4-BE49-F238E27FC236}">
                <a16:creationId xmlns:a16="http://schemas.microsoft.com/office/drawing/2014/main" id="{96E9A25A-C818-49B5-A093-A40EA25C51BF}"/>
              </a:ext>
            </a:extLst>
          </p:cNvPr>
          <p:cNvSpPr>
            <a:spLocks noGrp="1"/>
          </p:cNvSpPr>
          <p:nvPr>
            <p:ph idx="1"/>
          </p:nvPr>
        </p:nvSpPr>
        <p:spPr>
          <a:xfrm>
            <a:off x="1028700" y="1914041"/>
            <a:ext cx="7200900" cy="3581400"/>
          </a:xfrm>
        </p:spPr>
        <p:txBody>
          <a:bodyPr anchor="t">
            <a:noAutofit/>
          </a:bodyPr>
          <a:lstStyle/>
          <a:p>
            <a:r>
              <a:rPr lang="en-US" sz="1800" dirty="0">
                <a:solidFill>
                  <a:schemeClr val="tx1"/>
                </a:solidFill>
              </a:rPr>
              <a:t>There is higher incidence of acute and chronic illnesses, depression and anxiety.</a:t>
            </a:r>
          </a:p>
          <a:p>
            <a:r>
              <a:rPr lang="en-US" sz="1800" dirty="0">
                <a:solidFill>
                  <a:schemeClr val="tx1"/>
                </a:solidFill>
              </a:rPr>
              <a:t>Homelessness in early childhood is associated with poor classroom engagement and poor social skills in early elementary school.</a:t>
            </a:r>
          </a:p>
          <a:p>
            <a:r>
              <a:rPr lang="en-US" sz="1800" dirty="0">
                <a:solidFill>
                  <a:schemeClr val="tx1"/>
                </a:solidFill>
              </a:rPr>
              <a:t>The achievement gaps between homeless and low-income elementary students tend to persist, and may even worsen, over time.</a:t>
            </a:r>
          </a:p>
          <a:p>
            <a:r>
              <a:rPr lang="en-US" sz="1800" dirty="0">
                <a:solidFill>
                  <a:schemeClr val="tx1"/>
                </a:solidFill>
              </a:rPr>
              <a:t>A youth who experiences homelessness is 87% more likely to drop out of school.</a:t>
            </a:r>
          </a:p>
        </p:txBody>
      </p:sp>
      <p:pic>
        <p:nvPicPr>
          <p:cNvPr id="6" name="Picture 5">
            <a:extLst>
              <a:ext uri="{FF2B5EF4-FFF2-40B4-BE49-F238E27FC236}">
                <a16:creationId xmlns:a16="http://schemas.microsoft.com/office/drawing/2014/main" id="{4C94FD23-53AB-4D64-8589-C3EA36DD7A27}"/>
              </a:ext>
            </a:extLst>
          </p:cNvPr>
          <p:cNvPicPr/>
          <p:nvPr/>
        </p:nvPicPr>
        <p:blipFill>
          <a:blip r:embed="rId2" cstate="print">
            <a:extLst>
              <a:ext uri="{BEBA8EAE-BF5A-486C-A8C5-ECC9F3942E4B}">
                <a14:imgProps xmlns:a14="http://schemas.microsoft.com/office/drawing/2010/main">
                  <a14:imgLayer r:embed="rId3">
                    <a14:imgEffect>
                      <a14:colorTemperature colorTemp="4700"/>
                    </a14:imgEffect>
                    <a14:imgEffect>
                      <a14:saturation sat="33000"/>
                    </a14:imgEffect>
                  </a14:imgLayer>
                </a14:imgProps>
              </a:ext>
              <a:ext uri="{28A0092B-C50C-407E-A947-70E740481C1C}">
                <a14:useLocalDpi xmlns:a14="http://schemas.microsoft.com/office/drawing/2010/main" val="0"/>
              </a:ext>
            </a:extLst>
          </a:blip>
          <a:stretch>
            <a:fillRect/>
          </a:stretch>
        </p:blipFill>
        <p:spPr>
          <a:xfrm>
            <a:off x="7081520" y="154132"/>
            <a:ext cx="1148080" cy="1622147"/>
          </a:xfrm>
          <a:prstGeom prst="rect">
            <a:avLst/>
          </a:prstGeom>
        </p:spPr>
      </p:pic>
    </p:spTree>
    <p:extLst>
      <p:ext uri="{BB962C8B-B14F-4D97-AF65-F5344CB8AC3E}">
        <p14:creationId xmlns:p14="http://schemas.microsoft.com/office/powerpoint/2010/main" val="3653628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8EFA9-084F-49EF-AB67-BD2EF8C457A5}"/>
              </a:ext>
            </a:extLst>
          </p:cNvPr>
          <p:cNvSpPr>
            <a:spLocks noGrp="1"/>
          </p:cNvSpPr>
          <p:nvPr>
            <p:ph type="title"/>
          </p:nvPr>
        </p:nvSpPr>
        <p:spPr/>
        <p:txBody>
          <a:bodyPr>
            <a:normAutofit/>
          </a:bodyPr>
          <a:lstStyle/>
          <a:p>
            <a:r>
              <a:rPr lang="en-US" sz="2400" b="1" dirty="0">
                <a:solidFill>
                  <a:schemeClr val="tx1"/>
                </a:solidFill>
              </a:rPr>
              <a:t>Common Signs of Homelessness</a:t>
            </a:r>
          </a:p>
        </p:txBody>
      </p:sp>
      <p:sp>
        <p:nvSpPr>
          <p:cNvPr id="5" name="Content Placeholder 2">
            <a:extLst>
              <a:ext uri="{FF2B5EF4-FFF2-40B4-BE49-F238E27FC236}">
                <a16:creationId xmlns:a16="http://schemas.microsoft.com/office/drawing/2014/main" id="{D6262C98-0F14-4B1B-8D8B-CA37AD5A0DA7}"/>
              </a:ext>
            </a:extLst>
          </p:cNvPr>
          <p:cNvSpPr txBox="1">
            <a:spLocks/>
          </p:cNvSpPr>
          <p:nvPr/>
        </p:nvSpPr>
        <p:spPr>
          <a:xfrm>
            <a:off x="1028700" y="1914041"/>
            <a:ext cx="7200900" cy="3581400"/>
          </a:xfrm>
          <a:prstGeom prst="rect">
            <a:avLst/>
          </a:prstGeom>
        </p:spPr>
        <p:txBody>
          <a:bodyPr vert="horz" lIns="91440" tIns="45720" rIns="91440" bIns="45720" rtlCol="0" anchor="t">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Verdana" panose="020B0604030504040204" pitchFamily="34" charset="0"/>
                <a:ea typeface="Verdana" panose="020B0604030504040204" pitchFamily="34" charset="0"/>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Verdana" panose="020B0604030504040204" pitchFamily="34" charset="0"/>
                <a:ea typeface="Verdana" panose="020B0604030504040204" pitchFamily="34" charset="0"/>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Verdana" panose="020B0604030504040204" pitchFamily="34" charset="0"/>
                <a:ea typeface="Verdana" panose="020B0604030504040204" pitchFamily="34" charset="0"/>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Verdana" panose="020B0604030504040204" pitchFamily="34" charset="0"/>
                <a:ea typeface="Verdana" panose="020B0604030504040204" pitchFamily="34" charset="0"/>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Verdana" panose="020B0604030504040204" pitchFamily="34" charset="0"/>
                <a:ea typeface="Verdana" panose="020B0604030504040204" pitchFamily="34" charset="0"/>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endParaRPr lang="en-US" sz="2400" dirty="0">
              <a:solidFill>
                <a:schemeClr val="tx1"/>
              </a:solidFill>
            </a:endParaRPr>
          </a:p>
        </p:txBody>
      </p:sp>
      <p:sp>
        <p:nvSpPr>
          <p:cNvPr id="6" name="Content Placeholder 2">
            <a:extLst>
              <a:ext uri="{FF2B5EF4-FFF2-40B4-BE49-F238E27FC236}">
                <a16:creationId xmlns:a16="http://schemas.microsoft.com/office/drawing/2014/main" id="{1E6625A9-CAE2-4D0C-BD65-69A8EBBB0DA8}"/>
              </a:ext>
            </a:extLst>
          </p:cNvPr>
          <p:cNvSpPr txBox="1">
            <a:spLocks/>
          </p:cNvSpPr>
          <p:nvPr/>
        </p:nvSpPr>
        <p:spPr>
          <a:xfrm>
            <a:off x="1173480" y="1362558"/>
            <a:ext cx="7239000" cy="4418309"/>
          </a:xfrm>
          <a:prstGeom prst="rect">
            <a:avLst/>
          </a:prstGeom>
        </p:spPr>
        <p:txBody>
          <a:bodyPr vert="horz" lIns="91440" tIns="45720" rIns="91440" bIns="45720" rtlCol="0" anchor="t">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Verdana" panose="020B0604030504040204" pitchFamily="34" charset="0"/>
                <a:ea typeface="Verdana" panose="020B0604030504040204" pitchFamily="34" charset="0"/>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Verdana" panose="020B0604030504040204" pitchFamily="34" charset="0"/>
                <a:ea typeface="Verdana" panose="020B0604030504040204" pitchFamily="34" charset="0"/>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Verdana" panose="020B0604030504040204" pitchFamily="34" charset="0"/>
                <a:ea typeface="Verdana" panose="020B0604030504040204" pitchFamily="34" charset="0"/>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Verdana" panose="020B0604030504040204" pitchFamily="34" charset="0"/>
                <a:ea typeface="Verdana" panose="020B0604030504040204" pitchFamily="34" charset="0"/>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Verdana" panose="020B0604030504040204" pitchFamily="34" charset="0"/>
                <a:ea typeface="Verdana" panose="020B0604030504040204" pitchFamily="34" charset="0"/>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dirty="0">
                <a:solidFill>
                  <a:schemeClr val="tx1"/>
                </a:solidFill>
              </a:rPr>
              <a:t>Some common signs of homelessness include:</a:t>
            </a:r>
          </a:p>
          <a:p>
            <a:pPr lvl="1">
              <a:buFont typeface="Wingdings" panose="05000000000000000000" pitchFamily="2" charset="2"/>
              <a:buChar char="§"/>
            </a:pPr>
            <a:r>
              <a:rPr lang="en-US" dirty="0">
                <a:solidFill>
                  <a:schemeClr val="tx1"/>
                </a:solidFill>
              </a:rPr>
              <a:t>A marked change in behavior</a:t>
            </a:r>
          </a:p>
          <a:p>
            <a:pPr lvl="1">
              <a:buFont typeface="Wingdings" panose="05000000000000000000" pitchFamily="2" charset="2"/>
              <a:buChar char="§"/>
            </a:pPr>
            <a:r>
              <a:rPr lang="en-US" dirty="0">
                <a:solidFill>
                  <a:schemeClr val="tx1"/>
                </a:solidFill>
              </a:rPr>
              <a:t>Chronic hunger or food hoarding</a:t>
            </a:r>
          </a:p>
          <a:p>
            <a:pPr lvl="1">
              <a:buFont typeface="Wingdings" panose="05000000000000000000" pitchFamily="2" charset="2"/>
              <a:buChar char="§"/>
            </a:pPr>
            <a:r>
              <a:rPr lang="en-US" dirty="0">
                <a:solidFill>
                  <a:schemeClr val="tx1"/>
                </a:solidFill>
              </a:rPr>
              <a:t>Numerous absences</a:t>
            </a:r>
          </a:p>
          <a:p>
            <a:pPr lvl="1">
              <a:buFont typeface="Wingdings" panose="05000000000000000000" pitchFamily="2" charset="2"/>
              <a:buChar char="§"/>
            </a:pPr>
            <a:r>
              <a:rPr lang="en-US" dirty="0">
                <a:solidFill>
                  <a:schemeClr val="tx1"/>
                </a:solidFill>
              </a:rPr>
              <a:t>Inability to contact parents</a:t>
            </a:r>
          </a:p>
          <a:p>
            <a:pPr lvl="1">
              <a:buFont typeface="Wingdings" panose="05000000000000000000" pitchFamily="2" charset="2"/>
              <a:buChar char="§"/>
            </a:pPr>
            <a:r>
              <a:rPr lang="en-US" dirty="0">
                <a:solidFill>
                  <a:schemeClr val="tx1"/>
                </a:solidFill>
              </a:rPr>
              <a:t>Attendance at many different schools</a:t>
            </a:r>
          </a:p>
          <a:p>
            <a:pPr lvl="1">
              <a:buFont typeface="Wingdings" panose="05000000000000000000" pitchFamily="2" charset="2"/>
              <a:buChar char="§"/>
            </a:pPr>
            <a:r>
              <a:rPr lang="en-US" dirty="0">
                <a:solidFill>
                  <a:schemeClr val="tx1"/>
                </a:solidFill>
              </a:rPr>
              <a:t>Avoidance of questions related to current address</a:t>
            </a:r>
          </a:p>
          <a:p>
            <a:pPr marL="0" indent="0">
              <a:buNone/>
            </a:pPr>
            <a:r>
              <a:rPr lang="en-US" dirty="0">
                <a:solidFill>
                  <a:schemeClr val="tx1"/>
                </a:solidFill>
              </a:rPr>
              <a:t>Additional information on other signs of homelessness can be found in Appendix 12.B.1 in the NCHE Homeless Liaison Toolkit located at </a:t>
            </a:r>
            <a:r>
              <a:rPr lang="en-US" b="1" dirty="0">
                <a:hlinkClick r:id="rId2"/>
              </a:rPr>
              <a:t>nche.ed.gov</a:t>
            </a:r>
            <a:r>
              <a:rPr lang="en-US" b="1" dirty="0"/>
              <a:t>.</a:t>
            </a:r>
          </a:p>
          <a:p>
            <a:pPr marL="0" indent="0">
              <a:buNone/>
            </a:pPr>
            <a:endParaRPr lang="en-US" sz="18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3682302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t>Randolph County School System Data</a:t>
            </a:r>
          </a:p>
        </p:txBody>
      </p:sp>
      <p:graphicFrame>
        <p:nvGraphicFramePr>
          <p:cNvPr id="7" name="Table 6"/>
          <p:cNvGraphicFramePr>
            <a:graphicFrameLocks noGrp="1"/>
          </p:cNvGraphicFramePr>
          <p:nvPr>
            <p:extLst>
              <p:ext uri="{D42A27DB-BD31-4B8C-83A1-F6EECF244321}">
                <p14:modId xmlns:p14="http://schemas.microsoft.com/office/powerpoint/2010/main" val="4005545329"/>
              </p:ext>
            </p:extLst>
          </p:nvPr>
        </p:nvGraphicFramePr>
        <p:xfrm>
          <a:off x="1234441" y="1428750"/>
          <a:ext cx="6995159" cy="3486924"/>
        </p:xfrm>
        <a:graphic>
          <a:graphicData uri="http://schemas.openxmlformats.org/drawingml/2006/table">
            <a:tbl>
              <a:tblPr firstRow="1" firstCol="1" bandRow="1">
                <a:tableStyleId>{5C22544A-7EE6-4342-B048-85BDC9FD1C3A}</a:tableStyleId>
              </a:tblPr>
              <a:tblGrid>
                <a:gridCol w="3891913">
                  <a:extLst>
                    <a:ext uri="{9D8B030D-6E8A-4147-A177-3AD203B41FA5}">
                      <a16:colId xmlns:a16="http://schemas.microsoft.com/office/drawing/2014/main" val="2094671189"/>
                    </a:ext>
                  </a:extLst>
                </a:gridCol>
                <a:gridCol w="1062990">
                  <a:extLst>
                    <a:ext uri="{9D8B030D-6E8A-4147-A177-3AD203B41FA5}">
                      <a16:colId xmlns:a16="http://schemas.microsoft.com/office/drawing/2014/main" val="1858069119"/>
                    </a:ext>
                  </a:extLst>
                </a:gridCol>
                <a:gridCol w="1011555">
                  <a:extLst>
                    <a:ext uri="{9D8B030D-6E8A-4147-A177-3AD203B41FA5}">
                      <a16:colId xmlns:a16="http://schemas.microsoft.com/office/drawing/2014/main" val="1855153042"/>
                    </a:ext>
                  </a:extLst>
                </a:gridCol>
                <a:gridCol w="1028701">
                  <a:extLst>
                    <a:ext uri="{9D8B030D-6E8A-4147-A177-3AD203B41FA5}">
                      <a16:colId xmlns:a16="http://schemas.microsoft.com/office/drawing/2014/main" val="1124562745"/>
                    </a:ext>
                  </a:extLst>
                </a:gridCol>
              </a:tblGrid>
              <a:tr h="377038">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18-19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19-20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20-21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289994"/>
                  </a:ext>
                </a:extLst>
              </a:tr>
              <a:tr h="377038">
                <a:tc>
                  <a:txBody>
                    <a:bodyPr/>
                    <a:lstStyle/>
                    <a:p>
                      <a:pPr marL="0" marR="0">
                        <a:lnSpc>
                          <a:spcPct val="107000"/>
                        </a:lnSpc>
                        <a:spcBef>
                          <a:spcPts val="0"/>
                        </a:spcBef>
                        <a:spcAft>
                          <a:spcPts val="0"/>
                        </a:spcAft>
                      </a:pPr>
                      <a:r>
                        <a:rPr lang="en-US" sz="2400">
                          <a:effectLst/>
                        </a:rPr>
                        <a:t># Unaccompanied Youth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80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2126925"/>
                  </a:ext>
                </a:extLst>
              </a:tr>
              <a:tr h="450812">
                <a:tc>
                  <a:txBody>
                    <a:bodyPr/>
                    <a:lstStyle/>
                    <a:p>
                      <a:pPr marL="0" marR="0">
                        <a:lnSpc>
                          <a:spcPct val="107000"/>
                        </a:lnSpc>
                        <a:spcBef>
                          <a:spcPts val="0"/>
                        </a:spcBef>
                        <a:spcAft>
                          <a:spcPts val="0"/>
                        </a:spcAft>
                      </a:pPr>
                      <a:r>
                        <a:rPr lang="en-US" sz="2400" dirty="0">
                          <a:effectLst/>
                        </a:rPr>
                        <a:t>Nighttime Arrangements: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0734098"/>
                  </a:ext>
                </a:extLst>
              </a:tr>
              <a:tr h="773884">
                <a:tc>
                  <a:txBody>
                    <a:bodyPr/>
                    <a:lstStyle/>
                    <a:p>
                      <a:pPr marL="0" marR="0" algn="r">
                        <a:lnSpc>
                          <a:spcPct val="107000"/>
                        </a:lnSpc>
                        <a:spcBef>
                          <a:spcPts val="0"/>
                        </a:spcBef>
                        <a:spcAft>
                          <a:spcPts val="0"/>
                        </a:spcAft>
                      </a:pPr>
                      <a:r>
                        <a:rPr lang="en-US" sz="2400" dirty="0">
                          <a:effectLst/>
                        </a:rPr>
                        <a:t>Doubled Up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235 (83%)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166 (75%)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142 (74%)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3269057"/>
                  </a:ext>
                </a:extLst>
              </a:tr>
              <a:tr h="377038">
                <a:tc>
                  <a:txBody>
                    <a:bodyPr/>
                    <a:lstStyle/>
                    <a:p>
                      <a:pPr marL="0" marR="0" algn="r">
                        <a:lnSpc>
                          <a:spcPct val="107000"/>
                        </a:lnSpc>
                        <a:spcBef>
                          <a:spcPts val="0"/>
                        </a:spcBef>
                        <a:spcAft>
                          <a:spcPts val="0"/>
                        </a:spcAft>
                      </a:pPr>
                      <a:r>
                        <a:rPr lang="en-US" sz="2400">
                          <a:effectLst/>
                        </a:rPr>
                        <a:t>Hotels/Motels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50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8963267"/>
                  </a:ext>
                </a:extLst>
              </a:tr>
              <a:tr h="377038">
                <a:tc>
                  <a:txBody>
                    <a:bodyPr/>
                    <a:lstStyle/>
                    <a:p>
                      <a:pPr marL="0" marR="0" algn="r">
                        <a:lnSpc>
                          <a:spcPct val="107000"/>
                        </a:lnSpc>
                        <a:spcBef>
                          <a:spcPts val="0"/>
                        </a:spcBef>
                        <a:spcAft>
                          <a:spcPts val="0"/>
                        </a:spcAft>
                      </a:pPr>
                      <a:r>
                        <a:rPr lang="en-US" sz="2400">
                          <a:effectLst/>
                        </a:rPr>
                        <a:t>Shelters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6783541"/>
                  </a:ext>
                </a:extLst>
              </a:tr>
              <a:tr h="377038">
                <a:tc>
                  <a:txBody>
                    <a:bodyPr/>
                    <a:lstStyle/>
                    <a:p>
                      <a:pPr marL="0" marR="0" algn="r">
                        <a:lnSpc>
                          <a:spcPct val="107000"/>
                        </a:lnSpc>
                        <a:spcBef>
                          <a:spcPts val="0"/>
                        </a:spcBef>
                        <a:spcAft>
                          <a:spcPts val="0"/>
                        </a:spcAft>
                      </a:pPr>
                      <a:r>
                        <a:rPr lang="en-US" sz="2400">
                          <a:effectLst/>
                        </a:rPr>
                        <a:t>Unsheltered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3176111"/>
                  </a:ext>
                </a:extLst>
              </a:tr>
              <a:tr h="377038">
                <a:tc>
                  <a:txBody>
                    <a:bodyPr/>
                    <a:lstStyle/>
                    <a:p>
                      <a:pPr marL="0" marR="0">
                        <a:lnSpc>
                          <a:spcPct val="107000"/>
                        </a:lnSpc>
                        <a:spcBef>
                          <a:spcPts val="0"/>
                        </a:spcBef>
                        <a:spcAft>
                          <a:spcPts val="0"/>
                        </a:spcAft>
                      </a:pPr>
                      <a:r>
                        <a:rPr lang="en-US" sz="2400">
                          <a:effectLst/>
                        </a:rPr>
                        <a:t># Identified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285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222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192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4532861"/>
                  </a:ext>
                </a:extLst>
              </a:tr>
            </a:tbl>
          </a:graphicData>
        </a:graphic>
      </p:graphicFrame>
      <p:sp>
        <p:nvSpPr>
          <p:cNvPr id="8" name="TextBox 7"/>
          <p:cNvSpPr txBox="1"/>
          <p:nvPr/>
        </p:nvSpPr>
        <p:spPr>
          <a:xfrm>
            <a:off x="1234441" y="5257800"/>
            <a:ext cx="7391399" cy="1200329"/>
          </a:xfrm>
          <a:prstGeom prst="rect">
            <a:avLst/>
          </a:prstGeom>
          <a:noFill/>
        </p:spPr>
        <p:txBody>
          <a:bodyPr wrap="square" rtlCol="0">
            <a:spAutoFit/>
          </a:bodyPr>
          <a:lstStyle/>
          <a:p>
            <a:r>
              <a:rPr lang="en-US" sz="2400" b="1" dirty="0"/>
              <a:t>As a reminder</a:t>
            </a:r>
            <a:r>
              <a:rPr lang="en-US" sz="2400" dirty="0"/>
              <a:t>:  If you feel a student may </a:t>
            </a:r>
            <a:r>
              <a:rPr lang="en-US" sz="2400"/>
              <a:t>be eligible to be </a:t>
            </a:r>
            <a:r>
              <a:rPr lang="en-US" sz="2400" dirty="0"/>
              <a:t>identified under McKinney Vento, please inform your school counselor and/or school social worker.</a:t>
            </a:r>
          </a:p>
        </p:txBody>
      </p:sp>
    </p:spTree>
    <p:extLst>
      <p:ext uri="{BB962C8B-B14F-4D97-AF65-F5344CB8AC3E}">
        <p14:creationId xmlns:p14="http://schemas.microsoft.com/office/powerpoint/2010/main" val="3191144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8EFA9-084F-49EF-AB67-BD2EF8C457A5}"/>
              </a:ext>
            </a:extLst>
          </p:cNvPr>
          <p:cNvSpPr>
            <a:spLocks noGrp="1"/>
          </p:cNvSpPr>
          <p:nvPr>
            <p:ph type="title"/>
          </p:nvPr>
        </p:nvSpPr>
        <p:spPr>
          <a:xfrm>
            <a:off x="1028700" y="685800"/>
            <a:ext cx="7200900" cy="676759"/>
          </a:xfrm>
        </p:spPr>
        <p:txBody>
          <a:bodyPr>
            <a:normAutofit/>
          </a:bodyPr>
          <a:lstStyle/>
          <a:p>
            <a:r>
              <a:rPr lang="en-US" sz="2400" b="1" dirty="0">
                <a:solidFill>
                  <a:schemeClr val="tx1"/>
                </a:solidFill>
              </a:rPr>
              <a:t>Resources</a:t>
            </a:r>
          </a:p>
        </p:txBody>
      </p:sp>
      <p:sp>
        <p:nvSpPr>
          <p:cNvPr id="5" name="Content Placeholder 2">
            <a:extLst>
              <a:ext uri="{FF2B5EF4-FFF2-40B4-BE49-F238E27FC236}">
                <a16:creationId xmlns:a16="http://schemas.microsoft.com/office/drawing/2014/main" id="{D6262C98-0F14-4B1B-8D8B-CA37AD5A0DA7}"/>
              </a:ext>
            </a:extLst>
          </p:cNvPr>
          <p:cNvSpPr txBox="1">
            <a:spLocks/>
          </p:cNvSpPr>
          <p:nvPr/>
        </p:nvSpPr>
        <p:spPr>
          <a:xfrm>
            <a:off x="1028700" y="1914041"/>
            <a:ext cx="7200900" cy="3581400"/>
          </a:xfrm>
          <a:prstGeom prst="rect">
            <a:avLst/>
          </a:prstGeom>
        </p:spPr>
        <p:txBody>
          <a:bodyPr vert="horz" lIns="91440" tIns="45720" rIns="91440" bIns="45720" rtlCol="0" anchor="t">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Verdana" panose="020B0604030504040204" pitchFamily="34" charset="0"/>
                <a:ea typeface="Verdana" panose="020B0604030504040204" pitchFamily="34" charset="0"/>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Verdana" panose="020B0604030504040204" pitchFamily="34" charset="0"/>
                <a:ea typeface="Verdana" panose="020B0604030504040204" pitchFamily="34" charset="0"/>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Verdana" panose="020B0604030504040204" pitchFamily="34" charset="0"/>
                <a:ea typeface="Verdana" panose="020B0604030504040204" pitchFamily="34" charset="0"/>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Verdana" panose="020B0604030504040204" pitchFamily="34" charset="0"/>
                <a:ea typeface="Verdana" panose="020B0604030504040204" pitchFamily="34" charset="0"/>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Verdana" panose="020B0604030504040204" pitchFamily="34" charset="0"/>
                <a:ea typeface="Verdana" panose="020B0604030504040204" pitchFamily="34" charset="0"/>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endParaRPr lang="en-US" sz="2400" dirty="0">
              <a:solidFill>
                <a:schemeClr val="tx1"/>
              </a:solidFill>
            </a:endParaRPr>
          </a:p>
        </p:txBody>
      </p:sp>
      <p:sp>
        <p:nvSpPr>
          <p:cNvPr id="6" name="Content Placeholder 2">
            <a:extLst>
              <a:ext uri="{FF2B5EF4-FFF2-40B4-BE49-F238E27FC236}">
                <a16:creationId xmlns:a16="http://schemas.microsoft.com/office/drawing/2014/main" id="{1E6625A9-CAE2-4D0C-BD65-69A8EBBB0DA8}"/>
              </a:ext>
            </a:extLst>
          </p:cNvPr>
          <p:cNvSpPr txBox="1">
            <a:spLocks/>
          </p:cNvSpPr>
          <p:nvPr/>
        </p:nvSpPr>
        <p:spPr>
          <a:xfrm>
            <a:off x="1181100" y="2066441"/>
            <a:ext cx="7200900" cy="3581400"/>
          </a:xfrm>
          <a:prstGeom prst="rect">
            <a:avLst/>
          </a:prstGeom>
        </p:spPr>
        <p:txBody>
          <a:bodyPr vert="horz" lIns="91440" tIns="45720" rIns="91440" bIns="45720" rtlCol="0" anchor="t">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Verdana" panose="020B0604030504040204" pitchFamily="34" charset="0"/>
                <a:ea typeface="Verdana" panose="020B0604030504040204" pitchFamily="34" charset="0"/>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Verdana" panose="020B0604030504040204" pitchFamily="34" charset="0"/>
                <a:ea typeface="Verdana" panose="020B0604030504040204" pitchFamily="34" charset="0"/>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Verdana" panose="020B0604030504040204" pitchFamily="34" charset="0"/>
                <a:ea typeface="Verdana" panose="020B0604030504040204" pitchFamily="34" charset="0"/>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Verdana" panose="020B0604030504040204" pitchFamily="34" charset="0"/>
                <a:ea typeface="Verdana" panose="020B0604030504040204" pitchFamily="34" charset="0"/>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Verdana" panose="020B0604030504040204" pitchFamily="34" charset="0"/>
                <a:ea typeface="Verdana" panose="020B0604030504040204" pitchFamily="34" charset="0"/>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endParaRPr lang="en-US" sz="2400" dirty="0">
              <a:solidFill>
                <a:schemeClr val="tx1"/>
              </a:solidFill>
            </a:endParaRPr>
          </a:p>
        </p:txBody>
      </p:sp>
      <p:sp>
        <p:nvSpPr>
          <p:cNvPr id="3" name="Rectangle 2">
            <a:extLst>
              <a:ext uri="{FF2B5EF4-FFF2-40B4-BE49-F238E27FC236}">
                <a16:creationId xmlns:a16="http://schemas.microsoft.com/office/drawing/2014/main" id="{9CE6FAFE-7373-4608-8B28-92DF363E54F4}"/>
              </a:ext>
            </a:extLst>
          </p:cNvPr>
          <p:cNvSpPr/>
          <p:nvPr/>
        </p:nvSpPr>
        <p:spPr>
          <a:xfrm>
            <a:off x="952500" y="1914041"/>
            <a:ext cx="7353300" cy="3823354"/>
          </a:xfrm>
          <a:prstGeom prst="rect">
            <a:avLst/>
          </a:prstGeom>
        </p:spPr>
        <p:txBody>
          <a:bodyPr wrap="square">
            <a:spAutoFit/>
          </a:bodyPr>
          <a:lstStyle/>
          <a:p>
            <a:pPr algn="ctr"/>
            <a:r>
              <a:rPr lang="en-US" sz="2400" b="1" dirty="0"/>
              <a:t>North Carolina </a:t>
            </a:r>
          </a:p>
          <a:p>
            <a:pPr algn="ctr"/>
            <a:r>
              <a:rPr lang="en-US" sz="2400" b="1" dirty="0"/>
              <a:t>Homeless Education Program (NCHEP)</a:t>
            </a:r>
          </a:p>
          <a:p>
            <a:pPr algn="ctr"/>
            <a:r>
              <a:rPr lang="en-US" sz="2000" b="1" dirty="0">
                <a:solidFill>
                  <a:srgbClr val="0070C0"/>
                </a:solidFill>
                <a:hlinkClick r:id="rId2"/>
              </a:rPr>
              <a:t>https://hepnc.uncg.edu/</a:t>
            </a:r>
            <a:endParaRPr lang="en-US" sz="2000" b="1" i="1" dirty="0">
              <a:solidFill>
                <a:srgbClr val="0070C0"/>
              </a:solidFill>
            </a:endParaRPr>
          </a:p>
          <a:p>
            <a:pPr algn="ctr">
              <a:lnSpc>
                <a:spcPct val="120000"/>
              </a:lnSpc>
            </a:pPr>
            <a:r>
              <a:rPr lang="en-US" i="1" dirty="0"/>
              <a:t>North Carolina’s Technical Assistance Center </a:t>
            </a:r>
          </a:p>
          <a:p>
            <a:pPr algn="ctr">
              <a:lnSpc>
                <a:spcPct val="120000"/>
              </a:lnSpc>
            </a:pPr>
            <a:r>
              <a:rPr lang="en-US" i="1" dirty="0"/>
              <a:t>for the Education of Homeless Children and Youth </a:t>
            </a:r>
          </a:p>
          <a:p>
            <a:endParaRPr lang="en-US" sz="2400" dirty="0"/>
          </a:p>
          <a:p>
            <a:pPr lvl="1"/>
            <a:endParaRPr lang="en-US" dirty="0"/>
          </a:p>
          <a:p>
            <a:pPr algn="ctr"/>
            <a:r>
              <a:rPr lang="en-US" sz="2400" b="1" dirty="0"/>
              <a:t>National Center </a:t>
            </a:r>
          </a:p>
          <a:p>
            <a:pPr algn="ctr"/>
            <a:r>
              <a:rPr lang="en-US" sz="2400" b="1" dirty="0"/>
              <a:t>for Homeless Education (NCHE) </a:t>
            </a:r>
            <a:r>
              <a:rPr lang="en-US" sz="2000" b="1" dirty="0">
                <a:hlinkClick r:id="rId3"/>
              </a:rPr>
              <a:t>https://nche.ed.gov </a:t>
            </a:r>
            <a:endParaRPr lang="en-US" sz="2000" b="1" dirty="0"/>
          </a:p>
          <a:p>
            <a:pPr algn="ctr">
              <a:lnSpc>
                <a:spcPct val="120000"/>
              </a:lnSpc>
            </a:pPr>
            <a:r>
              <a:rPr lang="en-US" dirty="0"/>
              <a:t>U</a:t>
            </a:r>
            <a:r>
              <a:rPr lang="en-US" i="1" dirty="0"/>
              <a:t>.S. Department of Education’s Technical Assistance Center </a:t>
            </a:r>
          </a:p>
          <a:p>
            <a:pPr algn="ctr">
              <a:lnSpc>
                <a:spcPct val="120000"/>
              </a:lnSpc>
            </a:pPr>
            <a:r>
              <a:rPr lang="en-US" i="1" dirty="0"/>
              <a:t>for the Education of Homeless Children and Youth </a:t>
            </a:r>
          </a:p>
        </p:txBody>
      </p:sp>
    </p:spTree>
    <p:extLst>
      <p:ext uri="{BB962C8B-B14F-4D97-AF65-F5344CB8AC3E}">
        <p14:creationId xmlns:p14="http://schemas.microsoft.com/office/powerpoint/2010/main" val="254359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1"/>
            <a:ext cx="8229600" cy="1099458"/>
          </a:xfrm>
        </p:spPr>
        <p:txBody>
          <a:bodyPr>
            <a:normAutofit/>
          </a:bodyPr>
          <a:lstStyle/>
          <a:p>
            <a:pPr algn="ctr"/>
            <a:r>
              <a:rPr lang="en-US" sz="2400" b="1" dirty="0"/>
              <a:t>Federal Law</a:t>
            </a:r>
            <a:endParaRPr lang="en-US" sz="2400" dirty="0"/>
          </a:p>
        </p:txBody>
      </p:sp>
      <p:sp>
        <p:nvSpPr>
          <p:cNvPr id="7" name="Subtitle 2">
            <a:extLst>
              <a:ext uri="{FF2B5EF4-FFF2-40B4-BE49-F238E27FC236}">
                <a16:creationId xmlns:a16="http://schemas.microsoft.com/office/drawing/2014/main" id="{91DF8220-4189-4C61-B6FA-E1E2254A4D4F}"/>
              </a:ext>
            </a:extLst>
          </p:cNvPr>
          <p:cNvSpPr>
            <a:spLocks noGrp="1"/>
          </p:cNvSpPr>
          <p:nvPr>
            <p:ph idx="1"/>
          </p:nvPr>
        </p:nvSpPr>
        <p:spPr/>
        <p:txBody>
          <a:bodyPr>
            <a:normAutofit/>
          </a:bodyPr>
          <a:lstStyle/>
          <a:p>
            <a:pPr marL="0" indent="0" algn="ctr">
              <a:buNone/>
            </a:pPr>
            <a:r>
              <a:rPr lang="en-US" b="0" dirty="0">
                <a:solidFill>
                  <a:schemeClr val="tx1"/>
                </a:solidFill>
              </a:rPr>
              <a:t>The McKinney-Vento Act is a federal law designed to increase the school enrollment, attendance, and success of children and youth who lack a fixed, regular and adequate nighttime residence. </a:t>
            </a:r>
          </a:p>
          <a:p>
            <a:pPr algn="ctr"/>
            <a:endParaRPr lang="en-US" b="0" dirty="0">
              <a:solidFill>
                <a:schemeClr val="tx1"/>
              </a:solidFill>
            </a:endParaRPr>
          </a:p>
        </p:txBody>
      </p:sp>
      <p:pic>
        <p:nvPicPr>
          <p:cNvPr id="8" name="Picture 2" descr="C:\Users\Lphillips.SERVECENTER\AppData\Local\Microsoft\Windows\Temporary Internet Files\Content.IE5\X6USY7MK\MC900292576[1].wmf">
            <a:extLst>
              <a:ext uri="{FF2B5EF4-FFF2-40B4-BE49-F238E27FC236}">
                <a16:creationId xmlns:a16="http://schemas.microsoft.com/office/drawing/2014/main" id="{F254345D-E425-4895-B6A6-79F3C6E7A6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5608" y="4424882"/>
            <a:ext cx="2253344" cy="836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445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1"/>
            <a:ext cx="8229600" cy="1099458"/>
          </a:xfrm>
        </p:spPr>
        <p:txBody>
          <a:bodyPr>
            <a:normAutofit/>
          </a:bodyPr>
          <a:lstStyle/>
          <a:p>
            <a:pPr algn="ctr"/>
            <a:r>
              <a:rPr lang="en-US" sz="2400" b="1" dirty="0"/>
              <a:t>Definition of Homelessness</a:t>
            </a:r>
            <a:endParaRPr lang="en-US" sz="2400" dirty="0"/>
          </a:p>
        </p:txBody>
      </p:sp>
      <p:sp>
        <p:nvSpPr>
          <p:cNvPr id="3" name="Content Placeholder 2"/>
          <p:cNvSpPr>
            <a:spLocks noGrp="1"/>
          </p:cNvSpPr>
          <p:nvPr>
            <p:ph idx="1"/>
          </p:nvPr>
        </p:nvSpPr>
        <p:spPr>
          <a:xfrm>
            <a:off x="960120" y="1188720"/>
            <a:ext cx="7848600" cy="4937443"/>
          </a:xfrm>
        </p:spPr>
        <p:txBody>
          <a:bodyPr>
            <a:normAutofit lnSpcReduction="10000"/>
          </a:bodyPr>
          <a:lstStyle/>
          <a:p>
            <a:pPr algn="ctr">
              <a:buFont typeface="Arial" charset="0"/>
              <a:buNone/>
            </a:pPr>
            <a:r>
              <a:rPr lang="en-US" sz="1800" b="1" dirty="0"/>
              <a:t>Individuals who lack a fixed, regular, and adequate </a:t>
            </a:r>
          </a:p>
          <a:p>
            <a:pPr algn="ctr">
              <a:buFont typeface="Arial" charset="0"/>
              <a:buNone/>
            </a:pPr>
            <a:r>
              <a:rPr lang="en-US" sz="1800" b="1" dirty="0"/>
              <a:t>nighttime residence.</a:t>
            </a:r>
          </a:p>
          <a:p>
            <a:pPr algn="ctr">
              <a:buFont typeface="Arial" charset="0"/>
              <a:buNone/>
            </a:pPr>
            <a:endParaRPr lang="en-US" sz="1800" b="1" dirty="0"/>
          </a:p>
          <a:p>
            <a:pPr lvl="1">
              <a:buFont typeface="Wingdings" pitchFamily="2" charset="2"/>
              <a:buChar char="ü"/>
            </a:pPr>
            <a:r>
              <a:rPr lang="en-US" sz="1800" b="1" i="1" dirty="0"/>
              <a:t>Fixed residence</a:t>
            </a:r>
            <a:r>
              <a:rPr lang="en-US" sz="1800" i="1" dirty="0"/>
              <a:t>:</a:t>
            </a:r>
            <a:r>
              <a:rPr lang="en-US" sz="1800" dirty="0"/>
              <a:t> is one that is stationary, permanent and not subject to change.</a:t>
            </a:r>
          </a:p>
          <a:p>
            <a:pPr lvl="1">
              <a:buFont typeface="Wingdings" pitchFamily="2" charset="2"/>
              <a:buChar char="ü"/>
            </a:pPr>
            <a:r>
              <a:rPr lang="en-US" sz="1800" b="1" i="1" dirty="0"/>
              <a:t>Regular residence</a:t>
            </a:r>
            <a:r>
              <a:rPr lang="en-US" sz="1800" b="1" dirty="0"/>
              <a:t>: </a:t>
            </a:r>
            <a:r>
              <a:rPr lang="en-US" sz="1800" dirty="0"/>
              <a:t>is one that is used on a regular basis (i.e. nightly)</a:t>
            </a:r>
          </a:p>
          <a:p>
            <a:pPr lvl="1">
              <a:buFont typeface="Wingdings" pitchFamily="2" charset="2"/>
              <a:buChar char="ü"/>
            </a:pPr>
            <a:r>
              <a:rPr lang="en-US" sz="1800" b="1" i="1" dirty="0"/>
              <a:t>Adequate residence</a:t>
            </a:r>
            <a:r>
              <a:rPr lang="en-US" sz="1800" dirty="0"/>
              <a:t>: is one that is sufficient for meeting both the physical and psychological needs typically met in home environments.</a:t>
            </a:r>
          </a:p>
          <a:p>
            <a:pPr>
              <a:buFont typeface="Wingdings" pitchFamily="2" charset="2"/>
              <a:buChar char="Ø"/>
            </a:pPr>
            <a:endParaRPr lang="en-US" sz="1800" dirty="0"/>
          </a:p>
          <a:p>
            <a:pPr marL="0" indent="0" algn="ctr">
              <a:buNone/>
            </a:pPr>
            <a:r>
              <a:rPr lang="en-US" sz="1800" i="1" dirty="0"/>
              <a:t>If a living situation does not meet all 3 (fixed, regular and adequate) then the situation is considered homeless. </a:t>
            </a:r>
          </a:p>
          <a:p>
            <a:pPr marL="0" indent="0" algn="ctr">
              <a:buNone/>
            </a:pPr>
            <a:r>
              <a:rPr lang="en-US" sz="1800" i="1" dirty="0"/>
              <a:t>Decisions should be made on a case-by-case determination. </a:t>
            </a:r>
          </a:p>
        </p:txBody>
      </p:sp>
    </p:spTree>
    <p:extLst>
      <p:ext uri="{BB962C8B-B14F-4D97-AF65-F5344CB8AC3E}">
        <p14:creationId xmlns:p14="http://schemas.microsoft.com/office/powerpoint/2010/main" val="2520647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59" y="459695"/>
            <a:ext cx="7852955" cy="824819"/>
          </a:xfrm>
        </p:spPr>
        <p:txBody>
          <a:bodyPr>
            <a:normAutofit/>
          </a:bodyPr>
          <a:lstStyle/>
          <a:p>
            <a:pPr algn="l"/>
            <a:r>
              <a:rPr lang="en-US" sz="2400" b="1" i="1" dirty="0"/>
              <a:t>Definition continued</a:t>
            </a:r>
            <a:r>
              <a:rPr lang="en-US" sz="2400" b="1" dirty="0"/>
              <a:t>…</a:t>
            </a:r>
            <a:endParaRPr lang="en-US" sz="2400" dirty="0"/>
          </a:p>
        </p:txBody>
      </p:sp>
      <p:sp>
        <p:nvSpPr>
          <p:cNvPr id="3" name="Content Placeholder 2"/>
          <p:cNvSpPr>
            <a:spLocks noGrp="1"/>
          </p:cNvSpPr>
          <p:nvPr>
            <p:ph sz="half" idx="1"/>
          </p:nvPr>
        </p:nvSpPr>
        <p:spPr>
          <a:xfrm>
            <a:off x="822958" y="1817914"/>
            <a:ext cx="3672841" cy="4308249"/>
          </a:xfrm>
        </p:spPr>
        <p:txBody>
          <a:bodyPr>
            <a:normAutofit/>
          </a:bodyPr>
          <a:lstStyle/>
          <a:p>
            <a:pPr>
              <a:buFont typeface="Wingdings" pitchFamily="2" charset="2"/>
              <a:buChar char="§"/>
            </a:pPr>
            <a:r>
              <a:rPr lang="en-US" sz="1800" dirty="0"/>
              <a:t>Sharing a home due to loss of housing (doubled up)</a:t>
            </a:r>
          </a:p>
          <a:p>
            <a:pPr>
              <a:buFont typeface="Wingdings" pitchFamily="2" charset="2"/>
              <a:buChar char="§"/>
            </a:pPr>
            <a:r>
              <a:rPr lang="en-US" sz="1800" dirty="0"/>
              <a:t>Sharing a home due to economic hardship</a:t>
            </a:r>
          </a:p>
          <a:p>
            <a:pPr>
              <a:buFont typeface="Wingdings" pitchFamily="2" charset="2"/>
              <a:buChar char="§"/>
            </a:pPr>
            <a:r>
              <a:rPr lang="en-US" sz="1800" dirty="0"/>
              <a:t>Living in motels / hotels</a:t>
            </a:r>
          </a:p>
          <a:p>
            <a:pPr>
              <a:buFont typeface="Wingdings" pitchFamily="2" charset="2"/>
              <a:buChar char="§"/>
            </a:pPr>
            <a:r>
              <a:rPr lang="en-US" sz="1800" dirty="0"/>
              <a:t>Living in a shelter</a:t>
            </a:r>
          </a:p>
          <a:p>
            <a:pPr>
              <a:buFont typeface="Wingdings" pitchFamily="2" charset="2"/>
              <a:buChar char="§"/>
            </a:pPr>
            <a:r>
              <a:rPr lang="en-US" sz="1800" dirty="0"/>
              <a:t>Abandoned in hospitals</a:t>
            </a:r>
          </a:p>
          <a:p>
            <a:pPr>
              <a:buFont typeface="Wingdings" pitchFamily="2" charset="2"/>
              <a:buChar char="§"/>
            </a:pPr>
            <a:r>
              <a:rPr lang="en-US" sz="1800" dirty="0"/>
              <a:t>Living in cars</a:t>
            </a:r>
          </a:p>
          <a:p>
            <a:pPr>
              <a:buFont typeface="Wingdings" pitchFamily="2" charset="2"/>
              <a:buChar char="§"/>
            </a:pPr>
            <a:r>
              <a:rPr lang="en-US" sz="1800" dirty="0"/>
              <a:t>Living in camp grounds</a:t>
            </a:r>
          </a:p>
          <a:p>
            <a:pPr marL="0" indent="0">
              <a:buNone/>
            </a:pPr>
            <a:endParaRPr lang="en-US" sz="1800" dirty="0"/>
          </a:p>
        </p:txBody>
      </p:sp>
      <p:sp>
        <p:nvSpPr>
          <p:cNvPr id="4" name="Content Placeholder 3"/>
          <p:cNvSpPr>
            <a:spLocks noGrp="1"/>
          </p:cNvSpPr>
          <p:nvPr>
            <p:ph sz="half" idx="2"/>
          </p:nvPr>
        </p:nvSpPr>
        <p:spPr>
          <a:xfrm>
            <a:off x="5013960" y="1817914"/>
            <a:ext cx="3672840" cy="4308249"/>
          </a:xfrm>
        </p:spPr>
        <p:txBody>
          <a:bodyPr>
            <a:normAutofit/>
          </a:bodyPr>
          <a:lstStyle/>
          <a:p>
            <a:pPr>
              <a:buFont typeface="Wingdings" pitchFamily="2" charset="2"/>
              <a:buChar char="§"/>
            </a:pPr>
            <a:r>
              <a:rPr lang="en-US" sz="1800" dirty="0"/>
              <a:t>Living in parks</a:t>
            </a:r>
          </a:p>
          <a:p>
            <a:pPr>
              <a:buFont typeface="Wingdings" pitchFamily="2" charset="2"/>
              <a:buChar char="§"/>
            </a:pPr>
            <a:r>
              <a:rPr lang="en-US" sz="1800" dirty="0"/>
              <a:t>Living in abandoned buildings </a:t>
            </a:r>
          </a:p>
          <a:p>
            <a:pPr>
              <a:buFont typeface="Wingdings" pitchFamily="2" charset="2"/>
              <a:buChar char="§"/>
            </a:pPr>
            <a:r>
              <a:rPr lang="en-US" sz="1800" dirty="0"/>
              <a:t>Living under bridges</a:t>
            </a:r>
          </a:p>
          <a:p>
            <a:pPr>
              <a:buFont typeface="Wingdings" pitchFamily="2" charset="2"/>
              <a:buChar char="§"/>
            </a:pPr>
            <a:r>
              <a:rPr lang="en-US" sz="1800" dirty="0"/>
              <a:t>Living at bus/train stations</a:t>
            </a:r>
          </a:p>
          <a:p>
            <a:pPr>
              <a:buFont typeface="Wingdings" pitchFamily="2" charset="2"/>
              <a:buChar char="§"/>
            </a:pPr>
            <a:r>
              <a:rPr lang="en-US" sz="1800" dirty="0"/>
              <a:t>Migratory children</a:t>
            </a:r>
          </a:p>
          <a:p>
            <a:pPr marL="342900" lvl="1" indent="-342900">
              <a:buFont typeface="Wingdings" pitchFamily="2" charset="2"/>
              <a:buChar char="§"/>
            </a:pPr>
            <a:r>
              <a:rPr lang="en-US" sz="1800" i="0" dirty="0"/>
              <a:t>Unaccompanied homeless youth</a:t>
            </a:r>
          </a:p>
          <a:p>
            <a:pPr marL="342900" lvl="1" indent="-342900">
              <a:buFont typeface="Wingdings" pitchFamily="2" charset="2"/>
              <a:buChar char="§"/>
            </a:pPr>
            <a:r>
              <a:rPr lang="en-US" sz="1800" i="0" dirty="0"/>
              <a:t>Other situations which meet the McKinney-Vento definition</a:t>
            </a:r>
          </a:p>
          <a:p>
            <a:pPr marL="0" indent="0">
              <a:buNone/>
            </a:pPr>
            <a:endParaRPr lang="en-US" sz="1800" dirty="0"/>
          </a:p>
        </p:txBody>
      </p:sp>
    </p:spTree>
    <p:extLst>
      <p:ext uri="{BB962C8B-B14F-4D97-AF65-F5344CB8AC3E}">
        <p14:creationId xmlns:p14="http://schemas.microsoft.com/office/powerpoint/2010/main" val="2902231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3770" y="167640"/>
            <a:ext cx="7141029" cy="1105843"/>
          </a:xfrm>
        </p:spPr>
        <p:txBody>
          <a:bodyPr>
            <a:normAutofit/>
          </a:bodyPr>
          <a:lstStyle/>
          <a:p>
            <a:pPr algn="ctr"/>
            <a:r>
              <a:rPr lang="en-US" sz="2400" b="1" dirty="0"/>
              <a:t/>
            </a:r>
            <a:br>
              <a:rPr lang="en-US" sz="2400" b="1" dirty="0"/>
            </a:br>
            <a:r>
              <a:rPr lang="en-US" sz="2400" b="1" dirty="0"/>
              <a:t>Unaccompanied Youth</a:t>
            </a:r>
          </a:p>
        </p:txBody>
      </p:sp>
      <p:sp>
        <p:nvSpPr>
          <p:cNvPr id="3" name="Content Placeholder 2"/>
          <p:cNvSpPr>
            <a:spLocks noGrp="1"/>
          </p:cNvSpPr>
          <p:nvPr>
            <p:ph idx="1"/>
          </p:nvPr>
        </p:nvSpPr>
        <p:spPr>
          <a:xfrm>
            <a:off x="838200" y="3307080"/>
            <a:ext cx="7863840" cy="3261360"/>
          </a:xfrm>
        </p:spPr>
        <p:txBody>
          <a:bodyPr>
            <a:normAutofit fontScale="85000" lnSpcReduction="10000"/>
          </a:bodyPr>
          <a:lstStyle/>
          <a:p>
            <a:pPr marL="0" indent="0">
              <a:buNone/>
              <a:defRPr/>
            </a:pPr>
            <a:endParaRPr lang="en-US" sz="1800" dirty="0"/>
          </a:p>
          <a:p>
            <a:pPr marL="855663" lvl="1" indent="-457200">
              <a:lnSpc>
                <a:spcPct val="120000"/>
              </a:lnSpc>
              <a:buFont typeface="Arial" pitchFamily="34" charset="0"/>
              <a:buChar char="•"/>
              <a:defRPr/>
            </a:pPr>
            <a:r>
              <a:rPr lang="en-US" sz="1800" dirty="0"/>
              <a:t>Eligibility for McKinney-Vento is based on whether the living situation is fixed, regular, and adequate.</a:t>
            </a:r>
          </a:p>
          <a:p>
            <a:pPr marL="855663" lvl="1" indent="-457200">
              <a:lnSpc>
                <a:spcPct val="120000"/>
              </a:lnSpc>
              <a:buFont typeface="Arial" pitchFamily="34" charset="0"/>
              <a:buChar char="•"/>
              <a:defRPr/>
            </a:pPr>
            <a:r>
              <a:rPr lang="en-US" sz="1800" dirty="0"/>
              <a:t>No lower age limit, upper age limit is school age defined by the state. For NC the upper age is 21.</a:t>
            </a:r>
          </a:p>
          <a:p>
            <a:pPr marL="855663" lvl="1" indent="-457200">
              <a:lnSpc>
                <a:spcPct val="120000"/>
              </a:lnSpc>
              <a:buFont typeface="Arial" pitchFamily="34" charset="0"/>
              <a:buChar char="•"/>
              <a:defRPr/>
            </a:pPr>
            <a:r>
              <a:rPr lang="en-US" sz="1800" dirty="0"/>
              <a:t>No citizenship requirement (Plyler v. Doe)</a:t>
            </a:r>
          </a:p>
          <a:p>
            <a:pPr marL="0" indent="0">
              <a:buNone/>
              <a:defRPr/>
            </a:pPr>
            <a:r>
              <a:rPr lang="en-US" sz="1800" dirty="0"/>
              <a:t>School districts cannot:</a:t>
            </a:r>
          </a:p>
          <a:p>
            <a:pPr lvl="1">
              <a:buFont typeface="Wingdings" pitchFamily="2" charset="2"/>
              <a:buChar char="ü"/>
              <a:defRPr/>
            </a:pPr>
            <a:r>
              <a:rPr lang="en-US" sz="1800" dirty="0"/>
              <a:t>require a caregiver to obtain legal guardianship</a:t>
            </a:r>
          </a:p>
          <a:p>
            <a:pPr lvl="1">
              <a:lnSpc>
                <a:spcPct val="120000"/>
              </a:lnSpc>
              <a:buFont typeface="Wingdings" pitchFamily="2" charset="2"/>
              <a:buChar char="ü"/>
              <a:defRPr/>
            </a:pPr>
            <a:r>
              <a:rPr lang="en-US" sz="1800" dirty="0"/>
              <a:t>Discontinue enrollment due to lack of responsible adult or inability to produce guardianship or other paperwork</a:t>
            </a:r>
          </a:p>
          <a:p>
            <a:pPr marL="855663" lvl="1" indent="-457200">
              <a:buFont typeface="Arial" pitchFamily="34" charset="0"/>
              <a:buChar char="•"/>
              <a:defRPr/>
            </a:pPr>
            <a:endParaRPr lang="en-US" sz="1800" dirty="0"/>
          </a:p>
        </p:txBody>
      </p:sp>
      <p:sp>
        <p:nvSpPr>
          <p:cNvPr id="4" name="TextBox 3">
            <a:extLst>
              <a:ext uri="{FF2B5EF4-FFF2-40B4-BE49-F238E27FC236}">
                <a16:creationId xmlns:a16="http://schemas.microsoft.com/office/drawing/2014/main" id="{02F1E01F-64FE-47BE-8763-BFEDB0B76375}"/>
              </a:ext>
            </a:extLst>
          </p:cNvPr>
          <p:cNvSpPr txBox="1"/>
          <p:nvPr/>
        </p:nvSpPr>
        <p:spPr>
          <a:xfrm>
            <a:off x="838200" y="1224705"/>
            <a:ext cx="7863840" cy="646331"/>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rPr>
              <a:t>An </a:t>
            </a:r>
            <a:r>
              <a:rPr lang="en-US" u="sng" dirty="0">
                <a:latin typeface="Verdana" panose="020B0604030504040204" pitchFamily="34" charset="0"/>
                <a:ea typeface="Verdana" panose="020B0604030504040204" pitchFamily="34" charset="0"/>
              </a:rPr>
              <a:t>unaccompanied youth</a:t>
            </a:r>
            <a:r>
              <a:rPr lang="en-US" dirty="0">
                <a:latin typeface="Verdana" panose="020B0604030504040204" pitchFamily="34" charset="0"/>
                <a:ea typeface="Verdana" panose="020B0604030504040204" pitchFamily="34" charset="0"/>
              </a:rPr>
              <a:t> is any student not living in the physical custody of a parent or legal guardian.</a:t>
            </a:r>
          </a:p>
        </p:txBody>
      </p:sp>
      <p:sp>
        <p:nvSpPr>
          <p:cNvPr id="5" name="TextBox 4">
            <a:extLst>
              <a:ext uri="{FF2B5EF4-FFF2-40B4-BE49-F238E27FC236}">
                <a16:creationId xmlns:a16="http://schemas.microsoft.com/office/drawing/2014/main" id="{79A7E40F-6BA1-4665-89E6-68184615FA68}"/>
              </a:ext>
            </a:extLst>
          </p:cNvPr>
          <p:cNvSpPr txBox="1"/>
          <p:nvPr/>
        </p:nvSpPr>
        <p:spPr>
          <a:xfrm>
            <a:off x="838200" y="1976544"/>
            <a:ext cx="7863840" cy="1446550"/>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rPr>
              <a:t>An </a:t>
            </a:r>
            <a:r>
              <a:rPr lang="en-US" u="sng" dirty="0">
                <a:latin typeface="Verdana" panose="020B0604030504040204" pitchFamily="34" charset="0"/>
                <a:ea typeface="Verdana" panose="020B0604030504040204" pitchFamily="34" charset="0"/>
              </a:rPr>
              <a:t>unaccompanied homeless youth</a:t>
            </a:r>
            <a:r>
              <a:rPr lang="en-US" dirty="0">
                <a:latin typeface="Verdana" panose="020B0604030504040204" pitchFamily="34" charset="0"/>
                <a:ea typeface="Verdana" panose="020B0604030504040204" pitchFamily="34" charset="0"/>
              </a:rPr>
              <a:t> meets eligibility for McKinney-Vento based on whether the living situation is fixed, regular and adequate.</a:t>
            </a:r>
          </a:p>
          <a:p>
            <a:pPr algn="ctr"/>
            <a:endParaRPr lang="en-US" dirty="0">
              <a:latin typeface="Verdana" panose="020B0604030504040204" pitchFamily="34" charset="0"/>
              <a:ea typeface="Verdana" panose="020B0604030504040204" pitchFamily="34" charset="0"/>
            </a:endParaRPr>
          </a:p>
          <a:p>
            <a:pPr algn="ctr"/>
            <a:r>
              <a:rPr lang="en-US" sz="1600" b="1" dirty="0">
                <a:latin typeface="Verdana" panose="020B0604030504040204" pitchFamily="34" charset="0"/>
                <a:ea typeface="Verdana" panose="020B0604030504040204" pitchFamily="34" charset="0"/>
              </a:rPr>
              <a:t>Unaccompanied + Homeless = Unaccompanied Homeless Youth </a:t>
            </a:r>
          </a:p>
        </p:txBody>
      </p:sp>
    </p:spTree>
    <p:extLst>
      <p:ext uri="{BB962C8B-B14F-4D97-AF65-F5344CB8AC3E}">
        <p14:creationId xmlns:p14="http://schemas.microsoft.com/office/powerpoint/2010/main" val="2752256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53142"/>
            <a:ext cx="8229600" cy="685801"/>
          </a:xfrm>
        </p:spPr>
        <p:txBody>
          <a:bodyPr>
            <a:normAutofit/>
          </a:bodyPr>
          <a:lstStyle/>
          <a:p>
            <a:pPr algn="ctr"/>
            <a:r>
              <a:rPr lang="en-US" sz="2400" b="1" dirty="0"/>
              <a:t>Enrollment Rights</a:t>
            </a:r>
          </a:p>
        </p:txBody>
      </p:sp>
      <p:sp>
        <p:nvSpPr>
          <p:cNvPr id="3" name="Content Placeholder 2"/>
          <p:cNvSpPr>
            <a:spLocks noGrp="1"/>
          </p:cNvSpPr>
          <p:nvPr>
            <p:ph idx="1"/>
          </p:nvPr>
        </p:nvSpPr>
        <p:spPr>
          <a:xfrm>
            <a:off x="777240" y="1173480"/>
            <a:ext cx="8031480" cy="5151119"/>
          </a:xfrm>
        </p:spPr>
        <p:txBody>
          <a:bodyPr>
            <a:noAutofit/>
          </a:bodyPr>
          <a:lstStyle/>
          <a:p>
            <a:pPr lvl="1">
              <a:lnSpc>
                <a:spcPct val="90000"/>
              </a:lnSpc>
              <a:buFont typeface="Wingdings" pitchFamily="2" charset="2"/>
              <a:buChar char="Ø"/>
            </a:pPr>
            <a:r>
              <a:rPr lang="en-US" sz="1800" i="0" dirty="0"/>
              <a:t>Immediate enrollment, even when lacking records.</a:t>
            </a:r>
          </a:p>
          <a:p>
            <a:pPr lvl="2">
              <a:lnSpc>
                <a:spcPct val="90000"/>
              </a:lnSpc>
              <a:buFont typeface="Wingdings" pitchFamily="2" charset="2"/>
              <a:buChar char="Ø"/>
            </a:pPr>
            <a:r>
              <a:rPr lang="en-US" sz="1600" dirty="0"/>
              <a:t>Homeless liaison will assist in obtaining missing records after enrollment has taken place.</a:t>
            </a:r>
          </a:p>
          <a:p>
            <a:pPr lvl="1">
              <a:lnSpc>
                <a:spcPct val="90000"/>
              </a:lnSpc>
              <a:buFont typeface="Wingdings" pitchFamily="2" charset="2"/>
              <a:buChar char="Ø"/>
            </a:pPr>
            <a:r>
              <a:rPr lang="en-US" sz="1800" i="0" dirty="0"/>
              <a:t>Equal access to programs and services.</a:t>
            </a:r>
          </a:p>
          <a:p>
            <a:pPr lvl="1">
              <a:lnSpc>
                <a:spcPct val="90000"/>
              </a:lnSpc>
              <a:buFont typeface="Wingdings" pitchFamily="2" charset="2"/>
              <a:buChar char="Ø"/>
            </a:pPr>
            <a:r>
              <a:rPr lang="en-US" sz="1800" i="0" dirty="0"/>
              <a:t>Categorical eligibility for free meals at time of enrollment / identification.</a:t>
            </a:r>
          </a:p>
          <a:p>
            <a:pPr lvl="1">
              <a:lnSpc>
                <a:spcPct val="90000"/>
              </a:lnSpc>
              <a:buFont typeface="Wingdings" pitchFamily="2" charset="2"/>
              <a:buChar char="Ø"/>
            </a:pPr>
            <a:r>
              <a:rPr lang="en-US" sz="1800" i="0" dirty="0"/>
              <a:t>Attend either the school of origin, if feasible, or the local school. </a:t>
            </a:r>
          </a:p>
          <a:p>
            <a:pPr lvl="2">
              <a:lnSpc>
                <a:spcPct val="90000"/>
              </a:lnSpc>
              <a:buFont typeface="Arial" pitchFamily="34" charset="0"/>
              <a:buChar char="•"/>
            </a:pPr>
            <a:r>
              <a:rPr lang="en-US" sz="1600" dirty="0"/>
              <a:t>The </a:t>
            </a:r>
            <a:r>
              <a:rPr lang="en-US" sz="1600" dirty="0">
                <a:cs typeface="Times New Roman" pitchFamily="18" charset="0"/>
              </a:rPr>
              <a:t>School of Origin is the school attended when permanently housed or the school in which the student was last enrolled.</a:t>
            </a:r>
          </a:p>
          <a:p>
            <a:pPr lvl="2">
              <a:lnSpc>
                <a:spcPct val="90000"/>
              </a:lnSpc>
              <a:buFont typeface="Arial" pitchFamily="34" charset="0"/>
              <a:buChar char="•"/>
            </a:pPr>
            <a:r>
              <a:rPr lang="en-US" sz="1600" dirty="0">
                <a:cs typeface="Times New Roman" pitchFamily="18" charset="0"/>
              </a:rPr>
              <a:t>Public preschools are included in “school of origin.”</a:t>
            </a:r>
          </a:p>
          <a:p>
            <a:pPr lvl="2">
              <a:lnSpc>
                <a:spcPct val="90000"/>
              </a:lnSpc>
              <a:buFont typeface="Arial" pitchFamily="34" charset="0"/>
              <a:buChar char="•"/>
            </a:pPr>
            <a:r>
              <a:rPr lang="en-US" sz="1600" dirty="0">
                <a:cs typeface="Times New Roman" pitchFamily="18" charset="0"/>
              </a:rPr>
              <a:t>Homeless liaison will work with parent/guardian/unaccompanied homeless youth on best interest of each student identified.</a:t>
            </a:r>
            <a:endParaRPr lang="en-US" dirty="0">
              <a:cs typeface="Times New Roman" pitchFamily="18" charset="0"/>
            </a:endParaRPr>
          </a:p>
          <a:p>
            <a:pPr lvl="1">
              <a:buFont typeface="Wingdings" pitchFamily="2" charset="2"/>
              <a:buChar char="Ø"/>
              <a:defRPr/>
            </a:pPr>
            <a:r>
              <a:rPr lang="en-US" sz="1800" i="0" dirty="0">
                <a:cs typeface="Times New Roman" pitchFamily="18" charset="0"/>
              </a:rPr>
              <a:t>Students can continue attending their school of origin the entire time they are homeless, and until the end of any academic year in which they move into permanent housing. </a:t>
            </a:r>
          </a:p>
          <a:p>
            <a:pPr lvl="1">
              <a:buFont typeface="Wingdings" pitchFamily="2" charset="2"/>
              <a:buChar char="Ø"/>
              <a:defRPr/>
            </a:pPr>
            <a:endParaRPr lang="en-US" sz="1600" dirty="0">
              <a:cs typeface="Times New Roman" pitchFamily="18" charset="0"/>
            </a:endParaRPr>
          </a:p>
          <a:p>
            <a:pPr marL="0" indent="0">
              <a:buNone/>
              <a:defRPr/>
            </a:pPr>
            <a:endParaRPr lang="en-US" sz="1600" dirty="0"/>
          </a:p>
          <a:p>
            <a:endParaRPr lang="en-US" sz="1600" dirty="0"/>
          </a:p>
        </p:txBody>
      </p:sp>
    </p:spTree>
    <p:extLst>
      <p:ext uri="{BB962C8B-B14F-4D97-AF65-F5344CB8AC3E}">
        <p14:creationId xmlns:p14="http://schemas.microsoft.com/office/powerpoint/2010/main" val="331957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53142"/>
            <a:ext cx="8229600" cy="685801"/>
          </a:xfrm>
        </p:spPr>
        <p:txBody>
          <a:bodyPr>
            <a:normAutofit/>
          </a:bodyPr>
          <a:lstStyle/>
          <a:p>
            <a:pPr algn="ctr"/>
            <a:r>
              <a:rPr lang="en-US" sz="2400" b="1" dirty="0"/>
              <a:t>Enrollment Rights</a:t>
            </a:r>
          </a:p>
        </p:txBody>
      </p:sp>
      <p:sp>
        <p:nvSpPr>
          <p:cNvPr id="3" name="Content Placeholder 2"/>
          <p:cNvSpPr>
            <a:spLocks noGrp="1"/>
          </p:cNvSpPr>
          <p:nvPr>
            <p:ph idx="1"/>
          </p:nvPr>
        </p:nvSpPr>
        <p:spPr>
          <a:xfrm>
            <a:off x="960120" y="1338943"/>
            <a:ext cx="7726680" cy="5183777"/>
          </a:xfrm>
        </p:spPr>
        <p:txBody>
          <a:bodyPr>
            <a:noAutofit/>
          </a:bodyPr>
          <a:lstStyle/>
          <a:p>
            <a:pPr lvl="1">
              <a:lnSpc>
                <a:spcPct val="90000"/>
              </a:lnSpc>
              <a:buFont typeface="Wingdings" pitchFamily="2" charset="2"/>
              <a:buChar char="Ø"/>
            </a:pPr>
            <a:r>
              <a:rPr lang="en-US" sz="1800" i="0" dirty="0"/>
              <a:t>Receive transportation to and from the school of origin.</a:t>
            </a:r>
          </a:p>
          <a:p>
            <a:pPr lvl="2">
              <a:lnSpc>
                <a:spcPct val="90000"/>
              </a:lnSpc>
              <a:buFont typeface="Arial" pitchFamily="34" charset="0"/>
              <a:buChar char="•"/>
            </a:pPr>
            <a:r>
              <a:rPr lang="en-US" sz="1600" dirty="0"/>
              <a:t>This must be at the request of a parent/legal guardian or the homeless liaison for unaccompanied youth during the time of their homelessness. </a:t>
            </a:r>
            <a:endParaRPr lang="en-US" sz="1600" dirty="0">
              <a:cs typeface="Times New Roman" pitchFamily="18" charset="0"/>
            </a:endParaRPr>
          </a:p>
          <a:p>
            <a:pPr lvl="1">
              <a:lnSpc>
                <a:spcPct val="90000"/>
              </a:lnSpc>
              <a:buFont typeface="Wingdings" pitchFamily="2" charset="2"/>
              <a:buChar char="Ø"/>
            </a:pPr>
            <a:r>
              <a:rPr lang="en-US" sz="1800" i="0" dirty="0">
                <a:cs typeface="Times New Roman" pitchFamily="18" charset="0"/>
              </a:rPr>
              <a:t>In years of transition, “…’school of origin’ shall include the designated receiving school at the next grade level for all feeder schools.” </a:t>
            </a:r>
            <a:r>
              <a:rPr lang="en-US" sz="1100" i="0" dirty="0">
                <a:solidFill>
                  <a:schemeClr val="accent3">
                    <a:lumMod val="75000"/>
                  </a:schemeClr>
                </a:solidFill>
              </a:rPr>
              <a:t>Pub. L. No. 114-95, </a:t>
            </a:r>
            <a:r>
              <a:rPr lang="en-US" sz="1100" i="0" dirty="0">
                <a:solidFill>
                  <a:schemeClr val="accent3">
                    <a:lumMod val="75000"/>
                  </a:schemeClr>
                </a:solidFill>
                <a:latin typeface="Calibri" panose="020F0502020204030204" pitchFamily="34" charset="0"/>
                <a:cs typeface="Calibri" panose="020F0502020204030204" pitchFamily="34" charset="0"/>
              </a:rPr>
              <a:t>§ 9102(5), 129 Stat.2131</a:t>
            </a:r>
            <a:endParaRPr lang="en-US" sz="1100" i="0" dirty="0">
              <a:solidFill>
                <a:schemeClr val="tx1"/>
              </a:solidFill>
              <a:latin typeface="Calibri" panose="020F0502020204030204" pitchFamily="34" charset="0"/>
              <a:cs typeface="Calibri" panose="020F0502020204030204" pitchFamily="34" charset="0"/>
            </a:endParaRPr>
          </a:p>
          <a:p>
            <a:pPr lvl="1">
              <a:buFont typeface="Wingdings" pitchFamily="2" charset="2"/>
              <a:buChar char="Ø"/>
              <a:defRPr/>
            </a:pPr>
            <a:r>
              <a:rPr lang="en-US" sz="1800" i="0" dirty="0">
                <a:cs typeface="Times New Roman" pitchFamily="18" charset="0"/>
              </a:rPr>
              <a:t>Have access to an appeal/dispute process when there is a disagreement over identification and school selection decisions.</a:t>
            </a:r>
          </a:p>
          <a:p>
            <a:pPr marL="530352" lvl="1" indent="0">
              <a:buNone/>
              <a:defRPr/>
            </a:pPr>
            <a:r>
              <a:rPr lang="en-US" sz="1800" b="1" i="0" u="sng" dirty="0">
                <a:cs typeface="Times New Roman" pitchFamily="18" charset="0"/>
              </a:rPr>
              <a:t>Special Note</a:t>
            </a:r>
            <a:r>
              <a:rPr lang="en-US" sz="1800" i="0" dirty="0">
                <a:cs typeface="Times New Roman" pitchFamily="18" charset="0"/>
              </a:rPr>
              <a:t>:</a:t>
            </a:r>
          </a:p>
          <a:p>
            <a:pPr marL="530352" lvl="1" indent="0">
              <a:buNone/>
              <a:defRPr/>
            </a:pPr>
            <a:r>
              <a:rPr lang="en-US" sz="1800" i="0" dirty="0">
                <a:cs typeface="Times New Roman" pitchFamily="18" charset="0"/>
              </a:rPr>
              <a:t>Identified students should receive McKinney-Vento services for the entire </a:t>
            </a:r>
            <a:r>
              <a:rPr lang="en-US" sz="1800" i="0" u="sng" dirty="0">
                <a:cs typeface="Times New Roman" pitchFamily="18" charset="0"/>
              </a:rPr>
              <a:t>school year </a:t>
            </a:r>
            <a:r>
              <a:rPr lang="en-US" sz="1800" i="0" dirty="0">
                <a:cs typeface="Times New Roman" pitchFamily="18" charset="0"/>
              </a:rPr>
              <a:t>in which they are identified.  </a:t>
            </a:r>
          </a:p>
          <a:p>
            <a:pPr marL="530352" lvl="1" indent="0">
              <a:buNone/>
              <a:defRPr/>
            </a:pPr>
            <a:r>
              <a:rPr lang="en-US" sz="1800" i="0" dirty="0">
                <a:cs typeface="Times New Roman" pitchFamily="18" charset="0"/>
              </a:rPr>
              <a:t>In order to receive services in any other subsequent school year, the student would have to go through a reassessment process to determine eligibility.</a:t>
            </a:r>
          </a:p>
          <a:p>
            <a:pPr lvl="1">
              <a:lnSpc>
                <a:spcPct val="90000"/>
              </a:lnSpc>
              <a:buFont typeface="Arial" pitchFamily="34" charset="0"/>
              <a:buChar char="•"/>
            </a:pPr>
            <a:endParaRPr lang="en-US" sz="1400" dirty="0"/>
          </a:p>
          <a:p>
            <a:pPr lvl="1">
              <a:lnSpc>
                <a:spcPct val="90000"/>
              </a:lnSpc>
              <a:buFont typeface="Arial" pitchFamily="34" charset="0"/>
              <a:buChar char="•"/>
            </a:pPr>
            <a:endParaRPr lang="en-US" sz="1400" dirty="0"/>
          </a:p>
          <a:p>
            <a:pPr lvl="1">
              <a:buFont typeface="Wingdings" pitchFamily="2" charset="2"/>
              <a:buChar char="Ø"/>
              <a:defRPr/>
            </a:pPr>
            <a:endParaRPr lang="en-US" sz="1600" dirty="0">
              <a:cs typeface="Times New Roman" pitchFamily="18" charset="0"/>
            </a:endParaRPr>
          </a:p>
          <a:p>
            <a:pPr marL="0" indent="0">
              <a:buNone/>
              <a:defRPr/>
            </a:pPr>
            <a:endParaRPr lang="en-US" sz="1600" dirty="0"/>
          </a:p>
          <a:p>
            <a:endParaRPr lang="en-US" sz="1600" dirty="0"/>
          </a:p>
        </p:txBody>
      </p:sp>
    </p:spTree>
    <p:extLst>
      <p:ext uri="{BB962C8B-B14F-4D97-AF65-F5344CB8AC3E}">
        <p14:creationId xmlns:p14="http://schemas.microsoft.com/office/powerpoint/2010/main" val="2693479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286" y="274638"/>
            <a:ext cx="8310154" cy="650648"/>
          </a:xfrm>
        </p:spPr>
        <p:txBody>
          <a:bodyPr>
            <a:normAutofit fontScale="90000"/>
          </a:bodyPr>
          <a:lstStyle/>
          <a:p>
            <a:pPr algn="ctr">
              <a:lnSpc>
                <a:spcPct val="80000"/>
              </a:lnSpc>
              <a:defRPr/>
            </a:pPr>
            <a:r>
              <a:rPr lang="en-US" sz="2400" b="1" dirty="0">
                <a:cs typeface="Times New Roman" pitchFamily="18" charset="0"/>
              </a:rPr>
              <a:t>Think you have encountered a student who qualifies as McKinney-Vento?</a:t>
            </a:r>
          </a:p>
        </p:txBody>
      </p:sp>
      <p:sp>
        <p:nvSpPr>
          <p:cNvPr id="3" name="Content Placeholder 2"/>
          <p:cNvSpPr>
            <a:spLocks noGrp="1"/>
          </p:cNvSpPr>
          <p:nvPr>
            <p:ph idx="1"/>
          </p:nvPr>
        </p:nvSpPr>
        <p:spPr>
          <a:xfrm>
            <a:off x="838200" y="1188720"/>
            <a:ext cx="7848600" cy="5471159"/>
          </a:xfrm>
        </p:spPr>
        <p:txBody>
          <a:bodyPr>
            <a:normAutofit/>
          </a:bodyPr>
          <a:lstStyle/>
          <a:p>
            <a:pPr marL="0" indent="0">
              <a:lnSpc>
                <a:spcPct val="80000"/>
              </a:lnSpc>
              <a:buNone/>
              <a:defRPr/>
            </a:pPr>
            <a:r>
              <a:rPr lang="en-US" sz="1800" b="1" dirty="0">
                <a:cs typeface="Times New Roman" pitchFamily="18" charset="0"/>
              </a:rPr>
              <a:t>SHARE your concern with your school social worker and/or school counselor.</a:t>
            </a:r>
          </a:p>
          <a:p>
            <a:pPr marL="0" indent="0">
              <a:lnSpc>
                <a:spcPct val="80000"/>
              </a:lnSpc>
              <a:buNone/>
              <a:defRPr/>
            </a:pPr>
            <a:r>
              <a:rPr lang="en-US" sz="1600" dirty="0">
                <a:cs typeface="Times New Roman" pitchFamily="18" charset="0"/>
              </a:rPr>
              <a:t>Every school district is required to have a designated McKinney-Vento homeless liaison, who is ultimately responsible for all identifications in their school district.  The Randolph County School System (RCSS) also has building level contacts who address potential qualifying cases on an immediate basis.  Please refer to the RCSS website and/or your school principal for more information.</a:t>
            </a:r>
          </a:p>
          <a:p>
            <a:pPr marL="0" indent="0">
              <a:lnSpc>
                <a:spcPct val="80000"/>
              </a:lnSpc>
              <a:buNone/>
              <a:defRPr/>
            </a:pPr>
            <a:r>
              <a:rPr lang="en-US" sz="1600" dirty="0">
                <a:cs typeface="Times New Roman" pitchFamily="18" charset="0"/>
              </a:rPr>
              <a:t>Both the district homeless liaison and the building contacts are responsible for ensuring immediate enrollment and providing services once the student is identified as McKinney-Vento.  </a:t>
            </a:r>
          </a:p>
          <a:p>
            <a:pPr marL="0" indent="0">
              <a:lnSpc>
                <a:spcPct val="80000"/>
              </a:lnSpc>
              <a:buNone/>
              <a:defRPr/>
            </a:pPr>
            <a:r>
              <a:rPr lang="en-US" sz="1800" dirty="0">
                <a:cs typeface="Times New Roman" pitchFamily="18" charset="0"/>
              </a:rPr>
              <a:t>There may be possible additional services provided to identified students based on need, which may include:</a:t>
            </a:r>
          </a:p>
          <a:p>
            <a:r>
              <a:rPr lang="en-US" sz="1800" dirty="0"/>
              <a:t>Items of clothing to meet a dress or uniform code</a:t>
            </a:r>
          </a:p>
          <a:p>
            <a:r>
              <a:rPr lang="en-US" sz="1800" dirty="0"/>
              <a:t>Clothing and shoes necessary to participate in physical education classes</a:t>
            </a:r>
          </a:p>
          <a:p>
            <a:r>
              <a:rPr lang="en-US" sz="1800" dirty="0"/>
              <a:t>Student fees that are necessary to participate in the general education program </a:t>
            </a:r>
            <a:r>
              <a:rPr lang="en-US" dirty="0"/>
              <a:t>(</a:t>
            </a:r>
            <a:r>
              <a:rPr lang="en-US" sz="1400" dirty="0"/>
              <a:t>and if they cannot be waived)</a:t>
            </a:r>
          </a:p>
          <a:p>
            <a:endParaRPr lang="en-US" sz="1400" dirty="0"/>
          </a:p>
          <a:p>
            <a:endParaRPr lang="en-US" dirty="0"/>
          </a:p>
        </p:txBody>
      </p:sp>
    </p:spTree>
    <p:extLst>
      <p:ext uri="{BB962C8B-B14F-4D97-AF65-F5344CB8AC3E}">
        <p14:creationId xmlns:p14="http://schemas.microsoft.com/office/powerpoint/2010/main" val="1128801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9EA8F-562E-4989-BC78-5ADFD2CF6C46}"/>
              </a:ext>
            </a:extLst>
          </p:cNvPr>
          <p:cNvSpPr>
            <a:spLocks noGrp="1"/>
          </p:cNvSpPr>
          <p:nvPr>
            <p:ph type="title"/>
          </p:nvPr>
        </p:nvSpPr>
        <p:spPr>
          <a:xfrm>
            <a:off x="1028700" y="685800"/>
            <a:ext cx="7200900" cy="786539"/>
          </a:xfrm>
        </p:spPr>
        <p:txBody>
          <a:bodyPr>
            <a:normAutofit/>
          </a:bodyPr>
          <a:lstStyle/>
          <a:p>
            <a:r>
              <a:rPr lang="en-US" sz="2400" b="1" dirty="0">
                <a:solidFill>
                  <a:schemeClr val="tx1"/>
                </a:solidFill>
              </a:rPr>
              <a:t>Causes of Homelessness</a:t>
            </a:r>
          </a:p>
        </p:txBody>
      </p:sp>
      <p:sp>
        <p:nvSpPr>
          <p:cNvPr id="3" name="Content Placeholder 2">
            <a:extLst>
              <a:ext uri="{FF2B5EF4-FFF2-40B4-BE49-F238E27FC236}">
                <a16:creationId xmlns:a16="http://schemas.microsoft.com/office/drawing/2014/main" id="{AB1776CC-7181-4B73-91B1-6EF6235010ED}"/>
              </a:ext>
            </a:extLst>
          </p:cNvPr>
          <p:cNvSpPr>
            <a:spLocks noGrp="1"/>
          </p:cNvSpPr>
          <p:nvPr>
            <p:ph idx="1"/>
          </p:nvPr>
        </p:nvSpPr>
        <p:spPr>
          <a:xfrm>
            <a:off x="971550" y="1638300"/>
            <a:ext cx="7200900" cy="4065076"/>
          </a:xfrm>
        </p:spPr>
        <p:txBody>
          <a:bodyPr>
            <a:normAutofit/>
          </a:bodyPr>
          <a:lstStyle/>
          <a:p>
            <a:r>
              <a:rPr lang="en-US" sz="1900" dirty="0">
                <a:solidFill>
                  <a:schemeClr val="tx1"/>
                </a:solidFill>
              </a:rPr>
              <a:t>Lack of affordable housing</a:t>
            </a:r>
          </a:p>
          <a:p>
            <a:r>
              <a:rPr lang="en-US" sz="1900" dirty="0">
                <a:solidFill>
                  <a:schemeClr val="tx1"/>
                </a:solidFill>
              </a:rPr>
              <a:t>Poverty</a:t>
            </a:r>
          </a:p>
          <a:p>
            <a:pPr lvl="1"/>
            <a:r>
              <a:rPr lang="en-US" sz="1900" dirty="0">
                <a:solidFill>
                  <a:schemeClr val="tx1"/>
                </a:solidFill>
              </a:rPr>
              <a:t>Increase in low vs. middle wage employment</a:t>
            </a:r>
          </a:p>
          <a:p>
            <a:r>
              <a:rPr lang="en-US" sz="1900" dirty="0">
                <a:solidFill>
                  <a:schemeClr val="tx1"/>
                </a:solidFill>
              </a:rPr>
              <a:t>Health problems</a:t>
            </a:r>
          </a:p>
          <a:p>
            <a:pPr lvl="1"/>
            <a:r>
              <a:rPr lang="en-US" sz="1900" dirty="0">
                <a:solidFill>
                  <a:schemeClr val="tx1"/>
                </a:solidFill>
              </a:rPr>
              <a:t>Lack of health insurance</a:t>
            </a:r>
          </a:p>
          <a:p>
            <a:pPr lvl="1"/>
            <a:r>
              <a:rPr lang="en-US" sz="1900" dirty="0">
                <a:solidFill>
                  <a:schemeClr val="tx1"/>
                </a:solidFill>
              </a:rPr>
              <a:t>Addiction disorders, mental health</a:t>
            </a:r>
          </a:p>
          <a:p>
            <a:r>
              <a:rPr lang="en-US" sz="1900" dirty="0">
                <a:solidFill>
                  <a:schemeClr val="tx1"/>
                </a:solidFill>
              </a:rPr>
              <a:t>Domestic Violence</a:t>
            </a:r>
          </a:p>
          <a:p>
            <a:r>
              <a:rPr lang="en-US" sz="1900" dirty="0">
                <a:solidFill>
                  <a:schemeClr val="tx1"/>
                </a:solidFill>
              </a:rPr>
              <a:t>Natural and other disasters</a:t>
            </a:r>
          </a:p>
          <a:p>
            <a:r>
              <a:rPr lang="en-US" sz="1900" dirty="0">
                <a:solidFill>
                  <a:schemeClr val="tx1"/>
                </a:solidFill>
              </a:rPr>
              <a:t>Abuse/neglect/family dysfunction (unaccompanied youth)</a:t>
            </a:r>
          </a:p>
          <a:p>
            <a:endParaRPr lang="en-US" dirty="0"/>
          </a:p>
        </p:txBody>
      </p:sp>
      <p:pic>
        <p:nvPicPr>
          <p:cNvPr id="4" name="Picture 3">
            <a:extLst>
              <a:ext uri="{FF2B5EF4-FFF2-40B4-BE49-F238E27FC236}">
                <a16:creationId xmlns:a16="http://schemas.microsoft.com/office/drawing/2014/main" id="{4EBAB587-62B3-4B0A-B5D1-BC9351CD0CCA}"/>
              </a:ext>
            </a:extLst>
          </p:cNvPr>
          <p:cNvPicPr>
            <a:picLocks noChangeAspect="1"/>
          </p:cNvPicPr>
          <p:nvPr/>
        </p:nvPicPr>
        <p:blipFill>
          <a:blip r:embed="rId2"/>
          <a:stretch>
            <a:fillRect/>
          </a:stretch>
        </p:blipFill>
        <p:spPr>
          <a:xfrm>
            <a:off x="6432817" y="52909"/>
            <a:ext cx="2217353" cy="2052320"/>
          </a:xfrm>
          <a:prstGeom prst="ellipse">
            <a:avLst/>
          </a:prstGeom>
          <a:ln>
            <a:noFill/>
          </a:ln>
          <a:effectLst>
            <a:softEdge rad="112500"/>
          </a:effectLst>
        </p:spPr>
      </p:pic>
    </p:spTree>
    <p:extLst>
      <p:ext uri="{BB962C8B-B14F-4D97-AF65-F5344CB8AC3E}">
        <p14:creationId xmlns:p14="http://schemas.microsoft.com/office/powerpoint/2010/main" val="2767978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DC6562A-F677-469A-B98C-AF8185EA5B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714</TotalTime>
  <Words>1153</Words>
  <Application>Microsoft Office PowerPoint</Application>
  <PresentationFormat>On-screen Show (4:3)</PresentationFormat>
  <Paragraphs>159</Paragraphs>
  <Slides>14</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Arial Narrow</vt:lpstr>
      <vt:lpstr>Calibri</vt:lpstr>
      <vt:lpstr>Franklin Gothic Book</vt:lpstr>
      <vt:lpstr>Times New Roman</vt:lpstr>
      <vt:lpstr>Trebuchet MS</vt:lpstr>
      <vt:lpstr>Verdana</vt:lpstr>
      <vt:lpstr>Wingdings</vt:lpstr>
      <vt:lpstr>Wingdings 3</vt:lpstr>
      <vt:lpstr>Facet</vt:lpstr>
      <vt:lpstr>   </vt:lpstr>
      <vt:lpstr>Federal Law</vt:lpstr>
      <vt:lpstr>Definition of Homelessness</vt:lpstr>
      <vt:lpstr>Definition continued…</vt:lpstr>
      <vt:lpstr> Unaccompanied Youth</vt:lpstr>
      <vt:lpstr>Enrollment Rights</vt:lpstr>
      <vt:lpstr>Enrollment Rights</vt:lpstr>
      <vt:lpstr>Think you have encountered a student who qualifies as McKinney-Vento?</vt:lpstr>
      <vt:lpstr>Causes of Homelessness</vt:lpstr>
      <vt:lpstr>Barriers to Education for Homeless Children and Youth</vt:lpstr>
      <vt:lpstr>Impacts of Homelessness  on Children and Youth</vt:lpstr>
      <vt:lpstr>Common Signs of Homelessness</vt:lpstr>
      <vt:lpstr>Randolph County School System Data</vt:lpstr>
      <vt:lpstr>Resources</vt:lpstr>
    </vt:vector>
  </TitlesOfParts>
  <Company>NCDPI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time to talk….</dc:title>
  <dc:creator>awhitaker</dc:creator>
  <cp:lastModifiedBy>Morris, Shannon W</cp:lastModifiedBy>
  <cp:revision>102</cp:revision>
  <cp:lastPrinted>2021-08-05T13:38:56Z</cp:lastPrinted>
  <dcterms:created xsi:type="dcterms:W3CDTF">2014-07-14T20:01:45Z</dcterms:created>
  <dcterms:modified xsi:type="dcterms:W3CDTF">2021-08-12T16:03:10Z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TC027416599991</vt:lpwstr>
  </property>
</Properties>
</file>