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56" r:id="rId5"/>
    <p:sldId id="258" r:id="rId6"/>
    <p:sldId id="272" r:id="rId7"/>
    <p:sldId id="257" r:id="rId8"/>
    <p:sldId id="259" r:id="rId9"/>
    <p:sldId id="260" r:id="rId10"/>
    <p:sldId id="262" r:id="rId11"/>
    <p:sldId id="263" r:id="rId12"/>
    <p:sldId id="264" r:id="rId13"/>
    <p:sldId id="265" r:id="rId14"/>
    <p:sldId id="267" r:id="rId15"/>
    <p:sldId id="268" r:id="rId16"/>
    <p:sldId id="266" r:id="rId17"/>
    <p:sldId id="271" r:id="rId18"/>
    <p:sldId id="270"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69418" autoAdjust="0"/>
  </p:normalViewPr>
  <p:slideViewPr>
    <p:cSldViewPr>
      <p:cViewPr varScale="1">
        <p:scale>
          <a:sx n="52" d="100"/>
          <a:sy n="52" d="100"/>
        </p:scale>
        <p:origin x="170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12/13/2024</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12/13/2024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a:t>
            </a:r>
            <a:r>
              <a:rPr lang="en-US" b="1" u="none" baseline="0"/>
              <a:t>extent practicable, </a:t>
            </a:r>
            <a:r>
              <a:rPr lang="en-US" b="1" u="none" baseline="0" dirty="0"/>
              <a:t>in a language family members can understand.</a:t>
            </a:r>
          </a:p>
          <a:p>
            <a:pPr>
              <a:buFontTx/>
              <a:buChar char="-"/>
            </a:pPr>
            <a:endParaRPr lang="en-US" u="none" baseline="0" dirty="0"/>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School-Parent Compact, and do you know how you can be involved in developing or revising the compact?  </a:t>
            </a:r>
            <a:r>
              <a:rPr lang="en-US" b="0" u="none" baseline="0" dirty="0"/>
              <a:t>(Parents should be able to discuss the process that is in place for their involvement in the development/revision of the School-Parent Compact.)</a:t>
            </a:r>
            <a:endParaRPr lang="en-US" b="1" u="sng" dirty="0"/>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9 key questions answered about Title I and Parent and Family Engagement .  (The 9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a:t>
            </a:r>
            <a:endParaRPr lang="en-US" sz="1200" baseline="0"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and family engagement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Consolidated 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LEA Consolidated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LEA Consolidated 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Consolidated Plan, and how can you be involved in decisions regarding the plan?  </a:t>
            </a:r>
            <a:r>
              <a:rPr lang="en-US" baseline="0" dirty="0"/>
              <a:t>(Parents should be able to discuss the process that is in place for their involvement in decisions regarding the LEA Consolidated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 and Family Engagement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and Family Engagement Plan, and how can you be involved in the development of the plan?  </a:t>
            </a:r>
            <a:r>
              <a:rPr lang="en-US" baseline="0" dirty="0"/>
              <a:t>(Parents should be able to discuss the process that is in place for their involvement in the development of the LEA Parent and Family Engagement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and Family Engagement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12/13/2024</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12/13/2024</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857250"/>
          </a:xfrm>
        </p:spPr>
        <p:txBody>
          <a:bodyPr/>
          <a:lstStyle/>
          <a:p>
            <a:r>
              <a:rPr lang="en-US" sz="3200" dirty="0"/>
              <a:t>Welcome to the </a:t>
            </a:r>
            <a:br>
              <a:rPr lang="en-US" sz="3200" dirty="0"/>
            </a:br>
            <a:r>
              <a:rPr lang="en-US" sz="3200" dirty="0"/>
              <a:t>Annual Meeting of Title I Parents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What’s included in the school’s Parent and Family Engagement Plan</a:t>
            </a:r>
          </a:p>
        </p:txBody>
      </p:sp>
      <p:sp>
        <p:nvSpPr>
          <p:cNvPr id="3" name="Content Placeholder 2"/>
          <p:cNvSpPr>
            <a:spLocks noGrp="1"/>
          </p:cNvSpPr>
          <p:nvPr>
            <p:ph idx="1"/>
          </p:nvPr>
        </p:nvSpPr>
        <p:spPr>
          <a:xfrm>
            <a:off x="457200" y="2133600"/>
            <a:ext cx="8001000" cy="3962400"/>
          </a:xfrm>
        </p:spPr>
        <p:txBody>
          <a:bodyPr/>
          <a:lstStyle/>
          <a:p>
            <a:r>
              <a:rPr lang="en-US" sz="2200" dirty="0"/>
              <a:t>This plan addresses how the school will implement the parent and family engagement requirements of Every Child Succeeds Act of 2015. </a:t>
            </a:r>
          </a:p>
          <a:p>
            <a:r>
              <a:rPr lang="en-US" sz="2200" i="1" dirty="0"/>
              <a:t>  </a:t>
            </a:r>
            <a:r>
              <a:rPr lang="en-US" sz="2200" dirty="0"/>
              <a:t>Components include…</a:t>
            </a:r>
          </a:p>
          <a:p>
            <a:pPr lvl="1"/>
            <a:r>
              <a:rPr lang="en-US" sz="1800" dirty="0"/>
              <a:t>How parents can be involved in decision-making and activities </a:t>
            </a:r>
          </a:p>
          <a:p>
            <a:pPr lvl="1"/>
            <a:r>
              <a:rPr lang="en-US" sz="1800" dirty="0"/>
              <a:t>How parental and family engagement funds are being used</a:t>
            </a:r>
          </a:p>
          <a:p>
            <a:pPr lvl="1"/>
            <a:r>
              <a:rPr lang="en-US" sz="1800" dirty="0"/>
              <a:t>How information and training will be provided to parents</a:t>
            </a:r>
          </a:p>
          <a:p>
            <a:pPr lvl="1"/>
            <a:r>
              <a:rPr lang="en-US" sz="1800" dirty="0"/>
              <a:t>How the school will build capacity in parents and staff for strong parental and family engagement through “evidence based” strategies</a:t>
            </a:r>
          </a:p>
          <a:p>
            <a:pPr lvl="1">
              <a:buNone/>
            </a:pPr>
            <a:endParaRPr lang="en-US" sz="500" dirty="0"/>
          </a:p>
          <a:p>
            <a:r>
              <a:rPr lang="en-US" sz="1800" dirty="0"/>
              <a:t>You, as Title I parents, have the right to be involved in the development of your school’s Parent and Family Engagement  Plan.</a:t>
            </a:r>
          </a:p>
          <a:p>
            <a:pPr>
              <a:buNone/>
            </a:pPr>
            <a:endParaRPr lang="en-US" sz="2200" dirty="0"/>
          </a:p>
          <a:p>
            <a:pPr>
              <a:buNone/>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a:t>What is the School-Parent Compact?</a:t>
            </a:r>
          </a:p>
        </p:txBody>
      </p:sp>
      <p:sp>
        <p:nvSpPr>
          <p:cNvPr id="3" name="Content Placeholder 2"/>
          <p:cNvSpPr>
            <a:spLocks noGrp="1"/>
          </p:cNvSpPr>
          <p:nvPr>
            <p:ph idx="1"/>
          </p:nvPr>
        </p:nvSpPr>
        <p:spPr>
          <a:xfrm>
            <a:off x="457200" y="2133601"/>
            <a:ext cx="8001000" cy="3962400"/>
          </a:xfrm>
        </p:spPr>
        <p:txBody>
          <a:bodyPr/>
          <a:lstStyle/>
          <a:p>
            <a:r>
              <a:rPr lang="en-US" sz="2200" dirty="0"/>
              <a:t>The compact is a commitment from the </a:t>
            </a:r>
            <a:r>
              <a:rPr lang="en-US" sz="2200" b="1" dirty="0"/>
              <a:t>schoo</a:t>
            </a:r>
            <a:r>
              <a:rPr lang="en-US" sz="2200" dirty="0"/>
              <a:t>l, the </a:t>
            </a:r>
            <a:r>
              <a:rPr lang="en-US" sz="2200" b="1" dirty="0"/>
              <a:t>parent</a:t>
            </a:r>
            <a:r>
              <a:rPr lang="en-US" sz="2200" dirty="0"/>
              <a:t>, and the </a:t>
            </a:r>
            <a:r>
              <a:rPr lang="en-US" sz="2200" b="1" dirty="0"/>
              <a:t>student</a:t>
            </a:r>
            <a:r>
              <a:rPr lang="en-US" sz="2200" dirty="0"/>
              <a:t> to share in the responsibility for improved academic achievement.</a:t>
            </a:r>
          </a:p>
          <a:p>
            <a:pPr>
              <a:buNone/>
            </a:pPr>
            <a:endParaRPr lang="en-US" sz="500" dirty="0"/>
          </a:p>
          <a:p>
            <a:r>
              <a:rPr lang="en-US" sz="2200" dirty="0"/>
              <a:t>You, as Title I Parents, have the right to be involved in the development of the School-Parent Compact.</a:t>
            </a:r>
          </a:p>
          <a:p>
            <a:r>
              <a:rPr lang="en-US" sz="2200" dirty="0"/>
              <a:t>School section </a:t>
            </a:r>
            <a:r>
              <a:rPr lang="en-US" sz="2200" b="1" u="sng" dirty="0"/>
              <a:t>MUST</a:t>
            </a:r>
            <a:r>
              <a:rPr lang="en-US" sz="2200" dirty="0"/>
              <a:t> include the following 6 components</a:t>
            </a:r>
          </a:p>
          <a:p>
            <a:pPr>
              <a:buNone/>
            </a:pPr>
            <a:endParaRPr lang="en-US" sz="500" dirty="0"/>
          </a:p>
          <a:p>
            <a:r>
              <a:rPr lang="en-US" sz="2200" dirty="0"/>
              <a:t>Distribution of the Compact.</a:t>
            </a:r>
          </a:p>
          <a:p>
            <a:pPr>
              <a:buNone/>
            </a:pPr>
            <a:endParaRPr lang="en-US" sz="2200" dirty="0"/>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do I request the qualifications of my child’s teachers?</a:t>
            </a:r>
          </a:p>
        </p:txBody>
      </p:sp>
      <p:sp>
        <p:nvSpPr>
          <p:cNvPr id="3" name="Content Placeholder 2"/>
          <p:cNvSpPr>
            <a:spLocks noGrp="1"/>
          </p:cNvSpPr>
          <p:nvPr>
            <p:ph idx="1"/>
          </p:nvPr>
        </p:nvSpPr>
        <p:spPr>
          <a:xfrm>
            <a:off x="457200" y="2667000"/>
            <a:ext cx="8001000" cy="2895599"/>
          </a:xfrm>
        </p:spPr>
        <p:txBody>
          <a:bodyPr/>
          <a:lstStyle/>
          <a:p>
            <a:r>
              <a:rPr lang="en-US" sz="2200" dirty="0"/>
              <a:t>You, as Title I Parents, have the right to request the qualifications of your child’s teachers</a:t>
            </a:r>
          </a:p>
          <a:p>
            <a:pPr>
              <a:buNone/>
            </a:pPr>
            <a:endParaRPr lang="en-US" sz="500" dirty="0"/>
          </a:p>
          <a:p>
            <a:r>
              <a:rPr lang="en-US" sz="2200" dirty="0"/>
              <a:t>How you are notified of this right and the process for making such request.</a:t>
            </a:r>
          </a:p>
          <a:p>
            <a:pPr>
              <a:buNone/>
            </a:pPr>
            <a:endParaRPr lang="en-US" sz="2200" dirty="0"/>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is the evaluation of the </a:t>
            </a:r>
            <a:br>
              <a:rPr lang="en-US" sz="2800" dirty="0"/>
            </a:br>
            <a:r>
              <a:rPr lang="en-US" sz="2800" dirty="0"/>
              <a:t>LEA Parent and Family Engagement Policy Conducted?</a:t>
            </a:r>
          </a:p>
        </p:txBody>
      </p:sp>
      <p:sp>
        <p:nvSpPr>
          <p:cNvPr id="3" name="Content Placeholder 2"/>
          <p:cNvSpPr>
            <a:spLocks noGrp="1"/>
          </p:cNvSpPr>
          <p:nvPr>
            <p:ph idx="1"/>
          </p:nvPr>
        </p:nvSpPr>
        <p:spPr>
          <a:xfrm>
            <a:off x="1143000" y="1981200"/>
            <a:ext cx="7162800" cy="4724400"/>
          </a:xfrm>
        </p:spPr>
        <p:txBody>
          <a:bodyPr/>
          <a:lstStyle/>
          <a:p>
            <a:r>
              <a:rPr lang="en-US" sz="2200" dirty="0"/>
              <a:t>Evaluation Requirements</a:t>
            </a:r>
          </a:p>
          <a:p>
            <a:r>
              <a:rPr lang="en-US" sz="1800" dirty="0"/>
              <a:t>LEAs and schools must actively outreach to all parents and families reaching beyond barriers of culture, language, disabilities, and poverty.</a:t>
            </a:r>
          </a:p>
          <a:p>
            <a:pPr lvl="1"/>
            <a:r>
              <a:rPr lang="en-US" sz="1800" dirty="0"/>
              <a:t>Conduct annually</a:t>
            </a:r>
          </a:p>
          <a:p>
            <a:pPr lvl="1"/>
            <a:r>
              <a:rPr lang="en-US" sz="1800" dirty="0"/>
              <a:t>Conduct with Title I parents</a:t>
            </a:r>
          </a:p>
          <a:p>
            <a:pPr lvl="1"/>
            <a:r>
              <a:rPr lang="en-US" sz="1800" dirty="0"/>
              <a:t>Analyze Content and Effectiveness of the current plan</a:t>
            </a:r>
          </a:p>
          <a:p>
            <a:pPr lvl="1"/>
            <a:r>
              <a:rPr lang="en-US" sz="1800" dirty="0"/>
              <a:t>Identify Barriers to parental and family engagement</a:t>
            </a:r>
          </a:p>
          <a:p>
            <a:pPr lvl="1"/>
            <a:r>
              <a:rPr lang="en-US" sz="1800" dirty="0"/>
              <a:t>Data/Input may include…</a:t>
            </a:r>
          </a:p>
          <a:p>
            <a:pPr lvl="2"/>
            <a:r>
              <a:rPr lang="en-US" sz="1600" dirty="0"/>
              <a:t>Parent Survey (Required)</a:t>
            </a:r>
          </a:p>
          <a:p>
            <a:pPr lvl="2"/>
            <a:r>
              <a:rPr lang="en-US" sz="1600" dirty="0"/>
              <a:t>Focus Groups</a:t>
            </a:r>
          </a:p>
          <a:p>
            <a:pPr lvl="2"/>
            <a:r>
              <a:rPr lang="en-US" sz="1600" dirty="0"/>
              <a:t>Parent Advisory Committees</a:t>
            </a:r>
          </a:p>
          <a:p>
            <a:r>
              <a:rPr lang="en-US" dirty="0"/>
              <a:t>Process and Timeline	</a:t>
            </a:r>
            <a:endParaRPr lang="en-US" sz="500" dirty="0"/>
          </a:p>
          <a:p>
            <a:pPr lvl="1">
              <a:buNone/>
            </a:pPr>
            <a:endParaRPr lang="en-US" sz="500" dirty="0"/>
          </a:p>
          <a:p>
            <a:r>
              <a:rPr lang="en-US" sz="2200" dirty="0"/>
              <a:t>How the evaluation informs next year’s plan</a:t>
            </a:r>
          </a:p>
          <a:p>
            <a:pPr>
              <a:buNone/>
            </a:pPr>
            <a:endParaRPr lang="en-US" sz="2200" dirty="0"/>
          </a:p>
          <a:p>
            <a:pPr>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a:t>Who are the parent leaders at my school?</a:t>
            </a:r>
          </a:p>
        </p:txBody>
      </p:sp>
      <p:sp>
        <p:nvSpPr>
          <p:cNvPr id="3" name="Content Placeholder 2"/>
          <p:cNvSpPr>
            <a:spLocks noGrp="1"/>
          </p:cNvSpPr>
          <p:nvPr>
            <p:ph idx="1"/>
          </p:nvPr>
        </p:nvSpPr>
        <p:spPr>
          <a:xfrm>
            <a:off x="457200" y="2362200"/>
            <a:ext cx="8229600" cy="3124200"/>
          </a:xfrm>
        </p:spPr>
        <p:txBody>
          <a:bodyPr/>
          <a:lstStyle/>
          <a:p>
            <a:pPr>
              <a:buNone/>
            </a:pPr>
            <a:r>
              <a:rPr lang="en-US" sz="2000" dirty="0"/>
              <a:t>           </a:t>
            </a:r>
            <a:r>
              <a:rPr lang="en-US" sz="2000" b="1" dirty="0"/>
              <a:t>Name		          Phone		     e-mail address</a:t>
            </a:r>
          </a:p>
          <a:p>
            <a:r>
              <a:rPr lang="en-US" sz="2000" dirty="0"/>
              <a:t>Contact 1</a:t>
            </a:r>
          </a:p>
          <a:p>
            <a:r>
              <a:rPr lang="en-US" sz="2000" dirty="0"/>
              <a:t>Contact 2</a:t>
            </a:r>
          </a:p>
          <a:p>
            <a:r>
              <a:rPr lang="en-US" sz="2000" dirty="0"/>
              <a:t>Contact 3</a:t>
            </a:r>
          </a:p>
          <a:p>
            <a:r>
              <a:rPr lang="en-US" sz="2000" dirty="0"/>
              <a:t>Contact 4</a:t>
            </a:r>
          </a:p>
          <a:p>
            <a:pPr>
              <a:buNone/>
            </a:pPr>
            <a:endParaRPr lang="en-US" sz="2000" dirty="0"/>
          </a:p>
          <a:p>
            <a:pPr>
              <a:buNone/>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a:p>
          <a:p>
            <a:pPr algn="ctr">
              <a:buNone/>
            </a:pPr>
            <a:r>
              <a:rPr lang="en-US" sz="4800" b="1" dirty="0"/>
              <a:t>Questions?</a:t>
            </a:r>
          </a:p>
        </p:txBody>
      </p:sp>
      <p:sp>
        <p:nvSpPr>
          <p:cNvPr id="4" name="Title 3"/>
          <p:cNvSpPr>
            <a:spLocks noGrp="1"/>
          </p:cNvSpPr>
          <p:nvPr>
            <p:ph type="title"/>
          </p:nvPr>
        </p:nvSpPr>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Why are we here?</a:t>
            </a:r>
          </a:p>
        </p:txBody>
      </p:sp>
      <p:sp>
        <p:nvSpPr>
          <p:cNvPr id="3" name="Content Placeholder 2"/>
          <p:cNvSpPr>
            <a:spLocks noGrp="1"/>
          </p:cNvSpPr>
          <p:nvPr>
            <p:ph idx="1"/>
          </p:nvPr>
        </p:nvSpPr>
        <p:spPr>
          <a:xfrm>
            <a:off x="609600" y="2209800"/>
            <a:ext cx="7924800" cy="3124200"/>
          </a:xfrm>
        </p:spPr>
        <p:txBody>
          <a:bodyPr/>
          <a:lstStyle/>
          <a:p>
            <a:r>
              <a:rPr lang="en-US" dirty="0"/>
              <a:t>The </a:t>
            </a:r>
            <a:r>
              <a:rPr lang="en-US" i="1" dirty="0"/>
              <a:t>Every Student Succeeds ACT of 2015 </a:t>
            </a:r>
            <a:r>
              <a:rPr lang="en-US" dirty="0"/>
              <a:t>requires that each Title I School hold an Annual Meeting of Title I parents for the purpose of…</a:t>
            </a:r>
          </a:p>
          <a:p>
            <a:pPr>
              <a:buNone/>
            </a:pPr>
            <a:endParaRPr lang="en-US" sz="1200" dirty="0"/>
          </a:p>
          <a:p>
            <a:pPr lvl="1"/>
            <a:r>
              <a:rPr lang="en-US" sz="2400" dirty="0"/>
              <a:t>Informing you of your school’s participation in Title I</a:t>
            </a:r>
          </a:p>
          <a:p>
            <a:pPr lvl="1"/>
            <a:r>
              <a:rPr lang="en-US" sz="2400" dirty="0"/>
              <a:t>Explaining the requirements of Title I</a:t>
            </a:r>
          </a:p>
          <a:p>
            <a:pPr lvl="1"/>
            <a:r>
              <a:rPr lang="en-US" sz="2400" dirty="0"/>
              <a:t>Explaining your rights as parents to be involved</a:t>
            </a:r>
          </a:p>
          <a:p>
            <a:pPr lvl="1">
              <a:buNone/>
            </a:pP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What you will learn…</a:t>
            </a:r>
          </a:p>
        </p:txBody>
      </p:sp>
      <p:sp>
        <p:nvSpPr>
          <p:cNvPr id="3" name="Content Placeholder 2"/>
          <p:cNvSpPr>
            <a:spLocks noGrp="1"/>
          </p:cNvSpPr>
          <p:nvPr>
            <p:ph idx="1"/>
          </p:nvPr>
        </p:nvSpPr>
        <p:spPr>
          <a:xfrm>
            <a:off x="413657" y="1676400"/>
            <a:ext cx="8001000" cy="3657600"/>
          </a:xfrm>
        </p:spPr>
        <p:txBody>
          <a:bodyPr/>
          <a:lstStyle/>
          <a:p>
            <a:r>
              <a:rPr lang="en-US" sz="2000" dirty="0"/>
              <a:t>What does it mean to be a Title I school?</a:t>
            </a:r>
          </a:p>
          <a:p>
            <a:r>
              <a:rPr lang="en-US" sz="2000" dirty="0"/>
              <a:t>What is the1% Set-Aside for parent and family engagement?</a:t>
            </a:r>
          </a:p>
          <a:p>
            <a:r>
              <a:rPr lang="en-US" sz="2000" dirty="0"/>
              <a:t>What is the LEA Title I Consolidated Plan?</a:t>
            </a:r>
          </a:p>
          <a:p>
            <a:r>
              <a:rPr lang="en-US" sz="2000" dirty="0"/>
              <a:t>What is the LEA Parental and Family Engagement  Policy?</a:t>
            </a:r>
          </a:p>
          <a:p>
            <a:r>
              <a:rPr lang="en-US" sz="2000" dirty="0"/>
              <a:t>What is a CIP?</a:t>
            </a:r>
          </a:p>
          <a:p>
            <a:r>
              <a:rPr lang="en-US" sz="2000" dirty="0"/>
              <a:t>What is the School-Parent Compact?</a:t>
            </a:r>
          </a:p>
          <a:p>
            <a:r>
              <a:rPr lang="en-US" sz="2000" dirty="0"/>
              <a:t>How do I request the qualifications of my child’s teacher(s)?</a:t>
            </a:r>
          </a:p>
          <a:p>
            <a:endParaRPr lang="en-US" dirty="0"/>
          </a:p>
          <a:p>
            <a:pPr>
              <a:buNone/>
            </a:pPr>
            <a:endParaRPr lang="en-US" dirty="0"/>
          </a:p>
          <a:p>
            <a:pPr>
              <a:buNone/>
            </a:pPr>
            <a:endParaRPr lang="en-US" dirty="0"/>
          </a:p>
          <a:p>
            <a:pPr>
              <a:buNone/>
            </a:pP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What you will learn…</a:t>
            </a:r>
            <a:br>
              <a:rPr lang="en-US" sz="3400" dirty="0"/>
            </a:br>
            <a:r>
              <a:rPr lang="en-US" sz="2400" i="1" dirty="0"/>
              <a:t>(Continued)</a:t>
            </a:r>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n-US" dirty="0"/>
              <a:t>How is the Annual Evaluation of the Parent and Family Engagement policy conducted?</a:t>
            </a:r>
          </a:p>
          <a:p>
            <a:r>
              <a:rPr lang="en-US" dirty="0"/>
              <a:t>Evaluations need to target 3 key components</a:t>
            </a:r>
          </a:p>
          <a:p>
            <a:r>
              <a:rPr lang="en-US" dirty="0"/>
              <a:t>1. Barriers</a:t>
            </a:r>
          </a:p>
          <a:p>
            <a:r>
              <a:rPr lang="en-US" dirty="0"/>
              <a:t>2. Ability to assist learning</a:t>
            </a:r>
          </a:p>
          <a:p>
            <a:r>
              <a:rPr lang="en-US" dirty="0"/>
              <a:t>3. Successful interactions</a:t>
            </a:r>
          </a:p>
          <a:p>
            <a:pPr>
              <a:buNone/>
            </a:pPr>
            <a:endParaRPr lang="en-US" sz="400" dirty="0"/>
          </a:p>
          <a:p>
            <a:pPr>
              <a:buNone/>
            </a:pPr>
            <a:endParaRPr lang="en-US" sz="500" dirty="0"/>
          </a:p>
          <a:p>
            <a:r>
              <a:rPr lang="en-US" dirty="0"/>
              <a:t>How can I be involved in all of these things </a:t>
            </a:r>
          </a:p>
          <a:p>
            <a:pPr>
              <a:buNone/>
            </a:pPr>
            <a:r>
              <a:rPr lang="en-US" dirty="0"/>
              <a:t>	I’m learning about?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a:t>What does it mean to be a Title I School?</a:t>
            </a:r>
          </a:p>
        </p:txBody>
      </p:sp>
      <p:sp>
        <p:nvSpPr>
          <p:cNvPr id="3" name="Content Placeholder 2"/>
          <p:cNvSpPr>
            <a:spLocks noGrp="1"/>
          </p:cNvSpPr>
          <p:nvPr>
            <p:ph idx="1"/>
          </p:nvPr>
        </p:nvSpPr>
        <p:spPr>
          <a:xfrm>
            <a:off x="457200" y="1981200"/>
            <a:ext cx="7620000" cy="4525963"/>
          </a:xfrm>
        </p:spPr>
        <p:txBody>
          <a:bodyPr/>
          <a:lstStyle/>
          <a:p>
            <a:r>
              <a:rPr lang="en-US" sz="2200" dirty="0"/>
              <a:t>Being a Title I school means receiving federal funding (Title I dollars) to </a:t>
            </a:r>
            <a:r>
              <a:rPr lang="en-US" sz="2200" u="sng" dirty="0"/>
              <a:t>supplement</a:t>
            </a:r>
            <a:r>
              <a:rPr lang="en-US" sz="2200" dirty="0"/>
              <a:t> the school’s existing programs.  These dollars are used for…</a:t>
            </a:r>
          </a:p>
          <a:p>
            <a:pPr lvl="1"/>
            <a:r>
              <a:rPr lang="en-US" sz="1800" dirty="0"/>
              <a:t>Identifying students experiencing academic difficulties and providing timely assistance to help these student’s meet the State’s challenging content standards.</a:t>
            </a:r>
          </a:p>
          <a:p>
            <a:pPr lvl="1"/>
            <a:r>
              <a:rPr lang="en-US" sz="1800" dirty="0"/>
              <a:t>Purchasing supplemental staff/programs/materials/supplies</a:t>
            </a:r>
          </a:p>
          <a:p>
            <a:pPr lvl="1"/>
            <a:r>
              <a:rPr lang="en-US" sz="1800" dirty="0"/>
              <a:t>Conducting parent and family engagement meetings/trainings/activities</a:t>
            </a:r>
          </a:p>
          <a:p>
            <a:pPr marL="457200" lvl="1" indent="0">
              <a:buNone/>
            </a:pPr>
            <a:endParaRPr lang="en-US" sz="1800" dirty="0"/>
          </a:p>
          <a:p>
            <a:pPr lvl="1">
              <a:buNone/>
            </a:pPr>
            <a:endParaRPr lang="en-US" sz="1000" dirty="0"/>
          </a:p>
          <a:p>
            <a:r>
              <a:rPr lang="en-US" sz="2200" dirty="0"/>
              <a:t>Being a Title I school also means parent and family involvement and knowing their rights under ESSA.  </a:t>
            </a:r>
          </a:p>
          <a:p>
            <a:endParaRPr lang="en-US" sz="2200" dirty="0"/>
          </a:p>
          <a:p>
            <a:pPr>
              <a:buNone/>
            </a:pPr>
            <a:endParaRPr lang="en-US" sz="2200" dirty="0"/>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1% set-aside and how are parents involved?</a:t>
            </a:r>
          </a:p>
        </p:txBody>
      </p:sp>
      <p:sp>
        <p:nvSpPr>
          <p:cNvPr id="3" name="Content Placeholder 2"/>
          <p:cNvSpPr>
            <a:spLocks noGrp="1"/>
          </p:cNvSpPr>
          <p:nvPr>
            <p:ph idx="1"/>
          </p:nvPr>
        </p:nvSpPr>
        <p:spPr>
          <a:xfrm>
            <a:off x="457200" y="2362200"/>
            <a:ext cx="8229600" cy="3810000"/>
          </a:xfrm>
        </p:spPr>
        <p:txBody>
          <a:bodyPr/>
          <a:lstStyle/>
          <a:p>
            <a:r>
              <a:rPr lang="en-US" sz="2000" dirty="0"/>
              <a:t>Any LEA with a Title I Allocation exceeding $500,000 is required by law to set aside 1% of it’s Title I allocation for parent and family engagement. </a:t>
            </a:r>
          </a:p>
          <a:p>
            <a:pPr>
              <a:buNone/>
            </a:pPr>
            <a:endParaRPr lang="en-US" sz="500" dirty="0"/>
          </a:p>
          <a:p>
            <a:r>
              <a:rPr lang="en-US" sz="2000" dirty="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a:buNone/>
            </a:pPr>
            <a:endParaRPr lang="en-US" sz="500" dirty="0"/>
          </a:p>
          <a:p>
            <a:r>
              <a:rPr lang="en-US" sz="2000" dirty="0"/>
              <a:t>You, as Title I parents, have the right to be involved in how this money is spent.</a:t>
            </a:r>
          </a:p>
          <a:p>
            <a:pPr>
              <a:buNone/>
            </a:pPr>
            <a:endParaRPr lang="en-US" sz="2200" dirty="0"/>
          </a:p>
          <a:p>
            <a:pPr>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LEA Consolidated Plan?</a:t>
            </a:r>
          </a:p>
        </p:txBody>
      </p:sp>
      <p:sp>
        <p:nvSpPr>
          <p:cNvPr id="3" name="Content Placeholder 2"/>
          <p:cNvSpPr>
            <a:spLocks noGrp="1"/>
          </p:cNvSpPr>
          <p:nvPr>
            <p:ph idx="1"/>
          </p:nvPr>
        </p:nvSpPr>
        <p:spPr>
          <a:xfrm>
            <a:off x="381000" y="1600200"/>
            <a:ext cx="8001000" cy="4800600"/>
          </a:xfrm>
        </p:spPr>
        <p:txBody>
          <a:bodyPr/>
          <a:lstStyle/>
          <a:p>
            <a:r>
              <a:rPr lang="en-US" sz="2200" dirty="0"/>
              <a:t>The LEA Title I Consolidated Plan addresses how the LEA will use Title I funds throughout the school system .  Topics include:</a:t>
            </a:r>
          </a:p>
          <a:p>
            <a:pPr lvl="1"/>
            <a:r>
              <a:rPr lang="en-US" dirty="0"/>
              <a:t>Student academic assessments </a:t>
            </a:r>
          </a:p>
          <a:p>
            <a:pPr lvl="1"/>
            <a:r>
              <a:rPr lang="en-US" dirty="0"/>
              <a:t>Additional assistance provided struggling students</a:t>
            </a:r>
          </a:p>
          <a:p>
            <a:pPr lvl="1"/>
            <a:r>
              <a:rPr lang="en-US" dirty="0"/>
              <a:t>Coordination and integration of federal funds and programs</a:t>
            </a:r>
          </a:p>
          <a:p>
            <a:pPr lvl="1"/>
            <a:r>
              <a:rPr lang="en-US" dirty="0"/>
              <a:t>School programs including Migrant, Pre-School, EL, and Homeless, as applicable.</a:t>
            </a:r>
          </a:p>
          <a:p>
            <a:pPr lvl="1"/>
            <a:r>
              <a:rPr lang="en-US" dirty="0"/>
              <a:t>Parent and Family Engagement Strategies, which is included in the Parent and Family Engagement Policy. </a:t>
            </a:r>
          </a:p>
          <a:p>
            <a:pPr lvl="1">
              <a:buNone/>
            </a:pPr>
            <a:endParaRPr lang="en-US" sz="500" dirty="0"/>
          </a:p>
          <a:p>
            <a:r>
              <a:rPr lang="en-US" sz="2200" dirty="0"/>
              <a:t>You, as a Title I Parent, have a right to be involved in the development of the LEA Title I Consolidated Plan</a:t>
            </a:r>
          </a:p>
          <a:p>
            <a:pPr>
              <a:buNone/>
            </a:pPr>
            <a:endParaRPr lang="en-US" sz="2200" dirty="0"/>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a:t>What is the LEA Parent and Family Engagement Plan?</a:t>
            </a:r>
          </a:p>
        </p:txBody>
      </p:sp>
      <p:sp>
        <p:nvSpPr>
          <p:cNvPr id="3" name="Content Placeholder 2"/>
          <p:cNvSpPr>
            <a:spLocks noGrp="1"/>
          </p:cNvSpPr>
          <p:nvPr>
            <p:ph idx="1"/>
          </p:nvPr>
        </p:nvSpPr>
        <p:spPr>
          <a:xfrm>
            <a:off x="533400" y="2209800"/>
            <a:ext cx="8153400" cy="3962400"/>
          </a:xfrm>
        </p:spPr>
        <p:txBody>
          <a:bodyPr/>
          <a:lstStyle/>
          <a:p>
            <a:r>
              <a:rPr lang="en-US" sz="2200" dirty="0"/>
              <a:t>This plan addresses how the LEA will implement the parent and family engagement requirements of Every Student Succeeds Act</a:t>
            </a:r>
            <a:r>
              <a:rPr lang="en-US" sz="2200" i="1" dirty="0"/>
              <a:t>.  </a:t>
            </a:r>
            <a:r>
              <a:rPr lang="en-US" sz="2200" dirty="0"/>
              <a:t>It includes…</a:t>
            </a:r>
          </a:p>
          <a:p>
            <a:endParaRPr lang="en-US" sz="500" i="1" dirty="0"/>
          </a:p>
          <a:p>
            <a:pPr lvl="1"/>
            <a:r>
              <a:rPr lang="en-US" sz="1800" dirty="0"/>
              <a:t>The LEA’s expectations for parents and families</a:t>
            </a:r>
          </a:p>
          <a:p>
            <a:pPr lvl="1">
              <a:buNone/>
            </a:pPr>
            <a:endParaRPr lang="en-US" sz="500" dirty="0"/>
          </a:p>
          <a:p>
            <a:pPr lvl="1"/>
            <a:r>
              <a:rPr lang="en-US" sz="1800" dirty="0"/>
              <a:t>How the LEA will involve parents in decision-making</a:t>
            </a:r>
          </a:p>
          <a:p>
            <a:pPr lvl="1">
              <a:buNone/>
            </a:pPr>
            <a:endParaRPr lang="en-US" sz="500" dirty="0"/>
          </a:p>
          <a:p>
            <a:pPr lvl="1"/>
            <a:r>
              <a:rPr lang="en-US" sz="1800" dirty="0"/>
              <a:t>How the LEA will work to build the schools’ and parents’ capacity for strong parental involvement to improve student academic achievement</a:t>
            </a:r>
          </a:p>
          <a:p>
            <a:r>
              <a:rPr lang="en-US" sz="2200" dirty="0"/>
              <a:t>You, as Title I parents, have the right to be involved in the development of this plan.</a:t>
            </a:r>
          </a:p>
          <a:p>
            <a:pPr lvl="1">
              <a:buNone/>
            </a:pPr>
            <a:endParaRPr lang="en-US" sz="1800" dirty="0"/>
          </a:p>
          <a:p>
            <a:endParaRPr lang="en-US" sz="2200" dirty="0"/>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What is a CIP?</a:t>
            </a:r>
          </a:p>
        </p:txBody>
      </p:sp>
      <p:sp>
        <p:nvSpPr>
          <p:cNvPr id="3" name="Content Placeholder 2"/>
          <p:cNvSpPr>
            <a:spLocks noGrp="1"/>
          </p:cNvSpPr>
          <p:nvPr>
            <p:ph idx="1"/>
          </p:nvPr>
        </p:nvSpPr>
        <p:spPr>
          <a:xfrm>
            <a:off x="457200" y="2332037"/>
            <a:ext cx="7696200" cy="3611563"/>
          </a:xfrm>
        </p:spPr>
        <p:txBody>
          <a:bodyPr/>
          <a:lstStyle/>
          <a:p>
            <a:r>
              <a:rPr lang="en-US" sz="2200" dirty="0"/>
              <a:t>The CIP is your school’s Continuous Improvement Plan and includes:</a:t>
            </a:r>
          </a:p>
          <a:p>
            <a:pPr lvl="1"/>
            <a:r>
              <a:rPr lang="en-US" sz="1800" dirty="0"/>
              <a:t>A Needs Assessment and Summary of Data</a:t>
            </a:r>
          </a:p>
          <a:p>
            <a:pPr lvl="1"/>
            <a:r>
              <a:rPr lang="en-US" sz="1800" dirty="0"/>
              <a:t>Goals and Strategies to Address Academic Needs of Students</a:t>
            </a:r>
          </a:p>
          <a:p>
            <a:pPr lvl="1"/>
            <a:r>
              <a:rPr lang="en-US" sz="1800" dirty="0"/>
              <a:t>Professional Development Needs</a:t>
            </a:r>
          </a:p>
          <a:p>
            <a:pPr lvl="1"/>
            <a:r>
              <a:rPr lang="en-US" sz="1800" dirty="0"/>
              <a:t>Coordination of Resources/Comprehensive Budget</a:t>
            </a:r>
          </a:p>
          <a:p>
            <a:pPr lvl="1"/>
            <a:r>
              <a:rPr lang="en-US" sz="1800" dirty="0"/>
              <a:t>The School’s Parent and Family Engagement policy.</a:t>
            </a:r>
          </a:p>
          <a:p>
            <a:pPr lvl="1">
              <a:buNone/>
            </a:pPr>
            <a:endParaRPr lang="en-US" sz="500" dirty="0"/>
          </a:p>
          <a:p>
            <a:r>
              <a:rPr lang="en-US" sz="2200" dirty="0"/>
              <a:t>You, as Title I parents, have the right to be involved in the development of this plan.</a:t>
            </a:r>
          </a:p>
          <a:p>
            <a:pPr lvl="1">
              <a:buNone/>
            </a:pPr>
            <a:endParaRPr lang="en-US" sz="2200" dirty="0"/>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fd267e3-8e89-43b6-a889-580652c74157">
      <UserInfo>
        <DisplayName>Sanders, Angela M/Craighead</DisplayName>
        <AccountId>583</AccountId>
        <AccountType/>
      </UserInfo>
      <UserInfo>
        <DisplayName>Tucker, Latasha M./Federal Programs</DisplayName>
        <AccountId>5383</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E8A5C5A48F5C41980AF4C48752466B" ma:contentTypeVersion="6" ma:contentTypeDescription="Create a new document." ma:contentTypeScope="" ma:versionID="a48fd68ffd183dcf0d1b3ad201a17bdc">
  <xsd:schema xmlns:xsd="http://www.w3.org/2001/XMLSchema" xmlns:xs="http://www.w3.org/2001/XMLSchema" xmlns:p="http://schemas.microsoft.com/office/2006/metadata/properties" xmlns:ns2="afd267e3-8e89-43b6-a889-580652c74157" xmlns:ns3="e1a4e7ef-ecce-4078-a3f6-1520a0b100ad" targetNamespace="http://schemas.microsoft.com/office/2006/metadata/properties" ma:root="true" ma:fieldsID="c892a893817b3223d28b9c0491eb295c" ns2:_="" ns3:_="">
    <xsd:import namespace="afd267e3-8e89-43b6-a889-580652c74157"/>
    <xsd:import namespace="e1a4e7ef-ecce-4078-a3f6-1520a0b100a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d267e3-8e89-43b6-a889-580652c7415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a4e7ef-ecce-4078-a3f6-1520a0b100a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D8B60B-E719-4C1D-9771-6FB7C17E231C}">
  <ds:schemaRefs>
    <ds:schemaRef ds:uri="http://schemas.openxmlformats.org/package/2006/metadata/core-properties"/>
    <ds:schemaRef ds:uri="http://www.w3.org/XML/1998/namespace"/>
    <ds:schemaRef ds:uri="http://purl.org/dc/elements/1.1/"/>
    <ds:schemaRef ds:uri="http://purl.org/dc/terms/"/>
    <ds:schemaRef ds:uri="http://purl.org/dc/dcmitype/"/>
    <ds:schemaRef ds:uri="e1a4e7ef-ecce-4078-a3f6-1520a0b100ad"/>
    <ds:schemaRef ds:uri="http://schemas.microsoft.com/office/2006/documentManagement/types"/>
    <ds:schemaRef ds:uri="http://schemas.microsoft.com/office/infopath/2007/PartnerControls"/>
    <ds:schemaRef ds:uri="afd267e3-8e89-43b6-a889-580652c74157"/>
    <ds:schemaRef ds:uri="http://schemas.microsoft.com/office/2006/metadata/properties"/>
  </ds:schemaRefs>
</ds:datastoreItem>
</file>

<file path=customXml/itemProps2.xml><?xml version="1.0" encoding="utf-8"?>
<ds:datastoreItem xmlns:ds="http://schemas.openxmlformats.org/officeDocument/2006/customXml" ds:itemID="{199D5EA0-BED2-43B3-9A97-8E71343F29D1}">
  <ds:schemaRefs>
    <ds:schemaRef ds:uri="http://schemas.microsoft.com/sharepoint/v3/contenttype/forms"/>
  </ds:schemaRefs>
</ds:datastoreItem>
</file>

<file path=customXml/itemProps3.xml><?xml version="1.0" encoding="utf-8"?>
<ds:datastoreItem xmlns:ds="http://schemas.openxmlformats.org/officeDocument/2006/customXml" ds:itemID="{9427E964-2136-457E-BA17-B26CBE9E43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d267e3-8e89-43b6-a889-580652c74157"/>
    <ds:schemaRef ds:uri="e1a4e7ef-ecce-4078-a3f6-1520a0b100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Back to School</Template>
  <TotalTime>1680</TotalTime>
  <Words>2985</Words>
  <Application>Microsoft Office PowerPoint</Application>
  <PresentationFormat>On-screen Show (4:3)</PresentationFormat>
  <Paragraphs>244</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Who are the parent leaders at my school?</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Watson, Kristina L/Teaching Learning and Assessment</cp:lastModifiedBy>
  <cp:revision>199</cp:revision>
  <cp:lastPrinted>2017-04-12T13:55:11Z</cp:lastPrinted>
  <dcterms:created xsi:type="dcterms:W3CDTF">2008-12-30T20:58:07Z</dcterms:created>
  <dcterms:modified xsi:type="dcterms:W3CDTF">2024-12-13T15:01:36Z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0x01010066E8A5C5A48F5C41980AF4C48752466B</vt:lpwstr>
  </property>
</Properties>
</file>