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17"/>
  </p:notesMasterIdLst>
  <p:sldIdLst>
    <p:sldId id="288" r:id="rId5"/>
    <p:sldId id="773" r:id="rId6"/>
    <p:sldId id="779" r:id="rId7"/>
    <p:sldId id="370" r:id="rId8"/>
    <p:sldId id="776" r:id="rId9"/>
    <p:sldId id="775" r:id="rId10"/>
    <p:sldId id="774" r:id="rId11"/>
    <p:sldId id="777" r:id="rId12"/>
    <p:sldId id="772" r:id="rId13"/>
    <p:sldId id="780" r:id="rId14"/>
    <p:sldId id="764" r:id="rId15"/>
    <p:sldId id="767"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3D4"/>
    <a:srgbClr val="363636"/>
    <a:srgbClr val="262626"/>
    <a:srgbClr val="353535"/>
    <a:srgbClr val="6D6E71"/>
    <a:srgbClr val="000000"/>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85" d="100"/>
          <a:sy n="85" d="100"/>
        </p:scale>
        <p:origin x="134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E3ABEDE-3EC1-40FF-9A75-AC0DD3CC1C59}" type="datetimeFigureOut">
              <a:rPr lang="en-US" smtClean="0"/>
              <a:t>11/15/2023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281BF6-FAC6-44B2-9E8D-487806DA4A1C}" type="slidenum">
              <a:rPr lang="en-US" smtClean="0"/>
              <a:t>‹#›</a:t>
            </a:fld>
            <a:endParaRPr lang="en-US"/>
          </a:p>
        </p:txBody>
      </p:sp>
    </p:spTree>
    <p:extLst>
      <p:ext uri="{BB962C8B-B14F-4D97-AF65-F5344CB8AC3E}">
        <p14:creationId xmlns:p14="http://schemas.microsoft.com/office/powerpoint/2010/main" val="346699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85372" indent="-302066">
              <a:defRPr>
                <a:solidFill>
                  <a:schemeClr val="tx1"/>
                </a:solidFill>
                <a:latin typeface="Verdana" pitchFamily="34" charset="0"/>
              </a:defRPr>
            </a:lvl2pPr>
            <a:lvl3pPr marL="1208265" indent="-241653">
              <a:defRPr>
                <a:solidFill>
                  <a:schemeClr val="tx1"/>
                </a:solidFill>
                <a:latin typeface="Verdana" pitchFamily="34" charset="0"/>
              </a:defRPr>
            </a:lvl3pPr>
            <a:lvl4pPr marL="1691571" indent="-241653">
              <a:defRPr>
                <a:solidFill>
                  <a:schemeClr val="tx1"/>
                </a:solidFill>
                <a:latin typeface="Verdana" pitchFamily="34" charset="0"/>
              </a:defRPr>
            </a:lvl4pPr>
            <a:lvl5pPr marL="2174878" indent="-241653">
              <a:defRPr>
                <a:solidFill>
                  <a:schemeClr val="tx1"/>
                </a:solidFill>
                <a:latin typeface="Verdana" pitchFamily="34" charset="0"/>
              </a:defRPr>
            </a:lvl5pPr>
            <a:lvl6pPr marL="2658184" indent="-241653" fontAlgn="base">
              <a:spcBef>
                <a:spcPct val="0"/>
              </a:spcBef>
              <a:spcAft>
                <a:spcPct val="0"/>
              </a:spcAft>
              <a:defRPr>
                <a:solidFill>
                  <a:schemeClr val="tx1"/>
                </a:solidFill>
                <a:latin typeface="Verdana" pitchFamily="34" charset="0"/>
              </a:defRPr>
            </a:lvl6pPr>
            <a:lvl7pPr marL="3141490" indent="-241653" fontAlgn="base">
              <a:spcBef>
                <a:spcPct val="0"/>
              </a:spcBef>
              <a:spcAft>
                <a:spcPct val="0"/>
              </a:spcAft>
              <a:defRPr>
                <a:solidFill>
                  <a:schemeClr val="tx1"/>
                </a:solidFill>
                <a:latin typeface="Verdana" pitchFamily="34" charset="0"/>
              </a:defRPr>
            </a:lvl7pPr>
            <a:lvl8pPr marL="3624796" indent="-241653" fontAlgn="base">
              <a:spcBef>
                <a:spcPct val="0"/>
              </a:spcBef>
              <a:spcAft>
                <a:spcPct val="0"/>
              </a:spcAft>
              <a:defRPr>
                <a:solidFill>
                  <a:schemeClr val="tx1"/>
                </a:solidFill>
                <a:latin typeface="Verdana" pitchFamily="34" charset="0"/>
              </a:defRPr>
            </a:lvl8pPr>
            <a:lvl9pPr marL="4108102" indent="-241653"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0</a:t>
            </a:fld>
            <a:endParaRPr lang="en-US">
              <a:latin typeface="Calibri" pitchFamily="34" charset="0"/>
            </a:endParaRPr>
          </a:p>
        </p:txBody>
      </p:sp>
    </p:spTree>
    <p:extLst>
      <p:ext uri="{BB962C8B-B14F-4D97-AF65-F5344CB8AC3E}">
        <p14:creationId xmlns:p14="http://schemas.microsoft.com/office/powerpoint/2010/main" val="183476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5F9C9-5940-45AF-B323-DFECCD440534}" type="slidenum">
              <a:rPr lang="en-US" smtClean="0"/>
              <a:pPr/>
              <a:t>9</a:t>
            </a:fld>
            <a:endParaRPr lang="en-US" dirty="0"/>
          </a:p>
        </p:txBody>
      </p:sp>
    </p:spTree>
    <p:extLst>
      <p:ext uri="{BB962C8B-B14F-4D97-AF65-F5344CB8AC3E}">
        <p14:creationId xmlns:p14="http://schemas.microsoft.com/office/powerpoint/2010/main" val="171378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10</a:t>
            </a:fld>
            <a:endParaRPr lang="en-US">
              <a:latin typeface="Calibri" pitchFamily="34" charset="0"/>
            </a:endParaRPr>
          </a:p>
        </p:txBody>
      </p:sp>
    </p:spTree>
    <p:extLst>
      <p:ext uri="{BB962C8B-B14F-4D97-AF65-F5344CB8AC3E}">
        <p14:creationId xmlns:p14="http://schemas.microsoft.com/office/powerpoint/2010/main" val="119212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11</a:t>
            </a:fld>
            <a:endParaRPr lang="en-US">
              <a:latin typeface="Calibri" pitchFamily="34" charset="0"/>
            </a:endParaRPr>
          </a:p>
        </p:txBody>
      </p:sp>
    </p:spTree>
    <p:extLst>
      <p:ext uri="{BB962C8B-B14F-4D97-AF65-F5344CB8AC3E}">
        <p14:creationId xmlns:p14="http://schemas.microsoft.com/office/powerpoint/2010/main" val="247012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1</a:t>
            </a:fld>
            <a:endParaRPr lang="en-US" dirty="0">
              <a:latin typeface="Calibri" pitchFamily="34" charset="0"/>
            </a:endParaRPr>
          </a:p>
        </p:txBody>
      </p:sp>
    </p:spTree>
    <p:extLst>
      <p:ext uri="{BB962C8B-B14F-4D97-AF65-F5344CB8AC3E}">
        <p14:creationId xmlns:p14="http://schemas.microsoft.com/office/powerpoint/2010/main" val="405435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5F9C9-5940-45AF-B323-DFECCD440534}" type="slidenum">
              <a:rPr lang="en-US" smtClean="0"/>
              <a:pPr/>
              <a:t>2</a:t>
            </a:fld>
            <a:endParaRPr lang="en-US" dirty="0"/>
          </a:p>
        </p:txBody>
      </p:sp>
    </p:spTree>
    <p:extLst>
      <p:ext uri="{BB962C8B-B14F-4D97-AF65-F5344CB8AC3E}">
        <p14:creationId xmlns:p14="http://schemas.microsoft.com/office/powerpoint/2010/main" val="277219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3</a:t>
            </a:fld>
            <a:endParaRPr lang="en-US" dirty="0">
              <a:latin typeface="Calibri" pitchFamily="34" charset="0"/>
            </a:endParaRPr>
          </a:p>
        </p:txBody>
      </p:sp>
    </p:spTree>
    <p:extLst>
      <p:ext uri="{BB962C8B-B14F-4D97-AF65-F5344CB8AC3E}">
        <p14:creationId xmlns:p14="http://schemas.microsoft.com/office/powerpoint/2010/main" val="119212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4</a:t>
            </a:fld>
            <a:endParaRPr lang="en-US" dirty="0">
              <a:latin typeface="Calibri" pitchFamily="34" charset="0"/>
            </a:endParaRPr>
          </a:p>
        </p:txBody>
      </p:sp>
    </p:spTree>
    <p:extLst>
      <p:ext uri="{BB962C8B-B14F-4D97-AF65-F5344CB8AC3E}">
        <p14:creationId xmlns:p14="http://schemas.microsoft.com/office/powerpoint/2010/main" val="167756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5</a:t>
            </a:fld>
            <a:endParaRPr lang="en-US" dirty="0">
              <a:latin typeface="Calibri" pitchFamily="34" charset="0"/>
            </a:endParaRPr>
          </a:p>
        </p:txBody>
      </p:sp>
    </p:spTree>
    <p:extLst>
      <p:ext uri="{BB962C8B-B14F-4D97-AF65-F5344CB8AC3E}">
        <p14:creationId xmlns:p14="http://schemas.microsoft.com/office/powerpoint/2010/main" val="101537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6</a:t>
            </a:fld>
            <a:endParaRPr lang="en-US" dirty="0">
              <a:latin typeface="Calibri" pitchFamily="34" charset="0"/>
            </a:endParaRPr>
          </a:p>
        </p:txBody>
      </p:sp>
    </p:spTree>
    <p:extLst>
      <p:ext uri="{BB962C8B-B14F-4D97-AF65-F5344CB8AC3E}">
        <p14:creationId xmlns:p14="http://schemas.microsoft.com/office/powerpoint/2010/main" val="34683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7</a:t>
            </a:fld>
            <a:endParaRPr lang="en-US" dirty="0">
              <a:latin typeface="Calibri" pitchFamily="34" charset="0"/>
            </a:endParaRPr>
          </a:p>
        </p:txBody>
      </p:sp>
    </p:spTree>
    <p:extLst>
      <p:ext uri="{BB962C8B-B14F-4D97-AF65-F5344CB8AC3E}">
        <p14:creationId xmlns:p14="http://schemas.microsoft.com/office/powerpoint/2010/main" val="27992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8</a:t>
            </a:fld>
            <a:endParaRPr lang="en-US" dirty="0">
              <a:latin typeface="Calibri" pitchFamily="34" charset="0"/>
            </a:endParaRPr>
          </a:p>
        </p:txBody>
      </p:sp>
    </p:spTree>
    <p:extLst>
      <p:ext uri="{BB962C8B-B14F-4D97-AF65-F5344CB8AC3E}">
        <p14:creationId xmlns:p14="http://schemas.microsoft.com/office/powerpoint/2010/main" val="30229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886" y="379243"/>
            <a:ext cx="1042416" cy="521748"/>
          </a:xfrm>
          <a:prstGeom prst="rect">
            <a:avLst/>
          </a:prstGeom>
        </p:spPr>
      </p:pic>
      <p:sp>
        <p:nvSpPr>
          <p:cNvPr id="2" name="Title 1"/>
          <p:cNvSpPr>
            <a:spLocks noGrp="1"/>
          </p:cNvSpPr>
          <p:nvPr>
            <p:ph type="ctrTitle" hasCustomPrompt="1"/>
          </p:nvPr>
        </p:nvSpPr>
        <p:spPr>
          <a:xfrm>
            <a:off x="535211" y="2454469"/>
            <a:ext cx="8046720" cy="1152331"/>
          </a:xfrm>
          <a:noFill/>
          <a:ln w="9525">
            <a:noFill/>
            <a:miter lim="800000"/>
            <a:headEnd/>
            <a:tailEnd/>
          </a:ln>
        </p:spPr>
        <p:txBody>
          <a:bodyPr lIns="0" tIns="0" rIns="0" bIns="0" anchor="t" anchorCtr="0">
            <a:normAutofit/>
          </a:bodyPr>
          <a:lstStyle>
            <a:lvl1pPr algn="l" rtl="0" eaLnBrk="1" fontAlgn="base" hangingPunct="1">
              <a:lnSpc>
                <a:spcPct val="105000"/>
              </a:lnSpc>
              <a:spcBef>
                <a:spcPct val="0"/>
              </a:spcBef>
              <a:spcAft>
                <a:spcPct val="0"/>
              </a:spcAft>
              <a:defRPr lang="en-US" sz="4000" b="0" i="0" kern="1200" cap="all" baseline="0" dirty="0">
                <a:solidFill>
                  <a:srgbClr val="00529B"/>
                </a:solidFill>
                <a:latin typeface="Century Gothic" panose="020B0502020202020204" pitchFamily="34" charset="0"/>
                <a:ea typeface="+mj-ea"/>
                <a:cs typeface="+mj-cs"/>
              </a:defRPr>
            </a:lvl1pPr>
          </a:lstStyle>
          <a:p>
            <a:r>
              <a:rPr lang="en-US" dirty="0"/>
              <a:t>CLICK TO EDIT MASTER TITLE</a:t>
            </a:r>
          </a:p>
        </p:txBody>
      </p:sp>
      <p:sp>
        <p:nvSpPr>
          <p:cNvPr id="3" name="Subtitle 2"/>
          <p:cNvSpPr>
            <a:spLocks noGrp="1"/>
          </p:cNvSpPr>
          <p:nvPr>
            <p:ph type="subTitle" idx="1" hasCustomPrompt="1"/>
          </p:nvPr>
        </p:nvSpPr>
        <p:spPr>
          <a:xfrm>
            <a:off x="558361" y="1863525"/>
            <a:ext cx="6400800" cy="485976"/>
          </a:xfrm>
          <a:noFill/>
          <a:ln w="9525">
            <a:noFill/>
            <a:miter lim="800000"/>
            <a:headEnd/>
            <a:tailEnd/>
          </a:ln>
          <a:effectLst/>
        </p:spPr>
        <p:txBody>
          <a:bodyPr lIns="0" tIns="0" rIns="0" bIns="0" anchor="b" anchorCtr="0">
            <a:noAutofit/>
          </a:bodyPr>
          <a:lstStyle>
            <a:lvl1pPr marL="0" indent="0" algn="l" rtl="0" eaLnBrk="1" fontAlgn="base" hangingPunct="1">
              <a:lnSpc>
                <a:spcPct val="120000"/>
              </a:lnSpc>
              <a:spcBef>
                <a:spcPct val="20000"/>
              </a:spcBef>
              <a:spcAft>
                <a:spcPct val="0"/>
              </a:spcAft>
              <a:buFont typeface="Wingdings" pitchFamily="2" charset="2"/>
              <a:buNone/>
              <a:defRPr lang="en-US" sz="1400" b="0" i="0" cap="all" baseline="0" dirty="0">
                <a:solidFill>
                  <a:srgbClr val="262626"/>
                </a:solidFill>
                <a:latin typeface="Century Gothic" panose="020B0502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16"/>
          <p:cNvSpPr>
            <a:spLocks noGrp="1"/>
          </p:cNvSpPr>
          <p:nvPr>
            <p:ph type="body" sz="quarter" idx="15" hasCustomPrompt="1"/>
          </p:nvPr>
        </p:nvSpPr>
        <p:spPr>
          <a:xfrm>
            <a:off x="558361" y="4106771"/>
            <a:ext cx="3657600" cy="338229"/>
          </a:xfrm>
        </p:spPr>
        <p:txBody>
          <a:bodyPr lIns="0" rIns="0">
            <a:noAutofit/>
          </a:bodyPr>
          <a:lstStyle>
            <a:lvl1pPr marL="0" indent="0">
              <a:buNone/>
              <a:defRPr sz="1400" baseline="0">
                <a:solidFill>
                  <a:srgbClr val="00529B"/>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Presentation Date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9876" y="6345936"/>
            <a:ext cx="2866437" cy="267577"/>
          </a:xfrm>
          <a:prstGeom prst="rect">
            <a:avLst/>
          </a:prstGeom>
        </p:spPr>
      </p:pic>
      <p:sp>
        <p:nvSpPr>
          <p:cNvPr id="10" name="Text Placeholder 16"/>
          <p:cNvSpPr>
            <a:spLocks noGrp="1"/>
          </p:cNvSpPr>
          <p:nvPr>
            <p:ph type="body" sz="quarter" idx="16" hasCustomPrompt="1"/>
          </p:nvPr>
        </p:nvSpPr>
        <p:spPr>
          <a:xfrm>
            <a:off x="558361" y="4468150"/>
            <a:ext cx="3657600" cy="338229"/>
          </a:xfrm>
        </p:spPr>
        <p:txBody>
          <a:bodyPr lIns="0" rIns="0">
            <a:noAutofit/>
          </a:bodyPr>
          <a:lstStyle>
            <a:lvl1pPr marL="0" indent="0">
              <a:buNone/>
              <a:defRPr sz="1400" baseline="0">
                <a:solidFill>
                  <a:srgbClr val="595959"/>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a:t>
            </a:r>
            <a:r>
              <a:rPr lang="en-US" dirty="0" err="1"/>
              <a:t>USI</a:t>
            </a:r>
            <a:r>
              <a:rPr lang="en-US" dirty="0"/>
              <a:t> Presenter Name</a:t>
            </a:r>
          </a:p>
        </p:txBody>
      </p:sp>
      <p:sp>
        <p:nvSpPr>
          <p:cNvPr id="13" name="Text Placeholder 4">
            <a:extLst>
              <a:ext uri="{FF2B5EF4-FFF2-40B4-BE49-F238E27FC236}">
                <a16:creationId xmlns:a16="http://schemas.microsoft.com/office/drawing/2014/main" id="{3C3C30FC-0779-46C4-822C-9806F298904B}"/>
              </a:ext>
            </a:extLst>
          </p:cNvPr>
          <p:cNvSpPr txBox="1">
            <a:spLocks/>
          </p:cNvSpPr>
          <p:nvPr userDrawn="1"/>
        </p:nvSpPr>
        <p:spPr bwMode="auto">
          <a:xfrm>
            <a:off x="900971" y="6293697"/>
            <a:ext cx="3657600" cy="3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200"/>
              </a:spcAft>
            </a:pPr>
            <a:r>
              <a:rPr lang="en-US" sz="1400" dirty="0">
                <a:solidFill>
                  <a:srgbClr val="363636"/>
                </a:solidFill>
                <a:latin typeface="Century Gothic" panose="020B0502020202020204" pitchFamily="34" charset="0"/>
                <a:cs typeface="Helvetica"/>
              </a:rPr>
              <a:t>www.usi.com</a:t>
            </a:r>
          </a:p>
        </p:txBody>
      </p:sp>
    </p:spTree>
    <p:custDataLst>
      <p:tags r:id="rId1"/>
    </p:custDataLst>
    <p:extLst>
      <p:ext uri="{BB962C8B-B14F-4D97-AF65-F5344CB8AC3E}">
        <p14:creationId xmlns:p14="http://schemas.microsoft.com/office/powerpoint/2010/main" val="2139395207"/>
      </p:ext>
    </p:extLst>
  </p:cSld>
  <p:clrMapOvr>
    <a:masterClrMapping/>
  </p:clrMapOvr>
  <p:extLst>
    <p:ext uri="{DCECCB84-F9BA-43D5-87BE-67443E8EF086}">
      <p15:sldGuideLst xmlns:p15="http://schemas.microsoft.com/office/powerpoint/2012/main">
        <p15:guide id="1" pos="2880" userDrawn="1">
          <p15:clr>
            <a:srgbClr val="FBAE40"/>
          </p15:clr>
        </p15:guide>
        <p15:guide id="2" pos="3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2ABD2C1-662F-4339-B765-70CB3D40FD0E}"/>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A9E19D80-1899-4180-BE14-AC94F85445C9}"/>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423B153-E3E6-4FF6-8511-1F0960445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able Placeholder 12">
            <a:extLst>
              <a:ext uri="{FF2B5EF4-FFF2-40B4-BE49-F238E27FC236}">
                <a16:creationId xmlns:a16="http://schemas.microsoft.com/office/drawing/2014/main" id="{DE9853B8-7F84-405E-BEB4-7B6B8471A017}"/>
              </a:ext>
            </a:extLst>
          </p:cNvPr>
          <p:cNvSpPr>
            <a:spLocks noGrp="1"/>
          </p:cNvSpPr>
          <p:nvPr>
            <p:ph type="tbl" sz="quarter" idx="10"/>
          </p:nvPr>
        </p:nvSpPr>
        <p:spPr>
          <a:xfrm>
            <a:off x="457200" y="1645920"/>
            <a:ext cx="8229600" cy="4657723"/>
          </a:xfrm>
        </p:spPr>
        <p:txBody>
          <a:bodyPr/>
          <a:lstStyle>
            <a:lvl1pPr marL="457200" indent="-457200">
              <a:buFont typeface="Wingdings" panose="05000000000000000000" pitchFamily="2" charset="2"/>
              <a:buChar char="§"/>
              <a:defRPr sz="2000">
                <a:latin typeface="+mn-lt"/>
              </a:defRPr>
            </a:lvl1pPr>
            <a:lvl2pPr marL="344488" indent="0">
              <a:buNone/>
              <a:defRPr/>
            </a:lvl2pPr>
            <a:lvl3pPr>
              <a:defRPr/>
            </a:lvl3pPr>
            <a:lvl4pPr>
              <a:defRPr/>
            </a:lvl4pPr>
            <a:lvl5pPr>
              <a:defRPr/>
            </a:lvl5pPr>
          </a:lstStyle>
          <a:p>
            <a:endParaRPr lang="en-US" dirty="0"/>
          </a:p>
        </p:txBody>
      </p:sp>
      <p:pic>
        <p:nvPicPr>
          <p:cNvPr id="14" name="Picture 13">
            <a:extLst>
              <a:ext uri="{FF2B5EF4-FFF2-40B4-BE49-F238E27FC236}">
                <a16:creationId xmlns:a16="http://schemas.microsoft.com/office/drawing/2014/main" id="{E25F8316-FC17-40CD-A2E2-96410F08B3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
        <p:nvSpPr>
          <p:cNvPr id="15" name="Line 9">
            <a:extLst>
              <a:ext uri="{FF2B5EF4-FFF2-40B4-BE49-F238E27FC236}">
                <a16:creationId xmlns:a16="http://schemas.microsoft.com/office/drawing/2014/main" id="{1148E60D-DC4F-42C2-BBB4-A5B35D1FC02B}"/>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705177184"/>
      </p:ext>
    </p:extLst>
  </p:cSld>
  <p:clrMapOvr>
    <a:masterClrMapping/>
  </p:clrMapOvr>
  <p:extLst>
    <p:ext uri="{DCECCB84-F9BA-43D5-87BE-67443E8EF086}">
      <p15:sldGuideLst xmlns:p15="http://schemas.microsoft.com/office/powerpoint/2012/main">
        <p15:guide id="4"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193D22-4511-40AF-BD61-2C06E9FF4568}"/>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5A8EC167-AF33-4653-AAC0-F9F8C3AD9826}"/>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DC5725A-C64C-401E-9C71-1F6C298F31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Table Placeholder 12">
            <a:extLst>
              <a:ext uri="{FF2B5EF4-FFF2-40B4-BE49-F238E27FC236}">
                <a16:creationId xmlns:a16="http://schemas.microsoft.com/office/drawing/2014/main" id="{6EC5BDB6-C06F-468D-8EE8-9D542630611B}"/>
              </a:ext>
            </a:extLst>
          </p:cNvPr>
          <p:cNvSpPr>
            <a:spLocks noGrp="1"/>
          </p:cNvSpPr>
          <p:nvPr>
            <p:ph type="tbl" sz="quarter" idx="10"/>
          </p:nvPr>
        </p:nvSpPr>
        <p:spPr>
          <a:xfrm>
            <a:off x="457200" y="1645920"/>
            <a:ext cx="8229600" cy="4657723"/>
          </a:xfrm>
        </p:spPr>
        <p:txBody>
          <a:bodyPr>
            <a:normAutofit/>
          </a:bodyPr>
          <a:lstStyle>
            <a:lvl1pPr>
              <a:defRPr sz="2000">
                <a:latin typeface="+mn-lt"/>
              </a:defRPr>
            </a:lvl1pPr>
          </a:lstStyle>
          <a:p>
            <a:endParaRPr lang="en-US" dirty="0"/>
          </a:p>
        </p:txBody>
      </p:sp>
      <p:pic>
        <p:nvPicPr>
          <p:cNvPr id="12" name="Picture 11">
            <a:extLst>
              <a:ext uri="{FF2B5EF4-FFF2-40B4-BE49-F238E27FC236}">
                <a16:creationId xmlns:a16="http://schemas.microsoft.com/office/drawing/2014/main" id="{2ADF5ACB-55B8-4477-888B-CF6BF73FB5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1973035167"/>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Graphic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F818A1-0E35-4961-B49A-1A2CE0CB0D84}"/>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BAAC4780-1F16-4A4A-8137-A2BFB0CF389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8E88C5E-AD40-4ABB-94DE-ABC6C9909D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SmartArt Placeholder 3">
            <a:extLst>
              <a:ext uri="{FF2B5EF4-FFF2-40B4-BE49-F238E27FC236}">
                <a16:creationId xmlns:a16="http://schemas.microsoft.com/office/drawing/2014/main" id="{9E2A24EA-495B-4D7A-A637-5D67CED08034}"/>
              </a:ext>
            </a:extLst>
          </p:cNvPr>
          <p:cNvSpPr>
            <a:spLocks noGrp="1"/>
          </p:cNvSpPr>
          <p:nvPr>
            <p:ph type="dgm" sz="quarter" idx="10"/>
          </p:nvPr>
        </p:nvSpPr>
        <p:spPr>
          <a:xfrm>
            <a:off x="478237" y="1645920"/>
            <a:ext cx="3840480" cy="4663440"/>
          </a:xfrm>
        </p:spPr>
        <p:txBody>
          <a:bodyPr>
            <a:normAutofit/>
          </a:bodyPr>
          <a:lstStyle>
            <a:lvl1pPr>
              <a:defRPr sz="2000">
                <a:latin typeface="+mn-lt"/>
              </a:defRPr>
            </a:lvl1pPr>
          </a:lstStyle>
          <a:p>
            <a:endParaRPr lang="en-US" dirty="0"/>
          </a:p>
        </p:txBody>
      </p:sp>
      <p:sp>
        <p:nvSpPr>
          <p:cNvPr id="13" name="SmartArt Placeholder 3">
            <a:extLst>
              <a:ext uri="{FF2B5EF4-FFF2-40B4-BE49-F238E27FC236}">
                <a16:creationId xmlns:a16="http://schemas.microsoft.com/office/drawing/2014/main" id="{D9702C71-2E0A-48AA-8BF2-E82BA076FF84}"/>
              </a:ext>
            </a:extLst>
          </p:cNvPr>
          <p:cNvSpPr>
            <a:spLocks noGrp="1"/>
          </p:cNvSpPr>
          <p:nvPr>
            <p:ph type="dgm" sz="quarter" idx="11"/>
          </p:nvPr>
        </p:nvSpPr>
        <p:spPr>
          <a:xfrm>
            <a:off x="4854481" y="1645920"/>
            <a:ext cx="3840480" cy="4663440"/>
          </a:xfrm>
        </p:spPr>
        <p:txBody>
          <a:bodyPr>
            <a:normAutofit/>
          </a:bodyPr>
          <a:lstStyle>
            <a:lvl1pPr>
              <a:defRPr sz="2000">
                <a:latin typeface="+mn-lt"/>
              </a:defRPr>
            </a:lvl1pPr>
          </a:lstStyle>
          <a:p>
            <a:endParaRPr lang="en-US" dirty="0"/>
          </a:p>
        </p:txBody>
      </p:sp>
      <p:pic>
        <p:nvPicPr>
          <p:cNvPr id="11" name="Picture 10">
            <a:extLst>
              <a:ext uri="{FF2B5EF4-FFF2-40B4-BE49-F238E27FC236}">
                <a16:creationId xmlns:a16="http://schemas.microsoft.com/office/drawing/2014/main" id="{2C6DBD38-1299-4133-BDF6-DB143897B8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058476532"/>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D5682B-5708-4025-80F0-25C70DBD4FFC}"/>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CB0CD0B5-E00A-400C-A92E-410B1D7A10EE}"/>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18CDB67-6BBC-4FF0-9ADC-3ECC32297F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Chart Placeholder 3">
            <a:extLst>
              <a:ext uri="{FF2B5EF4-FFF2-40B4-BE49-F238E27FC236}">
                <a16:creationId xmlns:a16="http://schemas.microsoft.com/office/drawing/2014/main" id="{68978723-E2D5-40D8-885F-3224F1209B6F}"/>
              </a:ext>
            </a:extLst>
          </p:cNvPr>
          <p:cNvSpPr>
            <a:spLocks noGrp="1"/>
          </p:cNvSpPr>
          <p:nvPr>
            <p:ph type="chart" sz="quarter" idx="10"/>
          </p:nvPr>
        </p:nvSpPr>
        <p:spPr>
          <a:xfrm>
            <a:off x="478238" y="1645920"/>
            <a:ext cx="3840480" cy="4657725"/>
          </a:xfrm>
        </p:spPr>
        <p:txBody>
          <a:bodyPr>
            <a:normAutofit/>
          </a:bodyPr>
          <a:lstStyle>
            <a:lvl1pPr>
              <a:defRPr sz="2000"/>
            </a:lvl1pPr>
          </a:lstStyle>
          <a:p>
            <a:endParaRPr lang="en-US" dirty="0"/>
          </a:p>
        </p:txBody>
      </p:sp>
      <p:sp>
        <p:nvSpPr>
          <p:cNvPr id="13" name="Chart Placeholder 3">
            <a:extLst>
              <a:ext uri="{FF2B5EF4-FFF2-40B4-BE49-F238E27FC236}">
                <a16:creationId xmlns:a16="http://schemas.microsoft.com/office/drawing/2014/main" id="{76FE0244-6016-415E-A7A5-5D59A7F11AEB}"/>
              </a:ext>
            </a:extLst>
          </p:cNvPr>
          <p:cNvSpPr>
            <a:spLocks noGrp="1"/>
          </p:cNvSpPr>
          <p:nvPr>
            <p:ph type="chart" sz="quarter" idx="11"/>
          </p:nvPr>
        </p:nvSpPr>
        <p:spPr>
          <a:xfrm>
            <a:off x="4857895" y="1645920"/>
            <a:ext cx="3840480" cy="4657725"/>
          </a:xfrm>
        </p:spPr>
        <p:txBody>
          <a:bodyPr>
            <a:normAutofit/>
          </a:bodyPr>
          <a:lstStyle>
            <a:lvl1pPr>
              <a:defRPr sz="2000"/>
            </a:lvl1pPr>
          </a:lstStyle>
          <a:p>
            <a:endParaRPr lang="en-US" dirty="0"/>
          </a:p>
        </p:txBody>
      </p:sp>
      <p:pic>
        <p:nvPicPr>
          <p:cNvPr id="11" name="Picture 10">
            <a:extLst>
              <a:ext uri="{FF2B5EF4-FFF2-40B4-BE49-F238E27FC236}">
                <a16:creationId xmlns:a16="http://schemas.microsoft.com/office/drawing/2014/main" id="{2314D870-A350-4809-BA32-C0D8852DC5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96594734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9E4F14-DD18-478E-BF25-1CB2A85097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grpSp>
        <p:nvGrpSpPr>
          <p:cNvPr id="7" name="Group 6">
            <a:extLst>
              <a:ext uri="{FF2B5EF4-FFF2-40B4-BE49-F238E27FC236}">
                <a16:creationId xmlns:a16="http://schemas.microsoft.com/office/drawing/2014/main" id="{65770855-2A62-448B-AD9B-3675FC63A6BB}"/>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7421C8AB-B7C5-4753-B6E2-DD7732D57572}"/>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63758C-62A8-403C-917F-28C2D36BBBD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Tree>
    <p:custDataLst>
      <p:tags r:id="rId1"/>
    </p:custDataLst>
    <p:extLst>
      <p:ext uri="{BB962C8B-B14F-4D97-AF65-F5344CB8AC3E}">
        <p14:creationId xmlns:p14="http://schemas.microsoft.com/office/powerpoint/2010/main" val="263733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3" name="Rectangle 2"/>
          <p:cNvSpPr/>
          <p:nvPr/>
        </p:nvSpPr>
        <p:spPr>
          <a:xfrm>
            <a:off x="534989" y="5844207"/>
            <a:ext cx="8061325" cy="772006"/>
          </a:xfrm>
          <a:prstGeom prst="rect">
            <a:avLst/>
          </a:prstGeom>
        </p:spPr>
        <p:txBody>
          <a:bodyPr wrap="square">
            <a:spAutoFit/>
          </a:bodyPr>
          <a:lstStyle/>
          <a:p>
            <a:pPr>
              <a:spcAft>
                <a:spcPts val="500"/>
              </a:spcAft>
            </a:pPr>
            <a:r>
              <a:rPr lang="en-US" sz="1000" dirty="0">
                <a:solidFill>
                  <a:srgbClr val="363636"/>
                </a:solidFill>
                <a:latin typeface="Calibri" charset="0"/>
                <a:ea typeface="Calibri" charset="0"/>
                <a:cs typeface="Calibri" charset="0"/>
              </a:rPr>
              <a:t>CONFIDENTIAL AND PROPRIETARY: This document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a:t>
            </a:r>
          </a:p>
          <a:p>
            <a:pPr>
              <a:spcAft>
                <a:spcPts val="500"/>
              </a:spcAft>
            </a:pPr>
            <a:r>
              <a:rPr lang="en-US" sz="1000" dirty="0">
                <a:solidFill>
                  <a:srgbClr val="363636"/>
                </a:solidFill>
                <a:latin typeface="Calibri" charset="0"/>
                <a:ea typeface="Calibri" charset="0"/>
                <a:cs typeface="Calibri" charset="0"/>
              </a:rPr>
              <a:t>© 2021 USI Insurance Services. All rights reserved.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67" y="5195710"/>
            <a:ext cx="893283" cy="466656"/>
          </a:xfrm>
          <a:prstGeom prst="rect">
            <a:avLst/>
          </a:prstGeom>
        </p:spPr>
      </p:pic>
      <p:pic>
        <p:nvPicPr>
          <p:cNvPr id="6" name="Picture 5">
            <a:extLst>
              <a:ext uri="{FF2B5EF4-FFF2-40B4-BE49-F238E27FC236}">
                <a16:creationId xmlns:a16="http://schemas.microsoft.com/office/drawing/2014/main" id="{EC1436BD-9418-4EC8-8075-F3727E71C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367" y="5195710"/>
            <a:ext cx="893283" cy="466656"/>
          </a:xfrm>
          <a:prstGeom prst="rect">
            <a:avLst/>
          </a:prstGeom>
        </p:spPr>
      </p:pic>
    </p:spTree>
    <p:custDataLst>
      <p:tags r:id="rId1"/>
    </p:custDataLst>
    <p:extLst>
      <p:ext uri="{BB962C8B-B14F-4D97-AF65-F5344CB8AC3E}">
        <p14:creationId xmlns:p14="http://schemas.microsoft.com/office/powerpoint/2010/main" val="138641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USI ONE - Agend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28" y="2421"/>
            <a:ext cx="4343409" cy="6876302"/>
          </a:xfrm>
          <a:prstGeom prst="rect">
            <a:avLst/>
          </a:prstGeom>
        </p:spPr>
      </p:pic>
      <p:sp>
        <p:nvSpPr>
          <p:cNvPr id="9" name="TextBox 8"/>
          <p:cNvSpPr txBox="1"/>
          <p:nvPr userDrawn="1"/>
        </p:nvSpPr>
        <p:spPr>
          <a:xfrm>
            <a:off x="338443" y="6678901"/>
            <a:ext cx="2376396" cy="184666"/>
          </a:xfrm>
          <a:prstGeom prst="rect">
            <a:avLst/>
          </a:prstGeom>
          <a:noFill/>
        </p:spPr>
        <p:txBody>
          <a:bodyPr wrap="square">
            <a:spAutoFit/>
          </a:bodyPr>
          <a:lstStyle/>
          <a:p>
            <a:pPr defTabSz="449505">
              <a:defRPr/>
            </a:pPr>
            <a:r>
              <a:rPr lang="en-US" sz="600" dirty="0">
                <a:solidFill>
                  <a:schemeClr val="tx1">
                    <a:lumMod val="50000"/>
                    <a:lumOff val="50000"/>
                  </a:schemeClr>
                </a:solidFill>
                <a:latin typeface="Arial" pitchFamily="34" charset="0"/>
                <a:ea typeface="ＭＳ Ｐゴシック" charset="-128"/>
                <a:cs typeface="Arial" pitchFamily="34" charset="0"/>
              </a:rPr>
              <a:t>© 2016 USI Insurance Services. All rights reserved.</a:t>
            </a:r>
          </a:p>
        </p:txBody>
      </p:sp>
    </p:spTree>
    <p:extLst>
      <p:ext uri="{BB962C8B-B14F-4D97-AF65-F5344CB8AC3E}">
        <p14:creationId xmlns:p14="http://schemas.microsoft.com/office/powerpoint/2010/main" val="93285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8680" y="1908650"/>
            <a:ext cx="7406640" cy="1143000"/>
          </a:xfrm>
        </p:spPr>
        <p:txBody>
          <a:bodyPr anchor="b" anchorCtr="0">
            <a:normAutofit/>
          </a:bodyPr>
          <a:lstStyle>
            <a:lvl1pPr algn="ctr">
              <a:defRPr sz="3000"/>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
        <p:nvSpPr>
          <p:cNvPr id="11" name="Line 9">
            <a:extLst>
              <a:ext uri="{FF2B5EF4-FFF2-40B4-BE49-F238E27FC236}">
                <a16:creationId xmlns:a16="http://schemas.microsoft.com/office/drawing/2014/main" id="{DCD3E3A6-FAED-4CEA-8915-1172D8CDB6FB}"/>
              </a:ext>
            </a:extLst>
          </p:cNvPr>
          <p:cNvSpPr>
            <a:spLocks noChangeShapeType="1"/>
          </p:cNvSpPr>
          <p:nvPr userDrawn="1"/>
        </p:nvSpPr>
        <p:spPr bwMode="auto">
          <a:xfrm>
            <a:off x="868680" y="3145122"/>
            <a:ext cx="740664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5" name="Text Placeholder 4">
            <a:extLst>
              <a:ext uri="{FF2B5EF4-FFF2-40B4-BE49-F238E27FC236}">
                <a16:creationId xmlns:a16="http://schemas.microsoft.com/office/drawing/2014/main" id="{C994B08C-3391-4AF1-9A91-1C6A5BC48C06}"/>
              </a:ext>
            </a:extLst>
          </p:cNvPr>
          <p:cNvSpPr>
            <a:spLocks noGrp="1"/>
          </p:cNvSpPr>
          <p:nvPr>
            <p:ph type="body" sz="quarter" idx="10"/>
          </p:nvPr>
        </p:nvSpPr>
        <p:spPr>
          <a:xfrm>
            <a:off x="868680" y="3251788"/>
            <a:ext cx="7406640" cy="695325"/>
          </a:xfrm>
        </p:spPr>
        <p:txBody>
          <a:bodyPr>
            <a:normAutofit/>
          </a:bodyPr>
          <a:lstStyle>
            <a:lvl1pPr marL="0" indent="0" algn="ctr">
              <a:buFontTx/>
              <a:buNone/>
              <a:defRPr sz="2400"/>
            </a:lvl1pPr>
          </a:lstStyle>
          <a:p>
            <a:pPr lvl="0"/>
            <a:endParaRPr lang="en-US" dirty="0"/>
          </a:p>
        </p:txBody>
      </p:sp>
      <p:grpSp>
        <p:nvGrpSpPr>
          <p:cNvPr id="8" name="Group 7">
            <a:extLst>
              <a:ext uri="{FF2B5EF4-FFF2-40B4-BE49-F238E27FC236}">
                <a16:creationId xmlns:a16="http://schemas.microsoft.com/office/drawing/2014/main" id="{6AECF27B-CDF0-45B9-B7CD-E2B804677CA4}"/>
              </a:ext>
            </a:extLst>
          </p:cNvPr>
          <p:cNvGrpSpPr/>
          <p:nvPr userDrawn="1"/>
        </p:nvGrpSpPr>
        <p:grpSpPr>
          <a:xfrm>
            <a:off x="0" y="-1"/>
            <a:ext cx="9144000" cy="301752"/>
            <a:chOff x="0" y="-1"/>
            <a:chExt cx="9144000" cy="301752"/>
          </a:xfrm>
        </p:grpSpPr>
        <p:sp>
          <p:nvSpPr>
            <p:cNvPr id="10" name="Rectangle 9">
              <a:extLst>
                <a:ext uri="{FF2B5EF4-FFF2-40B4-BE49-F238E27FC236}">
                  <a16:creationId xmlns:a16="http://schemas.microsoft.com/office/drawing/2014/main" id="{7BD5E612-2267-4518-8D59-AA541C6A1F8F}"/>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9054B3B-CCF6-4E11-94DB-88BC1D8B26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Tree>
    <p:custDataLst>
      <p:tags r:id="rId1"/>
    </p:custDataLst>
    <p:extLst>
      <p:ext uri="{BB962C8B-B14F-4D97-AF65-F5344CB8AC3E}">
        <p14:creationId xmlns:p14="http://schemas.microsoft.com/office/powerpoint/2010/main" val="1377408808"/>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with Divider Ba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BD4047-1D9C-4990-89AC-4621B167FB65}"/>
              </a:ext>
            </a:extLst>
          </p:cNvPr>
          <p:cNvGrpSpPr/>
          <p:nvPr userDrawn="1"/>
        </p:nvGrpSpPr>
        <p:grpSpPr>
          <a:xfrm>
            <a:off x="0" y="-8315"/>
            <a:ext cx="9144000" cy="361604"/>
            <a:chOff x="0" y="-1"/>
            <a:chExt cx="9144000" cy="301752"/>
          </a:xfrm>
        </p:grpSpPr>
        <p:sp>
          <p:nvSpPr>
            <p:cNvPr id="10" name="Rectangle 9">
              <a:extLst>
                <a:ext uri="{FF2B5EF4-FFF2-40B4-BE49-F238E27FC236}">
                  <a16:creationId xmlns:a16="http://schemas.microsoft.com/office/drawing/2014/main" id="{ABF197D9-2542-4A3B-946F-A9CDFB13B1DD}"/>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806516D-373E-4CED-98E2-2BCA5D1797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339"/>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9"/>
          <p:cNvSpPr>
            <a:spLocks noChangeShapeType="1"/>
          </p:cNvSpPr>
          <p:nvPr userDrawn="1"/>
        </p:nvSpPr>
        <p:spPr bwMode="auto">
          <a:xfrm>
            <a:off x="457200" y="1061274"/>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pic>
        <p:nvPicPr>
          <p:cNvPr id="13" name="Picture 12">
            <a:extLst>
              <a:ext uri="{FF2B5EF4-FFF2-40B4-BE49-F238E27FC236}">
                <a16:creationId xmlns:a16="http://schemas.microsoft.com/office/drawing/2014/main" id="{0AD4571E-0CD8-4577-BDAC-447CE1E700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206808575"/>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1FA7B8-42FD-4EBE-AD24-B09497A76171}"/>
              </a:ext>
            </a:extLst>
          </p:cNvPr>
          <p:cNvGrpSpPr/>
          <p:nvPr userDrawn="1"/>
        </p:nvGrpSpPr>
        <p:grpSpPr>
          <a:xfrm>
            <a:off x="0" y="-10807"/>
            <a:ext cx="9144000" cy="405661"/>
            <a:chOff x="0" y="-1"/>
            <a:chExt cx="9144000" cy="301752"/>
          </a:xfrm>
        </p:grpSpPr>
        <p:sp>
          <p:nvSpPr>
            <p:cNvPr id="8" name="Rectangle 7">
              <a:extLst>
                <a:ext uri="{FF2B5EF4-FFF2-40B4-BE49-F238E27FC236}">
                  <a16:creationId xmlns:a16="http://schemas.microsoft.com/office/drawing/2014/main" id="{D12B6FF4-208B-40BF-BE85-5B62F79DDE3A}"/>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7F989AA-D3C7-47EF-8AB2-6CE20AB746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03167"/>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920"/>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DACAFF6-D00D-4081-8F0C-009BC171BE3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4100288485"/>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with Divider Ba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98F55CD-0965-487C-8FFC-ABBBB6DC1966}"/>
              </a:ext>
            </a:extLst>
          </p:cNvPr>
          <p:cNvGrpSpPr/>
          <p:nvPr userDrawn="1"/>
        </p:nvGrpSpPr>
        <p:grpSpPr>
          <a:xfrm>
            <a:off x="0" y="-1"/>
            <a:ext cx="9144000" cy="301752"/>
            <a:chOff x="0" y="-1"/>
            <a:chExt cx="9144000" cy="301752"/>
          </a:xfrm>
        </p:grpSpPr>
        <p:sp>
          <p:nvSpPr>
            <p:cNvPr id="8" name="Rectangle 7">
              <a:extLst>
                <a:ext uri="{FF2B5EF4-FFF2-40B4-BE49-F238E27FC236}">
                  <a16:creationId xmlns:a16="http://schemas.microsoft.com/office/drawing/2014/main" id="{7A9BF7A8-C32F-4669-A533-A10335A23413}"/>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7F6E0C-B8E2-467B-B2BD-3943EC6DE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pic>
        <p:nvPicPr>
          <p:cNvPr id="13" name="Picture 12">
            <a:extLst>
              <a:ext uri="{FF2B5EF4-FFF2-40B4-BE49-F238E27FC236}">
                <a16:creationId xmlns:a16="http://schemas.microsoft.com/office/drawing/2014/main" id="{427F4562-3915-4B41-B19A-5DE4EFA3CB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
        <p:nvSpPr>
          <p:cNvPr id="14" name="Line 9">
            <a:extLst>
              <a:ext uri="{FF2B5EF4-FFF2-40B4-BE49-F238E27FC236}">
                <a16:creationId xmlns:a16="http://schemas.microsoft.com/office/drawing/2014/main" id="{DDA71D0C-68AB-40E5-8D87-A7F3F70BC4A0}"/>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019614947"/>
      </p:ext>
    </p:extLst>
  </p:cSld>
  <p:clrMapOvr>
    <a:masterClrMapping/>
  </p:clrMapOvr>
  <p:extLst>
    <p:ext uri="{DCECCB84-F9BA-43D5-87BE-67443E8EF086}">
      <p15:sldGuideLst xmlns:p15="http://schemas.microsoft.com/office/powerpoint/2012/main">
        <p15:guide id="3" orient="horz" pos="120">
          <p15:clr>
            <a:srgbClr val="FBAE40"/>
          </p15:clr>
        </p15:guide>
        <p15:guide id="4"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CB8EE7-7A74-4EC8-895D-5FDCED5B70D8}"/>
              </a:ext>
            </a:extLst>
          </p:cNvPr>
          <p:cNvGrpSpPr/>
          <p:nvPr userDrawn="1"/>
        </p:nvGrpSpPr>
        <p:grpSpPr>
          <a:xfrm>
            <a:off x="0" y="-1"/>
            <a:ext cx="9144000" cy="301752"/>
            <a:chOff x="0" y="-1"/>
            <a:chExt cx="9144000" cy="301752"/>
          </a:xfrm>
        </p:grpSpPr>
        <p:sp>
          <p:nvSpPr>
            <p:cNvPr id="7" name="Rectangle 6">
              <a:extLst>
                <a:ext uri="{FF2B5EF4-FFF2-40B4-BE49-F238E27FC236}">
                  <a16:creationId xmlns:a16="http://schemas.microsoft.com/office/drawing/2014/main" id="{92BE0859-ABD2-467B-8118-3D1160A5C966}"/>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59FFB-BE09-4A82-B9F1-88507498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pic>
        <p:nvPicPr>
          <p:cNvPr id="11" name="Picture 10">
            <a:extLst>
              <a:ext uri="{FF2B5EF4-FFF2-40B4-BE49-F238E27FC236}">
                <a16:creationId xmlns:a16="http://schemas.microsoft.com/office/drawing/2014/main" id="{873FE306-E788-4C8A-8BDD-74761CA294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105663716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_2 box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A497F1C-DDF2-4E8E-9A6A-B3CBD567B9A6}"/>
              </a:ext>
            </a:extLst>
          </p:cNvPr>
          <p:cNvGrpSpPr/>
          <p:nvPr userDrawn="1"/>
        </p:nvGrpSpPr>
        <p:grpSpPr>
          <a:xfrm>
            <a:off x="0" y="-1"/>
            <a:ext cx="9144000" cy="301752"/>
            <a:chOff x="0" y="-1"/>
            <a:chExt cx="9144000" cy="301752"/>
          </a:xfrm>
        </p:grpSpPr>
        <p:sp>
          <p:nvSpPr>
            <p:cNvPr id="9" name="Rectangle 8">
              <a:extLst>
                <a:ext uri="{FF2B5EF4-FFF2-40B4-BE49-F238E27FC236}">
                  <a16:creationId xmlns:a16="http://schemas.microsoft.com/office/drawing/2014/main" id="{AAE5E6AE-B394-4AB0-BBF8-4543F35F64C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100D0EC-ACCF-4F03-A786-7FE1E69B99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6" name="Content Placeholder 3"/>
          <p:cNvSpPr>
            <a:spLocks noGrp="1"/>
          </p:cNvSpPr>
          <p:nvPr>
            <p:ph sz="half" idx="2"/>
          </p:nvPr>
        </p:nvSpPr>
        <p:spPr>
          <a:xfrm>
            <a:off x="468775"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709740"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817D92A-8D37-4697-BED3-9A257E25CA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248915142"/>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with Gray Box">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06BF82-0AA9-460E-9894-CCF4373A326E}"/>
              </a:ext>
            </a:extLst>
          </p:cNvPr>
          <p:cNvGrpSpPr/>
          <p:nvPr userDrawn="1"/>
        </p:nvGrpSpPr>
        <p:grpSpPr>
          <a:xfrm>
            <a:off x="0" y="-1"/>
            <a:ext cx="9144000" cy="301752"/>
            <a:chOff x="0" y="-1"/>
            <a:chExt cx="9144000" cy="301752"/>
          </a:xfrm>
        </p:grpSpPr>
        <p:sp>
          <p:nvSpPr>
            <p:cNvPr id="20" name="Rectangle 19">
              <a:extLst>
                <a:ext uri="{FF2B5EF4-FFF2-40B4-BE49-F238E27FC236}">
                  <a16:creationId xmlns:a16="http://schemas.microsoft.com/office/drawing/2014/main" id="{42524E25-D89F-4910-BC93-A6E344B20120}"/>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A2B9337-5649-476A-A87A-BB32CF99FC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5" name="Content Placeholder 2"/>
          <p:cNvSpPr>
            <a:spLocks noGrp="1"/>
          </p:cNvSpPr>
          <p:nvPr>
            <p:ph sz="half" idx="1"/>
          </p:nvPr>
        </p:nvSpPr>
        <p:spPr>
          <a:xfrm>
            <a:off x="478280" y="1645920"/>
            <a:ext cx="4024270" cy="4617720"/>
          </a:xfrm>
        </p:spPr>
        <p:txBody>
          <a:bodyPr lIns="0" rIns="0"/>
          <a:lstStyle>
            <a:lvl1pPr marL="0" indent="0">
              <a:buNone/>
              <a:defRPr sz="2200">
                <a:solidFill>
                  <a:srgbClr val="616161"/>
                </a:solidFill>
                <a:latin typeface="+mn-lt"/>
              </a:defRPr>
            </a:lvl1pPr>
            <a:lvl2pPr>
              <a:defRPr sz="2000">
                <a:solidFill>
                  <a:srgbClr val="616161"/>
                </a:solidFill>
              </a:defRPr>
            </a:lvl2pPr>
            <a:lvl3pPr>
              <a:defRPr sz="1800">
                <a:solidFill>
                  <a:srgbClr val="616161"/>
                </a:solidFill>
              </a:defRPr>
            </a:lvl3pPr>
            <a:lvl4pPr>
              <a:defRPr sz="1600">
                <a:solidFill>
                  <a:srgbClr val="616161"/>
                </a:solidFill>
              </a:defRPr>
            </a:lvl4pPr>
            <a:lvl5pPr>
              <a:defRPr sz="1400">
                <a:solidFill>
                  <a:srgbClr val="616161"/>
                </a:solidFill>
              </a:defRPr>
            </a:lvl5pPr>
            <a:lvl6pPr>
              <a:defRPr sz="1800"/>
            </a:lvl6pPr>
            <a:lvl7pPr>
              <a:defRPr sz="1800"/>
            </a:lvl7pPr>
            <a:lvl8pPr>
              <a:defRPr sz="1800"/>
            </a:lvl8pPr>
            <a:lvl9pPr>
              <a:defRPr sz="1800"/>
            </a:lvl9pPr>
          </a:lstStyle>
          <a:p>
            <a:pPr lvl="0"/>
            <a:r>
              <a:rPr lang="en-US" dirty="0"/>
              <a:t>Edit Master text styles</a:t>
            </a:r>
          </a:p>
        </p:txBody>
      </p:sp>
      <p:sp>
        <p:nvSpPr>
          <p:cNvPr id="16" name="Content Placeholder 1"/>
          <p:cNvSpPr txBox="1">
            <a:spLocks/>
          </p:cNvSpPr>
          <p:nvPr/>
        </p:nvSpPr>
        <p:spPr>
          <a:xfrm>
            <a:off x="4668781" y="1653316"/>
            <a:ext cx="4041775" cy="4414196"/>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7" name="Straight Connector 16"/>
          <p:cNvCxnSpPr/>
          <p:nvPr/>
        </p:nvCxnSpPr>
        <p:spPr>
          <a:xfrm>
            <a:off x="4664418" y="1653376"/>
            <a:ext cx="0" cy="4617720"/>
          </a:xfrm>
          <a:prstGeom prst="line">
            <a:avLst/>
          </a:prstGeom>
          <a:noFill/>
          <a:ln w="9525" cap="flat" cmpd="sng" algn="ctr">
            <a:solidFill>
              <a:srgbClr val="5B9BD5">
                <a:shade val="95000"/>
                <a:satMod val="105000"/>
              </a:srgbClr>
            </a:solidFill>
            <a:prstDash val="solid"/>
          </a:ln>
          <a:effectLst/>
        </p:spPr>
      </p:cxnSp>
      <p:sp>
        <p:nvSpPr>
          <p:cNvPr id="12" name="Content Placeholder 1">
            <a:extLst>
              <a:ext uri="{FF2B5EF4-FFF2-40B4-BE49-F238E27FC236}">
                <a16:creationId xmlns:a16="http://schemas.microsoft.com/office/drawing/2014/main" id="{EB32C6F9-E059-4B37-BE4B-194FA84E1120}"/>
              </a:ext>
            </a:extLst>
          </p:cNvPr>
          <p:cNvSpPr txBox="1">
            <a:spLocks/>
          </p:cNvSpPr>
          <p:nvPr userDrawn="1"/>
        </p:nvSpPr>
        <p:spPr>
          <a:xfrm>
            <a:off x="4668781" y="1653315"/>
            <a:ext cx="4041775" cy="4617720"/>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3" name="Straight Connector 12">
            <a:extLst>
              <a:ext uri="{FF2B5EF4-FFF2-40B4-BE49-F238E27FC236}">
                <a16:creationId xmlns:a16="http://schemas.microsoft.com/office/drawing/2014/main" id="{C7757FE4-DDA5-4099-8FF3-8E815EBD0117}"/>
              </a:ext>
            </a:extLst>
          </p:cNvPr>
          <p:cNvCxnSpPr/>
          <p:nvPr userDrawn="1"/>
        </p:nvCxnSpPr>
        <p:spPr>
          <a:xfrm>
            <a:off x="4664418" y="1653314"/>
            <a:ext cx="0" cy="4617720"/>
          </a:xfrm>
          <a:prstGeom prst="line">
            <a:avLst/>
          </a:prstGeom>
          <a:noFill/>
          <a:ln w="9525" cap="flat" cmpd="sng" algn="ctr">
            <a:solidFill>
              <a:srgbClr val="5B9BD5">
                <a:shade val="95000"/>
                <a:satMod val="105000"/>
              </a:srgbClr>
            </a:solidFill>
            <a:prstDash val="solid"/>
          </a:ln>
          <a:effectLst/>
        </p:spPr>
      </p:cxnSp>
      <p:sp>
        <p:nvSpPr>
          <p:cNvPr id="4" name="Content Placeholder 3">
            <a:extLst>
              <a:ext uri="{FF2B5EF4-FFF2-40B4-BE49-F238E27FC236}">
                <a16:creationId xmlns:a16="http://schemas.microsoft.com/office/drawing/2014/main" id="{00F36320-9CF1-4555-A845-69B1CCBCFFB1}"/>
              </a:ext>
            </a:extLst>
          </p:cNvPr>
          <p:cNvSpPr>
            <a:spLocks noGrp="1"/>
          </p:cNvSpPr>
          <p:nvPr>
            <p:ph sz="quarter" idx="10"/>
          </p:nvPr>
        </p:nvSpPr>
        <p:spPr>
          <a:xfrm>
            <a:off x="4812175" y="1747775"/>
            <a:ext cx="3749040" cy="4398382"/>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18212A71-4134-4DBB-9F58-9466CC56C7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Tree>
    <p:custDataLst>
      <p:tags r:id="rId1"/>
    </p:custDataLst>
    <p:extLst>
      <p:ext uri="{BB962C8B-B14F-4D97-AF65-F5344CB8AC3E}">
        <p14:creationId xmlns:p14="http://schemas.microsoft.com/office/powerpoint/2010/main" val="4125729551"/>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guide id="4" orient="horz" pos="10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2 Boxes w Bar &amp; Sub Headers">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D7FB6F-A373-4F1B-9276-A613B8726813}"/>
              </a:ext>
            </a:extLst>
          </p:cNvPr>
          <p:cNvGrpSpPr/>
          <p:nvPr userDrawn="1"/>
        </p:nvGrpSpPr>
        <p:grpSpPr>
          <a:xfrm>
            <a:off x="0" y="-1"/>
            <a:ext cx="9144000" cy="301752"/>
            <a:chOff x="0" y="-1"/>
            <a:chExt cx="9144000" cy="301752"/>
          </a:xfrm>
        </p:grpSpPr>
        <p:sp>
          <p:nvSpPr>
            <p:cNvPr id="12" name="Rectangle 11">
              <a:extLst>
                <a:ext uri="{FF2B5EF4-FFF2-40B4-BE49-F238E27FC236}">
                  <a16:creationId xmlns:a16="http://schemas.microsoft.com/office/drawing/2014/main" id="{E8BD7B03-EE09-4F8A-B93F-251F36E23798}"/>
                </a:ext>
              </a:extLst>
            </p:cNvPr>
            <p:cNvSpPr/>
            <p:nvPr userDrawn="1"/>
          </p:nvSpPr>
          <p:spPr>
            <a:xfrm>
              <a:off x="0" y="-1"/>
              <a:ext cx="9144000" cy="301752"/>
            </a:xfrm>
            <a:prstGeom prst="rect">
              <a:avLst/>
            </a:prstGeom>
            <a:solidFill>
              <a:srgbClr val="C5C5C5">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E5B6CDD-E964-4E59-A3C1-ABF001F55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704" y="73621"/>
              <a:ext cx="2019316" cy="188499"/>
            </a:xfrm>
            <a:prstGeom prst="rect">
              <a:avLst/>
            </a:prstGeom>
          </p:spPr>
        </p:pic>
      </p:grpSp>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ext Placeholder 2"/>
          <p:cNvSpPr>
            <a:spLocks noGrp="1"/>
          </p:cNvSpPr>
          <p:nvPr>
            <p:ph type="body" idx="1"/>
          </p:nvPr>
        </p:nvSpPr>
        <p:spPr>
          <a:xfrm>
            <a:off x="478280"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3"/>
          <p:cNvSpPr>
            <a:spLocks noGrp="1"/>
          </p:cNvSpPr>
          <p:nvPr>
            <p:ph sz="half" idx="2"/>
          </p:nvPr>
        </p:nvSpPr>
        <p:spPr>
          <a:xfrm>
            <a:off x="478280"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709883"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4"/>
          </p:nvPr>
        </p:nvSpPr>
        <p:spPr>
          <a:xfrm>
            <a:off x="4709883"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a:extLst>
              <a:ext uri="{FF2B5EF4-FFF2-40B4-BE49-F238E27FC236}">
                <a16:creationId xmlns:a16="http://schemas.microsoft.com/office/drawing/2014/main" id="{97376B27-33DB-4942-A901-F5E2E6B1C3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0" y="6490833"/>
            <a:ext cx="447519" cy="227685"/>
          </a:xfrm>
          <a:prstGeom prst="rect">
            <a:avLst/>
          </a:prstGeom>
        </p:spPr>
      </p:pic>
      <p:sp>
        <p:nvSpPr>
          <p:cNvPr id="20" name="Line 9">
            <a:extLst>
              <a:ext uri="{FF2B5EF4-FFF2-40B4-BE49-F238E27FC236}">
                <a16:creationId xmlns:a16="http://schemas.microsoft.com/office/drawing/2014/main" id="{1D37FD45-2CF1-406C-B529-51C7ABCFE331}"/>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1982820443"/>
      </p:ext>
    </p:extLst>
  </p:cSld>
  <p:clrMapOvr>
    <a:masterClrMapping/>
  </p:clrMapOvr>
  <p:extLst>
    <p:ext uri="{DCECCB84-F9BA-43D5-87BE-67443E8EF086}">
      <p15:sldGuideLst xmlns:p15="http://schemas.microsoft.com/office/powerpoint/2012/main">
        <p15:guide id="2" pos="2880">
          <p15:clr>
            <a:srgbClr val="FBAE40"/>
          </p15:clr>
        </p15:guide>
        <p15:guide id="3" orient="horz" pos="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29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dirty="0">
                <a:ln>
                  <a:noFill/>
                </a:ln>
                <a:solidFill>
                  <a:srgbClr val="616161"/>
                </a:solidFill>
                <a:effectLst/>
                <a:uLnTx/>
                <a:uFillTx/>
                <a:latin typeface="Calibri Light" charset="0"/>
                <a:ea typeface="+mn-ea"/>
                <a:cs typeface="+mn-cs"/>
              </a:rPr>
              <a:t>Edit Master text styles</a:t>
            </a:r>
          </a:p>
          <a:p>
            <a:pPr marL="687388" marR="0" lvl="1"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a:pPr>
            <a:r>
              <a:rPr kumimoji="0" lang="en-US" altLang="en-US" sz="1800" b="0" i="0" u="none" strike="noStrike" kern="1200" cap="none" spc="0" normalizeH="0" baseline="0" noProof="0" dirty="0">
                <a:ln>
                  <a:noFill/>
                </a:ln>
                <a:solidFill>
                  <a:srgbClr val="616161"/>
                </a:solidFill>
                <a:effectLst/>
                <a:uLnTx/>
                <a:uFillTx/>
                <a:latin typeface="Calibri Light" charset="0"/>
                <a:ea typeface="+mn-ea"/>
                <a:cs typeface="+mn-cs"/>
              </a:rPr>
              <a:t>Second level</a:t>
            </a:r>
          </a:p>
          <a:p>
            <a:pPr marL="914400" marR="0" lvl="2"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a:pPr>
            <a:r>
              <a:rPr kumimoji="0" lang="en-US" altLang="en-US" sz="1600" b="0" i="0" u="none" strike="noStrike" kern="1200" cap="none" spc="0" normalizeH="0" baseline="0" noProof="0" dirty="0">
                <a:ln>
                  <a:noFill/>
                </a:ln>
                <a:solidFill>
                  <a:srgbClr val="616161"/>
                </a:solidFill>
                <a:effectLst/>
                <a:uLnTx/>
                <a:uFillTx/>
                <a:latin typeface="Calibri Light" charset="0"/>
                <a:ea typeface="+mn-ea"/>
                <a:cs typeface="+mn-cs"/>
              </a:rPr>
              <a:t>Third level</a:t>
            </a:r>
          </a:p>
          <a:p>
            <a:pPr marL="1141413" marR="0" lvl="3"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Fourth level</a:t>
            </a:r>
          </a:p>
          <a:p>
            <a:pPr marL="1376363" marR="0" lvl="4"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Fifth level</a:t>
            </a:r>
          </a:p>
        </p:txBody>
      </p:sp>
    </p:spTree>
    <p:extLst>
      <p:ext uri="{BB962C8B-B14F-4D97-AF65-F5344CB8AC3E}">
        <p14:creationId xmlns:p14="http://schemas.microsoft.com/office/powerpoint/2010/main" val="6551752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0" r:id="rId3"/>
    <p:sldLayoutId id="2147483678" r:id="rId4"/>
    <p:sldLayoutId id="2147483688" r:id="rId5"/>
    <p:sldLayoutId id="2147483689" r:id="rId6"/>
    <p:sldLayoutId id="2147483679" r:id="rId7"/>
    <p:sldLayoutId id="2147483680" r:id="rId8"/>
    <p:sldLayoutId id="2147483681" r:id="rId9"/>
    <p:sldLayoutId id="2147483684" r:id="rId10"/>
    <p:sldLayoutId id="2147483685" r:id="rId11"/>
    <p:sldLayoutId id="2147483686" r:id="rId12"/>
    <p:sldLayoutId id="2147483687" r:id="rId13"/>
    <p:sldLayoutId id="2147483682" r:id="rId14"/>
    <p:sldLayoutId id="2147483683" r:id="rId15"/>
    <p:sldLayoutId id="2147483699" r:id="rId16"/>
  </p:sldLayoutIdLst>
  <p:txStyles>
    <p:titleStyle>
      <a:lvl1pPr algn="l" defTabSz="914400" rtl="0" eaLnBrk="1" latinLnBrk="0" hangingPunct="1">
        <a:lnSpc>
          <a:spcPct val="90000"/>
        </a:lnSpc>
        <a:spcBef>
          <a:spcPct val="0"/>
        </a:spcBef>
        <a:buNone/>
        <a:defRPr sz="3000" kern="1200">
          <a:solidFill>
            <a:schemeClr val="accent1"/>
          </a:solidFill>
          <a:latin typeface="Century Gothic" panose="020B0502020202020204" pitchFamily="34" charset="0"/>
          <a:ea typeface="+mj-ea"/>
          <a:cs typeface="+mj-cs"/>
        </a:defRPr>
      </a:lvl1pPr>
    </p:titleStyle>
    <p:bodyStyle>
      <a:lvl1pPr marL="342900" marR="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2800" kern="1200">
          <a:solidFill>
            <a:srgbClr val="616161"/>
          </a:solidFill>
          <a:latin typeface="+mj-lt"/>
          <a:ea typeface="+mn-ea"/>
          <a:cs typeface="+mn-cs"/>
        </a:defRPr>
      </a:lvl1pPr>
      <a:lvl2pPr marL="687388" marR="0"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sz="2400" kern="1200">
          <a:solidFill>
            <a:srgbClr val="616161"/>
          </a:solidFill>
          <a:latin typeface="+mj-lt"/>
          <a:ea typeface="+mn-ea"/>
          <a:cs typeface="+mn-cs"/>
        </a:defRPr>
      </a:lvl2pPr>
      <a:lvl3pPr marL="914400" marR="0"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sz="2000" kern="1200">
          <a:solidFill>
            <a:srgbClr val="616161"/>
          </a:solidFill>
          <a:latin typeface="+mj-lt"/>
          <a:ea typeface="+mn-ea"/>
          <a:cs typeface="+mn-cs"/>
        </a:defRPr>
      </a:lvl3pPr>
      <a:lvl4pPr marL="1141413" marR="0"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1800" kern="1200">
          <a:solidFill>
            <a:srgbClr val="616161"/>
          </a:solidFill>
          <a:latin typeface="+mj-lt"/>
          <a:ea typeface="+mn-ea"/>
          <a:cs typeface="+mn-cs"/>
        </a:defRPr>
      </a:lvl4pPr>
      <a:lvl5pPr marL="1376363" marR="0"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sz="1800" kern="1200">
          <a:solidFill>
            <a:srgbClr val="61616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5472"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24137" y="1441776"/>
            <a:ext cx="7981632" cy="485976"/>
          </a:xfrm>
        </p:spPr>
        <p:txBody>
          <a:bodyPr/>
          <a:lstStyle/>
          <a:p>
            <a:r>
              <a:rPr lang="en-US" sz="2500" b="1" dirty="0">
                <a:solidFill>
                  <a:srgbClr val="00529B"/>
                </a:solidFill>
              </a:rPr>
              <a:t>Group Benefits 2022-2023 plan </a:t>
            </a:r>
            <a:r>
              <a:rPr lang="en-US" sz="2500" b="1" dirty="0" err="1">
                <a:solidFill>
                  <a:srgbClr val="00529B"/>
                </a:solidFill>
              </a:rPr>
              <a:t>perFORmance</a:t>
            </a:r>
            <a:r>
              <a:rPr lang="en-US" sz="2500" b="1" dirty="0">
                <a:solidFill>
                  <a:srgbClr val="00529B"/>
                </a:solidFill>
              </a:rPr>
              <a:t> </a:t>
            </a:r>
          </a:p>
        </p:txBody>
      </p:sp>
      <p:sp>
        <p:nvSpPr>
          <p:cNvPr id="3" name="Text Placeholder 2">
            <a:extLst>
              <a:ext uri="{FF2B5EF4-FFF2-40B4-BE49-F238E27FC236}">
                <a16:creationId xmlns:a16="http://schemas.microsoft.com/office/drawing/2014/main" id="{1D61D54A-E70C-4057-9FAD-9DF69ACA09DD}"/>
              </a:ext>
            </a:extLst>
          </p:cNvPr>
          <p:cNvSpPr>
            <a:spLocks noGrp="1"/>
          </p:cNvSpPr>
          <p:nvPr>
            <p:ph type="body" sz="quarter" idx="15"/>
          </p:nvPr>
        </p:nvSpPr>
        <p:spPr>
          <a:xfrm>
            <a:off x="558361" y="5165388"/>
            <a:ext cx="3657600" cy="338229"/>
          </a:xfrm>
        </p:spPr>
        <p:txBody>
          <a:bodyPr/>
          <a:lstStyle/>
          <a:p>
            <a:r>
              <a:rPr lang="en-US" dirty="0"/>
              <a:t>November 28, 2023 </a:t>
            </a:r>
          </a:p>
        </p:txBody>
      </p:sp>
      <p:sp>
        <p:nvSpPr>
          <p:cNvPr id="9" name="Text Placeholder 8">
            <a:extLst>
              <a:ext uri="{FF2B5EF4-FFF2-40B4-BE49-F238E27FC236}">
                <a16:creationId xmlns:a16="http://schemas.microsoft.com/office/drawing/2014/main" id="{89DAC43D-130C-48D5-9C7C-621CC021960F}"/>
              </a:ext>
            </a:extLst>
          </p:cNvPr>
          <p:cNvSpPr>
            <a:spLocks noGrp="1"/>
          </p:cNvSpPr>
          <p:nvPr>
            <p:ph type="body" sz="quarter" idx="16"/>
          </p:nvPr>
        </p:nvSpPr>
        <p:spPr>
          <a:xfrm>
            <a:off x="558361" y="5532386"/>
            <a:ext cx="6748450" cy="485977"/>
          </a:xfrm>
        </p:spPr>
        <p:txBody>
          <a:bodyPr/>
          <a:lstStyle/>
          <a:p>
            <a:r>
              <a:rPr lang="en-US" dirty="0"/>
              <a:t>Andrea Kowalski </a:t>
            </a:r>
          </a:p>
          <a:p>
            <a:endParaRPr lang="en-US" dirty="0"/>
          </a:p>
        </p:txBody>
      </p:sp>
      <p:sp>
        <p:nvSpPr>
          <p:cNvPr id="11" name="Rectangle 6"/>
          <p:cNvSpPr>
            <a:spLocks noChangeArrowheads="1"/>
          </p:cNvSpPr>
          <p:nvPr/>
        </p:nvSpPr>
        <p:spPr bwMode="auto">
          <a:xfrm>
            <a:off x="756921" y="6519446"/>
            <a:ext cx="5227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nchor="b" anchorCtr="0">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800" dirty="0">
                <a:solidFill>
                  <a:srgbClr val="6D6D70"/>
                </a:solidFill>
                <a:latin typeface="Calibri Light" charset="0"/>
                <a:cs typeface="Calibri Regular" charset="0"/>
              </a:rPr>
              <a:t>© 2021 USI Insurance Services. All rights reserved. </a:t>
            </a:r>
            <a:br>
              <a:rPr lang="en-US" altLang="en-US" sz="800" dirty="0">
                <a:solidFill>
                  <a:srgbClr val="6D6D70"/>
                </a:solidFill>
                <a:latin typeface="Calibri Light" charset="0"/>
                <a:cs typeface="Calibri Regular" charset="0"/>
              </a:rPr>
            </a:br>
            <a:endParaRPr lang="en-US" altLang="en-US" sz="800" dirty="0">
              <a:solidFill>
                <a:srgbClr val="6D6D70"/>
              </a:solidFill>
              <a:latin typeface="Calibri Light" charset="0"/>
              <a:cs typeface="Calibri Regular" charset="0"/>
            </a:endParaRPr>
          </a:p>
        </p:txBody>
      </p:sp>
      <p:pic>
        <p:nvPicPr>
          <p:cNvPr id="8" name="Picture 7">
            <a:extLst>
              <a:ext uri="{FF2B5EF4-FFF2-40B4-BE49-F238E27FC236}">
                <a16:creationId xmlns:a16="http://schemas.microsoft.com/office/drawing/2014/main" id="{CA5FB2D2-59AB-41FB-8A07-5FEF16E27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301" y="2645799"/>
            <a:ext cx="4621320" cy="1434544"/>
          </a:xfrm>
          <a:prstGeom prst="rect">
            <a:avLst/>
          </a:prstGeom>
        </p:spPr>
      </p:pic>
    </p:spTree>
    <p:custDataLst>
      <p:tags r:id="rId1"/>
    </p:custData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68407" y="2917121"/>
            <a:ext cx="4273574" cy="861774"/>
          </a:xfrm>
          <a:prstGeom prst="rect">
            <a:avLst/>
          </a:prstGeom>
          <a:noFill/>
        </p:spPr>
        <p:txBody>
          <a:bodyPr wrap="square" rtlCol="0">
            <a:spAutoFit/>
          </a:bodyPr>
          <a:lstStyle/>
          <a:p>
            <a:r>
              <a:rPr lang="en-US" sz="3200" dirty="0">
                <a:solidFill>
                  <a:srgbClr val="09549B"/>
                </a:solidFill>
                <a:latin typeface="Century Gothic" panose="020B0502020202020204" pitchFamily="34" charset="0"/>
              </a:rPr>
              <a:t>Marketing Summary</a:t>
            </a:r>
            <a:r>
              <a:rPr lang="en-US" dirty="0">
                <a:solidFill>
                  <a:schemeClr val="tx1">
                    <a:lumMod val="50000"/>
                    <a:lumOff val="50000"/>
                  </a:schemeClr>
                </a:solidFill>
                <a:latin typeface="Century Gothic" panose="020B0502020202020204" pitchFamily="34" charset="0"/>
              </a:rPr>
              <a:t>					</a:t>
            </a:r>
          </a:p>
        </p:txBody>
      </p:sp>
    </p:spTree>
    <p:extLst>
      <p:ext uri="{BB962C8B-B14F-4D97-AF65-F5344CB8AC3E}">
        <p14:creationId xmlns:p14="http://schemas.microsoft.com/office/powerpoint/2010/main" val="216450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97" y="20891"/>
            <a:ext cx="8229600" cy="1005840"/>
          </a:xfrm>
        </p:spPr>
        <p:txBody>
          <a:bodyPr/>
          <a:lstStyle/>
          <a:p>
            <a:r>
              <a:rPr lang="en-US" dirty="0"/>
              <a:t>Renewal Summary – 7/1/23</a:t>
            </a:r>
          </a:p>
        </p:txBody>
      </p:sp>
      <p:sp>
        <p:nvSpPr>
          <p:cNvPr id="4" name="Rectangle 3">
            <a:extLst>
              <a:ext uri="{FF2B5EF4-FFF2-40B4-BE49-F238E27FC236}">
                <a16:creationId xmlns:a16="http://schemas.microsoft.com/office/drawing/2014/main" id="{240563B0-28BF-4297-A27B-7906913FF526}"/>
              </a:ext>
            </a:extLst>
          </p:cNvPr>
          <p:cNvSpPr>
            <a:spLocks noChangeArrowheads="1"/>
          </p:cNvSpPr>
          <p:nvPr/>
        </p:nvSpPr>
        <p:spPr bwMode="auto">
          <a:xfrm>
            <a:off x="341194" y="1175169"/>
            <a:ext cx="83456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ea typeface="Times New Roman" panose="02020603050405020304" pitchFamily="18" charset="0"/>
                <a:cs typeface="Calibri" panose="020F0502020204030204" pitchFamily="34" charset="0"/>
              </a:rPr>
              <a:t>The following analysis summarizes Lake Wales Charter Schools’ July 1, 2023 renewal activities.  Medical/Rx experience is also included within.</a:t>
            </a:r>
            <a:endParaRPr kumimoji="0" lang="en-US" altLang="en-US" sz="1200" b="0" i="0" u="none" strike="noStrike" kern="0" cap="none" spc="0" normalizeH="0" baseline="0" noProof="0" dirty="0">
              <a:ln>
                <a:noFill/>
              </a:ln>
              <a:solidFill>
                <a:srgbClr val="000000"/>
              </a:solidFill>
              <a:effectLst/>
              <a:uLnTx/>
              <a:uFillTx/>
            </a:endParaRPr>
          </a:p>
        </p:txBody>
      </p:sp>
      <p:graphicFrame>
        <p:nvGraphicFramePr>
          <p:cNvPr id="5" name="Table 4">
            <a:extLst>
              <a:ext uri="{FF2B5EF4-FFF2-40B4-BE49-F238E27FC236}">
                <a16:creationId xmlns:a16="http://schemas.microsoft.com/office/drawing/2014/main" id="{E69530C3-28BC-45B4-A651-E4A1D298D7B7}"/>
              </a:ext>
            </a:extLst>
          </p:cNvPr>
          <p:cNvGraphicFramePr>
            <a:graphicFrameLocks noGrp="1"/>
          </p:cNvGraphicFramePr>
          <p:nvPr/>
        </p:nvGraphicFramePr>
        <p:xfrm>
          <a:off x="340658" y="2146426"/>
          <a:ext cx="8346142" cy="2377440"/>
        </p:xfrm>
        <a:graphic>
          <a:graphicData uri="http://schemas.openxmlformats.org/drawingml/2006/table">
            <a:tbl>
              <a:tblPr firstRow="1" firstCol="1" bandRow="1"/>
              <a:tblGrid>
                <a:gridCol w="2846602">
                  <a:extLst>
                    <a:ext uri="{9D8B030D-6E8A-4147-A177-3AD203B41FA5}">
                      <a16:colId xmlns:a16="http://schemas.microsoft.com/office/drawing/2014/main" val="964721569"/>
                    </a:ext>
                  </a:extLst>
                </a:gridCol>
                <a:gridCol w="2846066">
                  <a:extLst>
                    <a:ext uri="{9D8B030D-6E8A-4147-A177-3AD203B41FA5}">
                      <a16:colId xmlns:a16="http://schemas.microsoft.com/office/drawing/2014/main" val="922447278"/>
                    </a:ext>
                  </a:extLst>
                </a:gridCol>
                <a:gridCol w="2653474">
                  <a:extLst>
                    <a:ext uri="{9D8B030D-6E8A-4147-A177-3AD203B41FA5}">
                      <a16:colId xmlns:a16="http://schemas.microsoft.com/office/drawing/2014/main" val="888655366"/>
                    </a:ext>
                  </a:extLst>
                </a:gridCol>
              </a:tblGrid>
              <a:tr h="165958">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lgn="l">
                        <a:spcBef>
                          <a:spcPts val="0"/>
                        </a:spcBef>
                        <a:spcAft>
                          <a:spcPts val="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Renewal Carrier</a:t>
                      </a:r>
                      <a:endParaRPr lang="en-US" sz="1200" dirty="0">
                        <a:effectLst/>
                        <a:latin typeface="+mn-lt"/>
                        <a:ea typeface="Times New Roman" panose="02020603050405020304" pitchFamily="18" charset="0"/>
                        <a:cs typeface="Times New Roman" panose="02020603050405020304" pitchFamily="18" charset="0"/>
                      </a:endParaRPr>
                    </a:p>
                  </a:txBody>
                  <a:tcPr marL="67892" marR="67892" marT="0" marB="0" anchor="ctr">
                    <a:lnL>
                      <a:noFill/>
                    </a:lnL>
                    <a:lnR>
                      <a:noFill/>
                    </a:lnR>
                    <a:lnT>
                      <a:noFill/>
                    </a:lnT>
                    <a:lnB>
                      <a:noFill/>
                    </a:lnB>
                    <a:lnTlToBr w="12700" cmpd="sng">
                      <a:noFill/>
                      <a:prstDash val="solid"/>
                    </a:lnTlToBr>
                    <a:lnBlToTr w="12700" cmpd="sng">
                      <a:noFill/>
                      <a:prstDash val="solid"/>
                    </a:lnBlToTr>
                    <a:solidFill>
                      <a:srgbClr val="09549B"/>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lgn="l">
                        <a:spcBef>
                          <a:spcPts val="0"/>
                        </a:spcBef>
                        <a:spcAft>
                          <a:spcPts val="0"/>
                        </a:spcAft>
                      </a:pPr>
                      <a:r>
                        <a:rPr lang="en-US" sz="1200" b="1" dirty="0">
                          <a:solidFill>
                            <a:srgbClr val="FFFFFF"/>
                          </a:solidFill>
                          <a:effectLst/>
                          <a:latin typeface="+mn-lt"/>
                          <a:ea typeface="Times New Roman" panose="02020603050405020304" pitchFamily="18" charset="0"/>
                          <a:cs typeface="Times New Roman" panose="02020603050405020304" pitchFamily="18" charset="0"/>
                        </a:rPr>
                        <a:t>Decision</a:t>
                      </a:r>
                      <a:endParaRPr lang="en-US" sz="1200" dirty="0">
                        <a:effectLst/>
                        <a:latin typeface="+mn-lt"/>
                        <a:ea typeface="Times New Roman" panose="02020603050405020304" pitchFamily="18" charset="0"/>
                        <a:cs typeface="Times New Roman" panose="02020603050405020304" pitchFamily="18" charset="0"/>
                      </a:endParaRPr>
                    </a:p>
                  </a:txBody>
                  <a:tcPr marL="67892" marR="67892" marT="0" marB="0" anchor="ctr">
                    <a:lnL>
                      <a:noFill/>
                    </a:lnL>
                    <a:lnR>
                      <a:noFill/>
                    </a:lnR>
                    <a:lnT>
                      <a:noFill/>
                    </a:lnT>
                    <a:lnB>
                      <a:noFill/>
                    </a:lnB>
                    <a:lnTlToBr w="12700" cmpd="sng">
                      <a:noFill/>
                      <a:prstDash val="solid"/>
                    </a:lnTlToBr>
                    <a:lnBlToTr w="12700" cmpd="sng">
                      <a:noFill/>
                      <a:prstDash val="solid"/>
                    </a:lnBlToTr>
                    <a:solidFill>
                      <a:srgbClr val="09549B"/>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lgn="l">
                        <a:spcBef>
                          <a:spcPts val="0"/>
                        </a:spcBef>
                        <a:spcAft>
                          <a:spcPts val="0"/>
                        </a:spcAft>
                      </a:pPr>
                      <a:r>
                        <a:rPr lang="en-US" sz="1200" b="1">
                          <a:solidFill>
                            <a:srgbClr val="FFFFFF"/>
                          </a:solidFill>
                          <a:effectLst/>
                          <a:latin typeface="+mn-lt"/>
                          <a:ea typeface="Times New Roman" panose="02020603050405020304" pitchFamily="18" charset="0"/>
                          <a:cs typeface="Times New Roman" panose="02020603050405020304" pitchFamily="18" charset="0"/>
                        </a:rPr>
                        <a:t>Renewal Savings</a:t>
                      </a:r>
                      <a:endParaRPr lang="en-US" sz="1200">
                        <a:effectLst/>
                        <a:latin typeface="+mn-lt"/>
                        <a:ea typeface="Times New Roman" panose="02020603050405020304" pitchFamily="18" charset="0"/>
                        <a:cs typeface="Times New Roman" panose="02020603050405020304" pitchFamily="18" charset="0"/>
                      </a:endParaRPr>
                    </a:p>
                  </a:txBody>
                  <a:tcPr marL="67892" marR="67892" marT="0" marB="0" anchor="ctr">
                    <a:lnL>
                      <a:noFill/>
                    </a:lnL>
                    <a:lnR>
                      <a:noFill/>
                    </a:lnR>
                    <a:lnT>
                      <a:noFill/>
                    </a:lnT>
                    <a:lnB>
                      <a:noFill/>
                    </a:lnB>
                    <a:lnTlToBr w="12700" cmpd="sng">
                      <a:noFill/>
                      <a:prstDash val="solid"/>
                    </a:lnTlToBr>
                    <a:lnBlToTr w="12700" cmpd="sng">
                      <a:noFill/>
                      <a:prstDash val="solid"/>
                    </a:lnBlToTr>
                    <a:solidFill>
                      <a:srgbClr val="09549B"/>
                    </a:solidFill>
                  </a:tcPr>
                </a:tc>
                <a:extLst>
                  <a:ext uri="{0D108BD9-81ED-4DB2-BD59-A6C34878D82A}">
                    <a16:rowId xmlns:a16="http://schemas.microsoft.com/office/drawing/2014/main" val="2298728889"/>
                  </a:ext>
                </a:extLst>
              </a:tr>
              <a:tr h="165958">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UMR TPA </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Under multi-year fee agreement  </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No change to rates</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4294126"/>
                  </a:ext>
                </a:extLst>
              </a:tr>
              <a:tr h="165958">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Sun Life - Stop Loss</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Carrier change from TMHCC</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$15,276 in stop loss premium</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3221992"/>
                  </a:ext>
                </a:extLst>
              </a:tr>
              <a:tr h="165958">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kern="1200" dirty="0">
                          <a:solidFill>
                            <a:srgbClr val="404040"/>
                          </a:solidFill>
                          <a:effectLst/>
                          <a:latin typeface="+mn-lt"/>
                          <a:ea typeface="Times New Roman" panose="02020603050405020304" pitchFamily="18" charset="0"/>
                          <a:cs typeface="Times New Roman" panose="02020603050405020304" pitchFamily="18" charset="0"/>
                        </a:rPr>
                        <a:t>Mutual</a:t>
                      </a:r>
                      <a:r>
                        <a:rPr lang="en-US" sz="1200" dirty="0">
                          <a:solidFill>
                            <a:srgbClr val="404040"/>
                          </a:solidFill>
                          <a:effectLst/>
                          <a:latin typeface="+mn-lt"/>
                          <a:ea typeface="Times New Roman" panose="02020603050405020304" pitchFamily="18" charset="0"/>
                          <a:cs typeface="Times New Roman" panose="02020603050405020304" pitchFamily="18" charset="0"/>
                        </a:rPr>
                        <a:t> of Omaha – Dental</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Renewed w/ incumbent; negotiated +12% increase down to +8% </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$11,134 from initial renewal</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1478786"/>
                  </a:ext>
                </a:extLst>
              </a:tr>
              <a:tr h="334128">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Mutual of Omaha / EyeMed - Vision</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Renewed w/ incumbent; received rate pass until 7/1/2025</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No change to rates </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8986584"/>
                  </a:ext>
                </a:extLst>
              </a:tr>
              <a:tr h="165958">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Mutual of Omaha – Life/AD&amp;D, Vol. Life</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Under rate guarantee until 1/1/2024</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No change to rates</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4916427"/>
                  </a:ext>
                </a:extLst>
              </a:tr>
              <a:tr h="165958">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lvl="0" algn="l">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Mutual of Omaha – Vol STD, LTD</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Under rate guarantee until 1/1/2024</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No change to rates</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9884348"/>
                  </a:ext>
                </a:extLst>
              </a:tr>
              <a:tr h="165958">
                <a:tc>
                  <a:txBody>
                    <a:bodyPr/>
                    <a:lstStyle/>
                    <a:p>
                      <a:pPr marL="0" marR="0">
                        <a:spcBef>
                          <a:spcPts val="0"/>
                        </a:spcBef>
                        <a:spcAft>
                          <a:spcPts val="0"/>
                        </a:spcAft>
                      </a:pPr>
                      <a:r>
                        <a:rPr lang="en-US" sz="1200" kern="1200" dirty="0">
                          <a:solidFill>
                            <a:srgbClr val="404040"/>
                          </a:solidFill>
                          <a:effectLst/>
                          <a:latin typeface="+mn-lt"/>
                          <a:ea typeface="Times New Roman" panose="02020603050405020304" pitchFamily="18" charset="0"/>
                          <a:cs typeface="Times New Roman" panose="02020603050405020304" pitchFamily="18" charset="0"/>
                        </a:rPr>
                        <a:t>Mutual of Omaha – Worksite</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Renewed w/ incumbent</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No change to rates</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1284413"/>
                  </a:ext>
                </a:extLst>
              </a:tr>
              <a:tr h="165958">
                <a:tc>
                  <a:txBody>
                    <a:bodyPr/>
                    <a:lstStyle/>
                    <a:p>
                      <a:pPr marL="0" marR="0" algn="l" defTabSz="914400" rtl="0" eaLnBrk="1" latinLnBrk="0" hangingPunct="1">
                        <a:spcBef>
                          <a:spcPts val="0"/>
                        </a:spcBef>
                        <a:spcAft>
                          <a:spcPts val="0"/>
                        </a:spcAft>
                      </a:pPr>
                      <a:r>
                        <a:rPr lang="en-US" sz="1200" kern="1200" dirty="0">
                          <a:solidFill>
                            <a:srgbClr val="404040"/>
                          </a:solidFill>
                          <a:effectLst/>
                          <a:latin typeface="+mn-lt"/>
                          <a:ea typeface="Times New Roman" panose="02020603050405020304" pitchFamily="18" charset="0"/>
                          <a:cs typeface="Times New Roman" panose="02020603050405020304" pitchFamily="18" charset="0"/>
                        </a:rPr>
                        <a:t>Web Benefits - Ben Admin &amp; COBRA</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Renewed w/ incumbent</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No change to rates</a:t>
                      </a:r>
                    </a:p>
                  </a:txBody>
                  <a:tcPr marL="67892" marR="67892"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719317"/>
                  </a:ext>
                </a:extLst>
              </a:tr>
              <a:tr h="165958">
                <a:tc>
                  <a:txBody>
                    <a:bodyPr/>
                    <a:lstStyle/>
                    <a:p>
                      <a:pPr marL="0" marR="0" algn="l" defTabSz="914400" rtl="0" eaLnBrk="1" latinLnBrk="0" hangingPunct="1">
                        <a:spcBef>
                          <a:spcPts val="0"/>
                        </a:spcBef>
                        <a:spcAft>
                          <a:spcPts val="0"/>
                        </a:spcAft>
                      </a:pPr>
                      <a:r>
                        <a:rPr lang="en-US" sz="1200" kern="1200" dirty="0" err="1">
                          <a:solidFill>
                            <a:srgbClr val="404040"/>
                          </a:solidFill>
                          <a:effectLst/>
                          <a:latin typeface="+mn-lt"/>
                          <a:ea typeface="Times New Roman" panose="02020603050405020304" pitchFamily="18" charset="0"/>
                          <a:cs typeface="Times New Roman" panose="02020603050405020304" pitchFamily="18" charset="0"/>
                        </a:rPr>
                        <a:t>Asure</a:t>
                      </a:r>
                      <a:r>
                        <a:rPr lang="en-US" sz="1200" kern="1200" dirty="0">
                          <a:solidFill>
                            <a:srgbClr val="404040"/>
                          </a:solidFill>
                          <a:effectLst/>
                          <a:latin typeface="+mn-lt"/>
                          <a:ea typeface="Times New Roman" panose="02020603050405020304" pitchFamily="18" charset="0"/>
                          <a:cs typeface="Times New Roman" panose="02020603050405020304" pitchFamily="18" charset="0"/>
                        </a:rPr>
                        <a:t> - FSA</a:t>
                      </a:r>
                    </a:p>
                  </a:txBody>
                  <a:tcPr marL="67892" marR="67892"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Renewed w/ incumbent</a:t>
                      </a:r>
                    </a:p>
                  </a:txBody>
                  <a:tcPr marL="67892" marR="67892"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200" dirty="0">
                          <a:solidFill>
                            <a:srgbClr val="404040"/>
                          </a:solidFill>
                          <a:effectLst/>
                          <a:latin typeface="+mn-lt"/>
                          <a:ea typeface="Times New Roman" panose="02020603050405020304" pitchFamily="18" charset="0"/>
                          <a:cs typeface="Times New Roman" panose="02020603050405020304" pitchFamily="18" charset="0"/>
                        </a:rPr>
                        <a:t>No change to rates</a:t>
                      </a:r>
                    </a:p>
                  </a:txBody>
                  <a:tcPr marL="67892" marR="67892"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60875702"/>
                  </a:ext>
                </a:extLst>
              </a:tr>
              <a:tr h="165958">
                <a:tc gridSpan="2">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228600" marR="0">
                        <a:spcBef>
                          <a:spcPts val="0"/>
                        </a:spcBef>
                        <a:spcAft>
                          <a:spcPts val="0"/>
                        </a:spcAft>
                      </a:pPr>
                      <a:r>
                        <a:rPr lang="en-US" sz="1200" b="1" dirty="0">
                          <a:solidFill>
                            <a:srgbClr val="0D0D0D"/>
                          </a:solidFill>
                          <a:effectLst/>
                          <a:latin typeface="+mn-lt"/>
                          <a:ea typeface="Times New Roman" panose="02020603050405020304" pitchFamily="18" charset="0"/>
                          <a:cs typeface="Times New Roman" panose="02020603050405020304" pitchFamily="18" charset="0"/>
                        </a:rPr>
                        <a:t>Total Savings</a:t>
                      </a:r>
                      <a:endParaRPr lang="en-US" sz="1200" dirty="0">
                        <a:effectLst/>
                        <a:latin typeface="+mn-lt"/>
                        <a:ea typeface="Times New Roman" panose="02020603050405020304" pitchFamily="18" charset="0"/>
                        <a:cs typeface="Times New Roman" panose="02020603050405020304" pitchFamily="18" charset="0"/>
                      </a:endParaRPr>
                    </a:p>
                  </a:txBody>
                  <a:tcPr marL="67892" marR="67892"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spcBef>
                          <a:spcPts val="0"/>
                        </a:spcBef>
                        <a:spcAft>
                          <a:spcPts val="0"/>
                        </a:spcAft>
                      </a:pPr>
                      <a:r>
                        <a:rPr lang="en-US" sz="1200" b="1" dirty="0">
                          <a:solidFill>
                            <a:srgbClr val="0D0D0D"/>
                          </a:solidFill>
                          <a:effectLst/>
                          <a:latin typeface="+mn-lt"/>
                          <a:ea typeface="Times New Roman" panose="02020603050405020304" pitchFamily="18" charset="0"/>
                          <a:cs typeface="Times New Roman" panose="02020603050405020304" pitchFamily="18" charset="0"/>
                        </a:rPr>
                        <a:t>$26,410</a:t>
                      </a:r>
                      <a:endParaRPr lang="en-US" sz="1200" dirty="0">
                        <a:effectLst/>
                        <a:latin typeface="+mn-lt"/>
                        <a:ea typeface="Times New Roman" panose="02020603050405020304" pitchFamily="18" charset="0"/>
                        <a:cs typeface="Times New Roman" panose="02020603050405020304" pitchFamily="18" charset="0"/>
                      </a:endParaRPr>
                    </a:p>
                  </a:txBody>
                  <a:tcPr marL="67892" marR="67892"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519621"/>
                  </a:ext>
                </a:extLst>
              </a:tr>
            </a:tbl>
          </a:graphicData>
        </a:graphic>
      </p:graphicFrame>
      <p:graphicFrame>
        <p:nvGraphicFramePr>
          <p:cNvPr id="7" name="Table 6">
            <a:extLst>
              <a:ext uri="{FF2B5EF4-FFF2-40B4-BE49-F238E27FC236}">
                <a16:creationId xmlns:a16="http://schemas.microsoft.com/office/drawing/2014/main" id="{9F3DE122-EAEF-47D3-AA8A-A798CA55F191}"/>
              </a:ext>
            </a:extLst>
          </p:cNvPr>
          <p:cNvGraphicFramePr>
            <a:graphicFrameLocks noGrp="1"/>
          </p:cNvGraphicFramePr>
          <p:nvPr/>
        </p:nvGraphicFramePr>
        <p:xfrm>
          <a:off x="399197" y="1722151"/>
          <a:ext cx="8345606" cy="263906"/>
        </p:xfrm>
        <a:graphic>
          <a:graphicData uri="http://schemas.openxmlformats.org/drawingml/2006/table">
            <a:tbl>
              <a:tblPr/>
              <a:tblGrid>
                <a:gridCol w="8345606">
                  <a:extLst>
                    <a:ext uri="{9D8B030D-6E8A-4147-A177-3AD203B41FA5}">
                      <a16:colId xmlns:a16="http://schemas.microsoft.com/office/drawing/2014/main" val="3669105346"/>
                    </a:ext>
                  </a:extLst>
                </a:gridCol>
              </a:tblGrid>
              <a:tr h="190891">
                <a:tc>
                  <a:txBody>
                    <a:bodyPr/>
                    <a:lstStyle>
                      <a:lvl1pPr marL="0" algn="l" defTabSz="914400" rtl="0" eaLnBrk="1" latinLnBrk="0" hangingPunct="1">
                        <a:defRPr sz="1800" kern="1200">
                          <a:solidFill>
                            <a:schemeClr val="tx1"/>
                          </a:solidFill>
                          <a:latin typeface="Calibri Light"/>
                        </a:defRPr>
                      </a:lvl1pPr>
                      <a:lvl2pPr marL="457200" algn="l" defTabSz="914400" rtl="0" eaLnBrk="1" latinLnBrk="0" hangingPunct="1">
                        <a:defRPr sz="1800" kern="1200">
                          <a:solidFill>
                            <a:schemeClr val="tx1"/>
                          </a:solidFill>
                          <a:latin typeface="Calibri Light"/>
                        </a:defRPr>
                      </a:lvl2pPr>
                      <a:lvl3pPr marL="914400" algn="l" defTabSz="914400" rtl="0" eaLnBrk="1" latinLnBrk="0" hangingPunct="1">
                        <a:defRPr sz="1800" kern="1200">
                          <a:solidFill>
                            <a:schemeClr val="tx1"/>
                          </a:solidFill>
                          <a:latin typeface="Calibri Light"/>
                        </a:defRPr>
                      </a:lvl3pPr>
                      <a:lvl4pPr marL="1371600" algn="l" defTabSz="914400" rtl="0" eaLnBrk="1" latinLnBrk="0" hangingPunct="1">
                        <a:defRPr sz="1800" kern="1200">
                          <a:solidFill>
                            <a:schemeClr val="tx1"/>
                          </a:solidFill>
                          <a:latin typeface="Calibri Light"/>
                        </a:defRPr>
                      </a:lvl4pPr>
                      <a:lvl5pPr marL="1828800" algn="l" defTabSz="914400" rtl="0" eaLnBrk="1" latinLnBrk="0" hangingPunct="1">
                        <a:defRPr sz="1800" kern="1200">
                          <a:solidFill>
                            <a:schemeClr val="tx1"/>
                          </a:solidFill>
                          <a:latin typeface="Calibri Light"/>
                        </a:defRPr>
                      </a:lvl5pPr>
                      <a:lvl6pPr marL="2286000" algn="l" defTabSz="914400" rtl="0" eaLnBrk="1" latinLnBrk="0" hangingPunct="1">
                        <a:defRPr sz="1800" kern="1200">
                          <a:solidFill>
                            <a:schemeClr val="tx1"/>
                          </a:solidFill>
                          <a:latin typeface="Calibri Light"/>
                        </a:defRPr>
                      </a:lvl6pPr>
                      <a:lvl7pPr marL="2743200" algn="l" defTabSz="914400" rtl="0" eaLnBrk="1" latinLnBrk="0" hangingPunct="1">
                        <a:defRPr sz="1800" kern="1200">
                          <a:solidFill>
                            <a:schemeClr val="tx1"/>
                          </a:solidFill>
                          <a:latin typeface="Calibri Light"/>
                        </a:defRPr>
                      </a:lvl7pPr>
                      <a:lvl8pPr marL="3200400" algn="l" defTabSz="914400" rtl="0" eaLnBrk="1" latinLnBrk="0" hangingPunct="1">
                        <a:defRPr sz="1800" kern="1200">
                          <a:solidFill>
                            <a:schemeClr val="tx1"/>
                          </a:solidFill>
                          <a:latin typeface="Calibri Light"/>
                        </a:defRPr>
                      </a:lvl8pPr>
                      <a:lvl9pPr marL="3657600" algn="l" defTabSz="914400" rtl="0" eaLnBrk="1" latinLnBrk="0" hangingPunct="1">
                        <a:defRPr sz="1800" kern="1200">
                          <a:solidFill>
                            <a:schemeClr val="tx1"/>
                          </a:solidFill>
                          <a:latin typeface="Calibri Light"/>
                        </a:defRPr>
                      </a:lvl9pPr>
                    </a:lstStyle>
                    <a:p>
                      <a:pPr marL="0" marR="0">
                        <a:lnSpc>
                          <a:spcPct val="115000"/>
                        </a:lnSpc>
                        <a:spcBef>
                          <a:spcPts val="0"/>
                        </a:spcBef>
                        <a:spcAft>
                          <a:spcPts val="0"/>
                        </a:spcAft>
                      </a:pPr>
                      <a:r>
                        <a:rPr lang="en-US" sz="1600" b="1" dirty="0">
                          <a:solidFill>
                            <a:srgbClr val="262626"/>
                          </a:solidFill>
                          <a:effectLst/>
                          <a:latin typeface="+mn-lt"/>
                          <a:ea typeface="Times New Roman" panose="02020603050405020304" pitchFamily="18" charset="0"/>
                          <a:cs typeface="Times New Roman" panose="02020603050405020304" pitchFamily="18" charset="0"/>
                        </a:rPr>
                        <a:t>Summary of July 1, 2023 Renewal </a:t>
                      </a:r>
                      <a:endParaRPr lang="en-US" sz="1600" dirty="0">
                        <a:effectLst/>
                        <a:latin typeface="+mn-lt"/>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14461"/>
                  </a:ext>
                </a:extLst>
              </a:tr>
            </a:tbl>
          </a:graphicData>
        </a:graphic>
      </p:graphicFrame>
      <p:sp>
        <p:nvSpPr>
          <p:cNvPr id="6" name="TextBox 5">
            <a:extLst>
              <a:ext uri="{FF2B5EF4-FFF2-40B4-BE49-F238E27FC236}">
                <a16:creationId xmlns:a16="http://schemas.microsoft.com/office/drawing/2014/main" id="{4585C22B-9522-FF14-3800-412423789924}"/>
              </a:ext>
            </a:extLst>
          </p:cNvPr>
          <p:cNvSpPr txBox="1"/>
          <p:nvPr/>
        </p:nvSpPr>
        <p:spPr>
          <a:xfrm>
            <a:off x="340658" y="4684235"/>
            <a:ext cx="8404145" cy="212365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
                <a:srgbClr val="09549B"/>
              </a:buClr>
              <a:buSzPts val="1200"/>
              <a:buFontTx/>
              <a:buNone/>
              <a:tabLst>
                <a:tab pos="228600" algn="l"/>
              </a:tabLst>
              <a:defRPr/>
            </a:pPr>
            <a:r>
              <a:rPr lang="en-US" sz="1200" u="sng" dirty="0">
                <a:solidFill>
                  <a:srgbClr val="404040"/>
                </a:solidFill>
                <a:latin typeface="+mj-lt"/>
                <a:ea typeface="Times New Roman" panose="02020603050405020304" pitchFamily="18" charset="0"/>
                <a:cs typeface="Times New Roman" panose="02020603050405020304" pitchFamily="18" charset="0"/>
              </a:rPr>
              <a:t>Additional</a:t>
            </a:r>
            <a:endParaRPr kumimoji="0" lang="en-US" sz="1200" b="0" i="0" u="sng" strike="noStrike" kern="1200" cap="none" spc="0" normalizeH="0" baseline="0" noProof="0" dirty="0">
              <a:ln>
                <a:noFill/>
              </a:ln>
              <a:solidFill>
                <a:prstClr val="black"/>
              </a:solidFill>
              <a:effectLst/>
              <a:uLnTx/>
              <a:uFillTx/>
              <a:latin typeface="+mj-lt"/>
              <a:ea typeface="Times New Roman" panose="02020603050405020304" pitchFamily="18" charset="0"/>
              <a:cs typeface="Arial" charset="0"/>
            </a:endParaRP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tab pos="228600" algn="l"/>
              </a:tabLst>
              <a:defRPr/>
            </a:pP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Completed: 2023 Renewal Projection at Pre-renewal Meeting</a:t>
            </a: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tab pos="228600" algn="l"/>
              </a:tabLst>
              <a:defRPr/>
            </a:pPr>
            <a:r>
              <a:rPr lang="en-US" sz="1200" dirty="0">
                <a:solidFill>
                  <a:srgbClr val="404040"/>
                </a:solidFill>
                <a:latin typeface="+mj-lt"/>
                <a:ea typeface="Times New Roman" panose="02020603050405020304" pitchFamily="18" charset="0"/>
                <a:cs typeface="Calibri" panose="020F0502020204030204" pitchFamily="34" charset="0"/>
              </a:rPr>
              <a:t>Marketing of stop loss options</a:t>
            </a:r>
            <a:endParaRPr kumimoji="0" lang="en-US"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tab pos="228600" algn="l"/>
              </a:tabLst>
              <a:defRPr/>
            </a:pP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USI provided contribution modeling for medical plans</a:t>
            </a:r>
            <a:endParaRPr kumimoji="0" lang="en-US"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defRPr/>
            </a:pP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Completed: Prepared customized open enrollment communications/Benefits at a Glance Booklet  </a:t>
            </a: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defRPr/>
            </a:pPr>
            <a:r>
              <a:rPr kumimoji="0" lang="en-US" sz="1200" b="0" i="0" u="none" strike="noStrike" kern="1200" cap="none" spc="0" normalizeH="0" baseline="0" noProof="0" dirty="0">
                <a:ln>
                  <a:noFill/>
                </a:ln>
                <a:solidFill>
                  <a:srgbClr val="262626"/>
                </a:solidFill>
                <a:effectLst/>
                <a:uLnTx/>
                <a:uFillTx/>
                <a:latin typeface="+mj-lt"/>
                <a:ea typeface="Times New Roman" panose="02020603050405020304" pitchFamily="18" charset="0"/>
                <a:cs typeface="Calibri" panose="020F0502020204030204" pitchFamily="34" charset="0"/>
              </a:rPr>
              <a:t>Completed: Provided </a:t>
            </a:r>
            <a:r>
              <a:rPr kumimoji="0" lang="en-US" sz="1200" b="0" i="0" u="none" strike="noStrike" kern="1200" cap="none" spc="0" normalizeH="0" baseline="0" noProof="0" dirty="0" err="1">
                <a:ln>
                  <a:noFill/>
                </a:ln>
                <a:solidFill>
                  <a:srgbClr val="262626"/>
                </a:solidFill>
                <a:effectLst/>
                <a:uLnTx/>
                <a:uFillTx/>
                <a:latin typeface="+mj-lt"/>
                <a:ea typeface="Times New Roman" panose="02020603050405020304" pitchFamily="18" charset="0"/>
                <a:cs typeface="Calibri" panose="020F0502020204030204" pitchFamily="34" charset="0"/>
              </a:rPr>
              <a:t>USIeb</a:t>
            </a:r>
            <a:r>
              <a:rPr kumimoji="0" lang="en-US" sz="1200" b="0" i="0" u="none" strike="noStrike" kern="1200" cap="none" spc="0" normalizeH="0" baseline="0" noProof="0" dirty="0">
                <a:ln>
                  <a:noFill/>
                </a:ln>
                <a:solidFill>
                  <a:srgbClr val="262626"/>
                </a:solidFill>
                <a:effectLst/>
                <a:uLnTx/>
                <a:uFillTx/>
                <a:latin typeface="+mj-lt"/>
                <a:ea typeface="Times New Roman" panose="02020603050405020304" pitchFamily="18" charset="0"/>
                <a:cs typeface="Calibri" panose="020F0502020204030204" pitchFamily="34" charset="0"/>
              </a:rPr>
              <a:t> Mobile App </a:t>
            </a:r>
            <a:endParaRPr kumimoji="0" lang="en-US"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tab pos="228600" algn="l"/>
              </a:tabLst>
              <a:defRPr/>
            </a:pP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Completed:  Quarterly meetings &amp; claims review</a:t>
            </a: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tab pos="228600" algn="l"/>
              </a:tabLst>
              <a:defRPr/>
            </a:pP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USI provides unlimited access to USI’s in-house ERISA Attorney</a:t>
            </a:r>
            <a:endParaRPr kumimoji="0" lang="en-US"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tab pos="228600" algn="l"/>
              </a:tabLst>
              <a:defRPr/>
            </a:pP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USI provides unlimited access to </a:t>
            </a:r>
            <a:r>
              <a:rPr kumimoji="0" lang="en-US" sz="1200" b="0" i="0" u="none" strike="noStrike" kern="1200" cap="none" spc="0" normalizeH="0" baseline="0" noProof="0" dirty="0" err="1">
                <a:ln>
                  <a:noFill/>
                </a:ln>
                <a:solidFill>
                  <a:srgbClr val="404040"/>
                </a:solidFill>
                <a:effectLst/>
                <a:uLnTx/>
                <a:uFillTx/>
                <a:latin typeface="+mj-lt"/>
                <a:ea typeface="Times New Roman" panose="02020603050405020304" pitchFamily="18" charset="0"/>
                <a:cs typeface="Calibri" panose="020F0502020204030204" pitchFamily="34" charset="0"/>
              </a:rPr>
              <a:t>ThinkHR</a:t>
            </a: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 for HR Staff</a:t>
            </a:r>
            <a:endParaRPr kumimoji="0" lang="en-US"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
                <a:srgbClr val="09549B"/>
              </a:buClr>
              <a:buSzPts val="1200"/>
              <a:buFont typeface="Wingdings" panose="05000000000000000000" pitchFamily="2" charset="2"/>
              <a:buChar char=""/>
              <a:tabLst>
                <a:tab pos="228600" algn="l"/>
              </a:tabLst>
              <a:defRPr/>
            </a:pPr>
            <a:r>
              <a:rPr kumimoji="0" lang="en-US" sz="1200" b="0" i="0" u="none" strike="noStrike" kern="1200" cap="none" spc="0" normalizeH="0" baseline="0" noProof="0" dirty="0">
                <a:ln>
                  <a:noFill/>
                </a:ln>
                <a:solidFill>
                  <a:srgbClr val="404040"/>
                </a:solidFill>
                <a:effectLst/>
                <a:uLnTx/>
                <a:uFillTx/>
                <a:latin typeface="+mj-lt"/>
                <a:ea typeface="Times New Roman" panose="02020603050405020304" pitchFamily="18" charset="0"/>
                <a:cs typeface="Calibri" panose="020F0502020204030204" pitchFamily="34" charset="0"/>
              </a:rPr>
              <a:t>USI provides the “Benefit Resource Center” to HR Staff &amp; employees for benefits related questions and issues</a:t>
            </a:r>
            <a:endParaRPr kumimoji="0" lang="en-US" sz="12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70303292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
            <a:ext cx="8229600" cy="609600"/>
          </a:xfrm>
        </p:spPr>
        <p:txBody>
          <a:bodyPr/>
          <a:lstStyle/>
          <a:p>
            <a:r>
              <a:rPr lang="en-US" dirty="0"/>
              <a:t>Stop Loss Analysis Highlights</a:t>
            </a:r>
          </a:p>
        </p:txBody>
      </p:sp>
      <p:sp>
        <p:nvSpPr>
          <p:cNvPr id="6" name="Content Placeholder 2">
            <a:extLst>
              <a:ext uri="{FF2B5EF4-FFF2-40B4-BE49-F238E27FC236}">
                <a16:creationId xmlns:a16="http://schemas.microsoft.com/office/drawing/2014/main" id="{B13FE89A-C057-47F1-B2D5-D90911EB0CC7}"/>
              </a:ext>
            </a:extLst>
          </p:cNvPr>
          <p:cNvSpPr txBox="1">
            <a:spLocks/>
          </p:cNvSpPr>
          <p:nvPr/>
        </p:nvSpPr>
        <p:spPr>
          <a:xfrm>
            <a:off x="189931" y="1043940"/>
            <a:ext cx="8611737" cy="4975120"/>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2200" kern="1200">
                <a:solidFill>
                  <a:schemeClr val="tx2"/>
                </a:solidFill>
                <a:latin typeface="+mn-lt"/>
                <a:ea typeface="+mn-ea"/>
                <a:cs typeface="+mn-cs"/>
              </a:defRPr>
            </a:lvl1pPr>
            <a:lvl2pPr marL="685800" indent="-347472" algn="l" defTabSz="914400" rtl="0" eaLnBrk="1" latinLnBrk="0" hangingPunct="1">
              <a:lnSpc>
                <a:spcPct val="100000"/>
              </a:lnSpc>
              <a:spcBef>
                <a:spcPts val="0"/>
              </a:spcBef>
              <a:spcAft>
                <a:spcPts val="600"/>
              </a:spcAft>
              <a:buClr>
                <a:schemeClr val="accent1"/>
              </a:buClr>
              <a:buFont typeface="Calibri Light" panose="020F0302020204030204" pitchFamily="34" charset="0"/>
              <a:buChar char="–"/>
              <a:defRPr sz="2000" kern="1200">
                <a:solidFill>
                  <a:schemeClr val="tx2"/>
                </a:solidFill>
                <a:latin typeface="+mn-lt"/>
                <a:ea typeface="+mn-ea"/>
                <a:cs typeface="+mn-cs"/>
              </a:defRPr>
            </a:lvl2pPr>
            <a:lvl3pPr marL="914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2"/>
                </a:solidFill>
                <a:latin typeface="+mn-lt"/>
                <a:ea typeface="+mn-ea"/>
                <a:cs typeface="+mn-cs"/>
              </a:defRPr>
            </a:lvl3pPr>
            <a:lvl4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4pPr>
            <a:lvl5pPr marL="1380744" indent="-237744"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marR="402590" indent="0" algn="just">
              <a:spcAft>
                <a:spcPts val="0"/>
              </a:spcAft>
              <a:buNone/>
            </a:pPr>
            <a:r>
              <a:rPr lang="en-US" sz="1100" dirty="0">
                <a:solidFill>
                  <a:srgbClr val="262626"/>
                </a:solidFill>
                <a:latin typeface="+mj-lt"/>
                <a:ea typeface="Times New Roman" panose="02020603050405020304" pitchFamily="18" charset="0"/>
              </a:rPr>
              <a:t>Stop Loss contract language to compare:</a:t>
            </a:r>
          </a:p>
          <a:p>
            <a:pPr marL="338328" lvl="1" indent="0">
              <a:spcAft>
                <a:spcPts val="0"/>
              </a:spcAft>
              <a:buNone/>
            </a:pPr>
            <a:r>
              <a:rPr lang="en-US" sz="1100" dirty="0">
                <a:latin typeface="+mj-lt"/>
                <a:ea typeface="Times New Roman" panose="02020603050405020304" pitchFamily="18" charset="0"/>
              </a:rPr>
              <a:t>1. </a:t>
            </a:r>
            <a:r>
              <a:rPr lang="en-US" sz="1100" dirty="0">
                <a:effectLst/>
                <a:latin typeface="+mj-lt"/>
                <a:ea typeface="Times New Roman" panose="02020603050405020304" pitchFamily="18" charset="0"/>
              </a:rPr>
              <a:t>Monthly accommodation:   </a:t>
            </a:r>
            <a:endParaRPr lang="en-US" sz="1100" dirty="0">
              <a:effectLst/>
              <a:latin typeface="+mj-lt"/>
              <a:ea typeface="Calibri" panose="020F0502020204030204" pitchFamily="34" charset="0"/>
            </a:endParaRPr>
          </a:p>
          <a:p>
            <a:pPr marL="448056" lvl="1" indent="0">
              <a:spcAft>
                <a:spcPts val="0"/>
              </a:spcAft>
              <a:buNone/>
            </a:pPr>
            <a:r>
              <a:rPr lang="en-US" sz="1100" dirty="0">
                <a:solidFill>
                  <a:srgbClr val="4472C4"/>
                </a:solidFill>
                <a:effectLst/>
                <a:latin typeface="+mj-lt"/>
                <a:ea typeface="Calibri" panose="020F0502020204030204" pitchFamily="34" charset="0"/>
              </a:rPr>
              <a:t>Included </a:t>
            </a:r>
            <a:r>
              <a:rPr lang="en-US" sz="1100" dirty="0">
                <a:solidFill>
                  <a:srgbClr val="4472C4"/>
                </a:solidFill>
                <a:latin typeface="+mj-lt"/>
                <a:ea typeface="Calibri" panose="020F0502020204030204" pitchFamily="34" charset="0"/>
              </a:rPr>
              <a:t>on current TMHCC and Sun.  This is a stop loss enhancement that protects the plan where claims paid may be higher than normal; it is a monthly max exposure cap </a:t>
            </a:r>
            <a:endParaRPr lang="en-US" sz="1100" dirty="0">
              <a:effectLst/>
              <a:latin typeface="+mj-lt"/>
              <a:ea typeface="Times New Roman" panose="02020603050405020304" pitchFamily="18" charset="0"/>
            </a:endParaRPr>
          </a:p>
          <a:p>
            <a:pPr marL="338328" lvl="1" indent="0">
              <a:spcAft>
                <a:spcPts val="0"/>
              </a:spcAft>
              <a:buNone/>
            </a:pPr>
            <a:endParaRPr lang="en-US" sz="1100" dirty="0">
              <a:latin typeface="+mj-lt"/>
              <a:ea typeface="Times New Roman" panose="02020603050405020304" pitchFamily="18" charset="0"/>
            </a:endParaRPr>
          </a:p>
          <a:p>
            <a:pPr marL="338328" lvl="1" indent="0">
              <a:spcAft>
                <a:spcPts val="0"/>
              </a:spcAft>
              <a:buNone/>
            </a:pPr>
            <a:r>
              <a:rPr lang="en-US" sz="1100" dirty="0">
                <a:latin typeface="+mj-lt"/>
                <a:ea typeface="Times New Roman" panose="02020603050405020304" pitchFamily="18" charset="0"/>
              </a:rPr>
              <a:t>2</a:t>
            </a:r>
            <a:r>
              <a:rPr lang="en-US" sz="1100" dirty="0">
                <a:effectLst/>
                <a:latin typeface="+mj-lt"/>
                <a:ea typeface="Times New Roman" panose="02020603050405020304" pitchFamily="18" charset="0"/>
              </a:rPr>
              <a:t>. Minimum attachment: difference between 90% (TMHCC) and 100% (Sun)?</a:t>
            </a:r>
            <a:endParaRPr lang="en-US" sz="1100" dirty="0">
              <a:effectLst/>
              <a:latin typeface="+mj-lt"/>
              <a:ea typeface="Calibri" panose="020F0502020204030204" pitchFamily="34" charset="0"/>
            </a:endParaRPr>
          </a:p>
          <a:p>
            <a:pPr marL="448056" lvl="1" indent="0">
              <a:spcAft>
                <a:spcPts val="0"/>
              </a:spcAft>
              <a:buNone/>
            </a:pPr>
            <a:r>
              <a:rPr lang="en-US" sz="1100" dirty="0">
                <a:solidFill>
                  <a:srgbClr val="4472C4"/>
                </a:solidFill>
                <a:effectLst/>
                <a:latin typeface="+mj-lt"/>
                <a:ea typeface="Calibri" panose="020F0502020204030204" pitchFamily="34" charset="0"/>
              </a:rPr>
              <a:t>90% is a richer benefit. Stop loss carriers do it differently so either based on the enrollment at renewal or at the first month of the year an estimated annual attachment point is calculated (Enrollment x Attachment Factors x 12). At 100% that is the lowest the maximum attachment point can go if the group were to decrease in size. At 90% that attachment factor is multiplied by 90% so the group has some wiggle room to decrease in size.</a:t>
            </a:r>
          </a:p>
          <a:p>
            <a:pPr marL="448056" lvl="1" indent="0">
              <a:spcAft>
                <a:spcPts val="0"/>
              </a:spcAft>
              <a:buNone/>
            </a:pPr>
            <a:endParaRPr lang="en-US" sz="1100" dirty="0">
              <a:effectLst/>
              <a:latin typeface="+mj-lt"/>
              <a:ea typeface="Calibri" panose="020F0502020204030204" pitchFamily="34" charset="0"/>
            </a:endParaRPr>
          </a:p>
          <a:p>
            <a:pPr marL="338328" lvl="1" indent="0">
              <a:spcAft>
                <a:spcPts val="0"/>
              </a:spcAft>
              <a:buNone/>
            </a:pPr>
            <a:r>
              <a:rPr lang="en-US" sz="1100" dirty="0">
                <a:effectLst/>
                <a:latin typeface="+mj-lt"/>
                <a:ea typeface="Times New Roman" panose="02020603050405020304" pitchFamily="18" charset="0"/>
              </a:rPr>
              <a:t>3.  Annual reimbursement max:  </a:t>
            </a:r>
            <a:r>
              <a:rPr lang="en-US" sz="1100" dirty="0">
                <a:latin typeface="+mj-lt"/>
                <a:ea typeface="Times New Roman" panose="02020603050405020304" pitchFamily="18" charset="0"/>
              </a:rPr>
              <a:t>U</a:t>
            </a:r>
            <a:r>
              <a:rPr lang="en-US" sz="1100" dirty="0">
                <a:effectLst/>
                <a:latin typeface="+mj-lt"/>
                <a:ea typeface="Times New Roman" panose="02020603050405020304" pitchFamily="18" charset="0"/>
              </a:rPr>
              <a:t>nlimited vs $1M cap:  </a:t>
            </a:r>
            <a:endParaRPr lang="en-US" sz="1100" dirty="0">
              <a:effectLst/>
              <a:latin typeface="+mj-lt"/>
              <a:ea typeface="Calibri" panose="020F0502020204030204" pitchFamily="34" charset="0"/>
            </a:endParaRPr>
          </a:p>
          <a:p>
            <a:pPr marL="448056" lvl="1" indent="0">
              <a:spcAft>
                <a:spcPts val="0"/>
              </a:spcAft>
              <a:buNone/>
            </a:pPr>
            <a:r>
              <a:rPr lang="en-US" sz="1100" dirty="0">
                <a:solidFill>
                  <a:srgbClr val="4472C4"/>
                </a:solidFill>
                <a:effectLst/>
                <a:latin typeface="+mj-lt"/>
                <a:ea typeface="Calibri" panose="020F0502020204030204" pitchFamily="34" charset="0"/>
              </a:rPr>
              <a:t>Specific stop loss usually has an unlimited reimbursement benefit because large claimants can vary substantially in size and impact. This allows for a group to be fully protected fro</a:t>
            </a:r>
            <a:r>
              <a:rPr lang="en-US" sz="1100" dirty="0">
                <a:solidFill>
                  <a:srgbClr val="4472C4"/>
                </a:solidFill>
                <a:latin typeface="+mj-lt"/>
                <a:ea typeface="Calibri" panose="020F0502020204030204" pitchFamily="34" charset="0"/>
              </a:rPr>
              <a:t>m large and unpredicted catastrophic large claimants. </a:t>
            </a:r>
          </a:p>
          <a:p>
            <a:pPr marL="448056" lvl="1" indent="0">
              <a:spcAft>
                <a:spcPts val="0"/>
              </a:spcAft>
              <a:buNone/>
            </a:pPr>
            <a:endParaRPr lang="en-US" sz="1100" dirty="0">
              <a:solidFill>
                <a:srgbClr val="4472C4"/>
              </a:solidFill>
              <a:effectLst/>
              <a:latin typeface="+mj-lt"/>
              <a:ea typeface="Calibri" panose="020F0502020204030204" pitchFamily="34" charset="0"/>
            </a:endParaRPr>
          </a:p>
          <a:p>
            <a:pPr marL="448056" lvl="1" indent="0">
              <a:spcAft>
                <a:spcPts val="0"/>
              </a:spcAft>
              <a:buNone/>
            </a:pPr>
            <a:r>
              <a:rPr lang="en-US" sz="1100" dirty="0">
                <a:solidFill>
                  <a:srgbClr val="4472C4"/>
                </a:solidFill>
                <a:latin typeface="+mj-lt"/>
                <a:ea typeface="Calibri" panose="020F0502020204030204" pitchFamily="34" charset="0"/>
              </a:rPr>
              <a:t>Aggregate stop loss tends to have a $1M cap on the benefit. This means if the group were to have a year where they run in excess of the carrier’s maximum set claims they will be reimbursed up to a total of $1M. Aggregate stop loss hits happen on average about 3-5% of the time and even more rarely do they ever exceed the $1M cap. </a:t>
            </a:r>
            <a:endParaRPr lang="en-US" sz="1100" dirty="0">
              <a:solidFill>
                <a:srgbClr val="4472C4"/>
              </a:solidFill>
              <a:effectLst/>
              <a:latin typeface="+mj-lt"/>
              <a:ea typeface="Calibri" panose="020F0502020204030204" pitchFamily="34" charset="0"/>
            </a:endParaRPr>
          </a:p>
          <a:p>
            <a:pPr marL="448056" lvl="1" indent="0">
              <a:spcAft>
                <a:spcPts val="0"/>
              </a:spcAft>
              <a:buNone/>
            </a:pPr>
            <a:endParaRPr lang="en-US" sz="1100" dirty="0">
              <a:effectLst/>
              <a:latin typeface="+mj-lt"/>
              <a:ea typeface="Calibri" panose="020F0502020204030204" pitchFamily="34" charset="0"/>
            </a:endParaRPr>
          </a:p>
          <a:p>
            <a:pPr marL="338328" lvl="1" indent="0">
              <a:spcAft>
                <a:spcPts val="0"/>
              </a:spcAft>
              <a:buNone/>
            </a:pPr>
            <a:r>
              <a:rPr lang="en-US" sz="1100" dirty="0">
                <a:effectLst/>
                <a:latin typeface="+mj-lt"/>
                <a:ea typeface="Times New Roman" panose="02020603050405020304" pitchFamily="18" charset="0"/>
              </a:rPr>
              <a:t>4.  Automatic Stop Loss Reimbursements: </a:t>
            </a:r>
            <a:endParaRPr lang="en-US" sz="1100" dirty="0">
              <a:effectLst/>
              <a:latin typeface="+mj-lt"/>
              <a:ea typeface="Calibri" panose="020F0502020204030204" pitchFamily="34" charset="0"/>
            </a:endParaRPr>
          </a:p>
          <a:p>
            <a:pPr marL="448056" lvl="1" indent="0">
              <a:spcAft>
                <a:spcPts val="0"/>
              </a:spcAft>
              <a:buNone/>
            </a:pPr>
            <a:r>
              <a:rPr lang="en-US" sz="1100" dirty="0">
                <a:solidFill>
                  <a:srgbClr val="4472C4"/>
                </a:solidFill>
                <a:effectLst/>
                <a:latin typeface="+mj-lt"/>
                <a:ea typeface="Calibri" panose="020F0502020204030204" pitchFamily="34" charset="0"/>
              </a:rPr>
              <a:t>This benefit allows for a stop loss reimbursement to be paid quickly once a member exceeds the specific stop loss deductible. The speed of the reimbursement varies from carrier to carrier but are usually reimbursed within a week of the carrier receiving notice of the claim. </a:t>
            </a:r>
          </a:p>
          <a:p>
            <a:pPr marL="448056" lvl="1" indent="0">
              <a:spcAft>
                <a:spcPts val="0"/>
              </a:spcAft>
              <a:buNone/>
            </a:pPr>
            <a:endParaRPr lang="en-US" sz="1100" dirty="0">
              <a:effectLst/>
              <a:latin typeface="+mj-lt"/>
              <a:ea typeface="Calibri" panose="020F0502020204030204" pitchFamily="34" charset="0"/>
            </a:endParaRPr>
          </a:p>
          <a:p>
            <a:pPr marL="566928" lvl="1" indent="-228600">
              <a:spcAft>
                <a:spcPts val="0"/>
              </a:spcAft>
              <a:buAutoNum type="arabicPeriod" startAt="5"/>
            </a:pPr>
            <a:r>
              <a:rPr lang="en-US" sz="1100" dirty="0">
                <a:effectLst/>
                <a:latin typeface="+mj-lt"/>
                <a:ea typeface="Times New Roman" panose="02020603050405020304" pitchFamily="18" charset="0"/>
              </a:rPr>
              <a:t>Renewal rate cap: </a:t>
            </a:r>
          </a:p>
          <a:p>
            <a:pPr marL="566928" lvl="2" indent="0">
              <a:spcAft>
                <a:spcPts val="0"/>
              </a:spcAft>
              <a:buNone/>
            </a:pPr>
            <a:r>
              <a:rPr lang="en-US" sz="1100" dirty="0">
                <a:solidFill>
                  <a:srgbClr val="0070C0"/>
                </a:solidFill>
                <a:latin typeface="+mj-lt"/>
                <a:ea typeface="Times New Roman" panose="02020603050405020304" pitchFamily="18" charset="0"/>
              </a:rPr>
              <a:t>May be negotiated on </a:t>
            </a:r>
            <a:r>
              <a:rPr lang="en-US" sz="1100" dirty="0">
                <a:solidFill>
                  <a:srgbClr val="0070C0"/>
                </a:solidFill>
                <a:effectLst/>
                <a:latin typeface="+mj-lt"/>
                <a:ea typeface="Times New Roman" panose="02020603050405020304" pitchFamily="18" charset="0"/>
              </a:rPr>
              <a:t>stop loss carriers shown; this is a USI enhancement and is negotiated on a year by year basis.  Rate cap is typically a 50% max for stop loss premiums (only). </a:t>
            </a:r>
          </a:p>
          <a:p>
            <a:pPr marL="338328" lvl="1" indent="0">
              <a:spcAft>
                <a:spcPts val="0"/>
              </a:spcAft>
              <a:buNone/>
            </a:pPr>
            <a:endParaRPr lang="en-US" sz="1100" dirty="0">
              <a:solidFill>
                <a:srgbClr val="0070C0"/>
              </a:solidFill>
              <a:effectLst/>
              <a:latin typeface="+mj-lt"/>
              <a:ea typeface="Times New Roman" panose="02020603050405020304" pitchFamily="18" charset="0"/>
            </a:endParaRPr>
          </a:p>
          <a:p>
            <a:pPr marL="338328" lvl="1" indent="0">
              <a:spcAft>
                <a:spcPts val="0"/>
              </a:spcAft>
              <a:buNone/>
            </a:pPr>
            <a:r>
              <a:rPr lang="en-US" sz="1100" dirty="0">
                <a:latin typeface="+mj-lt"/>
                <a:ea typeface="Calibri" panose="020F0502020204030204" pitchFamily="34" charset="0"/>
              </a:rPr>
              <a:t>6.  No new lasers: </a:t>
            </a:r>
          </a:p>
          <a:p>
            <a:pPr marL="338328" lvl="1" indent="0">
              <a:spcAft>
                <a:spcPts val="0"/>
              </a:spcAft>
              <a:buNone/>
            </a:pPr>
            <a:r>
              <a:rPr lang="en-US" sz="1100" dirty="0">
                <a:latin typeface="+mj-lt"/>
                <a:ea typeface="Calibri" panose="020F0502020204030204" pitchFamily="34" charset="0"/>
              </a:rPr>
              <a:t>      </a:t>
            </a:r>
            <a:r>
              <a:rPr lang="en-US" sz="1100" dirty="0">
                <a:solidFill>
                  <a:srgbClr val="0070C0"/>
                </a:solidFill>
                <a:latin typeface="+mj-lt"/>
                <a:ea typeface="Calibri" panose="020F0502020204030204" pitchFamily="34" charset="0"/>
              </a:rPr>
              <a:t>May be negotiated on stop loss carriers shown for minimum of first year as a USI enhancement.</a:t>
            </a:r>
            <a:endParaRPr lang="en-US" sz="1100" dirty="0">
              <a:solidFill>
                <a:srgbClr val="0070C0"/>
              </a:solidFill>
              <a:effectLst/>
              <a:latin typeface="+mj-lt"/>
              <a:ea typeface="Calibri" panose="020F0502020204030204" pitchFamily="34" charset="0"/>
            </a:endParaRPr>
          </a:p>
          <a:p>
            <a:pPr marL="971550" marR="402590" lvl="2" indent="-285750" algn="just">
              <a:spcAft>
                <a:spcPts val="0"/>
              </a:spcAft>
              <a:buFont typeface="Courier New" panose="02070309020205020404" pitchFamily="49" charset="0"/>
              <a:buChar char="o"/>
            </a:pPr>
            <a:endParaRPr lang="en-US" sz="1100" dirty="0">
              <a:solidFill>
                <a:srgbClr val="262626"/>
              </a:solidFill>
              <a:effectLst/>
              <a:latin typeface="+mj-lt"/>
              <a:ea typeface="Times New Roman" panose="02020603050405020304" pitchFamily="18" charset="0"/>
            </a:endParaRPr>
          </a:p>
          <a:p>
            <a:pPr marL="0" marR="400041" indent="0" algn="just" fontAlgn="base">
              <a:spcAft>
                <a:spcPts val="1200"/>
              </a:spcAft>
              <a:buClr>
                <a:srgbClr val="09549B"/>
              </a:buClr>
              <a:buSzPts val="1200"/>
              <a:buNone/>
            </a:pPr>
            <a:endParaRPr lang="en-US" sz="1600" dirty="0">
              <a:solidFill>
                <a:srgbClr val="262626"/>
              </a:solidFill>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1363339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0"/>
            <a:ext cx="8229600" cy="1005840"/>
          </a:xfrm>
        </p:spPr>
        <p:txBody>
          <a:bodyPr/>
          <a:lstStyle/>
          <a:p>
            <a:r>
              <a:rPr lang="en-US" dirty="0"/>
              <a:t>2022 -2023 Year End Highlights</a:t>
            </a:r>
            <a:endParaRPr lang="en-US" dirty="0">
              <a:highlight>
                <a:srgbClr val="FFFF00"/>
              </a:highlight>
            </a:endParaRPr>
          </a:p>
        </p:txBody>
      </p:sp>
      <p:sp>
        <p:nvSpPr>
          <p:cNvPr id="6" name="Content Placeholder 2">
            <a:extLst>
              <a:ext uri="{FF2B5EF4-FFF2-40B4-BE49-F238E27FC236}">
                <a16:creationId xmlns:a16="http://schemas.microsoft.com/office/drawing/2014/main" id="{B13FE89A-C057-47F1-B2D5-D90911EB0CC7}"/>
              </a:ext>
            </a:extLst>
          </p:cNvPr>
          <p:cNvSpPr txBox="1">
            <a:spLocks/>
          </p:cNvSpPr>
          <p:nvPr/>
        </p:nvSpPr>
        <p:spPr>
          <a:xfrm>
            <a:off x="266131" y="1223554"/>
            <a:ext cx="8611737" cy="4572000"/>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2200" kern="1200">
                <a:solidFill>
                  <a:schemeClr val="tx2"/>
                </a:solidFill>
                <a:latin typeface="+mn-lt"/>
                <a:ea typeface="+mn-ea"/>
                <a:cs typeface="+mn-cs"/>
              </a:defRPr>
            </a:lvl1pPr>
            <a:lvl2pPr marL="685800" indent="-347472" algn="l" defTabSz="914400" rtl="0" eaLnBrk="1" latinLnBrk="0" hangingPunct="1">
              <a:lnSpc>
                <a:spcPct val="100000"/>
              </a:lnSpc>
              <a:spcBef>
                <a:spcPts val="0"/>
              </a:spcBef>
              <a:spcAft>
                <a:spcPts val="600"/>
              </a:spcAft>
              <a:buClr>
                <a:schemeClr val="accent1"/>
              </a:buClr>
              <a:buFont typeface="Calibri Light" panose="020F0302020204030204" pitchFamily="34" charset="0"/>
              <a:buChar char="–"/>
              <a:defRPr sz="2000" kern="1200">
                <a:solidFill>
                  <a:schemeClr val="tx2"/>
                </a:solidFill>
                <a:latin typeface="+mn-lt"/>
                <a:ea typeface="+mn-ea"/>
                <a:cs typeface="+mn-cs"/>
              </a:defRPr>
            </a:lvl2pPr>
            <a:lvl3pPr marL="914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2"/>
                </a:solidFill>
                <a:latin typeface="+mn-lt"/>
                <a:ea typeface="+mn-ea"/>
                <a:cs typeface="+mn-cs"/>
              </a:defRPr>
            </a:lvl3pPr>
            <a:lvl4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4pPr>
            <a:lvl5pPr marL="1380744" indent="-237744"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Net Paid Claims were down 16.9% compared to 2021-2022</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Net Claims Per Employee Per Year were down 19.5% compared to 2021-2022</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2022 Plan Year—Ended Year at 72.4% compared to budget—Surplus of $1.246m</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Greater transparency &amp; better, timely access to claims data, much more insight into claims</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One member exceeded stop loss—represented 27% of total claims--$990K paid (Lake Wales responsible for $175K, Stop loss carrier paid $815,335</a:t>
            </a:r>
          </a:p>
          <a:p>
            <a:pPr marR="400041" fontAlgn="base">
              <a:spcAft>
                <a:spcPts val="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Pharmacy claims:  </a:t>
            </a:r>
          </a:p>
          <a:p>
            <a:pPr marR="400041" lvl="1" fontAlgn="base">
              <a:spcAft>
                <a:spcPts val="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Account for approx. 18.4% of claim costs to date in 2023.  Prior year (2022) pharmacy accounted for 11.5% of claims (norm is 25-30%).  </a:t>
            </a:r>
          </a:p>
          <a:p>
            <a:pPr marR="400041" lvl="1" fontAlgn="base">
              <a:spcAft>
                <a:spcPts val="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RX claims for 22-23 have increased approx. 25.1% over prior 21-22 year</a:t>
            </a:r>
          </a:p>
          <a:p>
            <a:pPr marL="0" marR="400041" indent="0" algn="just" fontAlgn="base">
              <a:spcAft>
                <a:spcPts val="1200"/>
              </a:spcAft>
              <a:buClr>
                <a:srgbClr val="09549B"/>
              </a:buClr>
              <a:buSzPts val="1200"/>
              <a:buNone/>
            </a:pPr>
            <a:endParaRPr lang="en-US" sz="1200" dirty="0">
              <a:solidFill>
                <a:srgbClr val="262626"/>
              </a:solidFill>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170697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68407" y="2917121"/>
            <a:ext cx="4039658" cy="1354217"/>
          </a:xfrm>
          <a:prstGeom prst="rect">
            <a:avLst/>
          </a:prstGeom>
          <a:noFill/>
        </p:spPr>
        <p:txBody>
          <a:bodyPr wrap="square" rtlCol="0">
            <a:spAutoFit/>
          </a:bodyPr>
          <a:lstStyle/>
          <a:p>
            <a:r>
              <a:rPr lang="en-US" sz="3200" dirty="0">
                <a:solidFill>
                  <a:srgbClr val="09549B"/>
                </a:solidFill>
                <a:latin typeface="Century Gothic" panose="020B0502020202020204" pitchFamily="34" charset="0"/>
              </a:rPr>
              <a:t>Performance  Highlights</a:t>
            </a:r>
            <a:br>
              <a:rPr lang="en-US" sz="3200" dirty="0">
                <a:solidFill>
                  <a:srgbClr val="09549B"/>
                </a:solidFill>
                <a:latin typeface="Century Gothic" panose="020B0502020202020204" pitchFamily="34" charset="0"/>
              </a:rPr>
            </a:br>
            <a:r>
              <a:rPr lang="en-US" dirty="0">
                <a:solidFill>
                  <a:schemeClr val="tx1">
                    <a:lumMod val="50000"/>
                    <a:lumOff val="50000"/>
                  </a:schemeClr>
                </a:solidFill>
                <a:latin typeface="Century Gothic" panose="020B0502020202020204" pitchFamily="34" charset="0"/>
              </a:rPr>
              <a:t>						</a:t>
            </a:r>
          </a:p>
        </p:txBody>
      </p:sp>
    </p:spTree>
    <p:extLst>
      <p:ext uri="{BB962C8B-B14F-4D97-AF65-F5344CB8AC3E}">
        <p14:creationId xmlns:p14="http://schemas.microsoft.com/office/powerpoint/2010/main" val="101260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0"/>
            <a:ext cx="8229600" cy="1005840"/>
          </a:xfrm>
        </p:spPr>
        <p:txBody>
          <a:bodyPr/>
          <a:lstStyle/>
          <a:p>
            <a:r>
              <a:rPr lang="en-US" dirty="0"/>
              <a:t>Year to Year Overview</a:t>
            </a:r>
          </a:p>
        </p:txBody>
      </p:sp>
      <p:pic>
        <p:nvPicPr>
          <p:cNvPr id="4" name="Picture 3">
            <a:extLst>
              <a:ext uri="{FF2B5EF4-FFF2-40B4-BE49-F238E27FC236}">
                <a16:creationId xmlns:a16="http://schemas.microsoft.com/office/drawing/2014/main" id="{8A68712E-2325-1835-BF1A-A0685AEA52FA}"/>
              </a:ext>
            </a:extLst>
          </p:cNvPr>
          <p:cNvPicPr>
            <a:picLocks noChangeAspect="1"/>
          </p:cNvPicPr>
          <p:nvPr/>
        </p:nvPicPr>
        <p:blipFill>
          <a:blip r:embed="rId4"/>
          <a:stretch>
            <a:fillRect/>
          </a:stretch>
        </p:blipFill>
        <p:spPr>
          <a:xfrm>
            <a:off x="330356" y="1191442"/>
            <a:ext cx="8079547" cy="5612829"/>
          </a:xfrm>
          <a:prstGeom prst="rect">
            <a:avLst/>
          </a:prstGeom>
        </p:spPr>
      </p:pic>
    </p:spTree>
    <p:custDataLst>
      <p:tags r:id="rId1"/>
    </p:custDataLst>
    <p:extLst>
      <p:ext uri="{BB962C8B-B14F-4D97-AF65-F5344CB8AC3E}">
        <p14:creationId xmlns:p14="http://schemas.microsoft.com/office/powerpoint/2010/main" val="34761258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0"/>
            <a:ext cx="8229600" cy="1005840"/>
          </a:xfrm>
        </p:spPr>
        <p:txBody>
          <a:bodyPr/>
          <a:lstStyle/>
          <a:p>
            <a:r>
              <a:rPr lang="en-US" dirty="0"/>
              <a:t>2022-2023 Medical Experience</a:t>
            </a:r>
          </a:p>
        </p:txBody>
      </p:sp>
      <p:pic>
        <p:nvPicPr>
          <p:cNvPr id="4" name="Picture 3">
            <a:extLst>
              <a:ext uri="{FF2B5EF4-FFF2-40B4-BE49-F238E27FC236}">
                <a16:creationId xmlns:a16="http://schemas.microsoft.com/office/drawing/2014/main" id="{8F092E33-0C9A-F8B5-0DB2-4A6F42D73DF6}"/>
              </a:ext>
            </a:extLst>
          </p:cNvPr>
          <p:cNvPicPr>
            <a:picLocks noChangeAspect="1"/>
          </p:cNvPicPr>
          <p:nvPr/>
        </p:nvPicPr>
        <p:blipFill>
          <a:blip r:embed="rId4"/>
          <a:stretch>
            <a:fillRect/>
          </a:stretch>
        </p:blipFill>
        <p:spPr>
          <a:xfrm>
            <a:off x="553792" y="1308899"/>
            <a:ext cx="7862552" cy="5385029"/>
          </a:xfrm>
          <a:prstGeom prst="rect">
            <a:avLst/>
          </a:prstGeom>
        </p:spPr>
      </p:pic>
    </p:spTree>
    <p:custDataLst>
      <p:tags r:id="rId1"/>
    </p:custDataLst>
    <p:extLst>
      <p:ext uri="{BB962C8B-B14F-4D97-AF65-F5344CB8AC3E}">
        <p14:creationId xmlns:p14="http://schemas.microsoft.com/office/powerpoint/2010/main" val="33795413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0"/>
            <a:ext cx="8229600" cy="1005840"/>
          </a:xfrm>
        </p:spPr>
        <p:txBody>
          <a:bodyPr/>
          <a:lstStyle/>
          <a:p>
            <a:r>
              <a:rPr lang="en-US" dirty="0"/>
              <a:t>2022-2023 Claimants</a:t>
            </a:r>
          </a:p>
        </p:txBody>
      </p:sp>
      <p:pic>
        <p:nvPicPr>
          <p:cNvPr id="4" name="Picture 3">
            <a:extLst>
              <a:ext uri="{FF2B5EF4-FFF2-40B4-BE49-F238E27FC236}">
                <a16:creationId xmlns:a16="http://schemas.microsoft.com/office/drawing/2014/main" id="{C1EBA5C0-F247-A892-981C-B6470D44D31C}"/>
              </a:ext>
            </a:extLst>
          </p:cNvPr>
          <p:cNvPicPr>
            <a:picLocks noChangeAspect="1"/>
          </p:cNvPicPr>
          <p:nvPr/>
        </p:nvPicPr>
        <p:blipFill>
          <a:blip r:embed="rId4"/>
          <a:stretch>
            <a:fillRect/>
          </a:stretch>
        </p:blipFill>
        <p:spPr>
          <a:xfrm>
            <a:off x="349138" y="1281849"/>
            <a:ext cx="7910173" cy="2047339"/>
          </a:xfrm>
          <a:prstGeom prst="rect">
            <a:avLst/>
          </a:prstGeom>
        </p:spPr>
      </p:pic>
    </p:spTree>
    <p:custDataLst>
      <p:tags r:id="rId1"/>
    </p:custDataLst>
    <p:extLst>
      <p:ext uri="{BB962C8B-B14F-4D97-AF65-F5344CB8AC3E}">
        <p14:creationId xmlns:p14="http://schemas.microsoft.com/office/powerpoint/2010/main" val="42856498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0"/>
            <a:ext cx="8229600" cy="1005840"/>
          </a:xfrm>
        </p:spPr>
        <p:txBody>
          <a:bodyPr/>
          <a:lstStyle/>
          <a:p>
            <a:r>
              <a:rPr lang="en-US" dirty="0"/>
              <a:t>2021-2022 Claimants (Fully Insured)</a:t>
            </a:r>
          </a:p>
        </p:txBody>
      </p:sp>
      <p:pic>
        <p:nvPicPr>
          <p:cNvPr id="4" name="Picture 3">
            <a:extLst>
              <a:ext uri="{FF2B5EF4-FFF2-40B4-BE49-F238E27FC236}">
                <a16:creationId xmlns:a16="http://schemas.microsoft.com/office/drawing/2014/main" id="{C16E1E75-540E-B608-3CDA-F00D55C8FEE2}"/>
              </a:ext>
            </a:extLst>
          </p:cNvPr>
          <p:cNvPicPr>
            <a:picLocks noChangeAspect="1"/>
          </p:cNvPicPr>
          <p:nvPr/>
        </p:nvPicPr>
        <p:blipFill>
          <a:blip r:embed="rId4"/>
          <a:stretch>
            <a:fillRect/>
          </a:stretch>
        </p:blipFill>
        <p:spPr>
          <a:xfrm>
            <a:off x="296817" y="1005840"/>
            <a:ext cx="7791115" cy="5752802"/>
          </a:xfrm>
          <a:prstGeom prst="rect">
            <a:avLst/>
          </a:prstGeom>
        </p:spPr>
      </p:pic>
    </p:spTree>
    <p:custDataLst>
      <p:tags r:id="rId1"/>
    </p:custDataLst>
    <p:extLst>
      <p:ext uri="{BB962C8B-B14F-4D97-AF65-F5344CB8AC3E}">
        <p14:creationId xmlns:p14="http://schemas.microsoft.com/office/powerpoint/2010/main" val="191413224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0"/>
            <a:ext cx="8229600" cy="1005840"/>
          </a:xfrm>
        </p:spPr>
        <p:txBody>
          <a:bodyPr/>
          <a:lstStyle/>
          <a:p>
            <a:r>
              <a:rPr lang="en-US" dirty="0"/>
              <a:t>Trend</a:t>
            </a:r>
          </a:p>
        </p:txBody>
      </p:sp>
      <p:pic>
        <p:nvPicPr>
          <p:cNvPr id="5" name="Picture 4">
            <a:extLst>
              <a:ext uri="{FF2B5EF4-FFF2-40B4-BE49-F238E27FC236}">
                <a16:creationId xmlns:a16="http://schemas.microsoft.com/office/drawing/2014/main" id="{5F23D0D6-673F-4BD8-48A5-56C19AA8C2FE}"/>
              </a:ext>
            </a:extLst>
          </p:cNvPr>
          <p:cNvPicPr>
            <a:picLocks noChangeAspect="1"/>
          </p:cNvPicPr>
          <p:nvPr/>
        </p:nvPicPr>
        <p:blipFill>
          <a:blip r:embed="rId4"/>
          <a:stretch>
            <a:fillRect/>
          </a:stretch>
        </p:blipFill>
        <p:spPr>
          <a:xfrm>
            <a:off x="703978" y="1242476"/>
            <a:ext cx="6456676" cy="5245471"/>
          </a:xfrm>
          <a:prstGeom prst="rect">
            <a:avLst/>
          </a:prstGeom>
        </p:spPr>
      </p:pic>
    </p:spTree>
    <p:custDataLst>
      <p:tags r:id="rId1"/>
    </p:custDataLst>
    <p:extLst>
      <p:ext uri="{BB962C8B-B14F-4D97-AF65-F5344CB8AC3E}">
        <p14:creationId xmlns:p14="http://schemas.microsoft.com/office/powerpoint/2010/main" val="32771622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1" y="0"/>
            <a:ext cx="8229600" cy="1005840"/>
          </a:xfrm>
        </p:spPr>
        <p:txBody>
          <a:bodyPr/>
          <a:lstStyle/>
          <a:p>
            <a:r>
              <a:rPr lang="en-US" dirty="0"/>
              <a:t>2023 Marketing Edge</a:t>
            </a:r>
            <a:endParaRPr lang="en-US" dirty="0">
              <a:highlight>
                <a:srgbClr val="FFFF00"/>
              </a:highlight>
            </a:endParaRPr>
          </a:p>
        </p:txBody>
      </p:sp>
      <p:sp>
        <p:nvSpPr>
          <p:cNvPr id="6" name="Content Placeholder 2">
            <a:extLst>
              <a:ext uri="{FF2B5EF4-FFF2-40B4-BE49-F238E27FC236}">
                <a16:creationId xmlns:a16="http://schemas.microsoft.com/office/drawing/2014/main" id="{B13FE89A-C057-47F1-B2D5-D90911EB0CC7}"/>
              </a:ext>
            </a:extLst>
          </p:cNvPr>
          <p:cNvSpPr txBox="1">
            <a:spLocks/>
          </p:cNvSpPr>
          <p:nvPr/>
        </p:nvSpPr>
        <p:spPr>
          <a:xfrm>
            <a:off x="292100" y="1223554"/>
            <a:ext cx="8585768" cy="5164546"/>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2200" kern="1200">
                <a:solidFill>
                  <a:schemeClr val="tx2"/>
                </a:solidFill>
                <a:latin typeface="+mn-lt"/>
                <a:ea typeface="+mn-ea"/>
                <a:cs typeface="+mn-cs"/>
              </a:defRPr>
            </a:lvl1pPr>
            <a:lvl2pPr marL="685800" indent="-347472" algn="l" defTabSz="914400" rtl="0" eaLnBrk="1" latinLnBrk="0" hangingPunct="1">
              <a:lnSpc>
                <a:spcPct val="100000"/>
              </a:lnSpc>
              <a:spcBef>
                <a:spcPts val="0"/>
              </a:spcBef>
              <a:spcAft>
                <a:spcPts val="600"/>
              </a:spcAft>
              <a:buClr>
                <a:schemeClr val="accent1"/>
              </a:buClr>
              <a:buFont typeface="Calibri Light" panose="020F0302020204030204" pitchFamily="34" charset="0"/>
              <a:buChar char="–"/>
              <a:defRPr sz="2000" kern="1200">
                <a:solidFill>
                  <a:schemeClr val="tx2"/>
                </a:solidFill>
                <a:latin typeface="+mn-lt"/>
                <a:ea typeface="+mn-ea"/>
                <a:cs typeface="+mn-cs"/>
              </a:defRPr>
            </a:lvl2pPr>
            <a:lvl3pPr marL="914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2"/>
                </a:solidFill>
                <a:latin typeface="+mn-lt"/>
                <a:ea typeface="+mn-ea"/>
                <a:cs typeface="+mn-cs"/>
              </a:defRPr>
            </a:lvl3pPr>
            <a:lvl4pPr marL="11430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4pPr>
            <a:lvl5pPr marL="1380744" indent="-237744"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Being self-funded we are able to get Monthly Case Management reports on high claimants to try to engage member with UMR support &amp; programs to ensure better health outcomes</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We learned that the high claimant had completed his treatments just as we were negotiating the 2023 stop loss renewal.  We were able to work with UMR to get updated nurse notes which were submitted to the stop loss carriers. Carriers initially wanted to impose a laser (specific stop loss level just for one claimant) on this individual; after reviewing case notes, we were able to get that provision removed from one of the two final stop loss options.  </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If Fully Insured, we would have had no insight into this unique situation.  We would have likely been facing at least a trend (8-9%) renewal, plus we don’t know how much more they would have loaded into the renewal for this significant claimant, but it would have been substantial. (Potentially 20% overall).</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We were able to keep the medical rates flat for 2023-2024 plan year even while extending stop loss contract to cover claims from 2022 that may not have been paid. Changed stop loss carrier to SunLife (no effect on member experience).</a:t>
            </a:r>
          </a:p>
          <a:p>
            <a:pPr marR="400041" algn="just" fontAlgn="base">
              <a:spcAft>
                <a:spcPts val="1200"/>
              </a:spcAft>
              <a:buClr>
                <a:srgbClr val="09549B"/>
              </a:buClr>
              <a:buSzPts val="1200"/>
              <a:buFont typeface="Arial" panose="020B0604020202020204" pitchFamily="34" charset="0"/>
              <a:buChar char="•"/>
            </a:pPr>
            <a:r>
              <a:rPr lang="en-US" sz="1400" dirty="0">
                <a:solidFill>
                  <a:srgbClr val="262626"/>
                </a:solidFill>
                <a:latin typeface="+mj-lt"/>
                <a:ea typeface="Times New Roman" panose="02020603050405020304" pitchFamily="18" charset="0"/>
                <a:cs typeface="Times New Roman" panose="02020603050405020304" pitchFamily="18" charset="0"/>
              </a:rPr>
              <a:t>For 2024—considering using some of the $1.2m reserve for wellness/primary care engagement program, mammogram bus, blood drive, diabetes management programs, or MSK (Musculo-skeletal) management programs, etc. Reducing claims in these areas will save Lake Wales Charter Schools money in the long term and will help to better manage the overall cost of the program. </a:t>
            </a:r>
          </a:p>
          <a:p>
            <a:pPr marR="400041" algn="just" fontAlgn="base">
              <a:spcAft>
                <a:spcPts val="1200"/>
              </a:spcAft>
              <a:buClr>
                <a:srgbClr val="09549B"/>
              </a:buClr>
              <a:buSzPts val="1200"/>
              <a:buFont typeface="Arial" panose="020B0604020202020204" pitchFamily="34" charset="0"/>
              <a:buChar char="•"/>
            </a:pPr>
            <a:endParaRPr lang="en-US" sz="1400" dirty="0">
              <a:solidFill>
                <a:srgbClr val="262626"/>
              </a:solidFill>
              <a:latin typeface="+mj-lt"/>
              <a:ea typeface="Times New Roman" panose="02020603050405020304" pitchFamily="18" charset="0"/>
              <a:cs typeface="Times New Roman" panose="02020603050405020304" pitchFamily="18" charset="0"/>
            </a:endParaRPr>
          </a:p>
          <a:p>
            <a:pPr marL="0" marR="400041" indent="0" algn="just" fontAlgn="base">
              <a:spcAft>
                <a:spcPts val="1200"/>
              </a:spcAft>
              <a:buClr>
                <a:srgbClr val="09549B"/>
              </a:buClr>
              <a:buSzPts val="1200"/>
              <a:buNone/>
            </a:pPr>
            <a:endParaRPr lang="en-US" sz="1200" dirty="0">
              <a:solidFill>
                <a:srgbClr val="262626"/>
              </a:solidFill>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310728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USI Brand Colors">
      <a:dk1>
        <a:srgbClr val="000000"/>
      </a:dk1>
      <a:lt1>
        <a:srgbClr val="FFFFFF"/>
      </a:lt1>
      <a:dk2>
        <a:srgbClr val="616161"/>
      </a:dk2>
      <a:lt2>
        <a:srgbClr val="D1D3D4"/>
      </a:lt2>
      <a:accent1>
        <a:srgbClr val="00529B"/>
      </a:accent1>
      <a:accent2>
        <a:srgbClr val="3C7EC1"/>
      </a:accent2>
      <a:accent3>
        <a:srgbClr val="89BADC"/>
      </a:accent3>
      <a:accent4>
        <a:srgbClr val="58BDBA"/>
      </a:accent4>
      <a:accent5>
        <a:srgbClr val="EE8A1D"/>
      </a:accent5>
      <a:accent6>
        <a:srgbClr val="811111"/>
      </a:accent6>
      <a:hlink>
        <a:srgbClr val="0000FF"/>
      </a:hlink>
      <a:folHlink>
        <a:srgbClr val="0000FF"/>
      </a:folHlink>
    </a:clrScheme>
    <a:fontScheme name="USI Font 1">
      <a:majorFont>
        <a:latin typeface="Century Gothic"/>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SI Blue">
      <a:srgbClr val="00529B"/>
    </a:custClr>
    <a:custClr name="USI Med Blue">
      <a:srgbClr val="3C7EC1"/>
    </a:custClr>
    <a:custClr name="USI Orange">
      <a:srgbClr val="EE8A1D"/>
    </a:custClr>
    <a:custClr name="USI Teal">
      <a:srgbClr val="58BDBA"/>
    </a:custClr>
    <a:custClr name="USI Dark Gray">
      <a:srgbClr val="6D6E71"/>
    </a:custClr>
    <a:custClr name="USI Mustard">
      <a:srgbClr val="D4A00F"/>
    </a:custClr>
    <a:custClr name="USI Purple">
      <a:srgbClr val="892676"/>
    </a:custClr>
    <a:custClr name="USI Olive">
      <a:srgbClr val="8A8D09"/>
    </a:custClr>
    <a:custClr name="USI Crimson">
      <a:srgbClr val="811111"/>
    </a:custClr>
    <a:custClr name="USI Light Blue">
      <a:srgbClr val="89BADC"/>
    </a:custClr>
    <a:custClr name="USI Blue 25%">
      <a:srgbClr val="BFD4E6"/>
    </a:custClr>
    <a:custClr name="USI Med Blue 25%">
      <a:srgbClr val="CEDFEF"/>
    </a:custClr>
    <a:custClr name="USI Orange 25%">
      <a:srgbClr val="FBE2C6"/>
    </a:custClr>
    <a:custClr name="USI Teal 25%">
      <a:srgbClr val="D5EEEE"/>
    </a:custClr>
    <a:custClr name="USI Light Gray">
      <a:srgbClr val="D1D3D4"/>
    </a:custClr>
    <a:custClr name="USI Mustard 25%">
      <a:srgbClr val="F4E9C1"/>
    </a:custClr>
    <a:custClr name="USI Purple 25%">
      <a:srgbClr val="E2C9DD"/>
    </a:custClr>
    <a:custClr name="USI Olive 25%">
      <a:srgbClr val="E2E2C1"/>
    </a:custClr>
    <a:custClr name="USI Crimson 25%">
      <a:srgbClr val="DFC3C3"/>
    </a:custClr>
    <a:custClr name="USI Light Blue 25%">
      <a:srgbClr val="E1EEF6"/>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ction xmlns="e4b489c6-3da4-4be7-b6a3-a3858850019c">2</Section>
    <SubSection xmlns="e4b489c6-3da4-4be7-b6a3-a3858850019c" xsi:nil="true"/>
    <Tile xmlns="e4b489c6-3da4-4be7-b6a3-a3858850019c">
      <Value>19</Value>
    </Tile>
    <Audience xmlns="e4b489c6-3da4-4be7-b6a3-a3858850019c" xsi:nil="true"/>
    <Notes0 xmlns="e4b489c6-3da4-4be7-b6a3-a3858850019c">USI PPT Template - Gray ONE Header Design_4.3</Notes0>
    <IconOverlay xmlns="http://schemas.microsoft.com/sharepoint/v4" xsi:nil="true"/>
    <LOB xmlns="e4b489c6-3da4-4be7-b6a3-a3858850019c">Property &amp; Casualty</LOB>
    <RFP_x0020_Category xmlns="e4b489c6-3da4-4be7-b6a3-a385885001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8D55D9E378594BB97B04375B64B9FB" ma:contentTypeVersion="39" ma:contentTypeDescription="Create a new document." ma:contentTypeScope="" ma:versionID="a28ed137a5e8a21c5c65090067d7c85f">
  <xsd:schema xmlns:xsd="http://www.w3.org/2001/XMLSchema" xmlns:xs="http://www.w3.org/2001/XMLSchema" xmlns:p="http://schemas.microsoft.com/office/2006/metadata/properties" xmlns:ns2="e4b489c6-3da4-4be7-b6a3-a3858850019c" xmlns:ns3="http://schemas.microsoft.com/sharepoint/v4" xmlns:ns4="ca708e1d-80ba-4dd4-9015-c69be513fc9f" targetNamespace="http://schemas.microsoft.com/office/2006/metadata/properties" ma:root="true" ma:fieldsID="72c405023428f2a9bc0ceea03668be87" ns2:_="" ns3:_="" ns4:_="">
    <xsd:import namespace="e4b489c6-3da4-4be7-b6a3-a3858850019c"/>
    <xsd:import namespace="http://schemas.microsoft.com/sharepoint/v4"/>
    <xsd:import namespace="ca708e1d-80ba-4dd4-9015-c69be513fc9f"/>
    <xsd:element name="properties">
      <xsd:complexType>
        <xsd:sequence>
          <xsd:element name="documentManagement">
            <xsd:complexType>
              <xsd:all>
                <xsd:element ref="ns2:Notes0" minOccurs="0"/>
                <xsd:element ref="ns2:Audience" minOccurs="0"/>
                <xsd:element ref="ns2:Til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Tile_x003a_Title" minOccurs="0"/>
                <xsd:element ref="ns2:Section" minOccurs="0"/>
                <xsd:element ref="ns2:SubSection" minOccurs="0"/>
                <xsd:element ref="ns2:SubSection_x003a_Title" minOccurs="0"/>
                <xsd:element ref="ns2:Section_x003a_Title" minOccurs="0"/>
                <xsd:element ref="ns3:IconOverlay" minOccurs="0"/>
                <xsd:element ref="ns4:SharedWithUsers" minOccurs="0"/>
                <xsd:element ref="ns4:SharedWithDetails" minOccurs="0"/>
                <xsd:element ref="ns2:RFP_x0020_Category" minOccurs="0"/>
                <xsd:element ref="ns2:LO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489c6-3da4-4be7-b6a3-a3858850019c" elementFormDefault="qualified">
    <xsd:import namespace="http://schemas.microsoft.com/office/2006/documentManagement/types"/>
    <xsd:import namespace="http://schemas.microsoft.com/office/infopath/2007/PartnerControls"/>
    <xsd:element name="Notes0" ma:index="2" nillable="true" ma:displayName="Notes" ma:internalName="Notes0">
      <xsd:simpleType>
        <xsd:restriction base="dms:Note">
          <xsd:maxLength value="255"/>
        </xsd:restriction>
      </xsd:simpleType>
    </xsd:element>
    <xsd:element name="Audience" ma:index="3" nillable="true" ma:displayName="Audience" ma:format="Dropdown" ma:internalName="Audience">
      <xsd:simpleType>
        <xsd:restriction base="dms:Choice">
          <xsd:enumeration value="Internal"/>
          <xsd:enumeration value="External"/>
        </xsd:restriction>
      </xsd:simpleType>
    </xsd:element>
    <xsd:element name="Tile" ma:index="4" nillable="true" ma:displayName="Tile" ma:list="{73874d23-96b1-4dbf-88a9-9ac794e37b6e}" ma:internalName="Til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DateTaken" ma:index="9" nillable="true" ma:displayName="MediaServiceDateTaken" ma:hidden="true" ma:internalName="MediaServiceDateTaken" ma:readOnly="true">
      <xsd:simpleType>
        <xsd:restriction base="dms:Text"/>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ile_x003a_Title" ma:index="20" nillable="true" ma:displayName="Tile:Title" ma:list="{73874d23-96b1-4dbf-88a9-9ac794e37b6e}" ma:internalName="Tile_x003a_Title" ma:readOnly="true" ma:showField="Title" ma:web="ca708e1d-80ba-4dd4-9015-c69be513fc9f">
      <xsd:complexType>
        <xsd:complexContent>
          <xsd:extension base="dms:MultiChoiceLookup">
            <xsd:sequence>
              <xsd:element name="Value" type="dms:Lookup" maxOccurs="unbounded" minOccurs="0" nillable="true"/>
            </xsd:sequence>
          </xsd:extension>
        </xsd:complexContent>
      </xsd:complexType>
    </xsd:element>
    <xsd:element name="Section" ma:index="21" nillable="true" ma:displayName="Section" ma:list="{bca7084e-4e17-4a88-b7a4-de23772d3c15}" ma:internalName="Section" ma:readOnly="false" ma:showField="Title">
      <xsd:simpleType>
        <xsd:restriction base="dms:Lookup"/>
      </xsd:simpleType>
    </xsd:element>
    <xsd:element name="SubSection" ma:index="22" nillable="true" ma:displayName="SubSection" ma:list="{6afd9978-a710-45e7-a3b5-82b1eab4f8ed}" ma:internalName="SubSection" ma:readOnly="false" ma:showField="Title">
      <xsd:simpleType>
        <xsd:restriction base="dms:Lookup"/>
      </xsd:simpleType>
    </xsd:element>
    <xsd:element name="SubSection_x003a_Title" ma:index="23" nillable="true" ma:displayName="SubSection:Title" ma:list="{6afd9978-a710-45e7-a3b5-82b1eab4f8ed}" ma:internalName="SubSection_x003a_Title" ma:readOnly="true" ma:showField="Title" ma:web="ca708e1d-80ba-4dd4-9015-c69be513fc9f">
      <xsd:simpleType>
        <xsd:restriction base="dms:Lookup"/>
      </xsd:simpleType>
    </xsd:element>
    <xsd:element name="Section_x003a_Title" ma:index="24" nillable="true" ma:displayName="Section:Title" ma:list="{bca7084e-4e17-4a88-b7a4-de23772d3c15}" ma:internalName="Section_x003a_Title" ma:readOnly="true" ma:showField="Title" ma:web="ca708e1d-80ba-4dd4-9015-c69be513fc9f">
      <xsd:simpleType>
        <xsd:restriction base="dms:Lookup"/>
      </xsd:simpleType>
    </xsd:element>
    <xsd:element name="RFP_x0020_Category" ma:index="28" nillable="true" ma:displayName="RFP Category" ma:format="Dropdown" ma:internalName="RFP_x0020_Category">
      <xsd:simpleType>
        <xsd:restriction base="dms:Choice">
          <xsd:enumeration value="1. RFP"/>
          <xsd:enumeration value="Stewardship"/>
          <xsd:enumeration value="Bio"/>
          <xsd:enumeration value="Executive Summary"/>
          <xsd:enumeration value="Presentation"/>
          <xsd:enumeration value="Newsletter"/>
          <xsd:enumeration value="Letter"/>
          <xsd:enumeration value="Booklet"/>
          <xsd:enumeration value="Case Study"/>
        </xsd:restriction>
      </xsd:simpleType>
    </xsd:element>
    <xsd:element name="LOB" ma:index="29" nillable="true" ma:displayName="LOB" ma:default="Property &amp; Casualty" ma:format="Dropdown" ma:internalName="LOB">
      <xsd:simpleType>
        <xsd:restriction base="dms:Choice">
          <xsd:enumeration value="Property &amp; Casualty"/>
          <xsd:enumeration value="Joint EB/PC"/>
          <xsd:enumeration value="General"/>
          <xsd:enumeration value="Employee Benefits"/>
          <xsd:enumeration value="Personal Risk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708e1d-80ba-4dd4-9015-c69be513fc9f"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3F60C-D03C-4E03-B8D4-6B8330CDDC7A}">
  <ds:schemaRefs>
    <ds:schemaRef ds:uri="http://schemas.openxmlformats.org/package/2006/metadata/core-properties"/>
    <ds:schemaRef ds:uri="http://schemas.microsoft.com/office/2006/metadata/properties"/>
    <ds:schemaRef ds:uri="http://www.w3.org/XML/1998/namespace"/>
    <ds:schemaRef ds:uri="e4b489c6-3da4-4be7-b6a3-a3858850019c"/>
    <ds:schemaRef ds:uri="http://schemas.microsoft.com/office/infopath/2007/PartnerControls"/>
    <ds:schemaRef ds:uri="http://purl.org/dc/elements/1.1/"/>
    <ds:schemaRef ds:uri="http://schemas.microsoft.com/office/2006/documentManagement/types"/>
    <ds:schemaRef ds:uri="ca708e1d-80ba-4dd4-9015-c69be513fc9f"/>
    <ds:schemaRef ds:uri="http://schemas.microsoft.com/sharepoint/v4"/>
    <ds:schemaRef ds:uri="http://purl.org/dc/dcmitype/"/>
    <ds:schemaRef ds:uri="http://purl.org/dc/terms/"/>
  </ds:schemaRefs>
</ds:datastoreItem>
</file>

<file path=customXml/itemProps2.xml><?xml version="1.0" encoding="utf-8"?>
<ds:datastoreItem xmlns:ds="http://schemas.openxmlformats.org/officeDocument/2006/customXml" ds:itemID="{24F6FB87-554D-4933-ABD6-565FAD3AFF57}">
  <ds:schemaRefs>
    <ds:schemaRef ds:uri="http://schemas.microsoft.com/sharepoint/v3/contenttype/forms"/>
  </ds:schemaRefs>
</ds:datastoreItem>
</file>

<file path=customXml/itemProps3.xml><?xml version="1.0" encoding="utf-8"?>
<ds:datastoreItem xmlns:ds="http://schemas.openxmlformats.org/officeDocument/2006/customXml" ds:itemID="{198648B1-7331-43D2-9B6B-372E67877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b489c6-3da4-4be7-b6a3-a3858850019c"/>
    <ds:schemaRef ds:uri="http://schemas.microsoft.com/sharepoint/v4"/>
    <ds:schemaRef ds:uri="ca708e1d-80ba-4dd4-9015-c69be513f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2918</TotalTime>
  <Words>1181</Words>
  <Application>Microsoft Office PowerPoint</Application>
  <PresentationFormat>On-screen Show (4:3)</PresentationFormat>
  <Paragraphs>104</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ＭＳ Ｐゴシック</vt:lpstr>
      <vt:lpstr>Arial</vt:lpstr>
      <vt:lpstr>Calibri</vt:lpstr>
      <vt:lpstr>Calibri Light</vt:lpstr>
      <vt:lpstr>Calibri Regular</vt:lpstr>
      <vt:lpstr>Century Gothic</vt:lpstr>
      <vt:lpstr>Courier New</vt:lpstr>
      <vt:lpstr>Helvetica</vt:lpstr>
      <vt:lpstr>Times New Roman</vt:lpstr>
      <vt:lpstr>Verdana</vt:lpstr>
      <vt:lpstr>Wingdings</vt:lpstr>
      <vt:lpstr>Office Theme</vt:lpstr>
      <vt:lpstr>PowerPoint Presentation</vt:lpstr>
      <vt:lpstr>2022 -2023 Year End Highlights</vt:lpstr>
      <vt:lpstr>PowerPoint Presentation</vt:lpstr>
      <vt:lpstr>Year to Year Overview</vt:lpstr>
      <vt:lpstr>2022-2023 Medical Experience</vt:lpstr>
      <vt:lpstr>2022-2023 Claimants</vt:lpstr>
      <vt:lpstr>2021-2022 Claimants (Fully Insured)</vt:lpstr>
      <vt:lpstr>Trend</vt:lpstr>
      <vt:lpstr>2023 Marketing Edge</vt:lpstr>
      <vt:lpstr>PowerPoint Presentation</vt:lpstr>
      <vt:lpstr>Renewal Summary – 7/1/23</vt:lpstr>
      <vt:lpstr>Stop Loss Analysis Highlights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Brianna Calvi-Rogers</dc:creator>
  <cp:lastModifiedBy>Angela Heyward</cp:lastModifiedBy>
  <cp:revision>159</cp:revision>
  <cp:lastPrinted>2023-04-21T14:33:50Z</cp:lastPrinted>
  <dcterms:created xsi:type="dcterms:W3CDTF">2018-10-29T19:39:07Z</dcterms:created>
  <dcterms:modified xsi:type="dcterms:W3CDTF">2023-11-15T21:00:17Z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0x010100CD8D55D9E378594BB97B04375B64B9FB</vt:lpwstr>
  </property>
</Properties>
</file>